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7" r:id="rId2"/>
    <p:sldId id="284" r:id="rId3"/>
    <p:sldId id="285" r:id="rId4"/>
    <p:sldId id="286" r:id="rId5"/>
    <p:sldId id="297" r:id="rId6"/>
    <p:sldId id="342" r:id="rId7"/>
    <p:sldId id="343" r:id="rId8"/>
    <p:sldId id="344" r:id="rId9"/>
    <p:sldId id="345" r:id="rId10"/>
    <p:sldId id="346" r:id="rId11"/>
    <p:sldId id="347" r:id="rId12"/>
    <p:sldId id="266" r:id="rId13"/>
    <p:sldId id="267" r:id="rId14"/>
    <p:sldId id="268" r:id="rId15"/>
    <p:sldId id="269" r:id="rId16"/>
    <p:sldId id="348" r:id="rId17"/>
    <p:sldId id="354" r:id="rId18"/>
    <p:sldId id="349" r:id="rId19"/>
    <p:sldId id="355" r:id="rId20"/>
    <p:sldId id="356" r:id="rId21"/>
    <p:sldId id="357" r:id="rId22"/>
    <p:sldId id="270" r:id="rId23"/>
    <p:sldId id="271" r:id="rId24"/>
    <p:sldId id="351" r:id="rId25"/>
    <p:sldId id="276" r:id="rId26"/>
    <p:sldId id="352" r:id="rId27"/>
    <p:sldId id="353" r:id="rId28"/>
    <p:sldId id="280" r:id="rId29"/>
    <p:sldId id="281" r:id="rId30"/>
    <p:sldId id="299" r:id="rId31"/>
    <p:sldId id="350" r:id="rId32"/>
    <p:sldId id="304" r:id="rId33"/>
    <p:sldId id="305" r:id="rId34"/>
    <p:sldId id="306" r:id="rId35"/>
    <p:sldId id="307" r:id="rId36"/>
    <p:sldId id="308" r:id="rId37"/>
    <p:sldId id="309" r:id="rId38"/>
    <p:sldId id="310" r:id="rId39"/>
    <p:sldId id="311" r:id="rId40"/>
    <p:sldId id="312" r:id="rId41"/>
    <p:sldId id="319" r:id="rId42"/>
    <p:sldId id="320" r:id="rId43"/>
    <p:sldId id="321" r:id="rId44"/>
    <p:sldId id="322" r:id="rId45"/>
    <p:sldId id="324" r:id="rId46"/>
    <p:sldId id="325" r:id="rId47"/>
    <p:sldId id="331" r:id="rId48"/>
    <p:sldId id="339" r:id="rId49"/>
    <p:sldId id="340" r:id="rId50"/>
    <p:sldId id="341" r:id="rId5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00FF"/>
    <a:srgbClr val="99FF33"/>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94660"/>
  </p:normalViewPr>
  <p:slideViewPr>
    <p:cSldViewPr>
      <p:cViewPr>
        <p:scale>
          <a:sx n="60" d="100"/>
          <a:sy n="60" d="100"/>
        </p:scale>
        <p:origin x="-1362"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2"/>
            <a:ext cx="2949787" cy="496967"/>
          </a:xfrm>
          <a:prstGeom prst="rect">
            <a:avLst/>
          </a:prstGeom>
        </p:spPr>
        <p:txBody>
          <a:bodyPr vert="horz" lIns="95678" tIns="47839" rIns="95678" bIns="47839" rtlCol="0"/>
          <a:lstStyle>
            <a:lvl1pPr algn="l">
              <a:defRPr sz="1300"/>
            </a:lvl1pPr>
          </a:lstStyle>
          <a:p>
            <a:endParaRPr kumimoji="1" lang="ja-JP" altLang="en-US"/>
          </a:p>
        </p:txBody>
      </p:sp>
      <p:sp>
        <p:nvSpPr>
          <p:cNvPr id="3" name="日付プレースホルダ 2"/>
          <p:cNvSpPr>
            <a:spLocks noGrp="1"/>
          </p:cNvSpPr>
          <p:nvPr>
            <p:ph type="dt" idx="1"/>
          </p:nvPr>
        </p:nvSpPr>
        <p:spPr>
          <a:xfrm>
            <a:off x="3855838" y="2"/>
            <a:ext cx="2949787" cy="496967"/>
          </a:xfrm>
          <a:prstGeom prst="rect">
            <a:avLst/>
          </a:prstGeom>
        </p:spPr>
        <p:txBody>
          <a:bodyPr vert="horz" lIns="95678" tIns="47839" rIns="95678" bIns="47839" rtlCol="0"/>
          <a:lstStyle>
            <a:lvl1pPr algn="r">
              <a:defRPr sz="1300"/>
            </a:lvl1pPr>
          </a:lstStyle>
          <a:p>
            <a:fld id="{EB9609F0-4BD6-4A22-A408-96CF4D7635C9}" type="datetimeFigureOut">
              <a:rPr kumimoji="1" lang="ja-JP" altLang="en-US" smtClean="0"/>
              <a:pPr/>
              <a:t>2012/4/25</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78" tIns="47839" rIns="95678" bIns="47839"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78" tIns="47839" rIns="95678" bIns="47839"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8"/>
            <a:ext cx="2949787" cy="496967"/>
          </a:xfrm>
          <a:prstGeom prst="rect">
            <a:avLst/>
          </a:prstGeom>
        </p:spPr>
        <p:txBody>
          <a:bodyPr vert="horz" lIns="95678" tIns="47839" rIns="95678" bIns="47839"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38" y="9440648"/>
            <a:ext cx="2949787" cy="496967"/>
          </a:xfrm>
          <a:prstGeom prst="rect">
            <a:avLst/>
          </a:prstGeom>
        </p:spPr>
        <p:txBody>
          <a:bodyPr vert="horz" lIns="95678" tIns="47839" rIns="95678" bIns="47839" rtlCol="0" anchor="b"/>
          <a:lstStyle>
            <a:lvl1pPr algn="r">
              <a:defRPr sz="1300"/>
            </a:lvl1pPr>
          </a:lstStyle>
          <a:p>
            <a:fld id="{D9E94312-EDE7-4983-A1E7-9DE0599C64B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D79DA3E-DB2C-4934-99F1-8D85FC81A296}" type="datetime1">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31262D-A816-48A8-B31B-3C2798A51545}" type="datetime1">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E61CFDB-D181-4EED-905B-2AABB595FF71}" type="datetime1">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BD52A93-F11B-4F12-8D72-1168CCF7EF81}" type="datetime1">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140B8D3-2CA3-4A30-A9E4-39342C6E7FDC}" type="datetime1">
              <a:rPr kumimoji="1" lang="ja-JP" altLang="en-US" smtClean="0"/>
              <a:pPr/>
              <a:t>2012/4/25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74087D1-2594-4688-A96B-68F5861899D9}" type="datetime1">
              <a:rPr kumimoji="1" lang="ja-JP" altLang="en-US" smtClean="0"/>
              <a:pPr/>
              <a:t>2012/4/25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F038433-9E33-4461-A8B5-3554BF8DA8AF}" type="datetime1">
              <a:rPr kumimoji="1" lang="ja-JP" altLang="en-US" smtClean="0"/>
              <a:pPr/>
              <a:t>2012/4/25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C30D1FA-1591-4373-AA41-20A07F44A537}" type="datetime1">
              <a:rPr kumimoji="1" lang="ja-JP" altLang="en-US" smtClean="0"/>
              <a:pPr/>
              <a:t>2012/4/25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A7C602C-3434-4DE9-B6F5-ED4860BD92BB}" type="datetime1">
              <a:rPr kumimoji="1" lang="ja-JP" altLang="en-US" smtClean="0"/>
              <a:pPr/>
              <a:t>2012/4/25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13ED88D-F6FC-49F3-85C6-B2D981BD4B7A}" type="datetime1">
              <a:rPr kumimoji="1" lang="ja-JP" altLang="en-US" smtClean="0"/>
              <a:pPr/>
              <a:t>2012/4/25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7BB19C-45C0-44A5-8604-C4B8D52AA8DE}" type="datetime1">
              <a:rPr kumimoji="1" lang="ja-JP" altLang="en-US" smtClean="0"/>
              <a:pPr/>
              <a:t>2012/4/25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ACF748-94A9-4393-9F69-46C6BA5454CF}"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9881E-FD00-43B6-B6ED-FA5D0F1B4E98}" type="datetime1">
              <a:rPr kumimoji="1" lang="ja-JP" altLang="en-US" smtClean="0"/>
              <a:pPr/>
              <a:t>2012/4/25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CF748-94A9-4393-9F69-46C6BA5454C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 Id="rId4" Type="http://schemas.openxmlformats.org/officeDocument/2006/relationships/image" Target="../media/image21.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ctrTitle"/>
          </p:nvPr>
        </p:nvSpPr>
        <p:spPr>
          <a:xfrm>
            <a:off x="179512" y="1149201"/>
            <a:ext cx="8496944" cy="2423815"/>
          </a:xfrm>
        </p:spPr>
        <p:txBody>
          <a:bodyPr>
            <a:noAutofit/>
          </a:bodyPr>
          <a:lstStyle/>
          <a:p>
            <a:r>
              <a:rPr lang="ja-JP" altLang="en-US" sz="4800" dirty="0" smtClean="0"/>
              <a:t>飲食物の安全とリスクを</a:t>
            </a:r>
            <a:r>
              <a:rPr lang="ja-JP" altLang="en-US" sz="4800" dirty="0" smtClean="0"/>
              <a:t>考える</a:t>
            </a:r>
            <a:r>
              <a:rPr lang="en-US" altLang="ja-JP" sz="4800" dirty="0" smtClean="0"/>
              <a:t/>
            </a:r>
            <a:br>
              <a:rPr lang="en-US" altLang="ja-JP" sz="4800" dirty="0" smtClean="0"/>
            </a:br>
            <a:r>
              <a:rPr lang="ja-JP" altLang="en-US" sz="4000" dirty="0" smtClean="0"/>
              <a:t>～</a:t>
            </a:r>
            <a:r>
              <a:rPr lang="ja-JP" altLang="en-US" sz="4000" dirty="0" smtClean="0"/>
              <a:t>放射性物質の基準値の決まり方と被曝量の</a:t>
            </a:r>
            <a:r>
              <a:rPr lang="ja-JP" altLang="en-US" sz="4000" dirty="0" smtClean="0"/>
              <a:t>実際～</a:t>
            </a:r>
            <a:endParaRPr lang="ja-JP" altLang="en-US" sz="4000" dirty="0" smtClean="0"/>
          </a:p>
        </p:txBody>
      </p:sp>
      <p:sp>
        <p:nvSpPr>
          <p:cNvPr id="3075" name="サブタイトル 2"/>
          <p:cNvSpPr>
            <a:spLocks noGrp="1"/>
          </p:cNvSpPr>
          <p:nvPr>
            <p:ph type="subTitle" idx="1"/>
          </p:nvPr>
        </p:nvSpPr>
        <p:spPr>
          <a:xfrm>
            <a:off x="1907704" y="3933056"/>
            <a:ext cx="7021984" cy="1800200"/>
          </a:xfrm>
        </p:spPr>
        <p:txBody>
          <a:bodyPr>
            <a:normAutofit/>
          </a:bodyPr>
          <a:lstStyle/>
          <a:p>
            <a:pPr algn="r" eaLnBrk="1" hangingPunct="1"/>
            <a:r>
              <a:rPr lang="ja-JP" altLang="en-US" sz="2800" dirty="0" smtClean="0">
                <a:solidFill>
                  <a:schemeClr val="tx1"/>
                </a:solidFill>
              </a:rPr>
              <a:t>東大・「水の知」（サントリー）</a:t>
            </a:r>
            <a:endParaRPr lang="en-US" altLang="ja-JP" sz="2800" dirty="0" smtClean="0">
              <a:solidFill>
                <a:schemeClr val="tx1"/>
              </a:solidFill>
            </a:endParaRPr>
          </a:p>
          <a:p>
            <a:pPr algn="r" eaLnBrk="1" hangingPunct="1"/>
            <a:endParaRPr lang="en-US" altLang="ja-JP" sz="800" dirty="0" smtClean="0">
              <a:solidFill>
                <a:schemeClr val="tx1"/>
              </a:solidFill>
            </a:endParaRPr>
          </a:p>
          <a:p>
            <a:pPr algn="r" eaLnBrk="1" hangingPunct="1"/>
            <a:r>
              <a:rPr lang="ja-JP" altLang="en-US" sz="2800" dirty="0" smtClean="0">
                <a:solidFill>
                  <a:schemeClr val="tx1"/>
                </a:solidFill>
              </a:rPr>
              <a:t>特任講師　村上道夫</a:t>
            </a:r>
          </a:p>
        </p:txBody>
      </p:sp>
      <p:pic>
        <p:nvPicPr>
          <p:cNvPr id="3077" name="Picture 8" descr="wowlogo_ck"/>
          <p:cNvPicPr>
            <a:picLocks noChangeAspect="1" noChangeArrowheads="1"/>
          </p:cNvPicPr>
          <p:nvPr/>
        </p:nvPicPr>
        <p:blipFill>
          <a:blip r:embed="rId2" cstate="print"/>
          <a:srcRect/>
          <a:stretch>
            <a:fillRect/>
          </a:stretch>
        </p:blipFill>
        <p:spPr bwMode="auto">
          <a:xfrm>
            <a:off x="6337300" y="5572125"/>
            <a:ext cx="2592388" cy="987425"/>
          </a:xfrm>
          <a:prstGeom prst="rect">
            <a:avLst/>
          </a:prstGeom>
          <a:noFill/>
          <a:ln w="9525">
            <a:noFill/>
            <a:miter lim="800000"/>
            <a:headEnd/>
            <a:tailEnd/>
          </a:ln>
        </p:spPr>
      </p:pic>
      <p:sp>
        <p:nvSpPr>
          <p:cNvPr id="10" name="テキスト ボックス 9"/>
          <p:cNvSpPr txBox="1"/>
          <p:nvPr/>
        </p:nvSpPr>
        <p:spPr>
          <a:xfrm>
            <a:off x="7479019" y="44624"/>
            <a:ext cx="1774845" cy="369332"/>
          </a:xfrm>
          <a:prstGeom prst="rect">
            <a:avLst/>
          </a:prstGeom>
          <a:noFill/>
        </p:spPr>
        <p:txBody>
          <a:bodyPr wrap="none" rtlCol="0">
            <a:spAutoFit/>
          </a:bodyPr>
          <a:lstStyle/>
          <a:p>
            <a:r>
              <a:rPr kumimoji="1" lang="en-US" altLang="ja-JP" dirty="0" smtClean="0"/>
              <a:t>2012</a:t>
            </a:r>
            <a:r>
              <a:rPr kumimoji="1" lang="ja-JP" altLang="en-US" dirty="0" smtClean="0"/>
              <a:t>年</a:t>
            </a:r>
            <a:r>
              <a:rPr kumimoji="1" lang="en-US" altLang="ja-JP" dirty="0" smtClean="0"/>
              <a:t>5</a:t>
            </a:r>
            <a:r>
              <a:rPr kumimoji="1" lang="ja-JP" altLang="en-US" dirty="0" smtClean="0"/>
              <a:t>月</a:t>
            </a:r>
            <a:r>
              <a:rPr kumimoji="1" lang="en-US" altLang="ja-JP" dirty="0" smtClean="0"/>
              <a:t>16</a:t>
            </a:r>
            <a:r>
              <a:rPr kumimoji="1" lang="ja-JP" altLang="en-US" dirty="0" smtClean="0"/>
              <a:t>日</a:t>
            </a:r>
            <a:endParaRPr kumimoji="1" lang="ja-JP" altLang="en-US" dirty="0"/>
          </a:p>
        </p:txBody>
      </p:sp>
      <p:sp>
        <p:nvSpPr>
          <p:cNvPr id="11" name="テキスト ボックス 10"/>
          <p:cNvSpPr txBox="1"/>
          <p:nvPr/>
        </p:nvSpPr>
        <p:spPr>
          <a:xfrm>
            <a:off x="59326" y="44624"/>
            <a:ext cx="774571" cy="369332"/>
          </a:xfrm>
          <a:prstGeom prst="rect">
            <a:avLst/>
          </a:prstGeom>
          <a:noFill/>
        </p:spPr>
        <p:txBody>
          <a:bodyPr wrap="none" rtlCol="0">
            <a:spAutoFit/>
          </a:bodyPr>
          <a:lstStyle/>
          <a:p>
            <a:r>
              <a:rPr lang="en-US" altLang="ja-JP" dirty="0" smtClean="0"/>
              <a:t>RC70</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10</a:t>
            </a:fld>
            <a:endParaRPr kumimoji="1" lang="ja-JP" altLang="en-US"/>
          </a:p>
        </p:txBody>
      </p:sp>
      <p:sp>
        <p:nvSpPr>
          <p:cNvPr id="11" name="テキスト ボックス 10"/>
          <p:cNvSpPr txBox="1"/>
          <p:nvPr/>
        </p:nvSpPr>
        <p:spPr>
          <a:xfrm>
            <a:off x="1042464" y="1916832"/>
            <a:ext cx="6683240" cy="2862322"/>
          </a:xfrm>
          <a:prstGeom prst="rect">
            <a:avLst/>
          </a:prstGeom>
          <a:noFill/>
        </p:spPr>
        <p:txBody>
          <a:bodyPr wrap="none" rtlCol="0">
            <a:spAutoFit/>
          </a:bodyPr>
          <a:lstStyle/>
          <a:p>
            <a:pPr algn="ctr"/>
            <a:r>
              <a:rPr kumimoji="1" lang="ja-JP" altLang="en-US" sz="6000" dirty="0" smtClean="0"/>
              <a:t>基準</a:t>
            </a:r>
            <a:r>
              <a:rPr lang="ja-JP" altLang="en-US" sz="6000" dirty="0" smtClean="0"/>
              <a:t>を満たす</a:t>
            </a:r>
            <a:r>
              <a:rPr kumimoji="1" lang="ja-JP" altLang="en-US" sz="6000" dirty="0" smtClean="0"/>
              <a:t>水なら</a:t>
            </a:r>
            <a:endParaRPr lang="en-US" altLang="ja-JP" sz="6000" dirty="0" smtClean="0"/>
          </a:p>
          <a:p>
            <a:pPr algn="ctr"/>
            <a:r>
              <a:rPr kumimoji="1" lang="ja-JP" altLang="en-US" sz="6000" dirty="0" smtClean="0"/>
              <a:t>「ノーリスク」</a:t>
            </a:r>
            <a:endParaRPr kumimoji="1" lang="en-US" altLang="ja-JP" sz="6000" dirty="0" smtClean="0"/>
          </a:p>
          <a:p>
            <a:pPr algn="ctr"/>
            <a:r>
              <a:rPr kumimoji="1" lang="ja-JP" altLang="en-US" sz="6000" dirty="0" smtClean="0"/>
              <a:t>というわけではない</a:t>
            </a:r>
            <a:endParaRPr kumimoji="1" lang="ja-JP" altLang="en-US" sz="6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11</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安全とは何か？</a:t>
            </a:r>
            <a:endParaRPr lang="ja-JP" altLang="en-US" sz="3600" b="1" dirty="0">
              <a:solidFill>
                <a:schemeClr val="bg1"/>
              </a:solidFill>
            </a:endParaRPr>
          </a:p>
        </p:txBody>
      </p:sp>
      <p:sp>
        <p:nvSpPr>
          <p:cNvPr id="4" name="テキスト ボックス 3"/>
          <p:cNvSpPr txBox="1"/>
          <p:nvPr/>
        </p:nvSpPr>
        <p:spPr>
          <a:xfrm>
            <a:off x="109981" y="836712"/>
            <a:ext cx="8970955" cy="2985433"/>
          </a:xfrm>
          <a:prstGeom prst="rect">
            <a:avLst/>
          </a:prstGeom>
          <a:noFill/>
        </p:spPr>
        <p:txBody>
          <a:bodyPr wrap="square" rtlCol="0">
            <a:spAutoFit/>
          </a:bodyPr>
          <a:lstStyle/>
          <a:p>
            <a:r>
              <a:rPr kumimoji="1" lang="ja-JP" altLang="en-US" sz="3600" dirty="0" smtClean="0"/>
              <a:t>安全とは、</a:t>
            </a:r>
            <a:endParaRPr kumimoji="1" lang="en-US" altLang="ja-JP" sz="3600" dirty="0" smtClean="0"/>
          </a:p>
          <a:p>
            <a:r>
              <a:rPr kumimoji="1" lang="ja-JP" altLang="en-US" sz="3600" dirty="0" smtClean="0"/>
              <a:t>　受け入れられないリスクがないことである*</a:t>
            </a:r>
            <a:endParaRPr kumimoji="1" lang="en-US" altLang="ja-JP" sz="3600" dirty="0" smtClean="0"/>
          </a:p>
          <a:p>
            <a:pPr algn="ctr"/>
            <a:r>
              <a:rPr lang="ja-JP" altLang="en-US" sz="3600" dirty="0" smtClean="0"/>
              <a:t>（</a:t>
            </a:r>
            <a:r>
              <a:rPr lang="ja-JP" altLang="en-US" sz="3200" dirty="0" smtClean="0"/>
              <a:t>安全を客観的に評価することはできない</a:t>
            </a:r>
            <a:r>
              <a:rPr lang="ja-JP" altLang="en-US" sz="3600" dirty="0" smtClean="0"/>
              <a:t>）</a:t>
            </a:r>
            <a:endParaRPr lang="en-US" altLang="ja-JP" sz="3600" dirty="0" smtClean="0"/>
          </a:p>
          <a:p>
            <a:pPr algn="ctr"/>
            <a:endParaRPr lang="en-US" altLang="ja-JP" sz="800" dirty="0" smtClean="0"/>
          </a:p>
          <a:p>
            <a:r>
              <a:rPr lang="ja-JP" altLang="en-US" sz="3600" dirty="0" smtClean="0"/>
              <a:t>安全とは、</a:t>
            </a:r>
            <a:endParaRPr lang="en-US" altLang="ja-JP" sz="3600" dirty="0" smtClean="0"/>
          </a:p>
          <a:p>
            <a:r>
              <a:rPr lang="ja-JP" altLang="en-US" sz="3600" dirty="0" smtClean="0"/>
              <a:t>　社会的合意に基づく約束事である**</a:t>
            </a:r>
            <a:endParaRPr lang="en-US" altLang="ja-JP" sz="3600" dirty="0" smtClean="0"/>
          </a:p>
        </p:txBody>
      </p:sp>
      <p:sp>
        <p:nvSpPr>
          <p:cNvPr id="6" name="正方形/長方形 5"/>
          <p:cNvSpPr/>
          <p:nvPr/>
        </p:nvSpPr>
        <p:spPr>
          <a:xfrm>
            <a:off x="216024" y="4175209"/>
            <a:ext cx="8820472" cy="2062103"/>
          </a:xfrm>
          <a:prstGeom prst="rect">
            <a:avLst/>
          </a:prstGeom>
        </p:spPr>
        <p:txBody>
          <a:bodyPr wrap="square">
            <a:spAutoFit/>
          </a:bodyPr>
          <a:lstStyle/>
          <a:p>
            <a:r>
              <a:rPr lang="ja-JP" altLang="en-US" sz="3200" dirty="0" smtClean="0"/>
              <a:t>安全は通常の純粋科学（ピュア・サイエンス）では判定できない。</a:t>
            </a:r>
            <a:endParaRPr lang="en-US" altLang="ja-JP" sz="3200" dirty="0" smtClean="0"/>
          </a:p>
          <a:p>
            <a:r>
              <a:rPr lang="ja-JP" altLang="en-US" sz="3200" dirty="0" smtClean="0"/>
              <a:t>規制科学（レギュラトリー・サイエンス）で判定する。</a:t>
            </a:r>
            <a:endParaRPr lang="en-US" altLang="ja-JP" sz="3200" dirty="0" smtClean="0"/>
          </a:p>
          <a:p>
            <a:r>
              <a:rPr lang="ja-JP" altLang="en-US" sz="3200" dirty="0" smtClean="0"/>
              <a:t>リスク評価を規制科学の枠組みで行う必要がある。</a:t>
            </a:r>
            <a:endParaRPr lang="en-US" altLang="ja-JP" sz="3200" dirty="0" smtClean="0"/>
          </a:p>
        </p:txBody>
      </p:sp>
      <p:sp>
        <p:nvSpPr>
          <p:cNvPr id="7" name="テキスト ボックス 6"/>
          <p:cNvSpPr txBox="1"/>
          <p:nvPr/>
        </p:nvSpPr>
        <p:spPr>
          <a:xfrm>
            <a:off x="-36512" y="6597352"/>
            <a:ext cx="4179157" cy="276999"/>
          </a:xfrm>
          <a:prstGeom prst="rect">
            <a:avLst/>
          </a:prstGeom>
          <a:noFill/>
        </p:spPr>
        <p:txBody>
          <a:bodyPr wrap="none" rtlCol="0">
            <a:spAutoFit/>
          </a:bodyPr>
          <a:lstStyle/>
          <a:p>
            <a:r>
              <a:rPr kumimoji="1" lang="ja-JP" altLang="en-US" sz="1200" dirty="0" smtClean="0"/>
              <a:t>* </a:t>
            </a:r>
            <a:r>
              <a:rPr kumimoji="1" lang="en-US" altLang="ja-JP" sz="1200" dirty="0" smtClean="0"/>
              <a:t>ISO/IEC Guide 51  **</a:t>
            </a:r>
            <a:r>
              <a:rPr kumimoji="1" lang="ja-JP" altLang="en-US" sz="1200" dirty="0" smtClean="0"/>
              <a:t>岸本充生（</a:t>
            </a:r>
            <a:r>
              <a:rPr kumimoji="1" lang="en-US" altLang="ja-JP" sz="1200" dirty="0" smtClean="0"/>
              <a:t>2011</a:t>
            </a:r>
            <a:r>
              <a:rPr kumimoji="1" lang="ja-JP" altLang="en-US" sz="1200" dirty="0" smtClean="0"/>
              <a:t>）</a:t>
            </a:r>
            <a:r>
              <a:rPr lang="ja-JP" altLang="en-US" sz="1200" dirty="0" smtClean="0"/>
              <a:t>學鐙</a:t>
            </a:r>
            <a:r>
              <a:rPr lang="en-US" altLang="ja-JP" sz="1200" dirty="0" smtClean="0"/>
              <a:t>, 108(2), 22-25.</a:t>
            </a:r>
            <a:endParaRPr kumimoji="1" lang="ja-JP" alt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12</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飲料水の水質基準値の決め方</a:t>
            </a:r>
            <a:endParaRPr lang="en-US" altLang="ja-JP" sz="3600" b="1" dirty="0" smtClean="0">
              <a:solidFill>
                <a:schemeClr val="bg1"/>
              </a:solidFill>
            </a:endParaRPr>
          </a:p>
        </p:txBody>
      </p:sp>
      <p:cxnSp>
        <p:nvCxnSpPr>
          <p:cNvPr id="6" name="直線矢印コネクタ 5"/>
          <p:cNvCxnSpPr/>
          <p:nvPr/>
        </p:nvCxnSpPr>
        <p:spPr>
          <a:xfrm>
            <a:off x="971601" y="4363516"/>
            <a:ext cx="2880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rot="16200000">
            <a:off x="-107605" y="3282402"/>
            <a:ext cx="2160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187624" y="620688"/>
            <a:ext cx="6202339" cy="954107"/>
          </a:xfrm>
          <a:prstGeom prst="rect">
            <a:avLst/>
          </a:prstGeom>
          <a:noFill/>
        </p:spPr>
        <p:txBody>
          <a:bodyPr wrap="none" rtlCol="0">
            <a:spAutoFit/>
          </a:bodyPr>
          <a:lstStyle/>
          <a:p>
            <a:pPr algn="ctr"/>
            <a:r>
              <a:rPr kumimoji="1" lang="en-US" altLang="ja-JP" sz="2800" dirty="0" smtClean="0"/>
              <a:t>WHO</a:t>
            </a:r>
            <a:r>
              <a:rPr lang="ja-JP" altLang="en-US" sz="2800" dirty="0" smtClean="0"/>
              <a:t>飲料水水質ガイドライン</a:t>
            </a:r>
            <a:endParaRPr lang="en-US" altLang="ja-JP" sz="2800" baseline="30000" dirty="0" smtClean="0"/>
          </a:p>
          <a:p>
            <a:pPr algn="ctr"/>
            <a:r>
              <a:rPr kumimoji="1" lang="ja-JP" altLang="en-US" sz="2800" dirty="0" smtClean="0"/>
              <a:t>～健康に影響を及ぼす化学物質の例～</a:t>
            </a:r>
            <a:endParaRPr kumimoji="1" lang="ja-JP" altLang="en-US" sz="2800" dirty="0"/>
          </a:p>
        </p:txBody>
      </p:sp>
      <p:sp>
        <p:nvSpPr>
          <p:cNvPr id="9" name="テキスト ボックス 8"/>
          <p:cNvSpPr txBox="1"/>
          <p:nvPr/>
        </p:nvSpPr>
        <p:spPr>
          <a:xfrm>
            <a:off x="251520" y="1700808"/>
            <a:ext cx="3871573" cy="400110"/>
          </a:xfrm>
          <a:prstGeom prst="rect">
            <a:avLst/>
          </a:prstGeom>
          <a:noFill/>
        </p:spPr>
        <p:txBody>
          <a:bodyPr wrap="none" rtlCol="0">
            <a:spAutoFit/>
          </a:bodyPr>
          <a:lstStyle/>
          <a:p>
            <a:r>
              <a:rPr lang="ja-JP" altLang="en-US" sz="2000" u="sng" dirty="0" smtClean="0"/>
              <a:t>閾値（いきち・しきいち）の</a:t>
            </a:r>
            <a:r>
              <a:rPr kumimoji="1" lang="ja-JP" altLang="en-US" sz="2000" u="sng" dirty="0" smtClean="0"/>
              <a:t>ある物質</a:t>
            </a:r>
            <a:endParaRPr kumimoji="1" lang="ja-JP" altLang="en-US" sz="2000" u="sng" dirty="0"/>
          </a:p>
        </p:txBody>
      </p:sp>
      <p:cxnSp>
        <p:nvCxnSpPr>
          <p:cNvPr id="11" name="直線コネクタ 10"/>
          <p:cNvCxnSpPr/>
          <p:nvPr/>
        </p:nvCxnSpPr>
        <p:spPr>
          <a:xfrm rot="5400000" flipH="1" flipV="1">
            <a:off x="2159732" y="2816932"/>
            <a:ext cx="1656184" cy="144016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6200000" flipH="1">
            <a:off x="1729264" y="3608149"/>
            <a:ext cx="108186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1434712" y="2393592"/>
            <a:ext cx="1479892" cy="646331"/>
          </a:xfrm>
          <a:prstGeom prst="rect">
            <a:avLst/>
          </a:prstGeom>
          <a:noFill/>
        </p:spPr>
        <p:txBody>
          <a:bodyPr wrap="none" rtlCol="0">
            <a:spAutoFit/>
          </a:bodyPr>
          <a:lstStyle/>
          <a:p>
            <a:pPr algn="ctr"/>
            <a:r>
              <a:rPr kumimoji="1" lang="ja-JP" altLang="en-US" dirty="0" smtClean="0"/>
              <a:t>健康に</a:t>
            </a:r>
            <a:endParaRPr kumimoji="1" lang="en-US" altLang="ja-JP" dirty="0" smtClean="0"/>
          </a:p>
          <a:p>
            <a:pPr algn="ctr"/>
            <a:r>
              <a:rPr kumimoji="1" lang="ja-JP" altLang="en-US" dirty="0" smtClean="0"/>
              <a:t>影響しない量</a:t>
            </a:r>
            <a:endParaRPr kumimoji="1" lang="ja-JP" altLang="en-US" dirty="0"/>
          </a:p>
        </p:txBody>
      </p:sp>
      <p:sp>
        <p:nvSpPr>
          <p:cNvPr id="15" name="テキスト ボックス 14"/>
          <p:cNvSpPr txBox="1"/>
          <p:nvPr/>
        </p:nvSpPr>
        <p:spPr>
          <a:xfrm>
            <a:off x="3275856" y="4509120"/>
            <a:ext cx="864096" cy="461665"/>
          </a:xfrm>
          <a:prstGeom prst="rect">
            <a:avLst/>
          </a:prstGeom>
          <a:noFill/>
        </p:spPr>
        <p:txBody>
          <a:bodyPr wrap="square" rtlCol="0">
            <a:spAutoFit/>
          </a:bodyPr>
          <a:lstStyle/>
          <a:p>
            <a:r>
              <a:rPr kumimoji="1" lang="ja-JP" altLang="en-US" sz="2400" dirty="0" smtClean="0"/>
              <a:t>用量</a:t>
            </a:r>
            <a:endParaRPr kumimoji="1" lang="ja-JP" altLang="en-US" sz="2400" dirty="0"/>
          </a:p>
        </p:txBody>
      </p:sp>
      <p:sp>
        <p:nvSpPr>
          <p:cNvPr id="17" name="テキスト ボックス 16"/>
          <p:cNvSpPr txBox="1"/>
          <p:nvPr/>
        </p:nvSpPr>
        <p:spPr>
          <a:xfrm rot="16200000">
            <a:off x="-813791" y="3054152"/>
            <a:ext cx="2592288" cy="461665"/>
          </a:xfrm>
          <a:prstGeom prst="rect">
            <a:avLst/>
          </a:prstGeom>
          <a:noFill/>
        </p:spPr>
        <p:txBody>
          <a:bodyPr wrap="square" rtlCol="0">
            <a:spAutoFit/>
          </a:bodyPr>
          <a:lstStyle/>
          <a:p>
            <a:r>
              <a:rPr kumimoji="1" lang="ja-JP" altLang="en-US" sz="2400" dirty="0" smtClean="0"/>
              <a:t>影響が生じる確率</a:t>
            </a:r>
            <a:endParaRPr kumimoji="1" lang="ja-JP" altLang="en-US" sz="2400" dirty="0"/>
          </a:p>
        </p:txBody>
      </p:sp>
      <p:cxnSp>
        <p:nvCxnSpPr>
          <p:cNvPr id="19" name="直線矢印コネクタ 18"/>
          <p:cNvCxnSpPr/>
          <p:nvPr/>
        </p:nvCxnSpPr>
        <p:spPr>
          <a:xfrm rot="5400000" flipH="1" flipV="1">
            <a:off x="1319018" y="4560096"/>
            <a:ext cx="359246" cy="79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12256" y="4724350"/>
            <a:ext cx="1800493" cy="369332"/>
          </a:xfrm>
          <a:prstGeom prst="rect">
            <a:avLst/>
          </a:prstGeom>
          <a:noFill/>
        </p:spPr>
        <p:txBody>
          <a:bodyPr wrap="none" rtlCol="0">
            <a:spAutoFit/>
          </a:bodyPr>
          <a:lstStyle/>
          <a:p>
            <a:r>
              <a:rPr kumimoji="1" lang="ja-JP" altLang="en-US" dirty="0" smtClean="0"/>
              <a:t>耐容一日摂取量</a:t>
            </a:r>
            <a:endParaRPr kumimoji="1" lang="ja-JP" altLang="en-US" dirty="0"/>
          </a:p>
        </p:txBody>
      </p:sp>
      <p:sp>
        <p:nvSpPr>
          <p:cNvPr id="25" name="円弧 24"/>
          <p:cNvSpPr/>
          <p:nvPr/>
        </p:nvSpPr>
        <p:spPr>
          <a:xfrm rot="13504350" flipV="1">
            <a:off x="1377002" y="4197430"/>
            <a:ext cx="914400" cy="914400"/>
          </a:xfrm>
          <a:prstGeom prst="arc">
            <a:avLst/>
          </a:prstGeom>
          <a:ln w="19050">
            <a:solidFill>
              <a:schemeClr val="tx1"/>
            </a:solidFill>
            <a:headEnd type="none"/>
            <a:tailEnd type="arrow"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テキスト ボックス 26"/>
          <p:cNvSpPr txBox="1"/>
          <p:nvPr/>
        </p:nvSpPr>
        <p:spPr>
          <a:xfrm>
            <a:off x="971600" y="3502749"/>
            <a:ext cx="1338828" cy="646331"/>
          </a:xfrm>
          <a:prstGeom prst="rect">
            <a:avLst/>
          </a:prstGeom>
          <a:noFill/>
        </p:spPr>
        <p:txBody>
          <a:bodyPr wrap="none" rtlCol="0">
            <a:spAutoFit/>
          </a:bodyPr>
          <a:lstStyle/>
          <a:p>
            <a:r>
              <a:rPr kumimoji="1" lang="ja-JP" altLang="en-US" dirty="0" smtClean="0"/>
              <a:t>不確実係数</a:t>
            </a:r>
            <a:endParaRPr kumimoji="1" lang="en-US" altLang="ja-JP" dirty="0" smtClean="0"/>
          </a:p>
          <a:p>
            <a:r>
              <a:rPr kumimoji="1" lang="ja-JP" altLang="en-US" dirty="0" smtClean="0"/>
              <a:t>（</a:t>
            </a:r>
            <a:r>
              <a:rPr kumimoji="1" lang="en-US" altLang="ja-JP" dirty="0" smtClean="0"/>
              <a:t>100</a:t>
            </a:r>
            <a:r>
              <a:rPr kumimoji="1" lang="ja-JP" altLang="en-US" dirty="0" smtClean="0"/>
              <a:t>など）</a:t>
            </a:r>
            <a:endParaRPr kumimoji="1" lang="ja-JP" altLang="en-US" dirty="0"/>
          </a:p>
        </p:txBody>
      </p:sp>
      <p:sp>
        <p:nvSpPr>
          <p:cNvPr id="28" name="テキスト ボックス 27"/>
          <p:cNvSpPr txBox="1"/>
          <p:nvPr/>
        </p:nvSpPr>
        <p:spPr>
          <a:xfrm>
            <a:off x="991842" y="5157192"/>
            <a:ext cx="2860078" cy="923330"/>
          </a:xfrm>
          <a:prstGeom prst="rect">
            <a:avLst/>
          </a:prstGeom>
          <a:noFill/>
        </p:spPr>
        <p:txBody>
          <a:bodyPr wrap="none" rtlCol="0">
            <a:spAutoFit/>
          </a:bodyPr>
          <a:lstStyle/>
          <a:p>
            <a:r>
              <a:rPr kumimoji="1" lang="ja-JP" altLang="en-US" dirty="0" smtClean="0"/>
              <a:t>耐容一日摂取量</a:t>
            </a:r>
            <a:endParaRPr kumimoji="1" lang="en-US" altLang="ja-JP" dirty="0" smtClean="0"/>
          </a:p>
          <a:p>
            <a:r>
              <a:rPr kumimoji="1" lang="ja-JP" altLang="en-US" dirty="0" smtClean="0"/>
              <a:t>一日に飲む水量（</a:t>
            </a:r>
            <a:r>
              <a:rPr kumimoji="1" lang="en-US" altLang="ja-JP" dirty="0" smtClean="0"/>
              <a:t>2 L</a:t>
            </a:r>
            <a:r>
              <a:rPr kumimoji="1" lang="ja-JP" altLang="en-US" sz="1600" dirty="0" smtClean="0"/>
              <a:t>など</a:t>
            </a:r>
            <a:r>
              <a:rPr kumimoji="1" lang="ja-JP" altLang="en-US" dirty="0" smtClean="0"/>
              <a:t>）</a:t>
            </a:r>
            <a:endParaRPr kumimoji="1" lang="en-US" altLang="ja-JP" dirty="0" smtClean="0"/>
          </a:p>
          <a:p>
            <a:r>
              <a:rPr lang="ja-JP" altLang="en-US" dirty="0" smtClean="0"/>
              <a:t>水からの寄与率（</a:t>
            </a:r>
            <a:r>
              <a:rPr lang="en-US" altLang="ja-JP" dirty="0" smtClean="0"/>
              <a:t>10%</a:t>
            </a:r>
            <a:r>
              <a:rPr lang="ja-JP" altLang="en-US" sz="1600" dirty="0" smtClean="0"/>
              <a:t>など</a:t>
            </a:r>
            <a:r>
              <a:rPr lang="ja-JP" altLang="en-US" dirty="0" smtClean="0"/>
              <a:t>）</a:t>
            </a:r>
            <a:endParaRPr kumimoji="1" lang="ja-JP" altLang="en-US" dirty="0"/>
          </a:p>
        </p:txBody>
      </p:sp>
      <p:sp>
        <p:nvSpPr>
          <p:cNvPr id="29" name="左中かっこ 28"/>
          <p:cNvSpPr/>
          <p:nvPr/>
        </p:nvSpPr>
        <p:spPr>
          <a:xfrm>
            <a:off x="847826" y="5161657"/>
            <a:ext cx="216024" cy="914400"/>
          </a:xfrm>
          <a:prstGeom prst="leftBrace">
            <a:avLst>
              <a:gd name="adj1" fmla="val 44709"/>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右矢印 29"/>
          <p:cNvSpPr/>
          <p:nvPr/>
        </p:nvSpPr>
        <p:spPr>
          <a:xfrm>
            <a:off x="514842" y="6198958"/>
            <a:ext cx="432048" cy="33265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971600" y="6113306"/>
            <a:ext cx="2015295" cy="461665"/>
          </a:xfrm>
          <a:prstGeom prst="rect">
            <a:avLst/>
          </a:prstGeom>
          <a:noFill/>
        </p:spPr>
        <p:txBody>
          <a:bodyPr wrap="none" rtlCol="0">
            <a:spAutoFit/>
          </a:bodyPr>
          <a:lstStyle/>
          <a:p>
            <a:r>
              <a:rPr kumimoji="1" lang="ja-JP" altLang="en-US" sz="2400" dirty="0" smtClean="0"/>
              <a:t>ガイドライン値</a:t>
            </a:r>
            <a:endParaRPr kumimoji="1" lang="ja-JP" altLang="en-US" sz="2400" dirty="0"/>
          </a:p>
        </p:txBody>
      </p:sp>
      <p:cxnSp>
        <p:nvCxnSpPr>
          <p:cNvPr id="33" name="直線矢印コネクタ 32"/>
          <p:cNvCxnSpPr/>
          <p:nvPr/>
        </p:nvCxnSpPr>
        <p:spPr>
          <a:xfrm>
            <a:off x="5796137" y="4354224"/>
            <a:ext cx="2880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16200000">
            <a:off x="4716931" y="3273110"/>
            <a:ext cx="2160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5069965" y="1691516"/>
            <a:ext cx="4182555" cy="400110"/>
          </a:xfrm>
          <a:prstGeom prst="rect">
            <a:avLst/>
          </a:prstGeom>
          <a:noFill/>
        </p:spPr>
        <p:txBody>
          <a:bodyPr wrap="none" rtlCol="0">
            <a:spAutoFit/>
          </a:bodyPr>
          <a:lstStyle/>
          <a:p>
            <a:r>
              <a:rPr lang="ja-JP" altLang="en-US" sz="2000" u="sng" dirty="0" smtClean="0"/>
              <a:t>閾値のない</a:t>
            </a:r>
            <a:r>
              <a:rPr kumimoji="1" lang="ja-JP" altLang="en-US" sz="2000" u="sng" dirty="0" smtClean="0"/>
              <a:t>物質（発がん性物質など）</a:t>
            </a:r>
            <a:endParaRPr kumimoji="1" lang="ja-JP" altLang="en-US" sz="2000" u="sng" dirty="0"/>
          </a:p>
        </p:txBody>
      </p:sp>
      <p:cxnSp>
        <p:nvCxnSpPr>
          <p:cNvPr id="36" name="直線コネクタ 35"/>
          <p:cNvCxnSpPr/>
          <p:nvPr/>
        </p:nvCxnSpPr>
        <p:spPr>
          <a:xfrm flipV="1">
            <a:off x="5820846" y="2515136"/>
            <a:ext cx="2376264" cy="180949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8100392" y="4499828"/>
            <a:ext cx="864096" cy="461665"/>
          </a:xfrm>
          <a:prstGeom prst="rect">
            <a:avLst/>
          </a:prstGeom>
          <a:noFill/>
        </p:spPr>
        <p:txBody>
          <a:bodyPr wrap="square" rtlCol="0">
            <a:spAutoFit/>
          </a:bodyPr>
          <a:lstStyle/>
          <a:p>
            <a:r>
              <a:rPr kumimoji="1" lang="ja-JP" altLang="en-US" sz="2400" dirty="0" smtClean="0"/>
              <a:t>用量</a:t>
            </a:r>
            <a:endParaRPr kumimoji="1" lang="ja-JP" altLang="en-US" sz="2400" dirty="0"/>
          </a:p>
        </p:txBody>
      </p:sp>
      <p:sp>
        <p:nvSpPr>
          <p:cNvPr id="40" name="テキスト ボックス 39"/>
          <p:cNvSpPr txBox="1"/>
          <p:nvPr/>
        </p:nvSpPr>
        <p:spPr>
          <a:xfrm rot="16200000">
            <a:off x="4010745" y="3044860"/>
            <a:ext cx="2592288" cy="461665"/>
          </a:xfrm>
          <a:prstGeom prst="rect">
            <a:avLst/>
          </a:prstGeom>
          <a:noFill/>
        </p:spPr>
        <p:txBody>
          <a:bodyPr wrap="square" rtlCol="0">
            <a:spAutoFit/>
          </a:bodyPr>
          <a:lstStyle/>
          <a:p>
            <a:r>
              <a:rPr kumimoji="1" lang="ja-JP" altLang="en-US" sz="2400" dirty="0" smtClean="0"/>
              <a:t>影響が生じる確率</a:t>
            </a:r>
            <a:endParaRPr kumimoji="1" lang="ja-JP" altLang="en-US" sz="2400" dirty="0"/>
          </a:p>
        </p:txBody>
      </p:sp>
      <p:sp>
        <p:nvSpPr>
          <p:cNvPr id="47" name="テキスト ボックス 46"/>
          <p:cNvSpPr txBox="1"/>
          <p:nvPr/>
        </p:nvSpPr>
        <p:spPr>
          <a:xfrm>
            <a:off x="4932040" y="5157192"/>
            <a:ext cx="4104456" cy="923330"/>
          </a:xfrm>
          <a:prstGeom prst="rect">
            <a:avLst/>
          </a:prstGeom>
          <a:noFill/>
        </p:spPr>
        <p:txBody>
          <a:bodyPr wrap="square" rtlCol="0">
            <a:spAutoFit/>
          </a:bodyPr>
          <a:lstStyle/>
          <a:p>
            <a:r>
              <a:rPr kumimoji="1" lang="ja-JP" altLang="en-US" dirty="0" smtClean="0"/>
              <a:t>生涯にわたって水を飲み続けたとき、</a:t>
            </a:r>
            <a:endParaRPr kumimoji="1" lang="en-US" altLang="ja-JP" dirty="0" smtClean="0"/>
          </a:p>
          <a:p>
            <a:r>
              <a:rPr kumimoji="1" lang="en-US" altLang="ja-JP" dirty="0" smtClean="0"/>
              <a:t>10</a:t>
            </a:r>
            <a:r>
              <a:rPr kumimoji="1" lang="ja-JP" altLang="en-US" dirty="0" smtClean="0"/>
              <a:t>万人に</a:t>
            </a:r>
            <a:r>
              <a:rPr kumimoji="1" lang="en-US" altLang="ja-JP" dirty="0" smtClean="0"/>
              <a:t>1</a:t>
            </a:r>
            <a:r>
              <a:rPr kumimoji="1" lang="ja-JP" altLang="en-US" dirty="0" smtClean="0"/>
              <a:t>人が発がん</a:t>
            </a:r>
            <a:r>
              <a:rPr lang="ja-JP" altLang="en-US" dirty="0" smtClean="0"/>
              <a:t>する</a:t>
            </a:r>
            <a:r>
              <a:rPr kumimoji="1" lang="ja-JP" altLang="en-US" dirty="0" smtClean="0"/>
              <a:t>ような濃度</a:t>
            </a:r>
            <a:r>
              <a:rPr lang="ja-JP" altLang="en-US" dirty="0" smtClean="0"/>
              <a:t>（</a:t>
            </a:r>
            <a:r>
              <a:rPr lang="ja-JP" altLang="en-US" dirty="0" smtClean="0">
                <a:solidFill>
                  <a:srgbClr val="0000FF"/>
                </a:solidFill>
              </a:rPr>
              <a:t>発がんリスク</a:t>
            </a:r>
            <a:r>
              <a:rPr lang="en-US" altLang="ja-JP" dirty="0" smtClean="0">
                <a:solidFill>
                  <a:srgbClr val="0000FF"/>
                </a:solidFill>
              </a:rPr>
              <a:t>10</a:t>
            </a:r>
            <a:r>
              <a:rPr lang="en-US" altLang="ja-JP" baseline="30000" dirty="0" smtClean="0">
                <a:solidFill>
                  <a:srgbClr val="0000FF"/>
                </a:solidFill>
              </a:rPr>
              <a:t>-5</a:t>
            </a:r>
            <a:r>
              <a:rPr lang="ja-JP" altLang="en-US" dirty="0" smtClean="0"/>
              <a:t>）</a:t>
            </a:r>
            <a:endParaRPr kumimoji="1" lang="ja-JP" altLang="en-US" dirty="0"/>
          </a:p>
        </p:txBody>
      </p:sp>
      <p:sp>
        <p:nvSpPr>
          <p:cNvPr id="48" name="右矢印 47"/>
          <p:cNvSpPr/>
          <p:nvPr/>
        </p:nvSpPr>
        <p:spPr>
          <a:xfrm>
            <a:off x="5220072" y="6165304"/>
            <a:ext cx="432048" cy="33265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5676830" y="6135687"/>
            <a:ext cx="2015295" cy="461665"/>
          </a:xfrm>
          <a:prstGeom prst="rect">
            <a:avLst/>
          </a:prstGeom>
          <a:noFill/>
        </p:spPr>
        <p:txBody>
          <a:bodyPr wrap="none" rtlCol="0">
            <a:spAutoFit/>
          </a:bodyPr>
          <a:lstStyle/>
          <a:p>
            <a:r>
              <a:rPr kumimoji="1" lang="ja-JP" altLang="en-US" sz="2400" dirty="0" smtClean="0"/>
              <a:t>ガイドライン値</a:t>
            </a:r>
            <a:endParaRPr kumimoji="1" lang="ja-JP" altLang="en-US" sz="2400" dirty="0"/>
          </a:p>
        </p:txBody>
      </p:sp>
      <p:sp>
        <p:nvSpPr>
          <p:cNvPr id="31" name="正方形/長方形 30"/>
          <p:cNvSpPr/>
          <p:nvPr/>
        </p:nvSpPr>
        <p:spPr>
          <a:xfrm>
            <a:off x="-36512" y="6597352"/>
            <a:ext cx="7614592" cy="276999"/>
          </a:xfrm>
          <a:prstGeom prst="rect">
            <a:avLst/>
          </a:prstGeom>
        </p:spPr>
        <p:txBody>
          <a:bodyPr wrap="square">
            <a:spAutoFit/>
          </a:bodyPr>
          <a:lstStyle/>
          <a:p>
            <a:r>
              <a:rPr lang="en-US" altLang="ja-JP" sz="1200" dirty="0" smtClean="0"/>
              <a:t>WHO</a:t>
            </a:r>
            <a:r>
              <a:rPr lang="ja-JP" altLang="en-US" sz="1200" dirty="0" smtClean="0"/>
              <a:t>飲料水水質ガイドライン第</a:t>
            </a:r>
            <a:r>
              <a:rPr lang="en-US" altLang="ja-JP" sz="1200" dirty="0" smtClean="0"/>
              <a:t>3</a:t>
            </a:r>
            <a:r>
              <a:rPr lang="ja-JP" altLang="en-US" sz="1200" dirty="0" smtClean="0"/>
              <a:t>版</a:t>
            </a:r>
            <a:r>
              <a:rPr lang="en-US" altLang="ja-JP" sz="1200" dirty="0" smtClean="0"/>
              <a:t>, 2008</a:t>
            </a:r>
            <a:r>
              <a:rPr lang="ja-JP" altLang="en-US" sz="1200" dirty="0" smtClean="0"/>
              <a:t>年</a:t>
            </a:r>
            <a:r>
              <a:rPr lang="en-US" altLang="ja-JP" sz="1200" dirty="0" smtClean="0"/>
              <a:t>.</a:t>
            </a:r>
            <a:r>
              <a:rPr lang="ja-JP" altLang="en-US" sz="1200" dirty="0" smtClean="0"/>
              <a:t>（</a:t>
            </a:r>
            <a:r>
              <a:rPr lang="en-GB" altLang="ja-JP" sz="1200" dirty="0" smtClean="0"/>
              <a:t>http://whqlibdoc.who.int/publications/2004/9241546387_jpn.pdf</a:t>
            </a:r>
            <a:r>
              <a:rPr lang="ja-JP" altLang="en-US" sz="1200" dirty="0" smtClean="0"/>
              <a:t>）</a:t>
            </a:r>
            <a:endParaRPr lang="en-US" altLang="ja-JP" sz="1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13</a:t>
            </a:fld>
            <a:endParaRPr kumimoji="1" lang="ja-JP" altLang="en-US" dirty="0"/>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放射性物質には閾値があるのか</a:t>
            </a:r>
            <a:endParaRPr lang="en-US" altLang="ja-JP" sz="3600" b="1" baseline="30000" dirty="0" smtClean="0">
              <a:solidFill>
                <a:schemeClr val="bg1"/>
              </a:solidFill>
            </a:endParaRPr>
          </a:p>
        </p:txBody>
      </p:sp>
      <p:cxnSp>
        <p:nvCxnSpPr>
          <p:cNvPr id="8" name="直線矢印コネクタ 7"/>
          <p:cNvCxnSpPr/>
          <p:nvPr/>
        </p:nvCxnSpPr>
        <p:spPr>
          <a:xfrm>
            <a:off x="1619672" y="4122536"/>
            <a:ext cx="5256584"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flipH="1" flipV="1">
            <a:off x="466" y="2527927"/>
            <a:ext cx="3240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347864" y="4293097"/>
            <a:ext cx="3600400" cy="523220"/>
          </a:xfrm>
          <a:prstGeom prst="rect">
            <a:avLst/>
          </a:prstGeom>
          <a:noFill/>
        </p:spPr>
        <p:txBody>
          <a:bodyPr wrap="square" rtlCol="0">
            <a:spAutoFit/>
          </a:bodyPr>
          <a:lstStyle/>
          <a:p>
            <a:r>
              <a:rPr kumimoji="1" lang="ja-JP" altLang="en-US" sz="2800" dirty="0" smtClean="0"/>
              <a:t>放射性物質の被曝量</a:t>
            </a:r>
            <a:endParaRPr kumimoji="1" lang="ja-JP" altLang="en-US" sz="2800" dirty="0"/>
          </a:p>
        </p:txBody>
      </p:sp>
      <p:sp>
        <p:nvSpPr>
          <p:cNvPr id="12" name="テキスト ボックス 11"/>
          <p:cNvSpPr txBox="1"/>
          <p:nvPr/>
        </p:nvSpPr>
        <p:spPr>
          <a:xfrm rot="16200000">
            <a:off x="121478" y="1697287"/>
            <a:ext cx="2017893" cy="584775"/>
          </a:xfrm>
          <a:prstGeom prst="rect">
            <a:avLst/>
          </a:prstGeom>
          <a:noFill/>
        </p:spPr>
        <p:txBody>
          <a:bodyPr wrap="square" rtlCol="0">
            <a:spAutoFit/>
          </a:bodyPr>
          <a:lstStyle/>
          <a:p>
            <a:r>
              <a:rPr kumimoji="1" lang="ja-JP" altLang="en-US" sz="3200" dirty="0" smtClean="0"/>
              <a:t>発がん率</a:t>
            </a:r>
            <a:endParaRPr kumimoji="1" lang="ja-JP" altLang="en-US" sz="3200" dirty="0"/>
          </a:p>
        </p:txBody>
      </p:sp>
      <p:sp>
        <p:nvSpPr>
          <p:cNvPr id="23" name="フリーフォーム 22"/>
          <p:cNvSpPr/>
          <p:nvPr/>
        </p:nvSpPr>
        <p:spPr>
          <a:xfrm>
            <a:off x="2748993" y="3053945"/>
            <a:ext cx="814895" cy="1081625"/>
          </a:xfrm>
          <a:custGeom>
            <a:avLst/>
            <a:gdLst>
              <a:gd name="connsiteX0" fmla="*/ 1201479 w 1233377"/>
              <a:gd name="connsiteY0" fmla="*/ 14177 h 1290084"/>
              <a:gd name="connsiteX1" fmla="*/ 1158949 w 1233377"/>
              <a:gd name="connsiteY1" fmla="*/ 46074 h 1290084"/>
              <a:gd name="connsiteX2" fmla="*/ 754911 w 1233377"/>
              <a:gd name="connsiteY2" fmla="*/ 290623 h 1290084"/>
              <a:gd name="connsiteX3" fmla="*/ 382772 w 1233377"/>
              <a:gd name="connsiteY3" fmla="*/ 662763 h 1290084"/>
              <a:gd name="connsiteX4" fmla="*/ 116958 w 1233377"/>
              <a:gd name="connsiteY4" fmla="*/ 1003004 h 1290084"/>
              <a:gd name="connsiteX5" fmla="*/ 0 w 1233377"/>
              <a:gd name="connsiteY5" fmla="*/ 1290084 h 1290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3377" h="1290084">
                <a:moveTo>
                  <a:pt x="1201479" y="14177"/>
                </a:moveTo>
                <a:cubicBezTo>
                  <a:pt x="1217428" y="7088"/>
                  <a:pt x="1233377" y="0"/>
                  <a:pt x="1158949" y="46074"/>
                </a:cubicBezTo>
                <a:cubicBezTo>
                  <a:pt x="1084521" y="92148"/>
                  <a:pt x="884274" y="187841"/>
                  <a:pt x="754911" y="290623"/>
                </a:cubicBezTo>
                <a:cubicBezTo>
                  <a:pt x="625548" y="393405"/>
                  <a:pt x="489097" y="544033"/>
                  <a:pt x="382772" y="662763"/>
                </a:cubicBezTo>
                <a:cubicBezTo>
                  <a:pt x="276447" y="781493"/>
                  <a:pt x="180753" y="898451"/>
                  <a:pt x="116958" y="1003004"/>
                </a:cubicBezTo>
                <a:cubicBezTo>
                  <a:pt x="53163" y="1107558"/>
                  <a:pt x="0" y="1290084"/>
                  <a:pt x="0" y="1290084"/>
                </a:cubicBezTo>
              </a:path>
            </a:pathLst>
          </a:cu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9" name="直線コネクタ 28"/>
          <p:cNvCxnSpPr/>
          <p:nvPr/>
        </p:nvCxnSpPr>
        <p:spPr>
          <a:xfrm flipV="1">
            <a:off x="1619672" y="3092574"/>
            <a:ext cx="1895041" cy="105454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41" name="フリーフォーム 40"/>
          <p:cNvSpPr/>
          <p:nvPr/>
        </p:nvSpPr>
        <p:spPr>
          <a:xfrm>
            <a:off x="1630910" y="3095778"/>
            <a:ext cx="1860605" cy="1009815"/>
          </a:xfrm>
          <a:custGeom>
            <a:avLst/>
            <a:gdLst>
              <a:gd name="connsiteX0" fmla="*/ 1860605 w 1860605"/>
              <a:gd name="connsiteY0" fmla="*/ 0 h 1009815"/>
              <a:gd name="connsiteX1" fmla="*/ 1097280 w 1860605"/>
              <a:gd name="connsiteY1" fmla="*/ 174928 h 1009815"/>
              <a:gd name="connsiteX2" fmla="*/ 532737 w 1860605"/>
              <a:gd name="connsiteY2" fmla="*/ 421419 h 1009815"/>
              <a:gd name="connsiteX3" fmla="*/ 174929 w 1860605"/>
              <a:gd name="connsiteY3" fmla="*/ 723568 h 1009815"/>
              <a:gd name="connsiteX4" fmla="*/ 0 w 1860605"/>
              <a:gd name="connsiteY4" fmla="*/ 1009815 h 10098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605" h="1009815">
                <a:moveTo>
                  <a:pt x="1860605" y="0"/>
                </a:moveTo>
                <a:cubicBezTo>
                  <a:pt x="1589598" y="52346"/>
                  <a:pt x="1318591" y="104692"/>
                  <a:pt x="1097280" y="174928"/>
                </a:cubicBezTo>
                <a:cubicBezTo>
                  <a:pt x="875969" y="245165"/>
                  <a:pt x="686462" y="329979"/>
                  <a:pt x="532737" y="421419"/>
                </a:cubicBezTo>
                <a:cubicBezTo>
                  <a:pt x="379012" y="512859"/>
                  <a:pt x="263718" y="625502"/>
                  <a:pt x="174929" y="723568"/>
                </a:cubicBezTo>
                <a:cubicBezTo>
                  <a:pt x="86140" y="821634"/>
                  <a:pt x="43070" y="915724"/>
                  <a:pt x="0" y="1009815"/>
                </a:cubicBezTo>
              </a:path>
            </a:pathLst>
          </a:custGeom>
          <a:ln w="38100">
            <a:solidFill>
              <a:schemeClr val="accent3">
                <a:lumMod val="75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a:stCxn id="23" idx="1"/>
          </p:cNvCxnSpPr>
          <p:nvPr/>
        </p:nvCxnSpPr>
        <p:spPr>
          <a:xfrm flipV="1">
            <a:off x="3514713" y="1298459"/>
            <a:ext cx="3217527" cy="179411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1161561" y="5229201"/>
            <a:ext cx="6434774" cy="1200329"/>
          </a:xfrm>
          <a:prstGeom prst="rect">
            <a:avLst/>
          </a:prstGeom>
          <a:noFill/>
        </p:spPr>
        <p:txBody>
          <a:bodyPr wrap="none" rtlCol="0">
            <a:spAutoFit/>
          </a:bodyPr>
          <a:lstStyle/>
          <a:p>
            <a:pPr algn="ctr"/>
            <a:r>
              <a:rPr kumimoji="1" lang="ja-JP" altLang="en-US" sz="3600" dirty="0" smtClean="0"/>
              <a:t>閾値があるという考えもあれば、</a:t>
            </a:r>
            <a:endParaRPr kumimoji="1" lang="en-US" altLang="ja-JP" sz="3600" dirty="0" smtClean="0"/>
          </a:p>
          <a:p>
            <a:pPr algn="ctr"/>
            <a:r>
              <a:rPr lang="ja-JP" altLang="en-US" sz="3600" dirty="0" smtClean="0"/>
              <a:t>閾値がないという考えもある</a:t>
            </a:r>
            <a:endParaRPr kumimoji="1" lang="ja-JP" altLang="en-US" sz="3600" dirty="0"/>
          </a:p>
        </p:txBody>
      </p:sp>
      <p:sp>
        <p:nvSpPr>
          <p:cNvPr id="13" name="テキスト ボックス 12"/>
          <p:cNvSpPr txBox="1"/>
          <p:nvPr/>
        </p:nvSpPr>
        <p:spPr>
          <a:xfrm>
            <a:off x="0" y="6581001"/>
            <a:ext cx="4295920" cy="276999"/>
          </a:xfrm>
          <a:prstGeom prst="rect">
            <a:avLst/>
          </a:prstGeom>
          <a:noFill/>
        </p:spPr>
        <p:txBody>
          <a:bodyPr wrap="none" rtlCol="0">
            <a:spAutoFit/>
          </a:bodyPr>
          <a:lstStyle/>
          <a:p>
            <a:r>
              <a:rPr lang="en-US" altLang="ja-JP" sz="1200" dirty="0" err="1" smtClean="0"/>
              <a:t>Mullenders</a:t>
            </a:r>
            <a:r>
              <a:rPr lang="en-US" altLang="ja-JP" sz="1200" dirty="0" smtClean="0"/>
              <a:t> et al.: Nature Reviews Cancer, 9, 596-604, 2009.</a:t>
            </a:r>
            <a:endParaRPr kumimoji="1" lang="ja-JP" alt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print"/>
          <a:srcRect/>
          <a:stretch>
            <a:fillRect/>
          </a:stretch>
        </p:blipFill>
        <p:spPr bwMode="auto">
          <a:xfrm>
            <a:off x="5173605" y="836712"/>
            <a:ext cx="3965963" cy="3779114"/>
          </a:xfrm>
          <a:prstGeom prst="rect">
            <a:avLst/>
          </a:prstGeom>
          <a:noFill/>
          <a:ln w="9525">
            <a:noFill/>
            <a:miter lim="800000"/>
            <a:headEnd/>
            <a:tailEnd/>
          </a:ln>
          <a:effectLst/>
        </p:spPr>
      </p:pic>
      <p:pic>
        <p:nvPicPr>
          <p:cNvPr id="3" name="Picture 2"/>
          <p:cNvPicPr>
            <a:picLocks noChangeAspect="1" noChangeArrowheads="1"/>
          </p:cNvPicPr>
          <p:nvPr/>
        </p:nvPicPr>
        <p:blipFill>
          <a:blip r:embed="rId4" cstate="print"/>
          <a:srcRect/>
          <a:stretch>
            <a:fillRect/>
          </a:stretch>
        </p:blipFill>
        <p:spPr bwMode="auto">
          <a:xfrm>
            <a:off x="467544" y="836712"/>
            <a:ext cx="4019355" cy="3779114"/>
          </a:xfrm>
          <a:prstGeom prst="rect">
            <a:avLst/>
          </a:prstGeom>
          <a:noFill/>
          <a:ln w="9525">
            <a:noFill/>
            <a:miter lim="800000"/>
            <a:headEnd/>
            <a:tailEnd/>
          </a:ln>
          <a:effectLst/>
        </p:spPr>
      </p:pic>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14</a:t>
            </a:fld>
            <a:endParaRPr kumimoji="1" lang="ja-JP" altLang="en-US" dirty="0"/>
          </a:p>
        </p:txBody>
      </p:sp>
      <p:sp>
        <p:nvSpPr>
          <p:cNvPr id="6" name="Text Box 4"/>
          <p:cNvSpPr txBox="1">
            <a:spLocks noChangeArrowheads="1"/>
          </p:cNvSpPr>
          <p:nvPr/>
        </p:nvSpPr>
        <p:spPr bwMode="auto">
          <a:xfrm>
            <a:off x="0" y="0"/>
            <a:ext cx="9153525" cy="553998"/>
          </a:xfrm>
          <a:prstGeom prst="rect">
            <a:avLst/>
          </a:prstGeom>
          <a:solidFill>
            <a:srgbClr val="0000FF"/>
          </a:solidFill>
          <a:ln w="9525">
            <a:noFill/>
            <a:miter lim="800000"/>
            <a:headEnd/>
            <a:tailEnd/>
          </a:ln>
        </p:spPr>
        <p:txBody>
          <a:bodyPr>
            <a:spAutoFit/>
          </a:bodyPr>
          <a:lstStyle/>
          <a:p>
            <a:r>
              <a:rPr lang="ja-JP" altLang="en-US" sz="3000" b="1" dirty="0" smtClean="0">
                <a:solidFill>
                  <a:schemeClr val="bg1"/>
                </a:solidFill>
              </a:rPr>
              <a:t>原爆による放射性物質の被曝量とがん死亡率の関係</a:t>
            </a:r>
            <a:endParaRPr lang="en-US" altLang="ja-JP" sz="3000" b="1" baseline="30000" dirty="0" smtClean="0">
              <a:solidFill>
                <a:schemeClr val="bg1"/>
              </a:solidFill>
            </a:endParaRPr>
          </a:p>
        </p:txBody>
      </p:sp>
      <p:sp>
        <p:nvSpPr>
          <p:cNvPr id="7" name="テキスト ボックス 6"/>
          <p:cNvSpPr txBox="1"/>
          <p:nvPr/>
        </p:nvSpPr>
        <p:spPr>
          <a:xfrm>
            <a:off x="1763688" y="4581128"/>
            <a:ext cx="1750800" cy="400110"/>
          </a:xfrm>
          <a:prstGeom prst="rect">
            <a:avLst/>
          </a:prstGeom>
          <a:noFill/>
        </p:spPr>
        <p:txBody>
          <a:bodyPr wrap="none" rtlCol="0">
            <a:spAutoFit/>
          </a:bodyPr>
          <a:lstStyle/>
          <a:p>
            <a:r>
              <a:rPr kumimoji="1" lang="ja-JP" altLang="en-US" sz="2000" dirty="0" smtClean="0"/>
              <a:t>被曝量（</a:t>
            </a:r>
            <a:r>
              <a:rPr kumimoji="1" lang="en-US" altLang="ja-JP" sz="2000" dirty="0" err="1" smtClean="0"/>
              <a:t>mGy</a:t>
            </a:r>
            <a:r>
              <a:rPr kumimoji="1" lang="ja-JP" altLang="en-US" sz="2000" dirty="0" smtClean="0"/>
              <a:t>）</a:t>
            </a:r>
            <a:endParaRPr kumimoji="1" lang="ja-JP" altLang="en-US" sz="2000" dirty="0"/>
          </a:p>
        </p:txBody>
      </p:sp>
      <p:sp>
        <p:nvSpPr>
          <p:cNvPr id="8" name="テキスト ボックス 7"/>
          <p:cNvSpPr txBox="1"/>
          <p:nvPr/>
        </p:nvSpPr>
        <p:spPr>
          <a:xfrm>
            <a:off x="6418776" y="4581128"/>
            <a:ext cx="1750800" cy="400110"/>
          </a:xfrm>
          <a:prstGeom prst="rect">
            <a:avLst/>
          </a:prstGeom>
          <a:noFill/>
        </p:spPr>
        <p:txBody>
          <a:bodyPr wrap="none" rtlCol="0">
            <a:spAutoFit/>
          </a:bodyPr>
          <a:lstStyle/>
          <a:p>
            <a:r>
              <a:rPr kumimoji="1" lang="ja-JP" altLang="en-US" sz="2000" dirty="0" smtClean="0"/>
              <a:t>被曝量（</a:t>
            </a:r>
            <a:r>
              <a:rPr kumimoji="1" lang="en-US" altLang="ja-JP" sz="2000" dirty="0" err="1" smtClean="0"/>
              <a:t>mGy</a:t>
            </a:r>
            <a:r>
              <a:rPr kumimoji="1" lang="ja-JP" altLang="en-US" sz="2000" dirty="0" smtClean="0"/>
              <a:t>）</a:t>
            </a:r>
            <a:endParaRPr kumimoji="1" lang="ja-JP" altLang="en-US" sz="2000" dirty="0"/>
          </a:p>
        </p:txBody>
      </p:sp>
      <p:sp>
        <p:nvSpPr>
          <p:cNvPr id="9" name="テキスト ボックス 8"/>
          <p:cNvSpPr txBox="1"/>
          <p:nvPr/>
        </p:nvSpPr>
        <p:spPr>
          <a:xfrm>
            <a:off x="35496" y="5085184"/>
            <a:ext cx="2318263" cy="400110"/>
          </a:xfrm>
          <a:prstGeom prst="rect">
            <a:avLst/>
          </a:prstGeom>
          <a:noFill/>
        </p:spPr>
        <p:txBody>
          <a:bodyPr wrap="none" rtlCol="0">
            <a:spAutoFit/>
          </a:bodyPr>
          <a:lstStyle/>
          <a:p>
            <a:r>
              <a:rPr kumimoji="1" lang="en-US" altLang="ja-JP" sz="2000" dirty="0" smtClean="0"/>
              <a:t>※1 </a:t>
            </a:r>
            <a:r>
              <a:rPr kumimoji="1" lang="en-US" altLang="ja-JP" sz="2000" dirty="0" err="1" smtClean="0"/>
              <a:t>mGy</a:t>
            </a:r>
            <a:r>
              <a:rPr kumimoji="1" lang="en-US" altLang="ja-JP" sz="2000" dirty="0" smtClean="0"/>
              <a:t> </a:t>
            </a:r>
            <a:r>
              <a:rPr kumimoji="1" lang="ja-JP" altLang="en-US" sz="2000" dirty="0" smtClean="0"/>
              <a:t>≒</a:t>
            </a:r>
            <a:r>
              <a:rPr kumimoji="1" lang="en-US" altLang="ja-JP" sz="2000" dirty="0" smtClean="0"/>
              <a:t> 1 </a:t>
            </a:r>
            <a:r>
              <a:rPr kumimoji="1" lang="en-US" altLang="ja-JP" sz="2000" dirty="0" err="1" smtClean="0"/>
              <a:t>mSv</a:t>
            </a:r>
            <a:endParaRPr kumimoji="1" lang="ja-JP" altLang="en-US" sz="2000" dirty="0"/>
          </a:p>
        </p:txBody>
      </p:sp>
      <p:sp>
        <p:nvSpPr>
          <p:cNvPr id="10" name="テキスト ボックス 9"/>
          <p:cNvSpPr txBox="1"/>
          <p:nvPr/>
        </p:nvSpPr>
        <p:spPr>
          <a:xfrm rot="16200000">
            <a:off x="-1619283" y="2458376"/>
            <a:ext cx="3709670" cy="400110"/>
          </a:xfrm>
          <a:prstGeom prst="rect">
            <a:avLst/>
          </a:prstGeom>
          <a:noFill/>
        </p:spPr>
        <p:txBody>
          <a:bodyPr wrap="none" rtlCol="0">
            <a:spAutoFit/>
          </a:bodyPr>
          <a:lstStyle/>
          <a:p>
            <a:r>
              <a:rPr kumimoji="1" lang="ja-JP" altLang="en-US" sz="2000" dirty="0" smtClean="0"/>
              <a:t>年間がん死亡率（</a:t>
            </a:r>
            <a:r>
              <a:rPr kumimoji="1" lang="en-US" altLang="ja-JP" sz="2000" dirty="0" smtClean="0"/>
              <a:t>10</a:t>
            </a:r>
            <a:r>
              <a:rPr kumimoji="1" lang="ja-JP" altLang="en-US" sz="2000" dirty="0" smtClean="0"/>
              <a:t>万人当たり）</a:t>
            </a:r>
            <a:endParaRPr kumimoji="1" lang="ja-JP" altLang="en-US" sz="2000" dirty="0"/>
          </a:p>
        </p:txBody>
      </p:sp>
      <p:sp>
        <p:nvSpPr>
          <p:cNvPr id="11" name="テキスト ボックス 10"/>
          <p:cNvSpPr txBox="1"/>
          <p:nvPr/>
        </p:nvSpPr>
        <p:spPr>
          <a:xfrm rot="16200000">
            <a:off x="3093174" y="2419484"/>
            <a:ext cx="3709670" cy="400110"/>
          </a:xfrm>
          <a:prstGeom prst="rect">
            <a:avLst/>
          </a:prstGeom>
          <a:noFill/>
        </p:spPr>
        <p:txBody>
          <a:bodyPr wrap="none" rtlCol="0">
            <a:spAutoFit/>
          </a:bodyPr>
          <a:lstStyle/>
          <a:p>
            <a:r>
              <a:rPr kumimoji="1" lang="ja-JP" altLang="en-US" sz="2000" dirty="0" smtClean="0"/>
              <a:t>年間がん死亡率（</a:t>
            </a:r>
            <a:r>
              <a:rPr kumimoji="1" lang="en-US" altLang="ja-JP" sz="2000" dirty="0" smtClean="0"/>
              <a:t>10</a:t>
            </a:r>
            <a:r>
              <a:rPr kumimoji="1" lang="ja-JP" altLang="en-US" sz="2000" dirty="0" smtClean="0"/>
              <a:t>万人当たり）</a:t>
            </a:r>
            <a:endParaRPr kumimoji="1" lang="ja-JP" altLang="en-US" sz="2000" dirty="0"/>
          </a:p>
        </p:txBody>
      </p:sp>
      <p:sp>
        <p:nvSpPr>
          <p:cNvPr id="24" name="正方形/長方形 23"/>
          <p:cNvSpPr/>
          <p:nvPr/>
        </p:nvSpPr>
        <p:spPr>
          <a:xfrm>
            <a:off x="1029960" y="1011792"/>
            <a:ext cx="288032" cy="3168352"/>
          </a:xfrm>
          <a:prstGeom prst="rect">
            <a:avLst/>
          </a:prstGeom>
          <a:noFill/>
          <a:ln w="381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188685" y="5643244"/>
            <a:ext cx="6479659" cy="523220"/>
          </a:xfrm>
          <a:prstGeom prst="rect">
            <a:avLst/>
          </a:prstGeom>
          <a:noFill/>
        </p:spPr>
        <p:txBody>
          <a:bodyPr wrap="square" rtlCol="0">
            <a:spAutoFit/>
          </a:bodyPr>
          <a:lstStyle/>
          <a:p>
            <a:r>
              <a:rPr lang="ja-JP" altLang="en-US" sz="2800" dirty="0" smtClean="0"/>
              <a:t>高線量領域</a:t>
            </a:r>
            <a:r>
              <a:rPr kumimoji="1" lang="ja-JP" altLang="en-US" sz="2800" dirty="0" smtClean="0"/>
              <a:t>では発がん率と直線的な関係</a:t>
            </a:r>
            <a:endParaRPr kumimoji="1" lang="en-US" altLang="ja-JP" sz="2800" dirty="0" smtClean="0"/>
          </a:p>
        </p:txBody>
      </p:sp>
      <p:sp>
        <p:nvSpPr>
          <p:cNvPr id="28" name="正方形/長方形 27"/>
          <p:cNvSpPr/>
          <p:nvPr/>
        </p:nvSpPr>
        <p:spPr>
          <a:xfrm>
            <a:off x="1187624" y="6058464"/>
            <a:ext cx="6712094" cy="523220"/>
          </a:xfrm>
          <a:prstGeom prst="rect">
            <a:avLst/>
          </a:prstGeom>
        </p:spPr>
        <p:txBody>
          <a:bodyPr wrap="none">
            <a:spAutoFit/>
          </a:bodyPr>
          <a:lstStyle/>
          <a:p>
            <a:r>
              <a:rPr lang="ja-JP" altLang="en-US" sz="2800" dirty="0" smtClean="0"/>
              <a:t>低線量領域（百～数百</a:t>
            </a:r>
            <a:r>
              <a:rPr lang="en-US" altLang="ja-JP" sz="2800" dirty="0" smtClean="0"/>
              <a:t> </a:t>
            </a:r>
            <a:r>
              <a:rPr lang="en-US" altLang="ja-JP" sz="2800" dirty="0" err="1" smtClean="0"/>
              <a:t>mSv</a:t>
            </a:r>
            <a:r>
              <a:rPr lang="ja-JP" altLang="en-US" sz="2800" dirty="0" smtClean="0"/>
              <a:t>以下）では不明</a:t>
            </a:r>
            <a:endParaRPr lang="ja-JP" altLang="en-US" sz="2800" dirty="0"/>
          </a:p>
        </p:txBody>
      </p:sp>
      <p:sp>
        <p:nvSpPr>
          <p:cNvPr id="14" name="正方形/長方形 13"/>
          <p:cNvSpPr/>
          <p:nvPr/>
        </p:nvSpPr>
        <p:spPr>
          <a:xfrm>
            <a:off x="0" y="6581001"/>
            <a:ext cx="4572000" cy="276999"/>
          </a:xfrm>
          <a:prstGeom prst="rect">
            <a:avLst/>
          </a:prstGeom>
        </p:spPr>
        <p:txBody>
          <a:bodyPr>
            <a:spAutoFit/>
          </a:bodyPr>
          <a:lstStyle/>
          <a:p>
            <a:r>
              <a:rPr lang="en-US" altLang="ja-JP" sz="1200" dirty="0" smtClean="0"/>
              <a:t>Shimizu et al.: Radiation Research, 118, 502-524, 1989.</a:t>
            </a:r>
            <a:endParaRPr lang="ja-JP" altLang="en-US" sz="1200"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15</a:t>
            </a:fld>
            <a:endParaRPr kumimoji="1" lang="ja-JP" altLang="en-US" dirty="0"/>
          </a:p>
        </p:txBody>
      </p:sp>
      <p:sp>
        <p:nvSpPr>
          <p:cNvPr id="3" name="Text Box 4"/>
          <p:cNvSpPr txBox="1">
            <a:spLocks noChangeArrowheads="1"/>
          </p:cNvSpPr>
          <p:nvPr/>
        </p:nvSpPr>
        <p:spPr bwMode="auto">
          <a:xfrm>
            <a:off x="0" y="0"/>
            <a:ext cx="9153525" cy="584775"/>
          </a:xfrm>
          <a:prstGeom prst="rect">
            <a:avLst/>
          </a:prstGeom>
          <a:solidFill>
            <a:srgbClr val="0000FF"/>
          </a:solidFill>
          <a:ln w="9525">
            <a:noFill/>
            <a:miter lim="800000"/>
            <a:headEnd/>
            <a:tailEnd/>
          </a:ln>
        </p:spPr>
        <p:txBody>
          <a:bodyPr>
            <a:spAutoFit/>
          </a:bodyPr>
          <a:lstStyle/>
          <a:p>
            <a:r>
              <a:rPr lang="ja-JP" altLang="en-US" sz="3200" b="1" dirty="0" smtClean="0">
                <a:solidFill>
                  <a:schemeClr val="bg1"/>
                </a:solidFill>
              </a:rPr>
              <a:t>高線量地域と低線量地域のがん死亡率の比較</a:t>
            </a:r>
            <a:endParaRPr lang="en-US" altLang="ja-JP" sz="3200" b="1" baseline="30000" dirty="0" smtClean="0">
              <a:solidFill>
                <a:schemeClr val="bg1"/>
              </a:solidFill>
            </a:endParaRPr>
          </a:p>
        </p:txBody>
      </p:sp>
      <p:graphicFrame>
        <p:nvGraphicFramePr>
          <p:cNvPr id="4" name="表 3"/>
          <p:cNvGraphicFramePr>
            <a:graphicFrameLocks noGrp="1"/>
          </p:cNvGraphicFramePr>
          <p:nvPr/>
        </p:nvGraphicFramePr>
        <p:xfrm>
          <a:off x="179515" y="1727180"/>
          <a:ext cx="8568950" cy="2743200"/>
        </p:xfrm>
        <a:graphic>
          <a:graphicData uri="http://schemas.openxmlformats.org/drawingml/2006/table">
            <a:tbl>
              <a:tblPr firstRow="1" bandRow="1">
                <a:tableStyleId>{5C22544A-7EE6-4342-B048-85BDC9FD1C3A}</a:tableStyleId>
              </a:tblPr>
              <a:tblGrid>
                <a:gridCol w="1128728"/>
                <a:gridCol w="1443626"/>
                <a:gridCol w="1499149"/>
                <a:gridCol w="1499149"/>
                <a:gridCol w="1499149"/>
                <a:gridCol w="1499149"/>
              </a:tblGrid>
              <a:tr h="370840">
                <a:tc rowSpan="2">
                  <a:txBody>
                    <a:bodyPr/>
                    <a:lstStyle/>
                    <a:p>
                      <a:pPr algn="ctr"/>
                      <a:r>
                        <a:rPr kumimoji="1" lang="ja-JP" altLang="en-US" sz="2400" b="0" dirty="0" smtClean="0">
                          <a:solidFill>
                            <a:schemeClr val="tx1"/>
                          </a:solidFill>
                        </a:rPr>
                        <a:t>到達年齢（才）</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gridSpan="5">
                  <a:txBody>
                    <a:bodyPr/>
                    <a:lstStyle/>
                    <a:p>
                      <a:pPr algn="ctr"/>
                      <a:r>
                        <a:rPr kumimoji="1" lang="ja-JP" altLang="en-US" sz="2400" b="0" dirty="0" smtClean="0">
                          <a:solidFill>
                            <a:schemeClr val="tx1"/>
                          </a:solidFill>
                        </a:rPr>
                        <a:t>被曝線量（</a:t>
                      </a:r>
                      <a:r>
                        <a:rPr kumimoji="1" lang="en-US" altLang="ja-JP" sz="2400" b="0" dirty="0" err="1" smtClean="0">
                          <a:solidFill>
                            <a:schemeClr val="tx1"/>
                          </a:solidFill>
                        </a:rPr>
                        <a:t>mGy</a:t>
                      </a:r>
                      <a:r>
                        <a:rPr kumimoji="1" lang="en-US" altLang="ja-JP" sz="2400" b="0" dirty="0" smtClean="0">
                          <a:solidFill>
                            <a:schemeClr val="tx1"/>
                          </a:solidFill>
                        </a:rPr>
                        <a:t>/y</a:t>
                      </a:r>
                      <a:r>
                        <a:rPr kumimoji="1" lang="ja-JP" altLang="en-US" sz="2400" b="0" dirty="0" smtClean="0">
                          <a:solidFill>
                            <a:schemeClr val="tx1"/>
                          </a:solidFill>
                        </a:rPr>
                        <a:t>）</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vMerge="1">
                  <a:txBody>
                    <a:bodyPr/>
                    <a:lstStyle/>
                    <a:p>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en-US" altLang="ja-JP" sz="2400" b="0" dirty="0" smtClean="0">
                          <a:solidFill>
                            <a:schemeClr val="tx1"/>
                          </a:solidFill>
                        </a:rPr>
                        <a:t>0-0.9</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en-US" altLang="ja-JP" sz="2400" b="0" dirty="0" smtClean="0">
                          <a:solidFill>
                            <a:schemeClr val="tx1"/>
                          </a:solidFill>
                        </a:rPr>
                        <a:t>1-1.9</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en-US" altLang="ja-JP" sz="2400" b="0" dirty="0" smtClean="0">
                          <a:solidFill>
                            <a:schemeClr val="tx1"/>
                          </a:solidFill>
                        </a:rPr>
                        <a:t>2-4.9</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en-US" altLang="ja-JP" sz="2400" b="0" dirty="0" smtClean="0">
                          <a:solidFill>
                            <a:schemeClr val="tx1"/>
                          </a:solidFill>
                        </a:rPr>
                        <a:t>5-9.9</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en-US" altLang="ja-JP" sz="2400" b="0" dirty="0" smtClean="0">
                          <a:solidFill>
                            <a:schemeClr val="tx1"/>
                          </a:solidFill>
                        </a:rPr>
                        <a:t>&gt; 10</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r>
                        <a:rPr kumimoji="1" lang="ja-JP" altLang="en-US" sz="2400" b="0" dirty="0" smtClean="0"/>
                        <a:t>全体</a:t>
                      </a:r>
                      <a:endParaRPr kumimoji="1" lang="ja-JP" altLang="en-US" sz="24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194</a:t>
                      </a:r>
                      <a:endParaRPr kumimoji="1" lang="ja-JP" altLang="en-US" sz="24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177</a:t>
                      </a:r>
                      <a:endParaRPr kumimoji="1" lang="ja-JP" altLang="en-US" sz="24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183</a:t>
                      </a:r>
                      <a:endParaRPr kumimoji="1" lang="ja-JP" altLang="en-US" sz="24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182</a:t>
                      </a:r>
                      <a:endParaRPr kumimoji="1" lang="ja-JP" altLang="en-US" sz="24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198</a:t>
                      </a:r>
                      <a:endParaRPr kumimoji="1" lang="ja-JP" altLang="en-US" sz="24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kumimoji="1" lang="en-US" altLang="ja-JP" sz="2400" b="0" dirty="0" smtClean="0"/>
                        <a:t>30-49</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76</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71</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71</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69</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77</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kumimoji="1" lang="en-US" altLang="ja-JP" sz="2400" b="0" dirty="0" smtClean="0"/>
                        <a:t>50-69</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264</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243</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254</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258</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400" b="0" dirty="0" smtClean="0"/>
                        <a:t>295</a:t>
                      </a:r>
                      <a:endParaRPr kumimoji="1" lang="ja-JP" alt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kumimoji="1" lang="en-US" altLang="ja-JP" sz="2400" b="0" dirty="0" smtClean="0"/>
                        <a:t>&gt;70</a:t>
                      </a:r>
                      <a:endParaRPr kumimoji="1" lang="ja-JP" altLang="en-US" sz="2400" b="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smtClean="0"/>
                        <a:t>421</a:t>
                      </a:r>
                      <a:endParaRPr kumimoji="1" lang="ja-JP" altLang="en-US" sz="2400" b="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smtClean="0"/>
                        <a:t>421</a:t>
                      </a:r>
                      <a:endParaRPr kumimoji="1" lang="ja-JP" altLang="en-US" sz="2400" b="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smtClean="0"/>
                        <a:t>402</a:t>
                      </a:r>
                      <a:endParaRPr kumimoji="1" lang="ja-JP" altLang="en-US" sz="2400" b="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smtClean="0"/>
                        <a:t>394</a:t>
                      </a:r>
                      <a:endParaRPr kumimoji="1" lang="ja-JP" altLang="en-US" sz="2400" b="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400" b="0" dirty="0" smtClean="0"/>
                        <a:t>354</a:t>
                      </a:r>
                      <a:endParaRPr kumimoji="1" lang="ja-JP" altLang="en-US" sz="2400" b="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1771648" y="908720"/>
            <a:ext cx="5120312" cy="523220"/>
          </a:xfrm>
          <a:prstGeom prst="rect">
            <a:avLst/>
          </a:prstGeom>
          <a:noFill/>
        </p:spPr>
        <p:txBody>
          <a:bodyPr wrap="none" rtlCol="0">
            <a:spAutoFit/>
          </a:bodyPr>
          <a:lstStyle/>
          <a:p>
            <a:r>
              <a:rPr lang="ja-JP" altLang="en-US" sz="2800" dirty="0" smtClean="0"/>
              <a:t>年間</a:t>
            </a:r>
            <a:r>
              <a:rPr kumimoji="1" lang="ja-JP" altLang="en-US" sz="2800" dirty="0" smtClean="0"/>
              <a:t>がん死亡率（</a:t>
            </a:r>
            <a:r>
              <a:rPr kumimoji="1" lang="en-US" altLang="ja-JP" sz="2800" dirty="0" smtClean="0"/>
              <a:t>10</a:t>
            </a:r>
            <a:r>
              <a:rPr kumimoji="1" lang="ja-JP" altLang="en-US" sz="2800" dirty="0" smtClean="0"/>
              <a:t>万人当たり）</a:t>
            </a:r>
            <a:endParaRPr kumimoji="1" lang="ja-JP" altLang="en-US" sz="2800" dirty="0"/>
          </a:p>
        </p:txBody>
      </p:sp>
      <p:sp>
        <p:nvSpPr>
          <p:cNvPr id="7" name="テキスト ボックス 6"/>
          <p:cNvSpPr txBox="1"/>
          <p:nvPr/>
        </p:nvSpPr>
        <p:spPr>
          <a:xfrm>
            <a:off x="179512" y="4725144"/>
            <a:ext cx="3972562" cy="1384995"/>
          </a:xfrm>
          <a:prstGeom prst="rect">
            <a:avLst/>
          </a:prstGeom>
          <a:noFill/>
        </p:spPr>
        <p:txBody>
          <a:bodyPr wrap="none" rtlCol="0">
            <a:spAutoFit/>
          </a:bodyPr>
          <a:lstStyle/>
          <a:p>
            <a:r>
              <a:rPr lang="ja-JP" altLang="en-US" sz="2800" dirty="0" smtClean="0"/>
              <a:t>地域：インド　ケーララ州</a:t>
            </a:r>
            <a:endParaRPr lang="en-US" altLang="ja-JP" sz="2800" dirty="0" smtClean="0"/>
          </a:p>
          <a:p>
            <a:r>
              <a:rPr kumimoji="1" lang="ja-JP" altLang="en-US" sz="2800" dirty="0" smtClean="0"/>
              <a:t>調査期間：</a:t>
            </a:r>
            <a:r>
              <a:rPr kumimoji="1" lang="en-US" altLang="ja-JP" sz="2800" dirty="0" smtClean="0"/>
              <a:t>1990~1997</a:t>
            </a:r>
            <a:r>
              <a:rPr kumimoji="1" lang="ja-JP" altLang="en-US" sz="2800" dirty="0" smtClean="0"/>
              <a:t>年</a:t>
            </a:r>
            <a:endParaRPr kumimoji="1" lang="en-US" altLang="ja-JP" sz="2800" dirty="0" smtClean="0"/>
          </a:p>
          <a:p>
            <a:r>
              <a:rPr kumimoji="1" lang="ja-JP" altLang="en-US" sz="2800" dirty="0" smtClean="0"/>
              <a:t>調査数： </a:t>
            </a:r>
            <a:r>
              <a:rPr lang="en-US" altLang="ja-JP" sz="2800" dirty="0" smtClean="0"/>
              <a:t>736586</a:t>
            </a:r>
            <a:r>
              <a:rPr kumimoji="1" lang="ja-JP" altLang="en-US" sz="2800" dirty="0" smtClean="0"/>
              <a:t>人・年</a:t>
            </a:r>
            <a:endParaRPr kumimoji="1" lang="en-US" altLang="ja-JP" sz="2800" dirty="0" smtClean="0"/>
          </a:p>
        </p:txBody>
      </p:sp>
      <p:sp>
        <p:nvSpPr>
          <p:cNvPr id="8" name="テキスト ボックス 7"/>
          <p:cNvSpPr txBox="1"/>
          <p:nvPr/>
        </p:nvSpPr>
        <p:spPr>
          <a:xfrm>
            <a:off x="-621" y="6608385"/>
            <a:ext cx="3147015" cy="276999"/>
          </a:xfrm>
          <a:prstGeom prst="rect">
            <a:avLst/>
          </a:prstGeom>
          <a:noFill/>
        </p:spPr>
        <p:txBody>
          <a:bodyPr wrap="none" rtlCol="0">
            <a:spAutoFit/>
          </a:bodyPr>
          <a:lstStyle/>
          <a:p>
            <a:r>
              <a:rPr kumimoji="1" lang="en-US" altLang="ja-JP" sz="1200" dirty="0" smtClean="0"/>
              <a:t>Nair et al.: Health Physics. 96, 55-66, 2009.</a:t>
            </a:r>
            <a:endParaRPr kumimoji="1" lang="ja-JP" altLang="en-US"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16</a:t>
            </a:fld>
            <a:endParaRPr kumimoji="1" lang="ja-JP" altLang="en-US"/>
          </a:p>
        </p:txBody>
      </p:sp>
      <p:sp>
        <p:nvSpPr>
          <p:cNvPr id="3" name="正方形/長方形 2"/>
          <p:cNvSpPr/>
          <p:nvPr/>
        </p:nvSpPr>
        <p:spPr>
          <a:xfrm>
            <a:off x="179512" y="1124744"/>
            <a:ext cx="8892480" cy="1692771"/>
          </a:xfrm>
          <a:prstGeom prst="rect">
            <a:avLst/>
          </a:prstGeom>
        </p:spPr>
        <p:txBody>
          <a:bodyPr wrap="square">
            <a:spAutoFit/>
          </a:bodyPr>
          <a:lstStyle/>
          <a:p>
            <a:pPr algn="ctr"/>
            <a:r>
              <a:rPr lang="ja-JP" altLang="en-US" sz="3600" dirty="0" smtClean="0"/>
              <a:t>リスク評価は、不確実性のある中で筋道を示して判断材料を提示する</a:t>
            </a:r>
            <a:r>
              <a:rPr lang="ja-JP" altLang="en-US" sz="3600" dirty="0" smtClean="0"/>
              <a:t>ことに意義がある</a:t>
            </a:r>
            <a:endParaRPr lang="en-US" altLang="ja-JP" sz="3600" dirty="0" smtClean="0"/>
          </a:p>
          <a:p>
            <a:pPr algn="ctr"/>
            <a:r>
              <a:rPr lang="ja-JP" altLang="en-US" sz="3200" dirty="0" smtClean="0"/>
              <a:t>（「分からないからリスク評価できない」ではない）</a:t>
            </a:r>
            <a:endParaRPr lang="en-US" altLang="ja-JP" sz="3200" dirty="0" smtClean="0"/>
          </a:p>
        </p:txBody>
      </p:sp>
      <p:sp>
        <p:nvSpPr>
          <p:cNvPr id="4"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リスク評価とは何か？</a:t>
            </a:r>
            <a:endParaRPr lang="en-US" altLang="ja-JP" sz="3600" b="1" baseline="30000" dirty="0" smtClean="0">
              <a:solidFill>
                <a:schemeClr val="bg1"/>
              </a:solidFill>
            </a:endParaRPr>
          </a:p>
        </p:txBody>
      </p:sp>
      <p:sp>
        <p:nvSpPr>
          <p:cNvPr id="5" name="テキスト ボックス 4"/>
          <p:cNvSpPr txBox="1"/>
          <p:nvPr/>
        </p:nvSpPr>
        <p:spPr>
          <a:xfrm>
            <a:off x="107504" y="3645024"/>
            <a:ext cx="8820472" cy="2246769"/>
          </a:xfrm>
          <a:prstGeom prst="rect">
            <a:avLst/>
          </a:prstGeom>
          <a:noFill/>
        </p:spPr>
        <p:txBody>
          <a:bodyPr wrap="square" rtlCol="0">
            <a:spAutoFit/>
          </a:bodyPr>
          <a:lstStyle/>
          <a:p>
            <a:r>
              <a:rPr lang="ja-JP" altLang="en-US" sz="2800" dirty="0" smtClean="0"/>
              <a:t>リスク評価の有用性の例</a:t>
            </a:r>
            <a:endParaRPr lang="en-US" altLang="ja-JP" sz="2800" dirty="0" smtClean="0"/>
          </a:p>
          <a:p>
            <a:pPr marL="514350" indent="-514350">
              <a:buAutoNum type="arabicParenBoth"/>
            </a:pPr>
            <a:r>
              <a:rPr lang="ja-JP" altLang="en-US" sz="2800" dirty="0" smtClean="0"/>
              <a:t>安全を担保するための管理方法に関する判断材料になる（例：環境基準）</a:t>
            </a:r>
            <a:endParaRPr lang="en-US" altLang="ja-JP" sz="2800" dirty="0" smtClean="0"/>
          </a:p>
          <a:p>
            <a:pPr marL="514350" indent="-514350">
              <a:buAutoNum type="arabicParenBoth"/>
            </a:pPr>
            <a:r>
              <a:rPr lang="ja-JP" altLang="en-US" sz="2800" dirty="0" smtClean="0"/>
              <a:t>様々な発がん性物質のリスクを比較することができる（判断の目安になる）</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17</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日本社会のリスク概念の歴史</a:t>
            </a:r>
            <a:endParaRPr lang="en-US" altLang="ja-JP" sz="3600" b="1" dirty="0" smtClean="0">
              <a:solidFill>
                <a:schemeClr val="bg1"/>
              </a:solidFill>
            </a:endParaRPr>
          </a:p>
        </p:txBody>
      </p:sp>
      <p:sp>
        <p:nvSpPr>
          <p:cNvPr id="4" name="テキスト ボックス 3"/>
          <p:cNvSpPr txBox="1"/>
          <p:nvPr/>
        </p:nvSpPr>
        <p:spPr>
          <a:xfrm>
            <a:off x="395536" y="933683"/>
            <a:ext cx="8136904" cy="5447645"/>
          </a:xfrm>
          <a:prstGeom prst="rect">
            <a:avLst/>
          </a:prstGeom>
          <a:noFill/>
        </p:spPr>
        <p:txBody>
          <a:bodyPr wrap="square" rtlCol="0">
            <a:spAutoFit/>
          </a:bodyPr>
          <a:lstStyle/>
          <a:p>
            <a:r>
              <a:rPr kumimoji="1" lang="en-US" altLang="ja-JP" sz="3600" dirty="0" smtClean="0"/>
              <a:t>1993</a:t>
            </a:r>
            <a:r>
              <a:rPr kumimoji="1" lang="ja-JP" altLang="en-US" sz="3600" dirty="0" smtClean="0"/>
              <a:t>年　水道水質基準値の改訂</a:t>
            </a:r>
            <a:endParaRPr kumimoji="1" lang="en-US" altLang="ja-JP" sz="3600" dirty="0" smtClean="0"/>
          </a:p>
          <a:p>
            <a:r>
              <a:rPr lang="en-US" altLang="ja-JP" sz="2400" dirty="0" smtClean="0"/>
              <a:t>WHO</a:t>
            </a:r>
            <a:r>
              <a:rPr lang="ja-JP" altLang="en-US" sz="2400" dirty="0" smtClean="0"/>
              <a:t>の飲料水水質ガイドラインに準拠</a:t>
            </a:r>
            <a:endParaRPr lang="en-US" altLang="ja-JP" sz="2400" dirty="0" smtClean="0"/>
          </a:p>
          <a:p>
            <a:r>
              <a:rPr kumimoji="1" lang="en-US" altLang="ja-JP" sz="2400" dirty="0" smtClean="0"/>
              <a:t>10</a:t>
            </a:r>
            <a:r>
              <a:rPr kumimoji="1" lang="en-US" altLang="ja-JP" sz="2400" baseline="30000" dirty="0" smtClean="0"/>
              <a:t>-5</a:t>
            </a:r>
            <a:r>
              <a:rPr kumimoji="1" lang="ja-JP" altLang="en-US" sz="2400" dirty="0" smtClean="0"/>
              <a:t>か</a:t>
            </a:r>
            <a:r>
              <a:rPr kumimoji="1" lang="en-US" altLang="ja-JP" sz="2400" dirty="0" smtClean="0"/>
              <a:t>10</a:t>
            </a:r>
            <a:r>
              <a:rPr kumimoji="1" lang="en-US" altLang="ja-JP" sz="2400" baseline="30000" dirty="0" smtClean="0"/>
              <a:t>-6</a:t>
            </a:r>
            <a:r>
              <a:rPr kumimoji="1" lang="ja-JP" altLang="en-US" sz="2400" dirty="0" smtClean="0"/>
              <a:t>かという議論はあったが、最終文書には明示されていない</a:t>
            </a:r>
            <a:endParaRPr kumimoji="1" lang="en-US" altLang="ja-JP" sz="2400" dirty="0" smtClean="0"/>
          </a:p>
          <a:p>
            <a:endParaRPr lang="en-US" altLang="ja-JP" dirty="0" smtClean="0"/>
          </a:p>
          <a:p>
            <a:r>
              <a:rPr kumimoji="1" lang="en-US" altLang="ja-JP" sz="3600" dirty="0" smtClean="0"/>
              <a:t>1996</a:t>
            </a:r>
            <a:r>
              <a:rPr kumimoji="1" lang="ja-JP" altLang="en-US" sz="3600" dirty="0" smtClean="0"/>
              <a:t>年　有害大気汚染物質</a:t>
            </a:r>
            <a:endParaRPr kumimoji="1" lang="en-US" altLang="ja-JP" sz="3600" dirty="0" smtClean="0"/>
          </a:p>
          <a:p>
            <a:r>
              <a:rPr lang="ja-JP" altLang="en-US" sz="2400" dirty="0" smtClean="0"/>
              <a:t>中央環境審議会「今後の有害大気汚染物質対策のあり方について」（中間答申、第二次答申）</a:t>
            </a:r>
            <a:endParaRPr lang="en-US" altLang="ja-JP" sz="2400" dirty="0" smtClean="0"/>
          </a:p>
          <a:p>
            <a:endParaRPr kumimoji="1" lang="en-US" altLang="ja-JP" dirty="0" smtClean="0"/>
          </a:p>
          <a:p>
            <a:r>
              <a:rPr lang="ja-JP" altLang="en-US" sz="2000" dirty="0" smtClean="0"/>
              <a:t>「・・・閾値がない物質については、曝露量から予測される</a:t>
            </a:r>
            <a:r>
              <a:rPr lang="ja-JP" altLang="en-US" sz="2000" dirty="0" smtClean="0">
                <a:solidFill>
                  <a:srgbClr val="0000FF"/>
                </a:solidFill>
              </a:rPr>
              <a:t>健康リスクが十分低い場合には実質的に安全とみなすことができる</a:t>
            </a:r>
            <a:r>
              <a:rPr lang="ja-JP" altLang="en-US" sz="2000" dirty="0" smtClean="0"/>
              <a:t>という考え方に基づいてリスクレベルを設定し、そのレベルに相当する環境目標値を定めることが適切である。</a:t>
            </a:r>
            <a:endParaRPr lang="en-US" altLang="ja-JP" sz="2000" dirty="0" smtClean="0"/>
          </a:p>
          <a:p>
            <a:r>
              <a:rPr kumimoji="1" lang="ja-JP" altLang="en-US" sz="2000" dirty="0" smtClean="0"/>
              <a:t>・・・現段階においては、</a:t>
            </a:r>
            <a:r>
              <a:rPr kumimoji="1" lang="ja-JP" altLang="en-US" sz="2000" dirty="0" smtClean="0">
                <a:solidFill>
                  <a:srgbClr val="0000FF"/>
                </a:solidFill>
              </a:rPr>
              <a:t>生涯リスクレベル</a:t>
            </a:r>
            <a:r>
              <a:rPr kumimoji="1" lang="en-US" altLang="ja-JP" sz="2000" dirty="0" smtClean="0">
                <a:solidFill>
                  <a:srgbClr val="0000FF"/>
                </a:solidFill>
              </a:rPr>
              <a:t>10</a:t>
            </a:r>
            <a:r>
              <a:rPr kumimoji="1" lang="en-US" altLang="ja-JP" sz="2000" baseline="30000" dirty="0" smtClean="0">
                <a:solidFill>
                  <a:srgbClr val="0000FF"/>
                </a:solidFill>
              </a:rPr>
              <a:t>-5</a:t>
            </a:r>
            <a:r>
              <a:rPr kumimoji="1" lang="ja-JP" altLang="en-US" sz="2000" dirty="0" smtClean="0"/>
              <a:t>を当面の目標に、有害大気汚染物質対策に着手していくことが適当である。」</a:t>
            </a:r>
            <a:endParaRPr kumimoji="1" lang="ja-JP"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ベンゼンの大気環境基準の事例</a:t>
            </a:r>
            <a:endParaRPr lang="en-US" altLang="ja-JP" sz="3600" b="1" baseline="30000" dirty="0" smtClean="0">
              <a:solidFill>
                <a:schemeClr val="bg1"/>
              </a:solidFill>
            </a:endParaRPr>
          </a:p>
        </p:txBody>
      </p:sp>
      <p:sp>
        <p:nvSpPr>
          <p:cNvPr id="6" name="テキスト ボックス 5"/>
          <p:cNvSpPr txBox="1"/>
          <p:nvPr/>
        </p:nvSpPr>
        <p:spPr>
          <a:xfrm>
            <a:off x="72008" y="5312821"/>
            <a:ext cx="8892480" cy="492443"/>
          </a:xfrm>
          <a:prstGeom prst="rect">
            <a:avLst/>
          </a:prstGeom>
          <a:noFill/>
        </p:spPr>
        <p:txBody>
          <a:bodyPr wrap="square" rtlCol="0">
            <a:spAutoFit/>
          </a:bodyPr>
          <a:lstStyle/>
          <a:p>
            <a:r>
              <a:rPr kumimoji="1" lang="ja-JP" altLang="en-US" sz="2600" dirty="0" smtClean="0">
                <a:solidFill>
                  <a:srgbClr val="0000FF"/>
                </a:solidFill>
              </a:rPr>
              <a:t>◆</a:t>
            </a:r>
            <a:r>
              <a:rPr kumimoji="1" lang="ja-JP" altLang="en-US" sz="2600" dirty="0" smtClean="0"/>
              <a:t>日本で初めて許容できる発がんリスクレベルが明示された</a:t>
            </a:r>
            <a:endParaRPr kumimoji="1" lang="ja-JP" altLang="en-US" sz="2600" dirty="0"/>
          </a:p>
        </p:txBody>
      </p:sp>
      <p:sp>
        <p:nvSpPr>
          <p:cNvPr id="11" name="テキスト ボックス 10"/>
          <p:cNvSpPr txBox="1"/>
          <p:nvPr/>
        </p:nvSpPr>
        <p:spPr>
          <a:xfrm>
            <a:off x="1979712" y="764704"/>
            <a:ext cx="4752528" cy="523220"/>
          </a:xfrm>
          <a:prstGeom prst="rect">
            <a:avLst/>
          </a:prstGeom>
          <a:noFill/>
        </p:spPr>
        <p:txBody>
          <a:bodyPr wrap="square" rtlCol="0">
            <a:spAutoFit/>
          </a:bodyPr>
          <a:lstStyle/>
          <a:p>
            <a:r>
              <a:rPr lang="ja-JP" altLang="en-US" sz="2800" dirty="0" smtClean="0">
                <a:latin typeface="+mj-ea"/>
                <a:ea typeface="+mj-ea"/>
              </a:rPr>
              <a:t>～基準値の算出方法～</a:t>
            </a:r>
            <a:endParaRPr kumimoji="1" lang="ja-JP" altLang="en-US" sz="2800" dirty="0">
              <a:latin typeface="+mj-ea"/>
              <a:ea typeface="+mj-ea"/>
            </a:endParaRPr>
          </a:p>
        </p:txBody>
      </p:sp>
      <p:sp>
        <p:nvSpPr>
          <p:cNvPr id="12" name="テキスト ボックス 11"/>
          <p:cNvSpPr txBox="1"/>
          <p:nvPr/>
        </p:nvSpPr>
        <p:spPr>
          <a:xfrm>
            <a:off x="323528" y="1268760"/>
            <a:ext cx="8748464" cy="1015663"/>
          </a:xfrm>
          <a:prstGeom prst="rect">
            <a:avLst/>
          </a:prstGeom>
          <a:noFill/>
        </p:spPr>
        <p:txBody>
          <a:bodyPr wrap="square" rtlCol="0">
            <a:spAutoFit/>
          </a:bodyPr>
          <a:lstStyle/>
          <a:p>
            <a:r>
              <a:rPr kumimoji="1" lang="ja-JP" altLang="en-US" sz="2000" dirty="0" smtClean="0"/>
              <a:t>◆</a:t>
            </a:r>
            <a:r>
              <a:rPr kumimoji="1" lang="en-US" altLang="ja-JP" sz="2000" dirty="0" err="1" smtClean="0"/>
              <a:t>Pliofilm</a:t>
            </a:r>
            <a:r>
              <a:rPr kumimoji="1" lang="ja-JP" altLang="en-US" sz="2000" dirty="0" smtClean="0"/>
              <a:t>製造工場における疫学調査データ（白血病全</a:t>
            </a:r>
            <a:r>
              <a:rPr kumimoji="1" lang="en-US" altLang="ja-JP" sz="2000" dirty="0" smtClean="0"/>
              <a:t>14</a:t>
            </a:r>
            <a:r>
              <a:rPr kumimoji="1" lang="ja-JP" altLang="en-US" sz="2000" dirty="0" smtClean="0"/>
              <a:t>例）を使用</a:t>
            </a:r>
            <a:endParaRPr kumimoji="1" lang="en-US" altLang="ja-JP" sz="2000" dirty="0" smtClean="0"/>
          </a:p>
          <a:p>
            <a:r>
              <a:rPr lang="ja-JP" altLang="en-US" sz="2000" dirty="0" smtClean="0"/>
              <a:t>◆職場での平均曝露濃度とバックグラウンドから増加した発がんリスクから</a:t>
            </a:r>
            <a:r>
              <a:rPr lang="ja-JP" altLang="en-US" sz="2000" dirty="0" smtClean="0">
                <a:solidFill>
                  <a:srgbClr val="0000FF"/>
                </a:solidFill>
              </a:rPr>
              <a:t>低濃度でも直線性があると仮定して</a:t>
            </a:r>
            <a:r>
              <a:rPr lang="ja-JP" altLang="en-US" sz="2000" dirty="0" smtClean="0"/>
              <a:t>算定</a:t>
            </a:r>
            <a:endParaRPr kumimoji="1" lang="ja-JP" altLang="en-US" sz="2000" dirty="0"/>
          </a:p>
        </p:txBody>
      </p:sp>
      <p:sp>
        <p:nvSpPr>
          <p:cNvPr id="38" name="テキスト ボックス 37"/>
          <p:cNvSpPr txBox="1"/>
          <p:nvPr/>
        </p:nvSpPr>
        <p:spPr>
          <a:xfrm>
            <a:off x="611560" y="5859269"/>
            <a:ext cx="8125102" cy="954107"/>
          </a:xfrm>
          <a:prstGeom prst="rect">
            <a:avLst/>
          </a:prstGeom>
          <a:noFill/>
        </p:spPr>
        <p:txBody>
          <a:bodyPr wrap="square" rtlCol="0">
            <a:spAutoFit/>
          </a:bodyPr>
          <a:lstStyle/>
          <a:p>
            <a:r>
              <a:rPr kumimoji="1" lang="ja-JP" altLang="en-US" sz="2800" dirty="0" smtClean="0"/>
              <a:t>環境分野では、リスク評価を規制科学の枠組みで</a:t>
            </a:r>
            <a:endParaRPr kumimoji="1" lang="en-US" altLang="ja-JP" sz="2800" dirty="0" smtClean="0"/>
          </a:p>
          <a:p>
            <a:r>
              <a:rPr kumimoji="1" lang="ja-JP" altLang="en-US" sz="2800" dirty="0" smtClean="0"/>
              <a:t>行うことで各種発がん性物質の管理を行っている</a:t>
            </a:r>
            <a:endParaRPr kumimoji="1" lang="ja-JP" altLang="en-US" sz="2800" dirty="0"/>
          </a:p>
        </p:txBody>
      </p:sp>
      <p:pic>
        <p:nvPicPr>
          <p:cNvPr id="1026" name="Picture 2"/>
          <p:cNvPicPr>
            <a:picLocks noChangeAspect="1" noChangeArrowheads="1"/>
          </p:cNvPicPr>
          <p:nvPr/>
        </p:nvPicPr>
        <p:blipFill>
          <a:blip r:embed="rId2" cstate="print"/>
          <a:srcRect/>
          <a:stretch>
            <a:fillRect/>
          </a:stretch>
        </p:blipFill>
        <p:spPr bwMode="auto">
          <a:xfrm>
            <a:off x="1259632" y="2099202"/>
            <a:ext cx="5349006" cy="32908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19</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日本社会のリスク概念の歴史～原発関係～</a:t>
            </a:r>
            <a:endParaRPr lang="en-US" altLang="ja-JP" sz="3600" b="1" dirty="0" smtClean="0">
              <a:solidFill>
                <a:schemeClr val="bg1"/>
              </a:solidFill>
            </a:endParaRPr>
          </a:p>
        </p:txBody>
      </p:sp>
      <p:sp>
        <p:nvSpPr>
          <p:cNvPr id="4" name="テキスト ボックス 3"/>
          <p:cNvSpPr txBox="1"/>
          <p:nvPr/>
        </p:nvSpPr>
        <p:spPr>
          <a:xfrm>
            <a:off x="395536" y="980728"/>
            <a:ext cx="8280920" cy="4985980"/>
          </a:xfrm>
          <a:prstGeom prst="rect">
            <a:avLst/>
          </a:prstGeom>
          <a:noFill/>
        </p:spPr>
        <p:txBody>
          <a:bodyPr wrap="square" rtlCol="0">
            <a:spAutoFit/>
          </a:bodyPr>
          <a:lstStyle/>
          <a:p>
            <a:r>
              <a:rPr kumimoji="1" lang="en-US" altLang="ja-JP" sz="3600" dirty="0" smtClean="0"/>
              <a:t>1999</a:t>
            </a:r>
            <a:r>
              <a:rPr kumimoji="1" lang="ja-JP" altLang="en-US" sz="3600" dirty="0" smtClean="0"/>
              <a:t>年　平成</a:t>
            </a:r>
            <a:r>
              <a:rPr kumimoji="1" lang="en-US" altLang="ja-JP" sz="3600" dirty="0" smtClean="0"/>
              <a:t>10</a:t>
            </a:r>
            <a:r>
              <a:rPr kumimoji="1" lang="ja-JP" altLang="en-US" sz="3600" dirty="0" smtClean="0"/>
              <a:t>年版原子力安全白書</a:t>
            </a:r>
            <a:endParaRPr kumimoji="1" lang="en-US" altLang="ja-JP" sz="3600" dirty="0" smtClean="0"/>
          </a:p>
          <a:p>
            <a:r>
              <a:rPr lang="ja-JP" altLang="en-US" sz="2400" dirty="0" smtClean="0"/>
              <a:t>リスクを定量的に示し、どこまでなら許容されるのかを示す安全目標について、総合的な観点から検討すべきと指摘</a:t>
            </a:r>
            <a:endParaRPr lang="en-US" altLang="ja-JP" sz="2400" dirty="0" smtClean="0"/>
          </a:p>
          <a:p>
            <a:endParaRPr lang="en-US" altLang="ja-JP" dirty="0" smtClean="0"/>
          </a:p>
          <a:p>
            <a:r>
              <a:rPr kumimoji="1" lang="en-US" altLang="ja-JP" sz="3600" dirty="0" smtClean="0"/>
              <a:t>2001</a:t>
            </a:r>
            <a:r>
              <a:rPr kumimoji="1" lang="ja-JP" altLang="en-US" sz="3600" dirty="0" smtClean="0"/>
              <a:t>年　平成</a:t>
            </a:r>
            <a:r>
              <a:rPr kumimoji="1" lang="en-US" altLang="ja-JP" sz="3600" dirty="0" smtClean="0"/>
              <a:t>12</a:t>
            </a:r>
            <a:r>
              <a:rPr kumimoji="1" lang="ja-JP" altLang="en-US" sz="3600" dirty="0" smtClean="0"/>
              <a:t>年版原子力安全白書</a:t>
            </a:r>
            <a:endParaRPr kumimoji="1" lang="en-US" altLang="ja-JP" sz="3600" dirty="0" smtClean="0"/>
          </a:p>
          <a:p>
            <a:r>
              <a:rPr lang="ja-JP" altLang="en-US" sz="2400" dirty="0" smtClean="0"/>
              <a:t>・・・</a:t>
            </a:r>
            <a:r>
              <a:rPr lang="ja-JP" altLang="en-US" sz="2400" dirty="0" smtClean="0">
                <a:solidFill>
                  <a:srgbClr val="0000FF"/>
                </a:solidFill>
              </a:rPr>
              <a:t>「原子力は</a:t>
            </a:r>
            <a:r>
              <a:rPr lang="en-US" altLang="ja-JP" sz="2400" dirty="0" smtClean="0">
                <a:solidFill>
                  <a:srgbClr val="0000FF"/>
                </a:solidFill>
              </a:rPr>
              <a:t>『</a:t>
            </a:r>
            <a:r>
              <a:rPr lang="ja-JP" altLang="en-US" sz="2400" dirty="0" smtClean="0">
                <a:solidFill>
                  <a:srgbClr val="0000FF"/>
                </a:solidFill>
              </a:rPr>
              <a:t>絶対</a:t>
            </a:r>
            <a:r>
              <a:rPr lang="en-US" altLang="ja-JP" sz="2400" dirty="0" smtClean="0">
                <a:solidFill>
                  <a:srgbClr val="0000FF"/>
                </a:solidFill>
              </a:rPr>
              <a:t>』</a:t>
            </a:r>
            <a:r>
              <a:rPr lang="ja-JP" altLang="en-US" sz="2400" dirty="0" smtClean="0">
                <a:solidFill>
                  <a:srgbClr val="0000FF"/>
                </a:solidFill>
              </a:rPr>
              <a:t>に安全」とは誰にも言えない。</a:t>
            </a:r>
            <a:endParaRPr lang="en-US" altLang="ja-JP" sz="2400" dirty="0" smtClean="0">
              <a:solidFill>
                <a:srgbClr val="0000FF"/>
              </a:solidFill>
            </a:endParaRPr>
          </a:p>
          <a:p>
            <a:endParaRPr kumimoji="1" lang="en-US" altLang="ja-JP" sz="2400" dirty="0" smtClean="0"/>
          </a:p>
          <a:p>
            <a:r>
              <a:rPr lang="en-US" altLang="ja-JP" sz="3600" dirty="0" smtClean="0"/>
              <a:t>2004</a:t>
            </a:r>
            <a:r>
              <a:rPr lang="ja-JP" altLang="en-US" sz="3600" dirty="0" smtClean="0"/>
              <a:t>年　平成</a:t>
            </a:r>
            <a:r>
              <a:rPr lang="en-US" altLang="ja-JP" sz="3600" dirty="0" smtClean="0"/>
              <a:t>15</a:t>
            </a:r>
            <a:r>
              <a:rPr lang="ja-JP" altLang="en-US" sz="3600" dirty="0" smtClean="0"/>
              <a:t>年版原子力安全白書</a:t>
            </a:r>
            <a:endParaRPr lang="en-US" altLang="ja-JP" sz="3600" dirty="0" smtClean="0"/>
          </a:p>
          <a:p>
            <a:r>
              <a:rPr lang="ja-JP" altLang="en-US" sz="2400" dirty="0" smtClean="0"/>
              <a:t>・・・原子力施設の事故に起因する、施設からある範囲の距離にある公衆の個人の放射線被曝によって生じ得るがんによる平均死亡リスクは、</a:t>
            </a:r>
            <a:r>
              <a:rPr lang="ja-JP" altLang="en-US" sz="2400" dirty="0" smtClean="0">
                <a:solidFill>
                  <a:srgbClr val="0000FF"/>
                </a:solidFill>
              </a:rPr>
              <a:t>年あたり百万分の１程度</a:t>
            </a:r>
            <a:r>
              <a:rPr lang="ja-JP" altLang="en-US" sz="2400" dirty="0" smtClean="0"/>
              <a:t>を超えないように抑制されるべきである。</a:t>
            </a:r>
            <a:endParaRPr kumimoji="1" lang="ja-JP" altLang="en-US" sz="2400" dirty="0"/>
          </a:p>
        </p:txBody>
      </p:sp>
      <p:sp>
        <p:nvSpPr>
          <p:cNvPr id="5" name="正方形/長方形 4"/>
          <p:cNvSpPr/>
          <p:nvPr/>
        </p:nvSpPr>
        <p:spPr>
          <a:xfrm>
            <a:off x="0" y="6581001"/>
            <a:ext cx="6030416" cy="276999"/>
          </a:xfrm>
          <a:prstGeom prst="rect">
            <a:avLst/>
          </a:prstGeom>
        </p:spPr>
        <p:txBody>
          <a:bodyPr wrap="square">
            <a:spAutoFit/>
          </a:bodyPr>
          <a:lstStyle/>
          <a:p>
            <a:r>
              <a:rPr lang="ja-JP" altLang="en-US" sz="1200" dirty="0" smtClean="0"/>
              <a:t>原子力安全委員会（</a:t>
            </a:r>
            <a:r>
              <a:rPr lang="en-GB" altLang="ja-JP" sz="1200" dirty="0" smtClean="0"/>
              <a:t>http://www.nsc.go.jp/hakusyo/hakusyo_kensaku.htm</a:t>
            </a:r>
            <a:r>
              <a:rPr lang="ja-JP" altLang="en-US" sz="1200" dirty="0" smtClean="0"/>
              <a:t>）</a:t>
            </a:r>
            <a:endParaRPr lang="ja-JP" alt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2</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放射性物質のリスクはどれくらいか？</a:t>
            </a:r>
            <a:endParaRPr lang="ja-JP" altLang="en-US" sz="3600" b="1" baseline="30000" dirty="0">
              <a:solidFill>
                <a:schemeClr val="bg1"/>
              </a:solidFill>
            </a:endParaRPr>
          </a:p>
        </p:txBody>
      </p:sp>
      <p:sp>
        <p:nvSpPr>
          <p:cNvPr id="5" name="テキスト ボックス 4"/>
          <p:cNvSpPr txBox="1"/>
          <p:nvPr/>
        </p:nvSpPr>
        <p:spPr>
          <a:xfrm>
            <a:off x="107504" y="1319277"/>
            <a:ext cx="9036496" cy="3477875"/>
          </a:xfrm>
          <a:prstGeom prst="rect">
            <a:avLst/>
          </a:prstGeom>
          <a:noFill/>
        </p:spPr>
        <p:txBody>
          <a:bodyPr wrap="square" rtlCol="0">
            <a:spAutoFit/>
          </a:bodyPr>
          <a:lstStyle/>
          <a:p>
            <a:r>
              <a:rPr kumimoji="1" lang="ja-JP" altLang="en-US" sz="2400" dirty="0" smtClean="0"/>
              <a:t>◆年間</a:t>
            </a:r>
            <a:r>
              <a:rPr kumimoji="1" lang="en-US" altLang="ja-JP" sz="2400" dirty="0" smtClean="0"/>
              <a:t>20 </a:t>
            </a:r>
            <a:r>
              <a:rPr kumimoji="1" lang="en-US" altLang="ja-JP" sz="2400" dirty="0" err="1" smtClean="0"/>
              <a:t>mSv</a:t>
            </a:r>
            <a:r>
              <a:rPr kumimoji="1" lang="ja-JP" altLang="en-US" sz="2400" dirty="0" smtClean="0"/>
              <a:t>を超える線量の</a:t>
            </a:r>
            <a:r>
              <a:rPr lang="ja-JP" altLang="en-US" sz="2400" dirty="0" smtClean="0"/>
              <a:t>放射性物質に被曝される区域は、「特定避難勧奨地点」として、そこに居住する住民に対して、注意の喚起、避難の支援、促進が行われています。</a:t>
            </a:r>
            <a:endParaRPr lang="en-US" altLang="ja-JP" sz="2400" dirty="0" smtClean="0"/>
          </a:p>
          <a:p>
            <a:endParaRPr lang="en-US" altLang="ja-JP" sz="2400" dirty="0" smtClean="0"/>
          </a:p>
          <a:p>
            <a:endParaRPr lang="en-US" altLang="ja-JP" sz="2400" dirty="0" smtClean="0"/>
          </a:p>
          <a:p>
            <a:r>
              <a:rPr lang="ja-JP" altLang="en-US" sz="2800" dirty="0" smtClean="0"/>
              <a:t>＜質問</a:t>
            </a:r>
            <a:r>
              <a:rPr lang="en-US" altLang="ja-JP" sz="2800" dirty="0" smtClean="0"/>
              <a:t>A</a:t>
            </a:r>
            <a:r>
              <a:rPr lang="ja-JP" altLang="en-US" sz="2800" dirty="0" smtClean="0"/>
              <a:t>＞</a:t>
            </a:r>
          </a:p>
          <a:p>
            <a:r>
              <a:rPr lang="ja-JP" altLang="en-US" sz="2400" dirty="0" smtClean="0"/>
              <a:t>　その</a:t>
            </a:r>
            <a:r>
              <a:rPr lang="en-US" altLang="ja-JP" sz="2400" dirty="0" smtClean="0"/>
              <a:t>100</a:t>
            </a:r>
            <a:r>
              <a:rPr lang="ja-JP" altLang="en-US" sz="2400" dirty="0" smtClean="0"/>
              <a:t>倍に相当する年間</a:t>
            </a:r>
            <a:r>
              <a:rPr lang="en-US" altLang="ja-JP" sz="2400" u="sng" dirty="0" smtClean="0"/>
              <a:t>2000 </a:t>
            </a:r>
            <a:r>
              <a:rPr lang="en-US" altLang="ja-JP" sz="2400" u="sng" dirty="0" err="1" smtClean="0"/>
              <a:t>mSv</a:t>
            </a:r>
            <a:r>
              <a:rPr lang="ja-JP" altLang="en-US" sz="2400" dirty="0" smtClean="0"/>
              <a:t>の線量で</a:t>
            </a:r>
            <a:r>
              <a:rPr lang="en-US" altLang="ja-JP" sz="2400" dirty="0" smtClean="0"/>
              <a:t>1</a:t>
            </a:r>
            <a:r>
              <a:rPr lang="ja-JP" altLang="en-US" sz="2400" dirty="0" smtClean="0"/>
              <a:t>年間放射線被曝された人が</a:t>
            </a:r>
            <a:r>
              <a:rPr lang="en-US" altLang="ja-JP" sz="2400" u="sng" dirty="0" smtClean="0"/>
              <a:t>100</a:t>
            </a:r>
            <a:r>
              <a:rPr lang="ja-JP" altLang="en-US" sz="2400" u="sng" dirty="0" smtClean="0"/>
              <a:t>人</a:t>
            </a:r>
            <a:r>
              <a:rPr lang="ja-JP" altLang="en-US" sz="2400" dirty="0" smtClean="0"/>
              <a:t>いると仮定します。その時に受けた放射性物質によって生じたガンが原因で死亡する人は何人いるか推測してください。</a:t>
            </a:r>
            <a:endParaRPr kumimoji="1" lang="ja-JP" alt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539552" y="821779"/>
          <a:ext cx="8208912" cy="5128260"/>
        </p:xfrm>
        <a:graphic>
          <a:graphicData uri="http://schemas.openxmlformats.org/drawingml/2006/table">
            <a:tbl>
              <a:tblPr/>
              <a:tblGrid>
                <a:gridCol w="4902083"/>
                <a:gridCol w="3306829"/>
              </a:tblGrid>
              <a:tr h="180975">
                <a:tc>
                  <a:txBody>
                    <a:bodyPr/>
                    <a:lstStyle/>
                    <a:p>
                      <a:pPr algn="l" fontAlgn="ctr"/>
                      <a:r>
                        <a:rPr lang="ja-JP" altLang="en-US" sz="2400" b="0" i="0" u="none" strike="noStrike" dirty="0">
                          <a:solidFill>
                            <a:srgbClr val="000000"/>
                          </a:solidFill>
                          <a:latin typeface="+mn-lt"/>
                          <a:ea typeface="+mj-ea"/>
                        </a:rPr>
                        <a:t>項目</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ja-JP" altLang="en-US" sz="2400" b="0" i="0" u="none" strike="noStrike" dirty="0">
                          <a:solidFill>
                            <a:srgbClr val="000000"/>
                          </a:solidFill>
                          <a:latin typeface="+mn-lt"/>
                          <a:ea typeface="+mj-ea"/>
                        </a:rPr>
                        <a:t>指標値・基準値</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80975">
                <a:tc>
                  <a:txBody>
                    <a:bodyPr/>
                    <a:lstStyle/>
                    <a:p>
                      <a:pPr algn="l" fontAlgn="ctr"/>
                      <a:r>
                        <a:rPr lang="ja-JP" altLang="en-US" sz="2000" b="0" i="0" u="none" strike="noStrike" dirty="0">
                          <a:solidFill>
                            <a:srgbClr val="000000"/>
                          </a:solidFill>
                          <a:latin typeface="+mn-lt"/>
                          <a:ea typeface="+mj-ea"/>
                        </a:rPr>
                        <a:t>緊急時の状況における基準</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2000" b="0" i="0" u="none" strike="noStrike" dirty="0">
                          <a:solidFill>
                            <a:srgbClr val="000000"/>
                          </a:solidFill>
                          <a:latin typeface="+mn-lt"/>
                          <a:ea typeface="+mj-ea"/>
                        </a:rPr>
                        <a:t>20-100 </a:t>
                      </a:r>
                      <a:r>
                        <a:rPr lang="en-GB" sz="2000" b="0" i="0" u="none" strike="noStrike" dirty="0" err="1">
                          <a:solidFill>
                            <a:srgbClr val="000000"/>
                          </a:solidFill>
                          <a:latin typeface="+mn-lt"/>
                          <a:ea typeface="+mj-ea"/>
                        </a:rPr>
                        <a:t>mSv</a:t>
                      </a:r>
                      <a:r>
                        <a:rPr lang="en-GB" sz="2000" b="0" i="0" u="none" strike="noStrike" dirty="0">
                          <a:solidFill>
                            <a:srgbClr val="000000"/>
                          </a:solidFill>
                          <a:latin typeface="+mn-lt"/>
                          <a:ea typeface="+mj-ea"/>
                        </a:rPr>
                        <a:t>/</a:t>
                      </a:r>
                      <a:r>
                        <a:rPr lang="ja-JP" altLang="en-US" sz="2000" b="0" i="0" u="none" strike="noStrike" dirty="0">
                          <a:solidFill>
                            <a:srgbClr val="000000"/>
                          </a:solidFill>
                          <a:latin typeface="+mn-lt"/>
                          <a:ea typeface="+mj-ea"/>
                        </a:rPr>
                        <a:t>年</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80975">
                <a:tc>
                  <a:txBody>
                    <a:bodyPr/>
                    <a:lstStyle/>
                    <a:p>
                      <a:pPr algn="l" fontAlgn="ctr"/>
                      <a:r>
                        <a:rPr lang="ja-JP" altLang="en-US" sz="2000" b="0" i="0" u="none" strike="noStrike" dirty="0">
                          <a:solidFill>
                            <a:srgbClr val="000000"/>
                          </a:solidFill>
                          <a:latin typeface="+mn-lt"/>
                          <a:ea typeface="+mj-ea"/>
                        </a:rPr>
                        <a:t>事故収束後の汚染に</a:t>
                      </a:r>
                      <a:r>
                        <a:rPr lang="ja-JP" altLang="en-US" sz="2000" b="0" i="0" u="none" strike="noStrike" dirty="0" smtClean="0">
                          <a:solidFill>
                            <a:srgbClr val="000000"/>
                          </a:solidFill>
                          <a:latin typeface="+mn-lt"/>
                          <a:ea typeface="+mj-ea"/>
                        </a:rPr>
                        <a:t>よる被曝の</a:t>
                      </a:r>
                      <a:r>
                        <a:rPr lang="ja-JP" altLang="en-US" sz="2000" b="0" i="0" u="none" strike="noStrike" dirty="0">
                          <a:solidFill>
                            <a:srgbClr val="000000"/>
                          </a:solidFill>
                          <a:latin typeface="+mn-lt"/>
                          <a:ea typeface="+mj-ea"/>
                        </a:rPr>
                        <a:t>基準</a:t>
                      </a: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a:solidFill>
                            <a:srgbClr val="000000"/>
                          </a:solidFill>
                          <a:latin typeface="+mn-lt"/>
                          <a:ea typeface="+mj-ea"/>
                        </a:rPr>
                        <a:t>1-20 mSv/</a:t>
                      </a:r>
                      <a:r>
                        <a:rPr lang="ja-JP" altLang="en-US" sz="2000" b="0" i="0" u="none" strike="noStrike">
                          <a:solidFill>
                            <a:srgbClr val="000000"/>
                          </a:solidFill>
                          <a:latin typeface="+mn-lt"/>
                          <a:ea typeface="+mj-ea"/>
                        </a:rPr>
                        <a:t>年</a:t>
                      </a:r>
                    </a:p>
                  </a:txBody>
                  <a:tcPr marL="9525" marR="9525" marT="9525" marB="0" anchor="ctr">
                    <a:lnL>
                      <a:noFill/>
                    </a:lnL>
                    <a:lnR>
                      <a:noFill/>
                    </a:lnR>
                    <a:lnT>
                      <a:noFill/>
                    </a:lnT>
                    <a:lnB>
                      <a:noFill/>
                    </a:lnB>
                    <a:solidFill>
                      <a:srgbClr val="FFFFFF"/>
                    </a:solidFill>
                  </a:tcPr>
                </a:tc>
              </a:tr>
              <a:tr h="342900">
                <a:tc>
                  <a:txBody>
                    <a:bodyPr/>
                    <a:lstStyle/>
                    <a:p>
                      <a:pPr algn="l" fontAlgn="ctr"/>
                      <a:r>
                        <a:rPr lang="ja-JP" altLang="en-US" sz="2000" b="0" i="0" u="none" strike="noStrike" dirty="0">
                          <a:solidFill>
                            <a:srgbClr val="000000"/>
                          </a:solidFill>
                          <a:latin typeface="+mn-lt"/>
                          <a:ea typeface="+mj-ea"/>
                        </a:rPr>
                        <a:t>長期的な</a:t>
                      </a:r>
                      <a:r>
                        <a:rPr lang="ja-JP" altLang="en-US" sz="2000" b="0" i="0" u="none" strike="noStrike" dirty="0" smtClean="0">
                          <a:solidFill>
                            <a:srgbClr val="000000"/>
                          </a:solidFill>
                          <a:latin typeface="+mn-lt"/>
                          <a:ea typeface="+mj-ea"/>
                        </a:rPr>
                        <a:t>目標、平常</a:t>
                      </a:r>
                      <a:r>
                        <a:rPr lang="ja-JP" altLang="en-US" sz="2000" b="0" i="0" u="none" strike="noStrike" dirty="0">
                          <a:solidFill>
                            <a:srgbClr val="000000"/>
                          </a:solidFill>
                          <a:latin typeface="+mn-lt"/>
                          <a:ea typeface="+mj-ea"/>
                        </a:rPr>
                        <a:t>時</a:t>
                      </a: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a:solidFill>
                            <a:srgbClr val="000000"/>
                          </a:solidFill>
                          <a:latin typeface="+mn-lt"/>
                          <a:ea typeface="+mj-ea"/>
                        </a:rPr>
                        <a:t>1 mSv/</a:t>
                      </a:r>
                      <a:r>
                        <a:rPr lang="ja-JP" altLang="en-US" sz="2000" b="0" i="0" u="none" strike="noStrike">
                          <a:solidFill>
                            <a:srgbClr val="000000"/>
                          </a:solidFill>
                          <a:latin typeface="+mn-lt"/>
                          <a:ea typeface="+mj-ea"/>
                        </a:rPr>
                        <a:t>年以下</a:t>
                      </a: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a:solidFill>
                            <a:srgbClr val="000000"/>
                          </a:solidFill>
                          <a:latin typeface="+mn-lt"/>
                          <a:ea typeface="+mj-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dirty="0">
                          <a:solidFill>
                            <a:srgbClr val="000000"/>
                          </a:solidFill>
                          <a:latin typeface="+mn-lt"/>
                          <a:ea typeface="+mj-ea"/>
                        </a:rPr>
                        <a:t>　</a:t>
                      </a: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a:solidFill>
                            <a:srgbClr val="000000"/>
                          </a:solidFill>
                          <a:latin typeface="+mn-lt"/>
                          <a:ea typeface="+mj-ea"/>
                        </a:rPr>
                        <a:t>学校の校舎・校庭等の利用</a:t>
                      </a:r>
                      <a:r>
                        <a:rPr lang="ja-JP" altLang="en-US" sz="2000" b="0" i="0" u="none" strike="noStrike" dirty="0" smtClean="0">
                          <a:solidFill>
                            <a:srgbClr val="000000"/>
                          </a:solidFill>
                          <a:latin typeface="+mn-lt"/>
                          <a:ea typeface="+mj-ea"/>
                        </a:rPr>
                        <a:t>できる空間線量</a:t>
                      </a:r>
                      <a:endParaRPr lang="ja-JP" altLang="en-US" sz="2000" b="0" i="0" u="none" strike="noStrike" dirty="0">
                        <a:solidFill>
                          <a:srgbClr val="000000"/>
                        </a:solidFill>
                        <a:latin typeface="+mn-lt"/>
                        <a:ea typeface="+mj-ea"/>
                      </a:endParaRP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dirty="0">
                          <a:solidFill>
                            <a:srgbClr val="000000"/>
                          </a:solidFill>
                          <a:latin typeface="+mn-lt"/>
                          <a:ea typeface="+mj-ea"/>
                        </a:rPr>
                        <a:t>20 </a:t>
                      </a:r>
                      <a:r>
                        <a:rPr lang="en-GB" sz="2000" b="0" i="0" u="none" strike="noStrike" dirty="0" err="1">
                          <a:solidFill>
                            <a:srgbClr val="000000"/>
                          </a:solidFill>
                          <a:latin typeface="+mn-lt"/>
                          <a:ea typeface="+mj-ea"/>
                        </a:rPr>
                        <a:t>mSv</a:t>
                      </a:r>
                      <a:r>
                        <a:rPr lang="ja-JP" altLang="en-US" sz="2000" b="0" i="0" u="none" strike="noStrike" dirty="0">
                          <a:solidFill>
                            <a:srgbClr val="000000"/>
                          </a:solidFill>
                          <a:latin typeface="+mn-lt"/>
                          <a:ea typeface="+mj-ea"/>
                        </a:rPr>
                        <a:t>以下</a:t>
                      </a:r>
                    </a:p>
                  </a:txBody>
                  <a:tcPr marL="9525" marR="9525" marT="9525" marB="0" anchor="ctr">
                    <a:lnL>
                      <a:noFill/>
                    </a:lnL>
                    <a:lnR>
                      <a:noFill/>
                    </a:lnR>
                    <a:lnT>
                      <a:noFill/>
                    </a:lnT>
                    <a:lnB>
                      <a:noFill/>
                    </a:lnB>
                    <a:solidFill>
                      <a:srgbClr val="FFFFFF"/>
                    </a:solidFill>
                  </a:tcPr>
                </a:tc>
              </a:tr>
              <a:tr h="118472">
                <a:tc>
                  <a:txBody>
                    <a:bodyPr/>
                    <a:lstStyle/>
                    <a:p>
                      <a:pPr algn="l" fontAlgn="ctr"/>
                      <a:r>
                        <a:rPr lang="ja-JP" altLang="en-US" sz="2000" b="0" i="0" u="none" strike="noStrike" dirty="0">
                          <a:solidFill>
                            <a:srgbClr val="000000"/>
                          </a:solidFill>
                          <a:latin typeface="+mn-lt"/>
                          <a:ea typeface="+mj-ea"/>
                        </a:rPr>
                        <a:t>計画的避難</a:t>
                      </a:r>
                      <a:r>
                        <a:rPr lang="ja-JP" altLang="en-US" sz="2000" b="0" i="0" u="none" strike="noStrike" dirty="0" smtClean="0">
                          <a:solidFill>
                            <a:srgbClr val="000000"/>
                          </a:solidFill>
                          <a:latin typeface="+mn-lt"/>
                          <a:ea typeface="+mj-ea"/>
                        </a:rPr>
                        <a:t>区域の空間線量</a:t>
                      </a:r>
                      <a:endParaRPr lang="ja-JP" altLang="en-US" sz="2000" b="0" i="0" u="none" strike="noStrike" dirty="0">
                        <a:solidFill>
                          <a:srgbClr val="000000"/>
                        </a:solidFill>
                        <a:latin typeface="+mn-lt"/>
                        <a:ea typeface="+mj-ea"/>
                      </a:endParaRP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dirty="0">
                          <a:solidFill>
                            <a:srgbClr val="000000"/>
                          </a:solidFill>
                          <a:latin typeface="+mn-lt"/>
                          <a:ea typeface="+mj-ea"/>
                        </a:rPr>
                        <a:t>20 </a:t>
                      </a:r>
                      <a:r>
                        <a:rPr lang="en-GB" sz="2000" b="0" i="0" u="none" strike="noStrike" dirty="0" err="1">
                          <a:solidFill>
                            <a:srgbClr val="000000"/>
                          </a:solidFill>
                          <a:latin typeface="+mn-lt"/>
                          <a:ea typeface="+mj-ea"/>
                        </a:rPr>
                        <a:t>mSv</a:t>
                      </a:r>
                      <a:r>
                        <a:rPr lang="ja-JP" altLang="en-US" sz="2000" b="0" i="0" u="none" strike="noStrike" dirty="0">
                          <a:solidFill>
                            <a:srgbClr val="000000"/>
                          </a:solidFill>
                          <a:latin typeface="+mn-lt"/>
                          <a:ea typeface="+mj-ea"/>
                        </a:rPr>
                        <a:t>以下</a:t>
                      </a: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a:solidFill>
                            <a:srgbClr val="000000"/>
                          </a:solidFill>
                          <a:latin typeface="+mn-lt"/>
                          <a:ea typeface="+mj-ea"/>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dirty="0">
                          <a:solidFill>
                            <a:srgbClr val="000000"/>
                          </a:solidFill>
                          <a:latin typeface="+mn-lt"/>
                          <a:ea typeface="+mj-ea"/>
                        </a:rPr>
                        <a:t>　</a:t>
                      </a:r>
                    </a:p>
                  </a:txBody>
                  <a:tcPr marL="9525" marR="9525" marT="9525" marB="0" anchor="ctr">
                    <a:lnL>
                      <a:noFill/>
                    </a:lnL>
                    <a:lnR>
                      <a:noFill/>
                    </a:lnR>
                    <a:lnT>
                      <a:noFill/>
                    </a:lnT>
                    <a:lnB>
                      <a:noFill/>
                    </a:lnB>
                    <a:solidFill>
                      <a:srgbClr val="FFFFFF"/>
                    </a:solidFill>
                  </a:tcPr>
                </a:tc>
              </a:tr>
              <a:tr h="342900">
                <a:tc>
                  <a:txBody>
                    <a:bodyPr/>
                    <a:lstStyle/>
                    <a:p>
                      <a:pPr algn="l" fontAlgn="ctr"/>
                      <a:r>
                        <a:rPr lang="ja-JP" altLang="en-US" sz="2000" b="0" i="0" u="none" strike="noStrike" dirty="0" smtClean="0">
                          <a:solidFill>
                            <a:srgbClr val="000000"/>
                          </a:solidFill>
                          <a:latin typeface="+mn-lt"/>
                          <a:ea typeface="+mj-ea"/>
                        </a:rPr>
                        <a:t>飲食物の暫定規制値</a:t>
                      </a:r>
                      <a:endParaRPr lang="en-US" altLang="ja-JP" sz="2000" b="0" i="0" u="none" strike="noStrike" dirty="0" smtClean="0">
                        <a:solidFill>
                          <a:srgbClr val="000000"/>
                        </a:solidFill>
                        <a:latin typeface="+mn-lt"/>
                        <a:ea typeface="+mj-ea"/>
                      </a:endParaRPr>
                    </a:p>
                    <a:p>
                      <a:pPr algn="l" fontAlgn="ctr"/>
                      <a:r>
                        <a:rPr lang="ja-JP" altLang="en-US" sz="2000" b="0" i="0" u="none" strike="noStrike" dirty="0" smtClean="0">
                          <a:solidFill>
                            <a:srgbClr val="000000"/>
                          </a:solidFill>
                          <a:latin typeface="+mn-lt"/>
                          <a:ea typeface="+mj-ea"/>
                        </a:rPr>
                        <a:t>　</a:t>
                      </a:r>
                      <a:r>
                        <a:rPr lang="ja-JP" altLang="en-US" sz="1800" b="0" i="0" u="none" strike="noStrike" dirty="0" smtClean="0">
                          <a:solidFill>
                            <a:srgbClr val="000000"/>
                          </a:solidFill>
                          <a:latin typeface="+mn-lt"/>
                          <a:ea typeface="+mj-ea"/>
                        </a:rPr>
                        <a:t>ヨウ素</a:t>
                      </a:r>
                      <a:endParaRPr lang="ja-JP" altLang="en-US" sz="1800" b="0" i="0" u="none" strike="noStrike" dirty="0">
                        <a:solidFill>
                          <a:srgbClr val="000000"/>
                        </a:solidFill>
                        <a:latin typeface="+mn-lt"/>
                        <a:ea typeface="+mj-ea"/>
                      </a:endParaRPr>
                    </a:p>
                  </a:txBody>
                  <a:tcPr marL="9525" marR="9525" marT="9525" marB="0" anchor="ctr">
                    <a:lnL>
                      <a:noFill/>
                    </a:lnL>
                    <a:lnR>
                      <a:noFill/>
                    </a:lnR>
                    <a:lnT>
                      <a:noFill/>
                    </a:lnT>
                    <a:lnB>
                      <a:noFill/>
                    </a:lnB>
                    <a:solidFill>
                      <a:srgbClr val="FFFFFF"/>
                    </a:solidFill>
                  </a:tcPr>
                </a:tc>
                <a:tc>
                  <a:txBody>
                    <a:bodyPr/>
                    <a:lstStyle/>
                    <a:p>
                      <a:pPr algn="ctr" fontAlgn="ctr"/>
                      <a:endParaRPr lang="en-US" sz="2000" b="0" i="0" u="none" strike="noStrike" dirty="0" smtClean="0">
                        <a:solidFill>
                          <a:srgbClr val="000000"/>
                        </a:solidFill>
                        <a:latin typeface="+mn-lt"/>
                        <a:ea typeface="+mj-ea"/>
                      </a:endParaRPr>
                    </a:p>
                    <a:p>
                      <a:pPr algn="ctr" fontAlgn="ctr"/>
                      <a:r>
                        <a:rPr lang="el-GR" sz="2000" b="0" i="0" u="none" strike="noStrike" dirty="0" smtClean="0">
                          <a:solidFill>
                            <a:srgbClr val="000000"/>
                          </a:solidFill>
                          <a:latin typeface="+mn-lt"/>
                          <a:ea typeface="+mj-ea"/>
                        </a:rPr>
                        <a:t>2 </a:t>
                      </a:r>
                      <a:r>
                        <a:rPr lang="el-GR" sz="2000" b="0" i="0" u="none" strike="noStrike" dirty="0">
                          <a:solidFill>
                            <a:srgbClr val="000000"/>
                          </a:solidFill>
                          <a:latin typeface="+mn-lt"/>
                          <a:ea typeface="+mj-ea"/>
                        </a:rPr>
                        <a:t>+ α </a:t>
                      </a:r>
                      <a:r>
                        <a:rPr lang="en-GB" sz="2000" b="0" i="0" u="none" strike="noStrike" dirty="0" err="1">
                          <a:solidFill>
                            <a:srgbClr val="000000"/>
                          </a:solidFill>
                          <a:latin typeface="+mn-lt"/>
                          <a:ea typeface="+mj-ea"/>
                        </a:rPr>
                        <a:t>mSv</a:t>
                      </a:r>
                      <a:r>
                        <a:rPr lang="en-GB" sz="2000" b="0" i="0" u="none" strike="noStrike" dirty="0">
                          <a:solidFill>
                            <a:srgbClr val="000000"/>
                          </a:solidFill>
                          <a:latin typeface="+mn-lt"/>
                          <a:ea typeface="+mj-ea"/>
                        </a:rPr>
                        <a:t>/</a:t>
                      </a:r>
                      <a:r>
                        <a:rPr lang="ja-JP" altLang="en-US" sz="2000" b="0" i="0" u="none" strike="noStrike" dirty="0" smtClean="0">
                          <a:solidFill>
                            <a:srgbClr val="000000"/>
                          </a:solidFill>
                          <a:latin typeface="+mn-lt"/>
                          <a:ea typeface="+mj-ea"/>
                        </a:rPr>
                        <a:t>年</a:t>
                      </a:r>
                      <a:r>
                        <a:rPr lang="ja-JP" altLang="en-US" sz="2000" b="0" i="0" u="none" strike="noStrike" dirty="0">
                          <a:solidFill>
                            <a:srgbClr val="000000"/>
                          </a:solidFill>
                          <a:latin typeface="+mn-lt"/>
                          <a:ea typeface="+mj-ea"/>
                        </a:rPr>
                        <a:t/>
                      </a:r>
                      <a:br>
                        <a:rPr lang="ja-JP" altLang="en-US" sz="2000" b="0" i="0" u="none" strike="noStrike" dirty="0">
                          <a:solidFill>
                            <a:srgbClr val="000000"/>
                          </a:solidFill>
                          <a:latin typeface="+mn-lt"/>
                          <a:ea typeface="+mj-ea"/>
                        </a:rPr>
                      </a:br>
                      <a:r>
                        <a:rPr lang="ja-JP" altLang="en-US" sz="2000" b="0" i="0" u="none" strike="noStrike" dirty="0">
                          <a:solidFill>
                            <a:srgbClr val="000000"/>
                          </a:solidFill>
                          <a:latin typeface="+mn-lt"/>
                          <a:ea typeface="+mj-ea"/>
                        </a:rPr>
                        <a:t>（甲状腺等価線量</a:t>
                      </a:r>
                      <a:r>
                        <a:rPr lang="en-US" altLang="ja-JP" sz="2000" b="0" i="0" u="none" strike="noStrike" dirty="0">
                          <a:solidFill>
                            <a:srgbClr val="000000"/>
                          </a:solidFill>
                          <a:latin typeface="+mn-lt"/>
                          <a:ea typeface="+mj-ea"/>
                        </a:rPr>
                        <a:t>50 </a:t>
                      </a:r>
                      <a:r>
                        <a:rPr lang="en-GB" sz="2000" b="0" i="0" u="none" strike="noStrike" dirty="0" err="1">
                          <a:solidFill>
                            <a:srgbClr val="000000"/>
                          </a:solidFill>
                          <a:latin typeface="+mn-lt"/>
                          <a:ea typeface="+mj-ea"/>
                        </a:rPr>
                        <a:t>mSv</a:t>
                      </a:r>
                      <a:r>
                        <a:rPr lang="en-GB" sz="2000" b="0" i="0" u="none" strike="noStrike" dirty="0">
                          <a:solidFill>
                            <a:srgbClr val="000000"/>
                          </a:solidFill>
                          <a:latin typeface="+mn-lt"/>
                          <a:ea typeface="+mj-ea"/>
                        </a:rPr>
                        <a:t>/</a:t>
                      </a:r>
                      <a:r>
                        <a:rPr lang="ja-JP" altLang="en-US" sz="2000" b="0" i="0" u="none" strike="noStrike" dirty="0">
                          <a:solidFill>
                            <a:srgbClr val="000000"/>
                          </a:solidFill>
                          <a:latin typeface="+mn-lt"/>
                          <a:ea typeface="+mj-ea"/>
                        </a:rPr>
                        <a:t>年）</a:t>
                      </a: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smtClean="0">
                          <a:solidFill>
                            <a:srgbClr val="000000"/>
                          </a:solidFill>
                          <a:latin typeface="+mn-lt"/>
                          <a:ea typeface="+mj-ea"/>
                        </a:rPr>
                        <a:t>　</a:t>
                      </a:r>
                      <a:r>
                        <a:rPr lang="ja-JP" altLang="en-US" sz="1800" b="0" i="0" u="none" strike="noStrike" dirty="0" smtClean="0">
                          <a:solidFill>
                            <a:srgbClr val="000000"/>
                          </a:solidFill>
                          <a:latin typeface="+mn-lt"/>
                          <a:ea typeface="+mj-ea"/>
                        </a:rPr>
                        <a:t>セシウム</a:t>
                      </a:r>
                      <a:r>
                        <a:rPr lang="ja-JP" altLang="en-US" sz="1800" b="0" i="0" u="none" strike="noStrike" dirty="0">
                          <a:solidFill>
                            <a:srgbClr val="000000"/>
                          </a:solidFill>
                          <a:latin typeface="+mn-lt"/>
                          <a:ea typeface="+mj-ea"/>
                        </a:rPr>
                        <a:t>（</a:t>
                      </a:r>
                      <a:r>
                        <a:rPr lang="en-US" altLang="ja-JP" sz="1800" b="0" i="0" u="none" strike="noStrike" dirty="0">
                          <a:solidFill>
                            <a:srgbClr val="000000"/>
                          </a:solidFill>
                          <a:latin typeface="+mn-lt"/>
                          <a:ea typeface="+mj-ea"/>
                        </a:rPr>
                        <a:t>+</a:t>
                      </a:r>
                      <a:r>
                        <a:rPr lang="ja-JP" altLang="en-US" sz="1800" b="0" i="0" u="none" strike="noStrike" dirty="0">
                          <a:solidFill>
                            <a:srgbClr val="000000"/>
                          </a:solidFill>
                          <a:latin typeface="+mn-lt"/>
                          <a:ea typeface="+mj-ea"/>
                        </a:rPr>
                        <a:t>ストロンチウム）</a:t>
                      </a: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dirty="0">
                          <a:solidFill>
                            <a:srgbClr val="000000"/>
                          </a:solidFill>
                          <a:latin typeface="+mn-lt"/>
                          <a:ea typeface="+mj-ea"/>
                        </a:rPr>
                        <a:t>5 </a:t>
                      </a:r>
                      <a:r>
                        <a:rPr lang="en-GB" sz="2000" b="0" i="0" u="none" strike="noStrike" dirty="0" err="1">
                          <a:solidFill>
                            <a:srgbClr val="000000"/>
                          </a:solidFill>
                          <a:latin typeface="+mn-lt"/>
                          <a:ea typeface="+mj-ea"/>
                        </a:rPr>
                        <a:t>mSv</a:t>
                      </a:r>
                      <a:r>
                        <a:rPr lang="en-GB" sz="2000" b="0" i="0" u="none" strike="noStrike" dirty="0">
                          <a:solidFill>
                            <a:srgbClr val="000000"/>
                          </a:solidFill>
                          <a:latin typeface="+mn-lt"/>
                          <a:ea typeface="+mj-ea"/>
                        </a:rPr>
                        <a:t>/</a:t>
                      </a:r>
                      <a:r>
                        <a:rPr lang="ja-JP" altLang="en-US" sz="2000" b="0" i="0" u="none" strike="noStrike" dirty="0" smtClean="0">
                          <a:solidFill>
                            <a:srgbClr val="000000"/>
                          </a:solidFill>
                          <a:latin typeface="+mn-lt"/>
                          <a:ea typeface="+mj-ea"/>
                        </a:rPr>
                        <a:t>年</a:t>
                      </a:r>
                      <a:endParaRPr lang="ja-JP" altLang="en-US" sz="2000" b="0" i="0" u="none" strike="noStrike" dirty="0">
                        <a:solidFill>
                          <a:srgbClr val="000000"/>
                        </a:solidFill>
                        <a:latin typeface="+mn-lt"/>
                        <a:ea typeface="+mj-ea"/>
                      </a:endParaRP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smtClean="0">
                          <a:solidFill>
                            <a:srgbClr val="000000"/>
                          </a:solidFill>
                          <a:latin typeface="+mn-lt"/>
                          <a:ea typeface="+mj-ea"/>
                        </a:rPr>
                        <a:t>　</a:t>
                      </a:r>
                      <a:r>
                        <a:rPr lang="ja-JP" altLang="en-US" sz="1800" b="0" i="0" u="none" strike="noStrike" dirty="0" smtClean="0">
                          <a:solidFill>
                            <a:srgbClr val="000000"/>
                          </a:solidFill>
                          <a:latin typeface="+mn-lt"/>
                          <a:ea typeface="+mj-ea"/>
                        </a:rPr>
                        <a:t>ウラン</a:t>
                      </a:r>
                      <a:endParaRPr lang="ja-JP" altLang="en-US" sz="1800" b="0" i="0" u="none" strike="noStrike" dirty="0">
                        <a:solidFill>
                          <a:srgbClr val="000000"/>
                        </a:solidFill>
                        <a:latin typeface="+mn-lt"/>
                        <a:ea typeface="+mj-ea"/>
                      </a:endParaRP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dirty="0">
                          <a:solidFill>
                            <a:srgbClr val="000000"/>
                          </a:solidFill>
                          <a:latin typeface="+mn-lt"/>
                          <a:ea typeface="+mj-ea"/>
                        </a:rPr>
                        <a:t>5 </a:t>
                      </a:r>
                      <a:r>
                        <a:rPr lang="en-GB" sz="2000" b="0" i="0" u="none" strike="noStrike" dirty="0" err="1">
                          <a:solidFill>
                            <a:srgbClr val="000000"/>
                          </a:solidFill>
                          <a:latin typeface="+mn-lt"/>
                          <a:ea typeface="+mj-ea"/>
                        </a:rPr>
                        <a:t>mSv</a:t>
                      </a:r>
                      <a:r>
                        <a:rPr lang="en-GB" sz="2000" b="0" i="0" u="none" strike="noStrike" dirty="0">
                          <a:solidFill>
                            <a:srgbClr val="000000"/>
                          </a:solidFill>
                          <a:latin typeface="+mn-lt"/>
                          <a:ea typeface="+mj-ea"/>
                        </a:rPr>
                        <a:t>/</a:t>
                      </a:r>
                      <a:r>
                        <a:rPr lang="ja-JP" altLang="en-US" sz="2000" b="0" i="0" u="none" strike="noStrike" dirty="0" smtClean="0">
                          <a:solidFill>
                            <a:srgbClr val="000000"/>
                          </a:solidFill>
                          <a:latin typeface="+mn-lt"/>
                          <a:ea typeface="+mj-ea"/>
                        </a:rPr>
                        <a:t>年</a:t>
                      </a:r>
                      <a:endParaRPr lang="ja-JP" altLang="en-US" sz="2000" b="0" i="0" u="none" strike="noStrike" dirty="0">
                        <a:solidFill>
                          <a:srgbClr val="000000"/>
                        </a:solidFill>
                        <a:latin typeface="+mn-lt"/>
                        <a:ea typeface="+mj-ea"/>
                      </a:endParaRPr>
                    </a:p>
                  </a:txBody>
                  <a:tcPr marL="9525" marR="9525" marT="9525" marB="0" anchor="ctr">
                    <a:lnL>
                      <a:noFill/>
                    </a:lnL>
                    <a:lnR>
                      <a:noFill/>
                    </a:lnR>
                    <a:lnT>
                      <a:noFill/>
                    </a:lnT>
                    <a:lnB>
                      <a:noFill/>
                    </a:lnB>
                    <a:solidFill>
                      <a:srgbClr val="FFFFFF"/>
                    </a:solidFill>
                  </a:tcPr>
                </a:tc>
              </a:tr>
              <a:tr h="342900">
                <a:tc>
                  <a:txBody>
                    <a:bodyPr/>
                    <a:lstStyle/>
                    <a:p>
                      <a:pPr algn="l" fontAlgn="ctr"/>
                      <a:r>
                        <a:rPr lang="ja-JP" altLang="en-US" sz="2000" b="0" i="0" u="none" strike="noStrike" dirty="0" smtClean="0">
                          <a:solidFill>
                            <a:srgbClr val="000000"/>
                          </a:solidFill>
                          <a:latin typeface="+mn-lt"/>
                          <a:ea typeface="+mj-ea"/>
                        </a:rPr>
                        <a:t>　</a:t>
                      </a:r>
                      <a:r>
                        <a:rPr lang="ja-JP" altLang="en-US" sz="1800" b="0" i="0" u="none" strike="noStrike" dirty="0" smtClean="0">
                          <a:solidFill>
                            <a:srgbClr val="000000"/>
                          </a:solidFill>
                          <a:latin typeface="+mn-lt"/>
                          <a:ea typeface="+mj-ea"/>
                        </a:rPr>
                        <a:t>プルトニウム</a:t>
                      </a:r>
                      <a:r>
                        <a:rPr lang="ja-JP" altLang="en-US" sz="1800" b="0" i="0" u="none" strike="noStrike" dirty="0">
                          <a:solidFill>
                            <a:srgbClr val="000000"/>
                          </a:solidFill>
                          <a:latin typeface="+mn-lt"/>
                          <a:ea typeface="+mj-ea"/>
                        </a:rPr>
                        <a:t>および</a:t>
                      </a:r>
                      <a:r>
                        <a:rPr lang="ja-JP" altLang="en-US" sz="1800" b="0" i="0" u="none" strike="noStrike" dirty="0" smtClean="0">
                          <a:solidFill>
                            <a:srgbClr val="000000"/>
                          </a:solidFill>
                          <a:latin typeface="+mn-lt"/>
                          <a:ea typeface="+mj-ea"/>
                        </a:rPr>
                        <a:t>超ウラン元素</a:t>
                      </a:r>
                      <a:r>
                        <a:rPr lang="ja-JP" altLang="en-US" sz="1800" b="0" i="0" u="none" strike="noStrike" dirty="0">
                          <a:solidFill>
                            <a:srgbClr val="000000"/>
                          </a:solidFill>
                          <a:latin typeface="+mn-lt"/>
                          <a:ea typeface="+mj-ea"/>
                        </a:rPr>
                        <a:t>のアルファ核種</a:t>
                      </a:r>
                    </a:p>
                  </a:txBody>
                  <a:tcPr marL="9525" marR="9525" marT="9525" marB="0" anchor="ctr">
                    <a:lnL>
                      <a:noFill/>
                    </a:lnL>
                    <a:lnR>
                      <a:noFill/>
                    </a:lnR>
                    <a:lnT>
                      <a:noFill/>
                    </a:lnT>
                    <a:lnB>
                      <a:noFill/>
                    </a:lnB>
                    <a:solidFill>
                      <a:srgbClr val="FFFFFF"/>
                    </a:solidFill>
                  </a:tcPr>
                </a:tc>
                <a:tc>
                  <a:txBody>
                    <a:bodyPr/>
                    <a:lstStyle/>
                    <a:p>
                      <a:pPr algn="ctr" fontAlgn="ctr"/>
                      <a:r>
                        <a:rPr lang="en-GB" sz="2000" b="0" i="0" u="none" strike="noStrike" dirty="0">
                          <a:solidFill>
                            <a:srgbClr val="000000"/>
                          </a:solidFill>
                          <a:latin typeface="+mn-lt"/>
                          <a:ea typeface="+mj-ea"/>
                        </a:rPr>
                        <a:t>5 </a:t>
                      </a:r>
                      <a:r>
                        <a:rPr lang="en-GB" sz="2000" b="0" i="0" u="none" strike="noStrike" dirty="0" err="1">
                          <a:solidFill>
                            <a:srgbClr val="000000"/>
                          </a:solidFill>
                          <a:latin typeface="+mn-lt"/>
                          <a:ea typeface="+mj-ea"/>
                        </a:rPr>
                        <a:t>mSv</a:t>
                      </a:r>
                      <a:r>
                        <a:rPr lang="en-GB" sz="2000" b="0" i="0" u="none" strike="noStrike" dirty="0">
                          <a:solidFill>
                            <a:srgbClr val="000000"/>
                          </a:solidFill>
                          <a:latin typeface="+mn-lt"/>
                          <a:ea typeface="+mj-ea"/>
                        </a:rPr>
                        <a:t>/</a:t>
                      </a:r>
                      <a:r>
                        <a:rPr lang="ja-JP" altLang="en-US" sz="2000" b="0" i="0" u="none" strike="noStrike" dirty="0">
                          <a:solidFill>
                            <a:srgbClr val="000000"/>
                          </a:solidFill>
                          <a:latin typeface="+mn-lt"/>
                          <a:ea typeface="+mj-ea"/>
                        </a:rPr>
                        <a:t>年</a:t>
                      </a: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a:solidFill>
                            <a:srgbClr val="000000"/>
                          </a:solidFill>
                          <a:latin typeface="+mn-lt"/>
                          <a:ea typeface="+mj-ea"/>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2000" b="0" i="0" u="none" strike="noStrike" dirty="0">
                          <a:solidFill>
                            <a:srgbClr val="000000"/>
                          </a:solidFill>
                          <a:latin typeface="+mn-lt"/>
                          <a:ea typeface="+mj-ea"/>
                        </a:rPr>
                        <a:t>　</a:t>
                      </a:r>
                    </a:p>
                  </a:txBody>
                  <a:tcPr marL="9525" marR="9525" marT="9525" marB="0" anchor="ctr">
                    <a:lnL>
                      <a:noFill/>
                    </a:lnL>
                    <a:lnR>
                      <a:noFill/>
                    </a:lnR>
                    <a:lnT>
                      <a:noFill/>
                    </a:lnT>
                    <a:lnB>
                      <a:noFill/>
                    </a:lnB>
                    <a:solidFill>
                      <a:srgbClr val="FFFFFF"/>
                    </a:solidFill>
                  </a:tcPr>
                </a:tc>
              </a:tr>
              <a:tr h="180975">
                <a:tc>
                  <a:txBody>
                    <a:bodyPr/>
                    <a:lstStyle/>
                    <a:p>
                      <a:pPr algn="l" fontAlgn="ctr"/>
                      <a:r>
                        <a:rPr lang="ja-JP" altLang="en-US" sz="2000" b="0" i="0" u="none" strike="noStrike" dirty="0" smtClean="0">
                          <a:solidFill>
                            <a:srgbClr val="000000"/>
                          </a:solidFill>
                          <a:latin typeface="+mn-lt"/>
                          <a:ea typeface="+mj-ea"/>
                        </a:rPr>
                        <a:t>飲食物の新規制値</a:t>
                      </a:r>
                      <a:endParaRPr lang="ja-JP" altLang="en-US" sz="2000" b="0" i="0" u="none" strike="noStrike" dirty="0">
                        <a:solidFill>
                          <a:srgbClr val="000000"/>
                        </a:solidFill>
                        <a:latin typeface="+mn-lt"/>
                        <a:ea typeface="+mj-ea"/>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smtClean="0">
                          <a:solidFill>
                            <a:srgbClr val="000000"/>
                          </a:solidFill>
                          <a:latin typeface="+mn-lt"/>
                          <a:ea typeface="+mj-ea"/>
                        </a:rPr>
                        <a:t>1</a:t>
                      </a:r>
                      <a:r>
                        <a:rPr lang="en-US" altLang="ja-JP" sz="2000" b="0" i="0" u="none" strike="noStrike" dirty="0" smtClean="0">
                          <a:solidFill>
                            <a:srgbClr val="000000"/>
                          </a:solidFill>
                          <a:latin typeface="+mn-lt"/>
                          <a:ea typeface="+mj-ea"/>
                        </a:rPr>
                        <a:t> </a:t>
                      </a:r>
                      <a:r>
                        <a:rPr lang="en-US" altLang="ja-JP" sz="2000" b="0" i="0" u="none" strike="noStrike" dirty="0" err="1" smtClean="0">
                          <a:solidFill>
                            <a:srgbClr val="000000"/>
                          </a:solidFill>
                          <a:latin typeface="+mn-lt"/>
                          <a:ea typeface="+mj-ea"/>
                        </a:rPr>
                        <a:t>mSv</a:t>
                      </a:r>
                      <a:r>
                        <a:rPr lang="en-US" altLang="ja-JP" sz="2000" b="0" i="0" u="none" strike="noStrike" dirty="0" smtClean="0">
                          <a:solidFill>
                            <a:srgbClr val="000000"/>
                          </a:solidFill>
                          <a:latin typeface="+mn-lt"/>
                          <a:ea typeface="+mj-ea"/>
                        </a:rPr>
                        <a:t>/</a:t>
                      </a:r>
                      <a:r>
                        <a:rPr lang="ja-JP" altLang="en-US" sz="2000" b="0" i="0" u="none" strike="noStrike" dirty="0" smtClean="0">
                          <a:solidFill>
                            <a:srgbClr val="000000"/>
                          </a:solidFill>
                          <a:latin typeface="+mn-lt"/>
                          <a:ea typeface="+mj-ea"/>
                        </a:rPr>
                        <a:t>年</a:t>
                      </a:r>
                      <a:endParaRPr lang="ja-JP" altLang="en-US" sz="2000" b="0" i="0" u="none" strike="noStrike" dirty="0">
                        <a:solidFill>
                          <a:srgbClr val="000000"/>
                        </a:solidFill>
                        <a:latin typeface="+mn-lt"/>
                        <a:ea typeface="+mj-ea"/>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テキスト ボックス 6"/>
          <p:cNvSpPr txBox="1"/>
          <p:nvPr/>
        </p:nvSpPr>
        <p:spPr>
          <a:xfrm flipH="1">
            <a:off x="611560" y="6444044"/>
            <a:ext cx="5544616" cy="369332"/>
          </a:xfrm>
          <a:prstGeom prst="rect">
            <a:avLst/>
          </a:prstGeom>
          <a:noFill/>
        </p:spPr>
        <p:txBody>
          <a:bodyPr wrap="square" rtlCol="0">
            <a:spAutoFit/>
          </a:bodyPr>
          <a:lstStyle/>
          <a:p>
            <a:r>
              <a:rPr kumimoji="1" lang="en-US" altLang="ja-JP" dirty="0" smtClean="0">
                <a:latin typeface="+mn-ea"/>
              </a:rPr>
              <a:t>※</a:t>
            </a:r>
            <a:r>
              <a:rPr lang="ja-JP" altLang="en-US" dirty="0">
                <a:latin typeface="+mn-ea"/>
              </a:rPr>
              <a:t>　自然放射線量や医療により受ける放射線量を除く</a:t>
            </a:r>
            <a:endParaRPr kumimoji="1" lang="ja-JP" altLang="en-US" dirty="0">
              <a:latin typeface="+mn-ea"/>
            </a:endParaRPr>
          </a:p>
        </p:txBody>
      </p:sp>
      <p:sp>
        <p:nvSpPr>
          <p:cNvPr id="5"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放射性物質の指標値・基準値一覧</a:t>
            </a:r>
          </a:p>
        </p:txBody>
      </p:sp>
      <p:sp>
        <p:nvSpPr>
          <p:cNvPr id="8" name="スライド番号プレースホルダ 1"/>
          <p:cNvSpPr>
            <a:spLocks noGrp="1"/>
          </p:cNvSpPr>
          <p:nvPr>
            <p:ph type="sldNum" sz="quarter" idx="12"/>
          </p:nvPr>
        </p:nvSpPr>
        <p:spPr>
          <a:xfrm>
            <a:off x="6553200" y="6356350"/>
            <a:ext cx="2133600" cy="365125"/>
          </a:xfrm>
        </p:spPr>
        <p:txBody>
          <a:bodyPr/>
          <a:lstStyle/>
          <a:p>
            <a:fld id="{89AFCA53-3FAA-4033-AFBC-00944F10002B}" type="slidenum">
              <a:rPr kumimoji="1" lang="ja-JP" altLang="en-US" smtClean="0"/>
              <a:pPr/>
              <a:t>20</a:t>
            </a:fld>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1520" y="980728"/>
            <a:ext cx="8712968" cy="3785652"/>
          </a:xfrm>
          <a:prstGeom prst="rect">
            <a:avLst/>
          </a:prstGeom>
          <a:noFill/>
        </p:spPr>
        <p:txBody>
          <a:bodyPr wrap="square" rtlCol="0">
            <a:spAutoFit/>
          </a:bodyPr>
          <a:lstStyle/>
          <a:p>
            <a:r>
              <a:rPr lang="ja-JP" altLang="en-US" sz="2400" dirty="0">
                <a:latin typeface="+mj-lt"/>
              </a:rPr>
              <a:t>◆　</a:t>
            </a:r>
            <a:r>
              <a:rPr lang="en-US" altLang="ja-JP" sz="2400" dirty="0">
                <a:latin typeface="+mj-lt"/>
              </a:rPr>
              <a:t>100 </a:t>
            </a:r>
            <a:r>
              <a:rPr lang="en-US" altLang="ja-JP" sz="2400" dirty="0" err="1">
                <a:latin typeface="+mj-lt"/>
              </a:rPr>
              <a:t>mSv</a:t>
            </a:r>
            <a:r>
              <a:rPr lang="en-US" altLang="ja-JP" sz="2400" dirty="0">
                <a:latin typeface="+mj-lt"/>
              </a:rPr>
              <a:t>/</a:t>
            </a:r>
            <a:r>
              <a:rPr lang="ja-JP" altLang="en-US" sz="2400" dirty="0">
                <a:latin typeface="+mj-lt"/>
              </a:rPr>
              <a:t>年</a:t>
            </a:r>
          </a:p>
          <a:p>
            <a:r>
              <a:rPr lang="ja-JP" altLang="en-US" sz="2400" dirty="0">
                <a:latin typeface="+mj-lt"/>
              </a:rPr>
              <a:t>　</a:t>
            </a:r>
            <a:r>
              <a:rPr lang="ja-JP" altLang="en-US" sz="2400" dirty="0" smtClean="0">
                <a:latin typeface="+mj-lt"/>
              </a:rPr>
              <a:t>確定的影響の増加や発</a:t>
            </a:r>
            <a:r>
              <a:rPr lang="ja-JP" altLang="en-US" sz="2400" dirty="0">
                <a:latin typeface="+mj-lt"/>
              </a:rPr>
              <a:t>がんの明確な増加がみられるレベル。</a:t>
            </a:r>
          </a:p>
          <a:p>
            <a:r>
              <a:rPr lang="ja-JP" altLang="en-US" sz="2400" dirty="0">
                <a:latin typeface="+mj-lt"/>
              </a:rPr>
              <a:t>　</a:t>
            </a:r>
          </a:p>
          <a:p>
            <a:r>
              <a:rPr lang="ja-JP" altLang="en-US" sz="2400" dirty="0">
                <a:latin typeface="+mj-lt"/>
              </a:rPr>
              <a:t>◆　</a:t>
            </a:r>
            <a:r>
              <a:rPr lang="en-US" altLang="ja-JP" sz="2400" dirty="0">
                <a:latin typeface="+mj-lt"/>
              </a:rPr>
              <a:t>20 </a:t>
            </a:r>
            <a:r>
              <a:rPr lang="en-US" altLang="ja-JP" sz="2400" dirty="0" err="1">
                <a:latin typeface="+mj-lt"/>
              </a:rPr>
              <a:t>mSv</a:t>
            </a:r>
            <a:r>
              <a:rPr lang="en-US" altLang="ja-JP" sz="2400" dirty="0">
                <a:latin typeface="+mj-lt"/>
              </a:rPr>
              <a:t>/</a:t>
            </a:r>
            <a:r>
              <a:rPr lang="ja-JP" altLang="en-US" sz="2400" dirty="0">
                <a:latin typeface="+mj-lt"/>
              </a:rPr>
              <a:t>年</a:t>
            </a:r>
          </a:p>
          <a:p>
            <a:r>
              <a:rPr lang="ja-JP" altLang="en-US" sz="2400" dirty="0" smtClean="0">
                <a:latin typeface="+mj-lt"/>
              </a:rPr>
              <a:t>　職業</a:t>
            </a:r>
            <a:r>
              <a:rPr lang="ja-JP" altLang="en-US" sz="2400" dirty="0">
                <a:latin typeface="+mj-lt"/>
              </a:rPr>
              <a:t>曝露（</a:t>
            </a:r>
            <a:r>
              <a:rPr lang="en-US" altLang="ja-JP" sz="2400" dirty="0">
                <a:latin typeface="+mj-lt"/>
              </a:rPr>
              <a:t>5</a:t>
            </a:r>
            <a:r>
              <a:rPr lang="ja-JP" altLang="en-US" sz="2400" dirty="0">
                <a:latin typeface="+mj-lt"/>
              </a:rPr>
              <a:t>年間で</a:t>
            </a:r>
            <a:r>
              <a:rPr lang="en-US" altLang="ja-JP" sz="2400" dirty="0">
                <a:latin typeface="+mj-lt"/>
              </a:rPr>
              <a:t>100 </a:t>
            </a:r>
            <a:r>
              <a:rPr lang="en-US" altLang="ja-JP" sz="2400" dirty="0" err="1">
                <a:latin typeface="+mj-lt"/>
              </a:rPr>
              <a:t>mSv</a:t>
            </a:r>
            <a:r>
              <a:rPr lang="ja-JP" altLang="en-US" sz="2400" dirty="0">
                <a:latin typeface="+mj-lt"/>
              </a:rPr>
              <a:t>（平均</a:t>
            </a:r>
            <a:r>
              <a:rPr lang="en-US" altLang="ja-JP" sz="2400" dirty="0">
                <a:latin typeface="+mj-lt"/>
              </a:rPr>
              <a:t>20 </a:t>
            </a:r>
            <a:r>
              <a:rPr lang="en-US" altLang="ja-JP" sz="2400" dirty="0" err="1">
                <a:latin typeface="+mj-lt"/>
              </a:rPr>
              <a:t>mSv</a:t>
            </a:r>
            <a:r>
              <a:rPr lang="en-US" altLang="ja-JP" sz="2400" dirty="0">
                <a:latin typeface="+mj-lt"/>
              </a:rPr>
              <a:t>/</a:t>
            </a:r>
            <a:r>
              <a:rPr lang="ja-JP" altLang="en-US" sz="2400" dirty="0">
                <a:latin typeface="+mj-lt"/>
              </a:rPr>
              <a:t>年</a:t>
            </a:r>
            <a:r>
              <a:rPr lang="ja-JP" altLang="en-US" sz="2400" dirty="0" smtClean="0">
                <a:latin typeface="+mj-lt"/>
              </a:rPr>
              <a:t>））に基づいて決定。</a:t>
            </a:r>
            <a:endParaRPr lang="en-US" altLang="ja-JP" sz="2400" dirty="0" smtClean="0">
              <a:latin typeface="+mj-lt"/>
            </a:endParaRPr>
          </a:p>
          <a:p>
            <a:r>
              <a:rPr lang="ja-JP" altLang="en-US" sz="2400" dirty="0" smtClean="0">
                <a:latin typeface="+mj-lt"/>
              </a:rPr>
              <a:t>　致死性発がんリスクが年間</a:t>
            </a:r>
            <a:r>
              <a:rPr lang="en-US" altLang="ja-JP" sz="2400" dirty="0" smtClean="0">
                <a:latin typeface="+mj-lt"/>
              </a:rPr>
              <a:t>1000</a:t>
            </a:r>
            <a:r>
              <a:rPr lang="ja-JP" altLang="en-US" sz="2400" dirty="0" smtClean="0">
                <a:latin typeface="+mj-lt"/>
              </a:rPr>
              <a:t>人に</a:t>
            </a:r>
            <a:r>
              <a:rPr lang="en-US" altLang="ja-JP" sz="2400" dirty="0" smtClean="0">
                <a:latin typeface="+mj-lt"/>
              </a:rPr>
              <a:t>1</a:t>
            </a:r>
            <a:r>
              <a:rPr lang="ja-JP" altLang="en-US" sz="2400" dirty="0" smtClean="0">
                <a:latin typeface="+mj-lt"/>
              </a:rPr>
              <a:t>人程度（</a:t>
            </a:r>
            <a:r>
              <a:rPr lang="en-US" altLang="ja-JP" sz="2400" dirty="0" smtClean="0">
                <a:latin typeface="+mj-lt"/>
              </a:rPr>
              <a:t>10</a:t>
            </a:r>
            <a:r>
              <a:rPr lang="en-US" altLang="ja-JP" sz="2400" baseline="30000" dirty="0" smtClean="0">
                <a:latin typeface="+mj-lt"/>
              </a:rPr>
              <a:t>-3</a:t>
            </a:r>
            <a:r>
              <a:rPr lang="ja-JP" altLang="en-US" sz="2400" dirty="0" smtClean="0">
                <a:latin typeface="+mj-lt"/>
              </a:rPr>
              <a:t>レベル）。</a:t>
            </a:r>
            <a:endParaRPr lang="ja-JP" altLang="en-US" sz="2400" dirty="0">
              <a:latin typeface="+mj-lt"/>
            </a:endParaRPr>
          </a:p>
          <a:p>
            <a:endParaRPr lang="ja-JP" altLang="en-US" sz="2400" dirty="0">
              <a:latin typeface="+mj-lt"/>
            </a:endParaRPr>
          </a:p>
          <a:p>
            <a:r>
              <a:rPr lang="ja-JP" altLang="en-US" sz="2400" dirty="0">
                <a:latin typeface="+mj-lt"/>
              </a:rPr>
              <a:t>◆　</a:t>
            </a:r>
            <a:r>
              <a:rPr lang="en-US" altLang="ja-JP" sz="2400" dirty="0">
                <a:latin typeface="+mj-lt"/>
              </a:rPr>
              <a:t>1 </a:t>
            </a:r>
            <a:r>
              <a:rPr lang="en-US" altLang="ja-JP" sz="2400" dirty="0" err="1">
                <a:latin typeface="+mj-lt"/>
              </a:rPr>
              <a:t>mSv</a:t>
            </a:r>
            <a:r>
              <a:rPr lang="en-US" altLang="ja-JP" sz="2400" dirty="0">
                <a:latin typeface="+mj-lt"/>
              </a:rPr>
              <a:t>/</a:t>
            </a:r>
            <a:r>
              <a:rPr lang="ja-JP" altLang="en-US" sz="2400" dirty="0">
                <a:latin typeface="+mj-lt"/>
              </a:rPr>
              <a:t>年</a:t>
            </a:r>
          </a:p>
          <a:p>
            <a:r>
              <a:rPr kumimoji="1" lang="ja-JP" altLang="en-US" sz="2400" dirty="0" smtClean="0">
                <a:latin typeface="+mj-lt"/>
              </a:rPr>
              <a:t>　自然曝露量</a:t>
            </a:r>
            <a:r>
              <a:rPr kumimoji="1" lang="ja-JP" altLang="en-US" sz="2400" dirty="0" smtClean="0">
                <a:latin typeface="+mj-lt"/>
              </a:rPr>
              <a:t>の変動と</a:t>
            </a:r>
            <a:r>
              <a:rPr kumimoji="1" lang="ja-JP" altLang="en-US" sz="2400" dirty="0" smtClean="0">
                <a:latin typeface="+mj-lt"/>
              </a:rPr>
              <a:t>同程度。</a:t>
            </a:r>
            <a:endParaRPr kumimoji="1" lang="en-US" altLang="ja-JP" sz="2400" dirty="0" smtClean="0">
              <a:latin typeface="+mj-lt"/>
            </a:endParaRPr>
          </a:p>
          <a:p>
            <a:r>
              <a:rPr lang="ja-JP" altLang="en-US" sz="2400" dirty="0" smtClean="0">
                <a:latin typeface="+mj-lt"/>
              </a:rPr>
              <a:t>　</a:t>
            </a:r>
            <a:r>
              <a:rPr kumimoji="1" lang="ja-JP" altLang="en-US" sz="2400" dirty="0" smtClean="0">
                <a:latin typeface="+mj-lt"/>
              </a:rPr>
              <a:t>致死性発がんリスクが年間</a:t>
            </a:r>
            <a:r>
              <a:rPr kumimoji="1" lang="en-US" altLang="ja-JP" sz="2400" dirty="0" smtClean="0">
                <a:latin typeface="+mj-lt"/>
              </a:rPr>
              <a:t>1</a:t>
            </a:r>
            <a:r>
              <a:rPr kumimoji="1" lang="ja-JP" altLang="en-US" sz="2400" dirty="0" smtClean="0">
                <a:latin typeface="+mj-lt"/>
              </a:rPr>
              <a:t>万人に</a:t>
            </a:r>
            <a:r>
              <a:rPr kumimoji="1" lang="en-US" altLang="ja-JP" sz="2400" dirty="0" smtClean="0">
                <a:latin typeface="+mj-lt"/>
              </a:rPr>
              <a:t>1</a:t>
            </a:r>
            <a:r>
              <a:rPr kumimoji="1" lang="ja-JP" altLang="en-US" sz="2400" dirty="0" smtClean="0">
                <a:latin typeface="+mj-lt"/>
              </a:rPr>
              <a:t>人程度</a:t>
            </a:r>
            <a:r>
              <a:rPr lang="ja-JP" altLang="en-US" sz="2400" dirty="0" smtClean="0">
                <a:latin typeface="+mj-lt"/>
              </a:rPr>
              <a:t>（</a:t>
            </a:r>
            <a:r>
              <a:rPr lang="en-US" altLang="ja-JP" sz="2400" dirty="0" smtClean="0">
                <a:latin typeface="+mj-lt"/>
              </a:rPr>
              <a:t>10</a:t>
            </a:r>
            <a:r>
              <a:rPr lang="en-US" altLang="ja-JP" sz="2400" baseline="30000" dirty="0" smtClean="0">
                <a:latin typeface="+mj-lt"/>
              </a:rPr>
              <a:t>-4</a:t>
            </a:r>
            <a:r>
              <a:rPr lang="ja-JP" altLang="en-US" sz="2400" dirty="0" smtClean="0">
                <a:latin typeface="+mj-lt"/>
              </a:rPr>
              <a:t>レベル）。</a:t>
            </a:r>
            <a:endParaRPr kumimoji="1" lang="ja-JP" altLang="en-US" sz="2400" dirty="0">
              <a:latin typeface="+mj-lt"/>
            </a:endParaRPr>
          </a:p>
        </p:txBody>
      </p:sp>
      <p:sp>
        <p:nvSpPr>
          <p:cNvPr id="10" name="テキスト ボックス 9"/>
          <p:cNvSpPr txBox="1"/>
          <p:nvPr/>
        </p:nvSpPr>
        <p:spPr>
          <a:xfrm>
            <a:off x="683568" y="5118283"/>
            <a:ext cx="5210081" cy="1200329"/>
          </a:xfrm>
          <a:prstGeom prst="rect">
            <a:avLst/>
          </a:prstGeom>
          <a:noFill/>
        </p:spPr>
        <p:txBody>
          <a:bodyPr wrap="none" rtlCol="0">
            <a:spAutoFit/>
          </a:bodyPr>
          <a:lstStyle/>
          <a:p>
            <a:r>
              <a:rPr kumimoji="1" lang="ja-JP" altLang="en-US" sz="2400" dirty="0" smtClean="0">
                <a:latin typeface="+mj-lt"/>
              </a:rPr>
              <a:t>ちなみに</a:t>
            </a:r>
            <a:endParaRPr kumimoji="1" lang="en-US" altLang="ja-JP" sz="2400" dirty="0" smtClean="0">
              <a:latin typeface="+mj-lt"/>
            </a:endParaRPr>
          </a:p>
          <a:p>
            <a:r>
              <a:rPr kumimoji="1" lang="ja-JP" altLang="en-US" sz="2400" dirty="0" smtClean="0">
                <a:latin typeface="+mj-lt"/>
              </a:rPr>
              <a:t>自然放射線量（世界平均）：</a:t>
            </a:r>
            <a:r>
              <a:rPr kumimoji="1" lang="en-US" altLang="ja-JP" sz="2400" dirty="0" smtClean="0">
                <a:latin typeface="+mj-lt"/>
              </a:rPr>
              <a:t>2</a:t>
            </a:r>
            <a:r>
              <a:rPr lang="en-US" altLang="ja-JP" sz="2400" dirty="0" smtClean="0">
                <a:latin typeface="+mj-lt"/>
              </a:rPr>
              <a:t>.4 </a:t>
            </a:r>
            <a:r>
              <a:rPr lang="en-US" altLang="ja-JP" sz="2400" dirty="0" err="1" smtClean="0">
                <a:latin typeface="+mj-lt"/>
              </a:rPr>
              <a:t>mSv</a:t>
            </a:r>
            <a:r>
              <a:rPr lang="en-US" altLang="ja-JP" sz="2400" dirty="0" smtClean="0">
                <a:latin typeface="+mj-lt"/>
              </a:rPr>
              <a:t>/</a:t>
            </a:r>
            <a:r>
              <a:rPr lang="ja-JP" altLang="en-US" sz="2400" dirty="0" smtClean="0">
                <a:latin typeface="+mj-lt"/>
              </a:rPr>
              <a:t>年</a:t>
            </a:r>
            <a:endParaRPr lang="en-US" altLang="ja-JP" sz="2400" dirty="0" smtClean="0">
              <a:latin typeface="+mj-lt"/>
            </a:endParaRPr>
          </a:p>
          <a:p>
            <a:r>
              <a:rPr lang="ja-JP" altLang="en-US" sz="2400" dirty="0">
                <a:latin typeface="+mj-lt"/>
              </a:rPr>
              <a:t>自然放射線量</a:t>
            </a:r>
            <a:r>
              <a:rPr lang="ja-JP" altLang="en-US" sz="2400" dirty="0" smtClean="0">
                <a:latin typeface="+mj-lt"/>
              </a:rPr>
              <a:t>（日本平均</a:t>
            </a:r>
            <a:r>
              <a:rPr lang="ja-JP" altLang="en-US" sz="2400" dirty="0">
                <a:latin typeface="+mj-lt"/>
              </a:rPr>
              <a:t>）</a:t>
            </a:r>
            <a:r>
              <a:rPr lang="ja-JP" altLang="en-US" sz="2400" dirty="0" smtClean="0">
                <a:latin typeface="+mj-lt"/>
              </a:rPr>
              <a:t>：</a:t>
            </a:r>
            <a:r>
              <a:rPr lang="en-US" altLang="ja-JP" sz="2400" dirty="0" smtClean="0">
                <a:latin typeface="+mj-lt"/>
              </a:rPr>
              <a:t>1.5 </a:t>
            </a:r>
            <a:r>
              <a:rPr lang="en-US" altLang="ja-JP" sz="2400" dirty="0" err="1" smtClean="0">
                <a:latin typeface="+mj-lt"/>
              </a:rPr>
              <a:t>mSv</a:t>
            </a:r>
            <a:r>
              <a:rPr lang="en-US" altLang="ja-JP" sz="2400" dirty="0" smtClean="0">
                <a:latin typeface="+mj-lt"/>
              </a:rPr>
              <a:t>/</a:t>
            </a:r>
            <a:r>
              <a:rPr lang="ja-JP" altLang="en-US" sz="2400" dirty="0" smtClean="0">
                <a:latin typeface="+mj-lt"/>
              </a:rPr>
              <a:t>年</a:t>
            </a:r>
            <a:endParaRPr kumimoji="1" lang="ja-JP" altLang="en-US" sz="2400" dirty="0">
              <a:latin typeface="+mj-lt"/>
            </a:endParaRPr>
          </a:p>
        </p:txBody>
      </p:sp>
      <p:sp>
        <p:nvSpPr>
          <p:cNvPr id="11" name="正方形/長方形 10"/>
          <p:cNvSpPr/>
          <p:nvPr/>
        </p:nvSpPr>
        <p:spPr>
          <a:xfrm>
            <a:off x="0" y="6608385"/>
            <a:ext cx="2185663" cy="276999"/>
          </a:xfrm>
          <a:prstGeom prst="rect">
            <a:avLst/>
          </a:prstGeom>
        </p:spPr>
        <p:txBody>
          <a:bodyPr wrap="none">
            <a:spAutoFit/>
          </a:bodyPr>
          <a:lstStyle/>
          <a:p>
            <a:r>
              <a:rPr lang="en-US" altLang="ja-JP" sz="1200" dirty="0" smtClean="0"/>
              <a:t>ICRP Publication 103, 2007.</a:t>
            </a:r>
          </a:p>
        </p:txBody>
      </p:sp>
      <p:sp>
        <p:nvSpPr>
          <p:cNvPr id="8"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en-US" altLang="ja-JP" sz="3600" b="1" dirty="0" smtClean="0">
                <a:solidFill>
                  <a:schemeClr val="bg1"/>
                </a:solidFill>
                <a:latin typeface="+mj-lt"/>
              </a:rPr>
              <a:t>100</a:t>
            </a:r>
            <a:r>
              <a:rPr lang="ja-JP" altLang="en-US" sz="3600" b="1" dirty="0" err="1" smtClean="0">
                <a:solidFill>
                  <a:schemeClr val="bg1"/>
                </a:solidFill>
                <a:latin typeface="+mj-lt"/>
              </a:rPr>
              <a:t>、</a:t>
            </a:r>
            <a:r>
              <a:rPr lang="en-US" altLang="ja-JP" sz="3600" b="1" dirty="0" smtClean="0">
                <a:solidFill>
                  <a:schemeClr val="bg1"/>
                </a:solidFill>
                <a:latin typeface="+mj-lt"/>
              </a:rPr>
              <a:t>20</a:t>
            </a:r>
            <a:r>
              <a:rPr lang="ja-JP" altLang="en-US" sz="3600" b="1" dirty="0" err="1" smtClean="0">
                <a:solidFill>
                  <a:schemeClr val="bg1"/>
                </a:solidFill>
                <a:latin typeface="+mj-lt"/>
              </a:rPr>
              <a:t>、</a:t>
            </a:r>
            <a:r>
              <a:rPr lang="en-US" altLang="ja-JP" sz="3600" b="1" dirty="0" smtClean="0">
                <a:solidFill>
                  <a:schemeClr val="bg1"/>
                </a:solidFill>
                <a:latin typeface="+mj-lt"/>
              </a:rPr>
              <a:t>1 </a:t>
            </a:r>
            <a:r>
              <a:rPr lang="en-US" altLang="ja-JP" sz="3600" b="1" dirty="0" err="1" smtClean="0">
                <a:solidFill>
                  <a:schemeClr val="bg1"/>
                </a:solidFill>
                <a:latin typeface="+mj-lt"/>
              </a:rPr>
              <a:t>mSv</a:t>
            </a:r>
            <a:r>
              <a:rPr lang="en-US" altLang="ja-JP" sz="3600" b="1" dirty="0" smtClean="0">
                <a:solidFill>
                  <a:schemeClr val="bg1"/>
                </a:solidFill>
                <a:latin typeface="+mj-lt"/>
              </a:rPr>
              <a:t>/</a:t>
            </a:r>
            <a:r>
              <a:rPr lang="ja-JP" altLang="en-US" sz="3600" b="1" dirty="0" smtClean="0">
                <a:solidFill>
                  <a:schemeClr val="bg1"/>
                </a:solidFill>
                <a:latin typeface="+mj-lt"/>
              </a:rPr>
              <a:t>年の意味、根拠</a:t>
            </a:r>
          </a:p>
        </p:txBody>
      </p:sp>
      <p:sp>
        <p:nvSpPr>
          <p:cNvPr id="12" name="スライド番号プレースホルダ 1"/>
          <p:cNvSpPr>
            <a:spLocks noGrp="1"/>
          </p:cNvSpPr>
          <p:nvPr>
            <p:ph type="sldNum" sz="quarter" idx="12"/>
          </p:nvPr>
        </p:nvSpPr>
        <p:spPr>
          <a:xfrm>
            <a:off x="6553200" y="6356350"/>
            <a:ext cx="2133600" cy="365125"/>
          </a:xfrm>
        </p:spPr>
        <p:txBody>
          <a:bodyPr/>
          <a:lstStyle/>
          <a:p>
            <a:fld id="{89AFCA53-3FAA-4033-AFBC-00944F10002B}" type="slidenum">
              <a:rPr kumimoji="1" lang="ja-JP" altLang="en-US" smtClean="0"/>
              <a:pPr/>
              <a:t>21</a:t>
            </a:fld>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323528" y="3501008"/>
          <a:ext cx="8028384" cy="3261360"/>
        </p:xfrm>
        <a:graphic>
          <a:graphicData uri="http://schemas.openxmlformats.org/drawingml/2006/table">
            <a:tbl>
              <a:tblPr firstRow="1" bandRow="1">
                <a:tableStyleId>{5C22544A-7EE6-4342-B048-85BDC9FD1C3A}</a:tableStyleId>
              </a:tblPr>
              <a:tblGrid>
                <a:gridCol w="1710967"/>
                <a:gridCol w="915599"/>
                <a:gridCol w="922847"/>
                <a:gridCol w="922847"/>
                <a:gridCol w="780871"/>
                <a:gridCol w="1102672"/>
                <a:gridCol w="869742"/>
                <a:gridCol w="802839"/>
              </a:tblGrid>
              <a:tr h="367678">
                <a:tc>
                  <a:txBody>
                    <a:bodyPr/>
                    <a:lstStyle/>
                    <a:p>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飲料水</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牛乳・</a:t>
                      </a:r>
                      <a:endParaRPr kumimoji="1" lang="en-US" altLang="ja-JP" sz="1600" b="0" dirty="0" smtClean="0">
                        <a:solidFill>
                          <a:schemeClr val="tx1"/>
                        </a:solidFill>
                      </a:endParaRPr>
                    </a:p>
                    <a:p>
                      <a:pPr algn="ctr"/>
                      <a:r>
                        <a:rPr kumimoji="1" lang="ja-JP" altLang="en-US" sz="1600" b="0" dirty="0" smtClean="0">
                          <a:solidFill>
                            <a:schemeClr val="tx1"/>
                          </a:solidFill>
                        </a:rPr>
                        <a:t>乳製品</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野菜類</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穀類</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魚介類</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肉・卵・</a:t>
                      </a:r>
                      <a:endParaRPr kumimoji="1" lang="en-US" altLang="ja-JP" sz="1600" b="0" dirty="0" smtClean="0">
                        <a:solidFill>
                          <a:schemeClr val="tx1"/>
                        </a:solidFill>
                      </a:endParaRPr>
                    </a:p>
                    <a:p>
                      <a:pPr algn="ctr"/>
                      <a:r>
                        <a:rPr kumimoji="1" lang="ja-JP" altLang="en-US" sz="1600" b="0" dirty="0" smtClean="0">
                          <a:solidFill>
                            <a:schemeClr val="tx1"/>
                          </a:solidFill>
                        </a:rPr>
                        <a:t>その他</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1600" b="0" dirty="0" smtClean="0">
                          <a:solidFill>
                            <a:schemeClr val="tx1"/>
                          </a:solidFill>
                        </a:rPr>
                        <a:t>乳幼児用食品</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67678">
                <a:tc>
                  <a:txBody>
                    <a:bodyPr/>
                    <a:lstStyle/>
                    <a:p>
                      <a:r>
                        <a:rPr kumimoji="1" lang="ja-JP" altLang="en-US" sz="1600" b="0" dirty="0" smtClean="0">
                          <a:solidFill>
                            <a:schemeClr val="tx1"/>
                          </a:solidFill>
                        </a:rPr>
                        <a:t>ヨウ素</a:t>
                      </a:r>
                      <a:r>
                        <a:rPr kumimoji="1" lang="en-US" altLang="ja-JP" sz="1600" b="0" dirty="0" smtClean="0">
                          <a:solidFill>
                            <a:schemeClr val="tx1"/>
                          </a:solidFill>
                        </a:rPr>
                        <a:t>131</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300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300</a:t>
                      </a:r>
                    </a:p>
                    <a:p>
                      <a:pPr algn="ctr"/>
                      <a:r>
                        <a:rPr kumimoji="1" lang="en-US" altLang="ja-JP" sz="1600" b="0" dirty="0" smtClean="0">
                          <a:solidFill>
                            <a:schemeClr val="tx1"/>
                          </a:solidFill>
                        </a:rPr>
                        <a:t>(</a:t>
                      </a:r>
                      <a:r>
                        <a:rPr kumimoji="1" lang="en-US" altLang="ja-JP" sz="1600" b="0" dirty="0" smtClean="0">
                          <a:solidFill>
                            <a:srgbClr val="FF0000"/>
                          </a:solidFill>
                        </a:rPr>
                        <a:t>100</a:t>
                      </a:r>
                      <a:r>
                        <a:rPr kumimoji="1" lang="en-US" altLang="ja-JP" sz="1600" b="0" dirty="0" smtClean="0">
                          <a:solidFill>
                            <a:schemeClr val="tx1"/>
                          </a:solidFill>
                        </a:rPr>
                        <a:t>)</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2000</a:t>
                      </a:r>
                      <a:endParaRPr kumimoji="1" lang="ja-JP" altLang="en-US" sz="1600" b="0" dirty="0">
                        <a:solidFill>
                          <a:srgbClr val="0000FF"/>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rPr>
                        <a:t>なし</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chemeClr val="bg1">
                              <a:lumMod val="65000"/>
                            </a:schemeClr>
                          </a:solidFill>
                        </a:rPr>
                        <a:t>2000</a:t>
                      </a:r>
                      <a:endParaRPr kumimoji="1" lang="ja-JP" altLang="en-US" sz="1600" b="0" dirty="0">
                        <a:solidFill>
                          <a:schemeClr val="bg1">
                            <a:lumMod val="65000"/>
                          </a:schemeClr>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rPr>
                        <a:t>なし</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rPr>
                        <a:t>なし</a:t>
                      </a:r>
                      <a:endParaRPr kumimoji="1" lang="ja-JP" altLang="en-US" sz="16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0">
                <a:tc>
                  <a:txBody>
                    <a:bodyPr/>
                    <a:lstStyle/>
                    <a:p>
                      <a:endParaRPr kumimoji="1" lang="ja-JP" altLang="en-US" sz="2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en-US" altLang="ja-JP" sz="200" b="0" dirty="0" smtClean="0">
                        <a:solidFill>
                          <a:srgbClr val="0000FF"/>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chemeClr val="tx2">
                            <a:lumMod val="60000"/>
                            <a:lumOff val="40000"/>
                          </a:schemeClr>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67678">
                <a:tc>
                  <a:txBody>
                    <a:bodyPr/>
                    <a:lstStyle/>
                    <a:p>
                      <a:r>
                        <a:rPr kumimoji="1" lang="ja-JP" altLang="en-US" sz="1600" b="0" dirty="0" smtClean="0">
                          <a:solidFill>
                            <a:schemeClr val="tx1"/>
                          </a:solidFill>
                        </a:rPr>
                        <a:t>セシウム（</a:t>
                      </a:r>
                      <a:r>
                        <a:rPr kumimoji="1" lang="en-US" altLang="ja-JP" sz="1600" b="0" dirty="0" smtClean="0">
                          <a:solidFill>
                            <a:schemeClr val="tx1"/>
                          </a:solidFill>
                        </a:rPr>
                        <a:t>134+137</a:t>
                      </a:r>
                      <a:r>
                        <a:rPr kumimoji="1" lang="ja-JP" altLang="en-US" sz="1600" b="0" dirty="0" smtClean="0">
                          <a:solidFill>
                            <a:schemeClr val="tx1"/>
                          </a:solidFill>
                        </a:rPr>
                        <a:t>）</a:t>
                      </a:r>
                      <a:endParaRPr kumimoji="1" lang="ja-JP" altLang="en-US" sz="16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200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200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rgbClr val="0000FF"/>
                          </a:solidFill>
                        </a:rPr>
                        <a:t>　</a:t>
                      </a:r>
                      <a:r>
                        <a:rPr kumimoji="1" lang="en-US" altLang="ja-JP" sz="1600" b="0" dirty="0" smtClean="0">
                          <a:solidFill>
                            <a:srgbClr val="0000FF"/>
                          </a:solidFill>
                        </a:rPr>
                        <a:t>500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500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rgbClr val="0000FF"/>
                          </a:solidFill>
                        </a:rPr>
                        <a:t>　</a:t>
                      </a:r>
                      <a:r>
                        <a:rPr kumimoji="1" lang="en-US" altLang="ja-JP" sz="1600" b="0" dirty="0" smtClean="0">
                          <a:solidFill>
                            <a:srgbClr val="0000FF"/>
                          </a:solidFill>
                        </a:rPr>
                        <a:t>500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500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chemeClr val="tx1"/>
                          </a:solidFill>
                        </a:rPr>
                        <a:t>なし</a:t>
                      </a:r>
                      <a:endParaRPr kumimoji="1" lang="ja-JP" altLang="en-US" sz="16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0">
                <a:tc>
                  <a:txBody>
                    <a:bodyPr/>
                    <a:lstStyle/>
                    <a:p>
                      <a:endParaRPr kumimoji="1" lang="ja-JP" altLang="en-US" sz="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12866">
                <a:tc>
                  <a:txBody>
                    <a:bodyPr/>
                    <a:lstStyle/>
                    <a:p>
                      <a:r>
                        <a:rPr kumimoji="1" lang="ja-JP" altLang="en-US" sz="1600" b="0" dirty="0" smtClean="0">
                          <a:solidFill>
                            <a:schemeClr val="tx1"/>
                          </a:solidFill>
                        </a:rPr>
                        <a:t>ウラン</a:t>
                      </a:r>
                      <a:endParaRPr kumimoji="1" lang="ja-JP" altLang="en-US" sz="16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rgbClr val="0000FF"/>
                          </a:solidFill>
                        </a:rPr>
                        <a:t>　</a:t>
                      </a:r>
                      <a:r>
                        <a:rPr kumimoji="1" lang="en-US" altLang="ja-JP" sz="1600" b="0" dirty="0" smtClean="0">
                          <a:solidFill>
                            <a:srgbClr val="0000FF"/>
                          </a:solidFill>
                        </a:rPr>
                        <a:t>20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rgbClr val="0000FF"/>
                          </a:solidFill>
                        </a:rPr>
                        <a:t>　</a:t>
                      </a:r>
                      <a:r>
                        <a:rPr kumimoji="1" lang="en-US" altLang="ja-JP" sz="1600" b="0" dirty="0" smtClean="0">
                          <a:solidFill>
                            <a:srgbClr val="0000FF"/>
                          </a:solidFill>
                        </a:rPr>
                        <a:t>20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rgbClr val="0000FF"/>
                          </a:solidFill>
                        </a:rPr>
                        <a:t>　</a:t>
                      </a:r>
                      <a:r>
                        <a:rPr kumimoji="1" lang="en-US" altLang="ja-JP" sz="1600" b="0" dirty="0" smtClean="0">
                          <a:solidFill>
                            <a:srgbClr val="0000FF"/>
                          </a:solidFill>
                        </a:rPr>
                        <a:t>100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100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600" b="0" dirty="0" smtClean="0">
                          <a:solidFill>
                            <a:srgbClr val="0000FF"/>
                          </a:solidFill>
                        </a:rPr>
                        <a:t>　</a:t>
                      </a:r>
                      <a:r>
                        <a:rPr kumimoji="1" lang="en-US" altLang="ja-JP" sz="1600" b="0" dirty="0" smtClean="0">
                          <a:solidFill>
                            <a:srgbClr val="0000FF"/>
                          </a:solidFill>
                        </a:rPr>
                        <a:t>100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100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600" b="0" dirty="0" smtClean="0">
                          <a:solidFill>
                            <a:srgbClr val="0000FF"/>
                          </a:solidFill>
                        </a:rPr>
                        <a:t>20</a:t>
                      </a:r>
                      <a:endParaRPr kumimoji="1" lang="ja-JP" altLang="en-US" sz="16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0">
                <a:tc>
                  <a:txBody>
                    <a:bodyPr/>
                    <a:lstStyle/>
                    <a:p>
                      <a:endParaRPr kumimoji="1" lang="ja-JP" altLang="en-US" sz="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kumimoji="1" lang="ja-JP" altLang="en-US" sz="200" b="0" dirty="0">
                        <a:solidFill>
                          <a:srgbClr val="0000F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522490">
                <a:tc>
                  <a:txBody>
                    <a:bodyPr/>
                    <a:lstStyle/>
                    <a:p>
                      <a:r>
                        <a:rPr kumimoji="1" lang="ja-JP" altLang="en-US" sz="1600" b="0" dirty="0" smtClean="0">
                          <a:solidFill>
                            <a:schemeClr val="tx1"/>
                          </a:solidFill>
                        </a:rPr>
                        <a:t>プルトニウムおよび超ウラン元素のアルファ核種</a:t>
                      </a:r>
                      <a:endParaRPr kumimoji="1" lang="ja-JP" altLang="en-US" sz="16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ja-JP" altLang="en-US" sz="1600" b="0" dirty="0" smtClean="0">
                          <a:solidFill>
                            <a:srgbClr val="0000FF"/>
                          </a:solidFill>
                        </a:rPr>
                        <a:t>　　</a:t>
                      </a:r>
                      <a:r>
                        <a:rPr kumimoji="1" lang="en-US" altLang="ja-JP" sz="1600" b="0" dirty="0" smtClean="0">
                          <a:solidFill>
                            <a:srgbClr val="0000FF"/>
                          </a:solidFill>
                        </a:rPr>
                        <a:t>1</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ja-JP" altLang="en-US" sz="1600" b="0" dirty="0" smtClean="0">
                          <a:solidFill>
                            <a:srgbClr val="0000FF"/>
                          </a:solidFill>
                        </a:rPr>
                        <a:t>　</a:t>
                      </a:r>
                      <a:r>
                        <a:rPr kumimoji="1" lang="ja-JP" altLang="en-US" sz="1600" b="0" baseline="0" dirty="0" smtClean="0">
                          <a:solidFill>
                            <a:srgbClr val="0000FF"/>
                          </a:solidFill>
                        </a:rPr>
                        <a:t> </a:t>
                      </a:r>
                      <a:r>
                        <a:rPr kumimoji="1" lang="en-US" altLang="ja-JP" sz="1600" b="0" dirty="0" smtClean="0">
                          <a:solidFill>
                            <a:srgbClr val="0000FF"/>
                          </a:solidFill>
                        </a:rPr>
                        <a:t>1</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ja-JP" altLang="en-US" sz="1600" b="0" dirty="0" smtClean="0">
                          <a:solidFill>
                            <a:srgbClr val="0000FF"/>
                          </a:solidFill>
                        </a:rPr>
                        <a:t>　　</a:t>
                      </a:r>
                      <a:r>
                        <a:rPr kumimoji="1" lang="en-US" altLang="ja-JP" sz="1600" b="0" dirty="0" smtClean="0">
                          <a:solidFill>
                            <a:srgbClr val="0000FF"/>
                          </a:solidFill>
                        </a:rPr>
                        <a:t>10</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ja-JP" altLang="en-US" sz="1600" b="0" dirty="0" smtClean="0">
                          <a:solidFill>
                            <a:srgbClr val="0000FF"/>
                          </a:solidFill>
                        </a:rPr>
                        <a:t>　</a:t>
                      </a:r>
                      <a:r>
                        <a:rPr kumimoji="1" lang="en-US" altLang="ja-JP" sz="1600" b="0" dirty="0" smtClean="0">
                          <a:solidFill>
                            <a:srgbClr val="0000FF"/>
                          </a:solidFill>
                        </a:rPr>
                        <a:t>10</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ja-JP" altLang="en-US" sz="1600" b="0" dirty="0" smtClean="0">
                          <a:solidFill>
                            <a:srgbClr val="0000FF"/>
                          </a:solidFill>
                        </a:rPr>
                        <a:t>　　</a:t>
                      </a:r>
                      <a:r>
                        <a:rPr kumimoji="1" lang="en-US" altLang="ja-JP" sz="1600" b="0" dirty="0" smtClean="0">
                          <a:solidFill>
                            <a:srgbClr val="0000FF"/>
                          </a:solidFill>
                        </a:rPr>
                        <a:t>10</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ja-JP" altLang="en-US" sz="1600" b="0" dirty="0" smtClean="0">
                          <a:solidFill>
                            <a:srgbClr val="0000FF"/>
                          </a:solidFill>
                        </a:rPr>
                        <a:t>　</a:t>
                      </a:r>
                      <a:r>
                        <a:rPr kumimoji="1" lang="en-US" altLang="ja-JP" sz="1600" b="0" dirty="0" smtClean="0">
                          <a:solidFill>
                            <a:srgbClr val="0000FF"/>
                          </a:solidFill>
                        </a:rPr>
                        <a:t>10</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600" b="0" dirty="0" smtClean="0">
                        <a:solidFill>
                          <a:srgbClr val="0000FF"/>
                        </a:solidFill>
                      </a:endParaRPr>
                    </a:p>
                    <a:p>
                      <a:pPr algn="ctr"/>
                      <a:r>
                        <a:rPr kumimoji="1" lang="en-US" altLang="ja-JP" sz="1600" b="0" dirty="0" smtClean="0">
                          <a:solidFill>
                            <a:srgbClr val="0000FF"/>
                          </a:solidFill>
                        </a:rPr>
                        <a:t> 1</a:t>
                      </a:r>
                      <a:endParaRPr kumimoji="1" lang="ja-JP" altLang="en-US" sz="1600" b="0" dirty="0">
                        <a:solidFill>
                          <a:srgbClr val="0000FF"/>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テキスト ボックス 3"/>
          <p:cNvSpPr txBox="1"/>
          <p:nvPr/>
        </p:nvSpPr>
        <p:spPr>
          <a:xfrm>
            <a:off x="2483768" y="3068960"/>
            <a:ext cx="3405099" cy="400110"/>
          </a:xfrm>
          <a:prstGeom prst="rect">
            <a:avLst/>
          </a:prstGeom>
          <a:noFill/>
        </p:spPr>
        <p:txBody>
          <a:bodyPr wrap="none" rtlCol="0">
            <a:spAutoFit/>
          </a:bodyPr>
          <a:lstStyle/>
          <a:p>
            <a:r>
              <a:rPr lang="ja-JP" altLang="en-US" sz="2000" dirty="0" smtClean="0"/>
              <a:t>放射性物質の規制値（</a:t>
            </a:r>
            <a:r>
              <a:rPr lang="en-US" altLang="ja-JP" sz="2000" dirty="0" err="1" smtClean="0"/>
              <a:t>Bq</a:t>
            </a:r>
            <a:r>
              <a:rPr lang="en-US" altLang="ja-JP" sz="2000" dirty="0" smtClean="0"/>
              <a:t>/kg</a:t>
            </a:r>
            <a:r>
              <a:rPr lang="ja-JP" altLang="en-US" sz="2000" dirty="0" smtClean="0"/>
              <a:t>）</a:t>
            </a:r>
            <a:endParaRPr kumimoji="1" lang="ja-JP" altLang="en-US" sz="2000" dirty="0"/>
          </a:p>
        </p:txBody>
      </p:sp>
      <p:sp>
        <p:nvSpPr>
          <p:cNvPr id="5"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飲食物中放射性物質の規制値の根拠は何か</a:t>
            </a:r>
            <a:endParaRPr lang="en-US" altLang="ja-JP" sz="3600" b="1" dirty="0" smtClean="0">
              <a:solidFill>
                <a:schemeClr val="bg1"/>
              </a:solidFill>
            </a:endParaRPr>
          </a:p>
        </p:txBody>
      </p:sp>
      <p:sp>
        <p:nvSpPr>
          <p:cNvPr id="6" name="テキスト ボックス 5"/>
          <p:cNvSpPr txBox="1"/>
          <p:nvPr/>
        </p:nvSpPr>
        <p:spPr>
          <a:xfrm>
            <a:off x="611560" y="688628"/>
            <a:ext cx="8496944" cy="2308324"/>
          </a:xfrm>
          <a:prstGeom prst="rect">
            <a:avLst/>
          </a:prstGeom>
          <a:noFill/>
        </p:spPr>
        <p:txBody>
          <a:bodyPr wrap="square" rtlCol="0">
            <a:spAutoFit/>
          </a:bodyPr>
          <a:lstStyle/>
          <a:p>
            <a:pPr marL="342900" indent="-342900">
              <a:buAutoNum type="arabicPeriod"/>
            </a:pPr>
            <a:r>
              <a:rPr kumimoji="1" lang="ja-JP" altLang="en-US" sz="3600" dirty="0" smtClean="0"/>
              <a:t>　</a:t>
            </a:r>
            <a:r>
              <a:rPr kumimoji="1" lang="ja-JP" altLang="en-US" sz="3600" dirty="0" smtClean="0">
                <a:solidFill>
                  <a:srgbClr val="0000FF"/>
                </a:solidFill>
              </a:rPr>
              <a:t>原子力安全委員会</a:t>
            </a:r>
            <a:endParaRPr kumimoji="1" lang="en-US" altLang="ja-JP" sz="3600" baseline="30000" dirty="0" smtClean="0">
              <a:solidFill>
                <a:srgbClr val="0000FF"/>
              </a:solidFill>
            </a:endParaRPr>
          </a:p>
          <a:p>
            <a:r>
              <a:rPr lang="ja-JP" altLang="en-US" dirty="0" smtClean="0">
                <a:solidFill>
                  <a:srgbClr val="000000"/>
                </a:solidFill>
              </a:rPr>
              <a:t>　　　　「飲食物摂取制限に関する指標について」（</a:t>
            </a:r>
            <a:r>
              <a:rPr lang="en-US" altLang="ja-JP" dirty="0" smtClean="0">
                <a:solidFill>
                  <a:srgbClr val="000000"/>
                </a:solidFill>
              </a:rPr>
              <a:t>1998</a:t>
            </a:r>
            <a:r>
              <a:rPr lang="ja-JP" altLang="en-US" dirty="0" smtClean="0">
                <a:solidFill>
                  <a:srgbClr val="000000"/>
                </a:solidFill>
              </a:rPr>
              <a:t>年）</a:t>
            </a:r>
            <a:endParaRPr lang="en-US" altLang="ja-JP" baseline="30000" dirty="0" smtClean="0">
              <a:solidFill>
                <a:srgbClr val="000000"/>
              </a:solidFill>
            </a:endParaRPr>
          </a:p>
          <a:p>
            <a:r>
              <a:rPr lang="ja-JP" altLang="en-US" dirty="0" smtClean="0">
                <a:solidFill>
                  <a:srgbClr val="000000"/>
                </a:solidFill>
              </a:rPr>
              <a:t>　　　　「原子力施設などの防災対策について」（</a:t>
            </a:r>
            <a:r>
              <a:rPr lang="en-US" altLang="ja-JP" dirty="0" smtClean="0">
                <a:solidFill>
                  <a:srgbClr val="000000"/>
                </a:solidFill>
              </a:rPr>
              <a:t>1977</a:t>
            </a:r>
            <a:r>
              <a:rPr lang="ja-JP" altLang="en-US" dirty="0" smtClean="0">
                <a:solidFill>
                  <a:srgbClr val="000000"/>
                </a:solidFill>
              </a:rPr>
              <a:t>年、</a:t>
            </a:r>
            <a:r>
              <a:rPr lang="en-US" altLang="ja-JP" dirty="0" smtClean="0">
                <a:solidFill>
                  <a:srgbClr val="000000"/>
                </a:solidFill>
              </a:rPr>
              <a:t>2010</a:t>
            </a:r>
            <a:r>
              <a:rPr lang="ja-JP" altLang="en-US" dirty="0" smtClean="0">
                <a:solidFill>
                  <a:srgbClr val="000000"/>
                </a:solidFill>
              </a:rPr>
              <a:t>年最終改訂）</a:t>
            </a:r>
            <a:endParaRPr lang="en-US" altLang="ja-JP" baseline="30000" dirty="0" smtClean="0">
              <a:solidFill>
                <a:srgbClr val="000000"/>
              </a:solidFill>
            </a:endParaRPr>
          </a:p>
          <a:p>
            <a:endParaRPr lang="ja-JP" altLang="en-US" dirty="0" smtClean="0">
              <a:solidFill>
                <a:srgbClr val="000000"/>
              </a:solidFill>
            </a:endParaRPr>
          </a:p>
          <a:p>
            <a:pPr marL="342900" indent="-342900"/>
            <a:r>
              <a:rPr kumimoji="1" lang="en-US" altLang="ja-JP" sz="3600" dirty="0" smtClean="0"/>
              <a:t>2.</a:t>
            </a:r>
            <a:r>
              <a:rPr kumimoji="1" lang="ja-JP" altLang="en-US" sz="3600" dirty="0" smtClean="0"/>
              <a:t>　</a:t>
            </a:r>
            <a:r>
              <a:rPr lang="ja-JP" altLang="en-US" sz="3600" dirty="0" smtClean="0">
                <a:solidFill>
                  <a:srgbClr val="FF0000"/>
                </a:solidFill>
              </a:rPr>
              <a:t>コーデックス</a:t>
            </a:r>
            <a:r>
              <a:rPr kumimoji="1" lang="ja-JP" altLang="en-US" sz="3600" dirty="0" smtClean="0">
                <a:solidFill>
                  <a:srgbClr val="FF0000"/>
                </a:solidFill>
              </a:rPr>
              <a:t>委員会</a:t>
            </a:r>
            <a:endParaRPr kumimoji="1" lang="en-US" altLang="ja-JP" sz="3600" baseline="30000" dirty="0" smtClean="0">
              <a:solidFill>
                <a:srgbClr val="FF0000"/>
              </a:solidFill>
            </a:endParaRPr>
          </a:p>
          <a:p>
            <a:pPr marL="342900" indent="-342900"/>
            <a:r>
              <a:rPr lang="en-US" altLang="ja-JP" dirty="0" smtClean="0">
                <a:solidFill>
                  <a:srgbClr val="000000"/>
                </a:solidFill>
              </a:rPr>
              <a:t>          Joint FAO/WHO Food Standard </a:t>
            </a:r>
            <a:r>
              <a:rPr lang="en-US" altLang="ja-JP" dirty="0" err="1" smtClean="0">
                <a:solidFill>
                  <a:srgbClr val="000000"/>
                </a:solidFill>
              </a:rPr>
              <a:t>programme</a:t>
            </a:r>
            <a:r>
              <a:rPr lang="ja-JP" altLang="en-US" dirty="0" smtClean="0">
                <a:solidFill>
                  <a:srgbClr val="000000"/>
                </a:solidFill>
              </a:rPr>
              <a:t> </a:t>
            </a:r>
            <a:r>
              <a:rPr lang="en-US" altLang="ja-JP" dirty="0" smtClean="0">
                <a:solidFill>
                  <a:srgbClr val="000000"/>
                </a:solidFill>
              </a:rPr>
              <a:t>(2004)</a:t>
            </a:r>
            <a:endParaRPr kumimoji="1" lang="ja-JP" altLang="en-US" baseline="30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23</a:t>
            </a:fld>
            <a:endParaRPr kumimoji="1" lang="ja-JP" altLang="en-US"/>
          </a:p>
        </p:txBody>
      </p:sp>
      <p:sp>
        <p:nvSpPr>
          <p:cNvPr id="4"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規制値算定の基本的な考え方</a:t>
            </a:r>
            <a:endParaRPr lang="ja-JP" altLang="en-US" sz="3600" b="1" baseline="30000" dirty="0">
              <a:solidFill>
                <a:schemeClr val="bg1"/>
              </a:solidFill>
            </a:endParaRPr>
          </a:p>
        </p:txBody>
      </p:sp>
      <p:sp>
        <p:nvSpPr>
          <p:cNvPr id="23" name="テキスト ボックス 22"/>
          <p:cNvSpPr txBox="1"/>
          <p:nvPr/>
        </p:nvSpPr>
        <p:spPr>
          <a:xfrm>
            <a:off x="1479238" y="692696"/>
            <a:ext cx="7973658" cy="3477875"/>
          </a:xfrm>
          <a:prstGeom prst="rect">
            <a:avLst/>
          </a:prstGeom>
          <a:noFill/>
          <a:ln>
            <a:noFill/>
          </a:ln>
        </p:spPr>
        <p:txBody>
          <a:bodyPr wrap="none" rtlCol="0">
            <a:spAutoFit/>
          </a:bodyPr>
          <a:lstStyle/>
          <a:p>
            <a:r>
              <a:rPr kumimoji="1" lang="ja-JP" altLang="en-US" sz="3600" u="sng" dirty="0" smtClean="0"/>
              <a:t>年間被曝量（</a:t>
            </a:r>
            <a:r>
              <a:rPr kumimoji="1" lang="en-US" altLang="ja-JP" sz="3600" u="sng" dirty="0" err="1" smtClean="0"/>
              <a:t>mSv</a:t>
            </a:r>
            <a:r>
              <a:rPr kumimoji="1" lang="ja-JP" altLang="en-US" sz="3600" u="sng" dirty="0" smtClean="0"/>
              <a:t>）</a:t>
            </a:r>
            <a:endParaRPr kumimoji="1" lang="en-US" altLang="ja-JP" sz="3600" u="sng" dirty="0" smtClean="0"/>
          </a:p>
          <a:p>
            <a:r>
              <a:rPr lang="en-US" altLang="ja-JP" sz="3600" dirty="0" smtClean="0"/>
              <a:t> </a:t>
            </a:r>
            <a:r>
              <a:rPr lang="ja-JP" altLang="en-US" sz="3600" dirty="0" smtClean="0"/>
              <a:t>　</a:t>
            </a:r>
            <a:r>
              <a:rPr lang="ja-JP" altLang="en-US" sz="2800" dirty="0" smtClean="0"/>
              <a:t>⇒ヒトへの健康影響の度合い</a:t>
            </a:r>
            <a:endParaRPr lang="en-US" altLang="ja-JP" sz="2800" dirty="0" smtClean="0"/>
          </a:p>
          <a:p>
            <a:endParaRPr lang="en-US" altLang="ja-JP" sz="1200" dirty="0" smtClean="0"/>
          </a:p>
          <a:p>
            <a:r>
              <a:rPr lang="ja-JP" altLang="en-US" sz="2800" dirty="0" smtClean="0">
                <a:solidFill>
                  <a:srgbClr val="0000FF"/>
                </a:solidFill>
              </a:rPr>
              <a:t>◆</a:t>
            </a:r>
            <a:r>
              <a:rPr lang="ja-JP" altLang="en-US" sz="2800" dirty="0" smtClean="0"/>
              <a:t>体全体への影響をもとに考える⇒</a:t>
            </a:r>
            <a:r>
              <a:rPr lang="ja-JP" altLang="en-US" sz="2800" dirty="0" smtClean="0">
                <a:solidFill>
                  <a:srgbClr val="0000FF"/>
                </a:solidFill>
              </a:rPr>
              <a:t>実効線量</a:t>
            </a:r>
            <a:endParaRPr lang="en-US" altLang="ja-JP" sz="2800" dirty="0" smtClean="0">
              <a:solidFill>
                <a:srgbClr val="0000FF"/>
              </a:solidFill>
            </a:endParaRPr>
          </a:p>
          <a:p>
            <a:r>
              <a:rPr lang="ja-JP" altLang="en-US" sz="2000" dirty="0" smtClean="0"/>
              <a:t>　　　　　　実効線量</a:t>
            </a:r>
            <a:r>
              <a:rPr lang="en-US" altLang="ja-JP" sz="2000" dirty="0" smtClean="0"/>
              <a:t>1000 </a:t>
            </a:r>
            <a:r>
              <a:rPr lang="en-US" altLang="ja-JP" sz="2000" dirty="0" err="1" smtClean="0"/>
              <a:t>mSv</a:t>
            </a:r>
            <a:r>
              <a:rPr lang="ja-JP" altLang="en-US" sz="2000" dirty="0" smtClean="0"/>
              <a:t>：</a:t>
            </a:r>
            <a:r>
              <a:rPr lang="en-US" altLang="ja-JP" sz="2000" dirty="0" smtClean="0"/>
              <a:t>10</a:t>
            </a:r>
            <a:r>
              <a:rPr lang="ja-JP" altLang="en-US" sz="2000" dirty="0" smtClean="0"/>
              <a:t>万人中</a:t>
            </a:r>
            <a:r>
              <a:rPr lang="en-US" altLang="ja-JP" sz="2000" dirty="0" smtClean="0"/>
              <a:t>17154</a:t>
            </a:r>
            <a:r>
              <a:rPr lang="ja-JP" altLang="en-US" sz="2000" dirty="0" smtClean="0"/>
              <a:t>人が発がん</a:t>
            </a:r>
            <a:endParaRPr lang="en-US" altLang="ja-JP" sz="2000" dirty="0" smtClean="0"/>
          </a:p>
          <a:p>
            <a:r>
              <a:rPr lang="ja-JP" altLang="en-US" sz="2000" dirty="0" smtClean="0"/>
              <a:t>　　　　　　　　　　　　　　　　　　 　</a:t>
            </a:r>
            <a:r>
              <a:rPr lang="en-US" altLang="ja-JP" sz="2000" dirty="0" smtClean="0"/>
              <a:t>10</a:t>
            </a:r>
            <a:r>
              <a:rPr lang="ja-JP" altLang="en-US" sz="2000" dirty="0" smtClean="0"/>
              <a:t>万人中</a:t>
            </a:r>
            <a:r>
              <a:rPr lang="en-US" altLang="ja-JP" sz="2000" dirty="0" smtClean="0"/>
              <a:t>4140</a:t>
            </a:r>
            <a:r>
              <a:rPr lang="ja-JP" altLang="en-US" sz="2000" dirty="0" smtClean="0"/>
              <a:t>人が致死性発がん</a:t>
            </a:r>
            <a:endParaRPr lang="en-US" altLang="ja-JP" sz="2800" baseline="30000" dirty="0" smtClean="0"/>
          </a:p>
          <a:p>
            <a:r>
              <a:rPr lang="ja-JP" altLang="en-US" sz="2800" dirty="0" smtClean="0">
                <a:solidFill>
                  <a:srgbClr val="0000FF"/>
                </a:solidFill>
              </a:rPr>
              <a:t>◆</a:t>
            </a:r>
            <a:r>
              <a:rPr lang="ja-JP" altLang="en-US" sz="2800" dirty="0" smtClean="0"/>
              <a:t>特定の組織への影響をもとに考える</a:t>
            </a:r>
            <a:r>
              <a:rPr kumimoji="1" lang="ja-JP" altLang="en-US" sz="2800" dirty="0" smtClean="0"/>
              <a:t>⇒</a:t>
            </a:r>
            <a:r>
              <a:rPr kumimoji="1" lang="ja-JP" altLang="en-US" sz="2800" dirty="0" smtClean="0">
                <a:solidFill>
                  <a:srgbClr val="0000FF"/>
                </a:solidFill>
              </a:rPr>
              <a:t>等価線量</a:t>
            </a:r>
            <a:endParaRPr lang="en-US" altLang="ja-JP" sz="2800" dirty="0" smtClean="0">
              <a:solidFill>
                <a:srgbClr val="0000FF"/>
              </a:solidFill>
            </a:endParaRPr>
          </a:p>
          <a:p>
            <a:r>
              <a:rPr lang="ja-JP" altLang="en-US" sz="2000" dirty="0" smtClean="0"/>
              <a:t>　　　　　　甲状腺等価線量</a:t>
            </a:r>
            <a:r>
              <a:rPr lang="en-US" altLang="ja-JP" sz="2000" dirty="0" smtClean="0"/>
              <a:t>1000 </a:t>
            </a:r>
            <a:r>
              <a:rPr lang="en-US" altLang="ja-JP" sz="2000" dirty="0" err="1" smtClean="0"/>
              <a:t>mSv</a:t>
            </a:r>
            <a:r>
              <a:rPr lang="ja-JP" altLang="en-US" sz="2000" dirty="0" smtClean="0"/>
              <a:t>：</a:t>
            </a:r>
            <a:r>
              <a:rPr lang="en-US" altLang="ja-JP" sz="2000" dirty="0" smtClean="0"/>
              <a:t>10</a:t>
            </a:r>
            <a:r>
              <a:rPr lang="ja-JP" altLang="en-US" sz="2000" dirty="0" smtClean="0"/>
              <a:t>万人中</a:t>
            </a:r>
            <a:r>
              <a:rPr lang="en-US" altLang="ja-JP" sz="2000" dirty="0" smtClean="0"/>
              <a:t>325</a:t>
            </a:r>
            <a:r>
              <a:rPr lang="ja-JP" altLang="en-US" sz="2000" dirty="0" smtClean="0"/>
              <a:t>人が発がん</a:t>
            </a:r>
            <a:endParaRPr lang="en-US" altLang="ja-JP" sz="2000" dirty="0" smtClean="0"/>
          </a:p>
          <a:p>
            <a:r>
              <a:rPr lang="en-US" altLang="ja-JP" sz="2000" dirty="0" smtClean="0"/>
              <a:t>                                                          10 </a:t>
            </a:r>
            <a:r>
              <a:rPr lang="ja-JP" altLang="en-US" sz="2000" dirty="0" smtClean="0"/>
              <a:t>万人中</a:t>
            </a:r>
            <a:r>
              <a:rPr lang="en-US" altLang="ja-JP" sz="2000" dirty="0" smtClean="0"/>
              <a:t>22</a:t>
            </a:r>
            <a:r>
              <a:rPr lang="ja-JP" altLang="en-US" sz="2000" dirty="0" smtClean="0"/>
              <a:t>人が致死性発がん</a:t>
            </a:r>
            <a:endParaRPr lang="en-US" altLang="ja-JP" sz="2800" dirty="0"/>
          </a:p>
        </p:txBody>
      </p:sp>
      <p:pic>
        <p:nvPicPr>
          <p:cNvPr id="24" name="図 23" descr="water.jpg"/>
          <p:cNvPicPr>
            <a:picLocks noChangeAspect="1"/>
          </p:cNvPicPr>
          <p:nvPr/>
        </p:nvPicPr>
        <p:blipFill>
          <a:blip r:embed="rId2" cstate="print"/>
          <a:stretch>
            <a:fillRect/>
          </a:stretch>
        </p:blipFill>
        <p:spPr>
          <a:xfrm>
            <a:off x="107504" y="5121360"/>
            <a:ext cx="1584121" cy="1548000"/>
          </a:xfrm>
          <a:prstGeom prst="rect">
            <a:avLst/>
          </a:prstGeom>
        </p:spPr>
      </p:pic>
      <p:grpSp>
        <p:nvGrpSpPr>
          <p:cNvPr id="25" name="Group 54"/>
          <p:cNvGrpSpPr>
            <a:grpSpLocks/>
          </p:cNvGrpSpPr>
          <p:nvPr/>
        </p:nvGrpSpPr>
        <p:grpSpPr bwMode="auto">
          <a:xfrm>
            <a:off x="-14669" y="870074"/>
            <a:ext cx="1390586" cy="2414910"/>
            <a:chOff x="3341" y="3024"/>
            <a:chExt cx="691" cy="1200"/>
          </a:xfrm>
        </p:grpSpPr>
        <p:sp>
          <p:nvSpPr>
            <p:cNvPr id="26" name="AutoShape 55"/>
            <p:cNvSpPr>
              <a:spLocks noChangeAspect="1" noChangeArrowheads="1"/>
            </p:cNvSpPr>
            <p:nvPr/>
          </p:nvSpPr>
          <p:spPr bwMode="auto">
            <a:xfrm flipV="1">
              <a:off x="3456" y="3024"/>
              <a:ext cx="518" cy="223"/>
            </a:xfrm>
            <a:prstGeom prst="irregularSeal1">
              <a:avLst/>
            </a:prstGeom>
            <a:gradFill rotWithShape="0">
              <a:gsLst>
                <a:gs pos="0">
                  <a:srgbClr val="3B3B3B"/>
                </a:gs>
                <a:gs pos="100000">
                  <a:srgbClr val="808080"/>
                </a:gs>
              </a:gsLst>
              <a:lin ang="18900000" scaled="1"/>
            </a:gradFill>
            <a:ln w="12700">
              <a:solidFill>
                <a:srgbClr val="000000"/>
              </a:solidFill>
              <a:miter lim="800000"/>
              <a:headEnd/>
              <a:tailEnd/>
            </a:ln>
          </p:spPr>
          <p:txBody>
            <a:bodyPr/>
            <a:lstStyle/>
            <a:p>
              <a:endParaRPr lang="ja-JP" altLang="en-US"/>
            </a:p>
          </p:txBody>
        </p:sp>
        <p:sp>
          <p:nvSpPr>
            <p:cNvPr id="27" name="AutoShape 56" descr="格子 (小)"/>
            <p:cNvSpPr>
              <a:spLocks noChangeAspect="1" noChangeArrowheads="1"/>
            </p:cNvSpPr>
            <p:nvPr/>
          </p:nvSpPr>
          <p:spPr bwMode="auto">
            <a:xfrm rot="712552">
              <a:off x="3456" y="3475"/>
              <a:ext cx="145" cy="404"/>
            </a:xfrm>
            <a:prstGeom prst="roundRect">
              <a:avLst>
                <a:gd name="adj" fmla="val 47523"/>
              </a:avLst>
            </a:prstGeom>
            <a:pattFill prst="smGrid">
              <a:fgClr>
                <a:srgbClr val="333333"/>
              </a:fgClr>
              <a:bgClr>
                <a:srgbClr val="808080"/>
              </a:bgClr>
            </a:pattFill>
            <a:ln w="12700">
              <a:solidFill>
                <a:srgbClr val="000000"/>
              </a:solidFill>
              <a:round/>
              <a:headEnd/>
              <a:tailEnd/>
            </a:ln>
          </p:spPr>
          <p:txBody>
            <a:bodyPr/>
            <a:lstStyle/>
            <a:p>
              <a:endParaRPr lang="ja-JP" altLang="en-US"/>
            </a:p>
          </p:txBody>
        </p:sp>
        <p:sp>
          <p:nvSpPr>
            <p:cNvPr id="28" name="AutoShape 57" descr="格子 (小)"/>
            <p:cNvSpPr>
              <a:spLocks noChangeAspect="1" noChangeArrowheads="1"/>
            </p:cNvSpPr>
            <p:nvPr/>
          </p:nvSpPr>
          <p:spPr bwMode="auto">
            <a:xfrm rot="-705998">
              <a:off x="3830" y="3475"/>
              <a:ext cx="146" cy="404"/>
            </a:xfrm>
            <a:prstGeom prst="roundRect">
              <a:avLst>
                <a:gd name="adj" fmla="val 47523"/>
              </a:avLst>
            </a:prstGeom>
            <a:pattFill prst="smGrid">
              <a:fgClr>
                <a:srgbClr val="333333"/>
              </a:fgClr>
              <a:bgClr>
                <a:srgbClr val="808080"/>
              </a:bgClr>
            </a:pattFill>
            <a:ln w="12700">
              <a:solidFill>
                <a:srgbClr val="000000"/>
              </a:solidFill>
              <a:round/>
              <a:headEnd/>
              <a:tailEnd/>
            </a:ln>
          </p:spPr>
          <p:txBody>
            <a:bodyPr/>
            <a:lstStyle/>
            <a:p>
              <a:endParaRPr lang="ja-JP" altLang="en-US"/>
            </a:p>
          </p:txBody>
        </p:sp>
        <p:sp>
          <p:nvSpPr>
            <p:cNvPr id="29" name="Oval 58"/>
            <p:cNvSpPr>
              <a:spLocks noChangeAspect="1" noChangeArrowheads="1"/>
            </p:cNvSpPr>
            <p:nvPr/>
          </p:nvSpPr>
          <p:spPr bwMode="auto">
            <a:xfrm>
              <a:off x="3888" y="3763"/>
              <a:ext cx="144" cy="125"/>
            </a:xfrm>
            <a:prstGeom prst="ellipse">
              <a:avLst/>
            </a:prstGeom>
            <a:solidFill>
              <a:srgbClr val="FFCC99"/>
            </a:solidFill>
            <a:ln w="12700">
              <a:solidFill>
                <a:srgbClr val="000000"/>
              </a:solidFill>
              <a:round/>
              <a:headEnd/>
              <a:tailEnd/>
            </a:ln>
          </p:spPr>
          <p:txBody>
            <a:bodyPr/>
            <a:lstStyle/>
            <a:p>
              <a:endParaRPr lang="ja-JP" altLang="en-US"/>
            </a:p>
          </p:txBody>
        </p:sp>
        <p:sp>
          <p:nvSpPr>
            <p:cNvPr id="30" name="Oval 59"/>
            <p:cNvSpPr>
              <a:spLocks noChangeAspect="1" noChangeArrowheads="1"/>
            </p:cNvSpPr>
            <p:nvPr/>
          </p:nvSpPr>
          <p:spPr bwMode="auto">
            <a:xfrm>
              <a:off x="3399" y="3763"/>
              <a:ext cx="153" cy="125"/>
            </a:xfrm>
            <a:prstGeom prst="ellipse">
              <a:avLst/>
            </a:prstGeom>
            <a:solidFill>
              <a:srgbClr val="FFCC99"/>
            </a:solidFill>
            <a:ln w="12700">
              <a:solidFill>
                <a:srgbClr val="000000"/>
              </a:solidFill>
              <a:round/>
              <a:headEnd/>
              <a:tailEnd/>
            </a:ln>
          </p:spPr>
          <p:txBody>
            <a:bodyPr/>
            <a:lstStyle/>
            <a:p>
              <a:endParaRPr lang="ja-JP" altLang="en-US"/>
            </a:p>
          </p:txBody>
        </p:sp>
        <p:sp>
          <p:nvSpPr>
            <p:cNvPr id="31" name="Oval 60"/>
            <p:cNvSpPr>
              <a:spLocks noChangeAspect="1" noChangeArrowheads="1"/>
            </p:cNvSpPr>
            <p:nvPr/>
          </p:nvSpPr>
          <p:spPr bwMode="auto">
            <a:xfrm>
              <a:off x="3341" y="4080"/>
              <a:ext cx="605" cy="144"/>
            </a:xfrm>
            <a:prstGeom prst="ellipse">
              <a:avLst/>
            </a:prstGeom>
            <a:solidFill>
              <a:srgbClr val="000000">
                <a:alpha val="50195"/>
              </a:srgbClr>
            </a:solidFill>
            <a:ln w="12700">
              <a:noFill/>
              <a:round/>
              <a:headEnd/>
              <a:tailEnd/>
            </a:ln>
          </p:spPr>
          <p:txBody>
            <a:bodyPr wrap="none" anchor="ctr"/>
            <a:lstStyle/>
            <a:p>
              <a:endParaRPr lang="ja-JP" altLang="en-US"/>
            </a:p>
          </p:txBody>
        </p:sp>
        <p:sp>
          <p:nvSpPr>
            <p:cNvPr id="32" name="Oval 61"/>
            <p:cNvSpPr>
              <a:spLocks noChangeAspect="1" noChangeArrowheads="1"/>
            </p:cNvSpPr>
            <p:nvPr/>
          </p:nvSpPr>
          <p:spPr bwMode="auto">
            <a:xfrm>
              <a:off x="3485" y="4051"/>
              <a:ext cx="230" cy="125"/>
            </a:xfrm>
            <a:prstGeom prst="ellipse">
              <a:avLst/>
            </a:prstGeom>
            <a:gradFill rotWithShape="0">
              <a:gsLst>
                <a:gs pos="0">
                  <a:srgbClr val="993300"/>
                </a:gs>
                <a:gs pos="100000">
                  <a:schemeClr val="tx1"/>
                </a:gs>
              </a:gsLst>
              <a:path path="rect">
                <a:fillToRect r="100000" b="100000"/>
              </a:path>
            </a:gradFill>
            <a:ln w="12700">
              <a:solidFill>
                <a:srgbClr val="000000"/>
              </a:solidFill>
              <a:round/>
              <a:headEnd/>
              <a:tailEnd/>
            </a:ln>
          </p:spPr>
          <p:txBody>
            <a:bodyPr/>
            <a:lstStyle/>
            <a:p>
              <a:endParaRPr lang="ja-JP" altLang="en-US"/>
            </a:p>
          </p:txBody>
        </p:sp>
        <p:sp>
          <p:nvSpPr>
            <p:cNvPr id="33" name="Oval 62"/>
            <p:cNvSpPr>
              <a:spLocks noChangeAspect="1" noChangeArrowheads="1"/>
            </p:cNvSpPr>
            <p:nvPr/>
          </p:nvSpPr>
          <p:spPr bwMode="auto">
            <a:xfrm>
              <a:off x="3715" y="4051"/>
              <a:ext cx="231" cy="125"/>
            </a:xfrm>
            <a:prstGeom prst="ellipse">
              <a:avLst/>
            </a:prstGeom>
            <a:gradFill rotWithShape="0">
              <a:gsLst>
                <a:gs pos="0">
                  <a:srgbClr val="993300"/>
                </a:gs>
                <a:gs pos="100000">
                  <a:schemeClr val="tx1"/>
                </a:gs>
              </a:gsLst>
              <a:path path="rect">
                <a:fillToRect l="100000" b="100000"/>
              </a:path>
            </a:gradFill>
            <a:ln w="12700">
              <a:solidFill>
                <a:srgbClr val="000000"/>
              </a:solidFill>
              <a:round/>
              <a:headEnd/>
              <a:tailEnd/>
            </a:ln>
          </p:spPr>
          <p:txBody>
            <a:bodyPr/>
            <a:lstStyle/>
            <a:p>
              <a:endParaRPr lang="ja-JP" altLang="en-US"/>
            </a:p>
          </p:txBody>
        </p:sp>
        <p:sp>
          <p:nvSpPr>
            <p:cNvPr id="34" name="AutoShape 63" descr="格子 (小)"/>
            <p:cNvSpPr>
              <a:spLocks noChangeAspect="1" noChangeArrowheads="1"/>
            </p:cNvSpPr>
            <p:nvPr/>
          </p:nvSpPr>
          <p:spPr bwMode="auto">
            <a:xfrm>
              <a:off x="3543" y="3850"/>
              <a:ext cx="144" cy="230"/>
            </a:xfrm>
            <a:prstGeom prst="roundRect">
              <a:avLst>
                <a:gd name="adj" fmla="val 16667"/>
              </a:avLst>
            </a:prstGeom>
            <a:pattFill prst="smGrid">
              <a:fgClr>
                <a:srgbClr val="333333"/>
              </a:fgClr>
              <a:bgClr>
                <a:srgbClr val="808080"/>
              </a:bgClr>
            </a:pattFill>
            <a:ln w="12700">
              <a:solidFill>
                <a:srgbClr val="000000"/>
              </a:solidFill>
              <a:round/>
              <a:headEnd/>
              <a:tailEnd/>
            </a:ln>
          </p:spPr>
          <p:txBody>
            <a:bodyPr wrap="none" anchor="ctr"/>
            <a:lstStyle/>
            <a:p>
              <a:endParaRPr lang="ja-JP" altLang="en-US"/>
            </a:p>
          </p:txBody>
        </p:sp>
        <p:sp>
          <p:nvSpPr>
            <p:cNvPr id="35" name="AutoShape 64" descr="格子 (小)"/>
            <p:cNvSpPr>
              <a:spLocks noChangeAspect="1" noChangeArrowheads="1"/>
            </p:cNvSpPr>
            <p:nvPr/>
          </p:nvSpPr>
          <p:spPr bwMode="auto">
            <a:xfrm>
              <a:off x="3744" y="3850"/>
              <a:ext cx="144" cy="230"/>
            </a:xfrm>
            <a:prstGeom prst="roundRect">
              <a:avLst>
                <a:gd name="adj" fmla="val 16667"/>
              </a:avLst>
            </a:prstGeom>
            <a:pattFill prst="smGrid">
              <a:fgClr>
                <a:srgbClr val="333333"/>
              </a:fgClr>
              <a:bgClr>
                <a:srgbClr val="808080"/>
              </a:bgClr>
            </a:pattFill>
            <a:ln w="12700">
              <a:solidFill>
                <a:srgbClr val="000000"/>
              </a:solidFill>
              <a:round/>
              <a:headEnd/>
              <a:tailEnd/>
            </a:ln>
          </p:spPr>
          <p:txBody>
            <a:bodyPr wrap="none" anchor="ctr"/>
            <a:lstStyle/>
            <a:p>
              <a:endParaRPr lang="ja-JP" altLang="en-US"/>
            </a:p>
          </p:txBody>
        </p:sp>
        <p:sp>
          <p:nvSpPr>
            <p:cNvPr id="36" name="AutoShape 65" descr="格子 (小)"/>
            <p:cNvSpPr>
              <a:spLocks noChangeAspect="1" noChangeArrowheads="1"/>
            </p:cNvSpPr>
            <p:nvPr/>
          </p:nvSpPr>
          <p:spPr bwMode="auto">
            <a:xfrm>
              <a:off x="3514" y="3447"/>
              <a:ext cx="403" cy="432"/>
            </a:xfrm>
            <a:prstGeom prst="roundRect">
              <a:avLst>
                <a:gd name="adj" fmla="val 16667"/>
              </a:avLst>
            </a:prstGeom>
            <a:pattFill prst="smGrid">
              <a:fgClr>
                <a:srgbClr val="333333"/>
              </a:fgClr>
              <a:bgClr>
                <a:srgbClr val="808080"/>
              </a:bgClr>
            </a:pattFill>
            <a:ln w="12700">
              <a:solidFill>
                <a:srgbClr val="000000"/>
              </a:solidFill>
              <a:round/>
              <a:headEnd/>
              <a:tailEnd/>
            </a:ln>
          </p:spPr>
          <p:txBody>
            <a:bodyPr/>
            <a:lstStyle/>
            <a:p>
              <a:endParaRPr lang="ja-JP" altLang="en-US"/>
            </a:p>
          </p:txBody>
        </p:sp>
        <p:sp>
          <p:nvSpPr>
            <p:cNvPr id="37" name="AutoShape 66"/>
            <p:cNvSpPr>
              <a:spLocks noChangeAspect="1" noChangeArrowheads="1"/>
            </p:cNvSpPr>
            <p:nvPr/>
          </p:nvSpPr>
          <p:spPr bwMode="auto">
            <a:xfrm flipV="1">
              <a:off x="3629" y="3447"/>
              <a:ext cx="173" cy="259"/>
            </a:xfrm>
            <a:prstGeom prst="triangle">
              <a:avLst>
                <a:gd name="adj" fmla="val 50000"/>
              </a:avLst>
            </a:prstGeom>
            <a:solidFill>
              <a:srgbClr val="FFFFFF"/>
            </a:solidFill>
            <a:ln w="12700">
              <a:solidFill>
                <a:srgbClr val="000000"/>
              </a:solidFill>
              <a:miter lim="800000"/>
              <a:headEnd/>
              <a:tailEnd/>
            </a:ln>
          </p:spPr>
          <p:txBody>
            <a:bodyPr wrap="none" anchor="ctr"/>
            <a:lstStyle/>
            <a:p>
              <a:endParaRPr lang="ja-JP" altLang="en-US"/>
            </a:p>
          </p:txBody>
        </p:sp>
        <p:sp>
          <p:nvSpPr>
            <p:cNvPr id="38" name="Freeform 67"/>
            <p:cNvSpPr>
              <a:spLocks noChangeAspect="1"/>
            </p:cNvSpPr>
            <p:nvPr/>
          </p:nvSpPr>
          <p:spPr bwMode="auto">
            <a:xfrm>
              <a:off x="3689" y="3533"/>
              <a:ext cx="56" cy="168"/>
            </a:xfrm>
            <a:custGeom>
              <a:avLst/>
              <a:gdLst>
                <a:gd name="T0" fmla="*/ 15 w 93"/>
                <a:gd name="T1" fmla="*/ 3 h 280"/>
                <a:gd name="T2" fmla="*/ 0 w 93"/>
                <a:gd name="T3" fmla="*/ 138 h 280"/>
                <a:gd name="T4" fmla="*/ 45 w 93"/>
                <a:gd name="T5" fmla="*/ 280 h 280"/>
                <a:gd name="T6" fmla="*/ 93 w 93"/>
                <a:gd name="T7" fmla="*/ 135 h 280"/>
                <a:gd name="T8" fmla="*/ 66 w 93"/>
                <a:gd name="T9" fmla="*/ 0 h 280"/>
                <a:gd name="T10" fmla="*/ 15 w 93"/>
                <a:gd name="T11" fmla="*/ 3 h 280"/>
                <a:gd name="T12" fmla="*/ 0 60000 65536"/>
                <a:gd name="T13" fmla="*/ 0 60000 65536"/>
                <a:gd name="T14" fmla="*/ 0 60000 65536"/>
                <a:gd name="T15" fmla="*/ 0 60000 65536"/>
                <a:gd name="T16" fmla="*/ 0 60000 65536"/>
                <a:gd name="T17" fmla="*/ 0 60000 65536"/>
                <a:gd name="T18" fmla="*/ 0 w 93"/>
                <a:gd name="T19" fmla="*/ 0 h 280"/>
                <a:gd name="T20" fmla="*/ 93 w 93"/>
                <a:gd name="T21" fmla="*/ 280 h 280"/>
              </a:gdLst>
              <a:ahLst/>
              <a:cxnLst>
                <a:cxn ang="T12">
                  <a:pos x="T0" y="T1"/>
                </a:cxn>
                <a:cxn ang="T13">
                  <a:pos x="T2" y="T3"/>
                </a:cxn>
                <a:cxn ang="T14">
                  <a:pos x="T4" y="T5"/>
                </a:cxn>
                <a:cxn ang="T15">
                  <a:pos x="T6" y="T7"/>
                </a:cxn>
                <a:cxn ang="T16">
                  <a:pos x="T8" y="T9"/>
                </a:cxn>
                <a:cxn ang="T17">
                  <a:pos x="T10" y="T11"/>
                </a:cxn>
              </a:cxnLst>
              <a:rect l="T18" t="T19" r="T20" b="T21"/>
              <a:pathLst>
                <a:path w="93" h="280">
                  <a:moveTo>
                    <a:pt x="15" y="3"/>
                  </a:moveTo>
                  <a:lnTo>
                    <a:pt x="0" y="138"/>
                  </a:lnTo>
                  <a:lnTo>
                    <a:pt x="45" y="280"/>
                  </a:lnTo>
                  <a:lnTo>
                    <a:pt x="93" y="135"/>
                  </a:lnTo>
                  <a:lnTo>
                    <a:pt x="66" y="0"/>
                  </a:lnTo>
                  <a:lnTo>
                    <a:pt x="15" y="3"/>
                  </a:lnTo>
                  <a:close/>
                </a:path>
              </a:pathLst>
            </a:custGeom>
            <a:solidFill>
              <a:srgbClr val="333333"/>
            </a:solidFill>
            <a:ln w="12700">
              <a:noFill/>
              <a:round/>
              <a:headEnd/>
              <a:tailEnd/>
            </a:ln>
          </p:spPr>
          <p:txBody>
            <a:bodyPr anchor="ctr" anchorCtr="1"/>
            <a:lstStyle/>
            <a:p>
              <a:endParaRPr lang="ja-JP" altLang="en-US"/>
            </a:p>
          </p:txBody>
        </p:sp>
        <p:sp>
          <p:nvSpPr>
            <p:cNvPr id="39" name="AutoShape 68"/>
            <p:cNvSpPr>
              <a:spLocks noChangeAspect="1" noChangeArrowheads="1"/>
            </p:cNvSpPr>
            <p:nvPr/>
          </p:nvSpPr>
          <p:spPr bwMode="auto">
            <a:xfrm>
              <a:off x="3687" y="3475"/>
              <a:ext cx="57" cy="87"/>
            </a:xfrm>
            <a:prstGeom prst="octagon">
              <a:avLst>
                <a:gd name="adj" fmla="val 29287"/>
              </a:avLst>
            </a:prstGeom>
            <a:solidFill>
              <a:srgbClr val="333333"/>
            </a:solidFill>
            <a:ln w="12700">
              <a:noFill/>
              <a:miter lim="800000"/>
              <a:headEnd/>
              <a:tailEnd/>
            </a:ln>
          </p:spPr>
          <p:txBody>
            <a:bodyPr wrap="none" anchor="ctr"/>
            <a:lstStyle/>
            <a:p>
              <a:endParaRPr lang="ja-JP" altLang="en-US"/>
            </a:p>
          </p:txBody>
        </p:sp>
        <p:sp>
          <p:nvSpPr>
            <p:cNvPr id="40" name="AutoShape 69"/>
            <p:cNvSpPr>
              <a:spLocks noChangeAspect="1" noChangeArrowheads="1"/>
            </p:cNvSpPr>
            <p:nvPr/>
          </p:nvSpPr>
          <p:spPr bwMode="auto">
            <a:xfrm>
              <a:off x="3485" y="3101"/>
              <a:ext cx="461" cy="403"/>
            </a:xfrm>
            <a:prstGeom prst="smileyFace">
              <a:avLst>
                <a:gd name="adj" fmla="val 4653"/>
              </a:avLst>
            </a:prstGeom>
            <a:solidFill>
              <a:srgbClr val="FFCC99"/>
            </a:solidFill>
            <a:ln w="12700">
              <a:solidFill>
                <a:srgbClr val="000000"/>
              </a:solidFill>
              <a:round/>
              <a:headEnd/>
              <a:tailEnd/>
            </a:ln>
          </p:spPr>
          <p:txBody>
            <a:bodyPr wrap="none" anchor="ctr"/>
            <a:lstStyle/>
            <a:p>
              <a:endParaRPr lang="ja-JP" altLang="en-US"/>
            </a:p>
          </p:txBody>
        </p:sp>
      </p:grpSp>
      <p:pic>
        <p:nvPicPr>
          <p:cNvPr id="41" name="図 40" descr="hourensouphoto1.jpg"/>
          <p:cNvPicPr>
            <a:picLocks noChangeAspect="1"/>
          </p:cNvPicPr>
          <p:nvPr/>
        </p:nvPicPr>
        <p:blipFill>
          <a:blip r:embed="rId3" cstate="print"/>
          <a:stretch>
            <a:fillRect/>
          </a:stretch>
        </p:blipFill>
        <p:spPr>
          <a:xfrm>
            <a:off x="1547664" y="5121520"/>
            <a:ext cx="1600663" cy="1440000"/>
          </a:xfrm>
          <a:prstGeom prst="rect">
            <a:avLst/>
          </a:prstGeom>
        </p:spPr>
      </p:pic>
      <p:sp>
        <p:nvSpPr>
          <p:cNvPr id="42" name="テキスト ボックス 41"/>
          <p:cNvSpPr txBox="1"/>
          <p:nvPr/>
        </p:nvSpPr>
        <p:spPr>
          <a:xfrm>
            <a:off x="3346405" y="5411133"/>
            <a:ext cx="5793574" cy="1015663"/>
          </a:xfrm>
          <a:prstGeom prst="rect">
            <a:avLst/>
          </a:prstGeom>
          <a:noFill/>
          <a:ln>
            <a:noFill/>
          </a:ln>
        </p:spPr>
        <p:txBody>
          <a:bodyPr wrap="none" rtlCol="0">
            <a:spAutoFit/>
          </a:bodyPr>
          <a:lstStyle/>
          <a:p>
            <a:r>
              <a:rPr kumimoji="1" lang="ja-JP" altLang="en-US" sz="3600" u="sng" dirty="0" smtClean="0"/>
              <a:t>放射性物質濃度（</a:t>
            </a:r>
            <a:r>
              <a:rPr kumimoji="1" lang="en-US" altLang="ja-JP" sz="3600" u="sng" dirty="0" err="1" smtClean="0"/>
              <a:t>Bq</a:t>
            </a:r>
            <a:r>
              <a:rPr kumimoji="1" lang="en-US" altLang="ja-JP" sz="3600" u="sng" dirty="0" smtClean="0"/>
              <a:t>/kg</a:t>
            </a:r>
            <a:r>
              <a:rPr kumimoji="1" lang="ja-JP" altLang="en-US" sz="3600" u="sng" dirty="0" smtClean="0"/>
              <a:t>）</a:t>
            </a:r>
            <a:endParaRPr kumimoji="1" lang="en-US" altLang="ja-JP" sz="3600" u="sng" dirty="0" smtClean="0"/>
          </a:p>
          <a:p>
            <a:r>
              <a:rPr lang="ja-JP" altLang="en-US" sz="2400" dirty="0" smtClean="0"/>
              <a:t>⇒指標値、基準値、ガイドライン値、規制値</a:t>
            </a:r>
            <a:r>
              <a:rPr lang="en-US" altLang="ja-JP" sz="2400" dirty="0" smtClean="0"/>
              <a:t> </a:t>
            </a:r>
            <a:endParaRPr kumimoji="1" lang="ja-JP" altLang="en-US" sz="2400" dirty="0">
              <a:solidFill>
                <a:schemeClr val="tx2">
                  <a:lumMod val="60000"/>
                  <a:lumOff val="40000"/>
                </a:schemeClr>
              </a:solidFill>
            </a:endParaRPr>
          </a:p>
        </p:txBody>
      </p:sp>
      <p:sp>
        <p:nvSpPr>
          <p:cNvPr id="43" name="下矢印 42"/>
          <p:cNvSpPr/>
          <p:nvPr/>
        </p:nvSpPr>
        <p:spPr>
          <a:xfrm>
            <a:off x="1259632" y="4005064"/>
            <a:ext cx="504056" cy="76238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1813171" y="4032360"/>
            <a:ext cx="6125395" cy="707886"/>
          </a:xfrm>
          <a:prstGeom prst="rect">
            <a:avLst/>
          </a:prstGeom>
          <a:noFill/>
        </p:spPr>
        <p:txBody>
          <a:bodyPr wrap="none" rtlCol="0">
            <a:spAutoFit/>
          </a:bodyPr>
          <a:lstStyle/>
          <a:p>
            <a:r>
              <a:rPr kumimoji="1" lang="ja-JP" altLang="en-US" sz="2000" dirty="0" smtClean="0">
                <a:solidFill>
                  <a:srgbClr val="0000FF"/>
                </a:solidFill>
              </a:rPr>
              <a:t>◆</a:t>
            </a:r>
            <a:r>
              <a:rPr lang="ja-JP" altLang="en-US" sz="2000" dirty="0" smtClean="0"/>
              <a:t>飲食物の</a:t>
            </a:r>
            <a:r>
              <a:rPr kumimoji="1" lang="ja-JP" altLang="en-US" sz="2000" dirty="0" smtClean="0"/>
              <a:t>摂取量（</a:t>
            </a:r>
            <a:r>
              <a:rPr kumimoji="1" lang="en-US" altLang="ja-JP" sz="2000" dirty="0" smtClean="0"/>
              <a:t>kg/</a:t>
            </a:r>
            <a:r>
              <a:rPr lang="ja-JP" altLang="en-US" sz="2000" dirty="0" smtClean="0"/>
              <a:t>日、</a:t>
            </a:r>
            <a:r>
              <a:rPr lang="en-US" altLang="ja-JP" sz="2000" dirty="0" smtClean="0"/>
              <a:t>kg/</a:t>
            </a:r>
            <a:r>
              <a:rPr lang="ja-JP" altLang="en-US" sz="2000" dirty="0" smtClean="0"/>
              <a:t>年</a:t>
            </a:r>
            <a:r>
              <a:rPr kumimoji="1" lang="ja-JP" altLang="en-US" sz="2000" dirty="0" smtClean="0"/>
              <a:t>）</a:t>
            </a:r>
            <a:endParaRPr kumimoji="1" lang="en-US" altLang="ja-JP" sz="2000" dirty="0" smtClean="0"/>
          </a:p>
          <a:p>
            <a:r>
              <a:rPr lang="ja-JP" altLang="en-US" sz="2000" dirty="0" smtClean="0">
                <a:solidFill>
                  <a:srgbClr val="0000FF"/>
                </a:solidFill>
              </a:rPr>
              <a:t>◆</a:t>
            </a:r>
            <a:r>
              <a:rPr lang="ja-JP" altLang="en-US" sz="2000" dirty="0" smtClean="0"/>
              <a:t>換算係数（</a:t>
            </a:r>
            <a:r>
              <a:rPr lang="zh-TW" altLang="en-US" sz="2000" dirty="0" smtClean="0">
                <a:solidFill>
                  <a:srgbClr val="000000"/>
                </a:solidFill>
              </a:rPr>
              <a:t>実効線量係数</a:t>
            </a:r>
            <a:r>
              <a:rPr lang="ja-JP" altLang="en-US" sz="2000" dirty="0" err="1" smtClean="0">
                <a:solidFill>
                  <a:srgbClr val="000000"/>
                </a:solidFill>
              </a:rPr>
              <a:t>、</a:t>
            </a:r>
            <a:r>
              <a:rPr lang="ja-JP" altLang="en-US" sz="2000" dirty="0" smtClean="0">
                <a:solidFill>
                  <a:srgbClr val="000000"/>
                </a:solidFill>
              </a:rPr>
              <a:t>等価線量係数（</a:t>
            </a:r>
            <a:r>
              <a:rPr lang="en-US" altLang="ja-JP" sz="2000" dirty="0" err="1" smtClean="0">
                <a:solidFill>
                  <a:srgbClr val="000000"/>
                </a:solidFill>
              </a:rPr>
              <a:t>mSv</a:t>
            </a:r>
            <a:r>
              <a:rPr lang="en-US" altLang="ja-JP" sz="2000" dirty="0" smtClean="0">
                <a:solidFill>
                  <a:srgbClr val="000000"/>
                </a:solidFill>
              </a:rPr>
              <a:t>/</a:t>
            </a:r>
            <a:r>
              <a:rPr lang="en-US" altLang="ja-JP" sz="2000" dirty="0" err="1" smtClean="0">
                <a:solidFill>
                  <a:srgbClr val="000000"/>
                </a:solidFill>
              </a:rPr>
              <a:t>Bq</a:t>
            </a:r>
            <a:r>
              <a:rPr lang="ja-JP" altLang="en-US" sz="2000" dirty="0" smtClean="0">
                <a:solidFill>
                  <a:srgbClr val="000000"/>
                </a:solidFill>
              </a:rPr>
              <a:t>）</a:t>
            </a:r>
            <a:r>
              <a:rPr lang="ja-JP" altLang="en-US" sz="2000" dirty="0" smtClean="0"/>
              <a:t>）</a:t>
            </a:r>
            <a:endParaRPr kumimoji="1" lang="ja-JP" altLang="en-US" sz="2000" dirty="0"/>
          </a:p>
        </p:txBody>
      </p:sp>
      <p:sp>
        <p:nvSpPr>
          <p:cNvPr id="45" name="正方形/長方形 44"/>
          <p:cNvSpPr/>
          <p:nvPr/>
        </p:nvSpPr>
        <p:spPr>
          <a:xfrm>
            <a:off x="0" y="6581001"/>
            <a:ext cx="2108719" cy="276999"/>
          </a:xfrm>
          <a:prstGeom prst="rect">
            <a:avLst/>
          </a:prstGeom>
        </p:spPr>
        <p:txBody>
          <a:bodyPr wrap="none">
            <a:spAutoFit/>
          </a:bodyPr>
          <a:lstStyle/>
          <a:p>
            <a:r>
              <a:rPr lang="en-GB" altLang="ja-JP" sz="1200" dirty="0" smtClean="0">
                <a:solidFill>
                  <a:srgbClr val="000000"/>
                </a:solidFill>
              </a:rPr>
              <a:t>ICRP Publication 103, 2007.</a:t>
            </a:r>
            <a:endParaRPr lang="ja-JP" altLang="en-US"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en-US" altLang="ja-JP" sz="3600" b="1" dirty="0" smtClean="0">
                <a:solidFill>
                  <a:schemeClr val="bg1"/>
                </a:solidFill>
              </a:rPr>
              <a:t>WHO</a:t>
            </a:r>
            <a:r>
              <a:rPr lang="ja-JP" altLang="en-US" sz="3600" b="1" dirty="0" smtClean="0">
                <a:solidFill>
                  <a:schemeClr val="bg1"/>
                </a:solidFill>
              </a:rPr>
              <a:t>の飲料水水質ガイドラインの算定方法</a:t>
            </a:r>
            <a:endParaRPr lang="ja-JP" altLang="en-US" sz="3600" b="1" baseline="30000" dirty="0">
              <a:solidFill>
                <a:schemeClr val="bg1"/>
              </a:solidFill>
            </a:endParaRPr>
          </a:p>
        </p:txBody>
      </p:sp>
      <p:sp>
        <p:nvSpPr>
          <p:cNvPr id="3" name="テキスト ボックス 2"/>
          <p:cNvSpPr txBox="1"/>
          <p:nvPr/>
        </p:nvSpPr>
        <p:spPr>
          <a:xfrm>
            <a:off x="323528" y="673264"/>
            <a:ext cx="7021474" cy="1631216"/>
          </a:xfrm>
          <a:prstGeom prst="rect">
            <a:avLst/>
          </a:prstGeom>
          <a:noFill/>
        </p:spPr>
        <p:txBody>
          <a:bodyPr wrap="none" rtlCol="0">
            <a:spAutoFit/>
          </a:bodyPr>
          <a:lstStyle/>
          <a:p>
            <a:r>
              <a:rPr kumimoji="1" lang="ja-JP" altLang="en-US" sz="2800" dirty="0" smtClean="0"/>
              <a:t>実効線量</a:t>
            </a:r>
            <a:r>
              <a:rPr kumimoji="1" lang="en-US" altLang="ja-JP" sz="2800" dirty="0" smtClean="0"/>
              <a:t>=0.1 </a:t>
            </a:r>
            <a:r>
              <a:rPr kumimoji="1" lang="en-US" altLang="ja-JP" sz="2800" dirty="0" err="1" smtClean="0"/>
              <a:t>mSv</a:t>
            </a:r>
            <a:r>
              <a:rPr kumimoji="1" lang="en-US" altLang="ja-JP" sz="2800" dirty="0" smtClean="0"/>
              <a:t>/</a:t>
            </a:r>
            <a:r>
              <a:rPr kumimoji="1" lang="ja-JP" altLang="en-US" sz="2800" dirty="0" smtClean="0"/>
              <a:t>年</a:t>
            </a:r>
            <a:endParaRPr kumimoji="1" lang="en-US" altLang="ja-JP" sz="2800" dirty="0" smtClean="0"/>
          </a:p>
          <a:p>
            <a:r>
              <a:rPr lang="ja-JP" altLang="en-US" sz="2400" dirty="0" smtClean="0"/>
              <a:t>　　</a:t>
            </a:r>
            <a:r>
              <a:rPr lang="en-US" altLang="ja-JP" sz="2400" dirty="0" smtClean="0"/>
              <a:t>1)</a:t>
            </a:r>
            <a:r>
              <a:rPr lang="ja-JP" altLang="en-US" sz="2400" dirty="0" smtClean="0"/>
              <a:t>　他の自然曝露量（</a:t>
            </a:r>
            <a:r>
              <a:rPr lang="en-US" altLang="ja-JP" sz="2400" dirty="0" smtClean="0"/>
              <a:t>2.4 </a:t>
            </a:r>
            <a:r>
              <a:rPr lang="en-US" altLang="ja-JP" sz="2400" dirty="0" err="1" smtClean="0"/>
              <a:t>mSv</a:t>
            </a:r>
            <a:r>
              <a:rPr lang="en-US" altLang="ja-JP" sz="2400" dirty="0" smtClean="0"/>
              <a:t>/</a:t>
            </a:r>
            <a:r>
              <a:rPr lang="ja-JP" altLang="en-US" sz="2400" dirty="0" smtClean="0"/>
              <a:t>年）と比べて小さい</a:t>
            </a:r>
            <a:endParaRPr lang="en-US" altLang="ja-JP" sz="2400" dirty="0" smtClean="0"/>
          </a:p>
          <a:p>
            <a:r>
              <a:rPr lang="ja-JP" altLang="en-US" sz="2400" dirty="0" smtClean="0"/>
              <a:t>　　</a:t>
            </a:r>
            <a:r>
              <a:rPr lang="en-US" altLang="ja-JP" sz="2400" dirty="0" smtClean="0"/>
              <a:t>2)</a:t>
            </a:r>
            <a:r>
              <a:rPr lang="ja-JP" altLang="en-US" sz="2400" dirty="0" smtClean="0"/>
              <a:t>　年間発がんリスクは約</a:t>
            </a:r>
            <a:r>
              <a:rPr lang="en-US" altLang="ja-JP" sz="2400" dirty="0" smtClean="0"/>
              <a:t>5.5×10</a:t>
            </a:r>
            <a:r>
              <a:rPr lang="en-US" altLang="ja-JP" sz="2400" baseline="30000" dirty="0" smtClean="0"/>
              <a:t>-6</a:t>
            </a:r>
            <a:r>
              <a:rPr lang="ja-JP" altLang="en-US" sz="2400" dirty="0" smtClean="0"/>
              <a:t>に相当</a:t>
            </a:r>
            <a:endParaRPr lang="en-US" altLang="ja-JP" sz="2400" dirty="0" smtClean="0"/>
          </a:p>
          <a:p>
            <a:r>
              <a:rPr lang="ja-JP" altLang="en-US" sz="2400" dirty="0" smtClean="0"/>
              <a:t>　　</a:t>
            </a:r>
            <a:endParaRPr lang="en-US" altLang="ja-JP" sz="2400" dirty="0" smtClean="0"/>
          </a:p>
        </p:txBody>
      </p:sp>
      <p:sp>
        <p:nvSpPr>
          <p:cNvPr id="4" name="テキスト ボックス 3"/>
          <p:cNvSpPr txBox="1"/>
          <p:nvPr/>
        </p:nvSpPr>
        <p:spPr>
          <a:xfrm>
            <a:off x="323528" y="2102365"/>
            <a:ext cx="2701381" cy="523220"/>
          </a:xfrm>
          <a:prstGeom prst="rect">
            <a:avLst/>
          </a:prstGeom>
          <a:noFill/>
        </p:spPr>
        <p:txBody>
          <a:bodyPr wrap="none" rtlCol="0">
            <a:spAutoFit/>
          </a:bodyPr>
          <a:lstStyle/>
          <a:p>
            <a:r>
              <a:rPr kumimoji="1" lang="ja-JP" altLang="en-US" sz="2800" dirty="0" smtClean="0"/>
              <a:t>実効線量</a:t>
            </a:r>
            <a:r>
              <a:rPr kumimoji="1" lang="en-US" altLang="ja-JP" sz="2800" dirty="0" smtClean="0"/>
              <a:t>(</a:t>
            </a:r>
            <a:r>
              <a:rPr kumimoji="1" lang="en-US" altLang="ja-JP" sz="2000" dirty="0" err="1" smtClean="0"/>
              <a:t>mSv</a:t>
            </a:r>
            <a:r>
              <a:rPr kumimoji="1" lang="en-US" altLang="ja-JP" sz="2000" dirty="0" smtClean="0"/>
              <a:t>/</a:t>
            </a:r>
            <a:r>
              <a:rPr kumimoji="1" lang="ja-JP" altLang="en-US" sz="2000" dirty="0" smtClean="0"/>
              <a:t>年</a:t>
            </a:r>
            <a:r>
              <a:rPr kumimoji="1" lang="en-US" altLang="ja-JP" sz="2800" dirty="0" smtClean="0"/>
              <a:t>)</a:t>
            </a:r>
            <a:endParaRPr kumimoji="1" lang="ja-JP" altLang="en-US" sz="2800" dirty="0"/>
          </a:p>
        </p:txBody>
      </p:sp>
      <p:sp>
        <p:nvSpPr>
          <p:cNvPr id="9" name="テキスト ボックス 8"/>
          <p:cNvSpPr txBox="1"/>
          <p:nvPr/>
        </p:nvSpPr>
        <p:spPr>
          <a:xfrm>
            <a:off x="1191002" y="3532072"/>
            <a:ext cx="6611105" cy="646331"/>
          </a:xfrm>
          <a:prstGeom prst="rect">
            <a:avLst/>
          </a:prstGeom>
          <a:noFill/>
        </p:spPr>
        <p:txBody>
          <a:bodyPr wrap="none" rtlCol="0">
            <a:spAutoFit/>
          </a:bodyPr>
          <a:lstStyle/>
          <a:p>
            <a:r>
              <a:rPr lang="ja-JP" altLang="en-US" dirty="0" smtClean="0"/>
              <a:t>線量係数： ヨウ素</a:t>
            </a:r>
            <a:r>
              <a:rPr lang="en-US" altLang="ja-JP" dirty="0" smtClean="0"/>
              <a:t>131</a:t>
            </a:r>
            <a:r>
              <a:rPr lang="ja-JP" altLang="en-US" dirty="0" smtClean="0"/>
              <a:t>の値は</a:t>
            </a:r>
            <a:r>
              <a:rPr lang="en-US" altLang="ja-JP" dirty="0" smtClean="0"/>
              <a:t>2.2×10</a:t>
            </a:r>
            <a:r>
              <a:rPr lang="en-US" altLang="ja-JP" baseline="30000" dirty="0" smtClean="0"/>
              <a:t>-5</a:t>
            </a:r>
            <a:r>
              <a:rPr lang="en-US" altLang="ja-JP" dirty="0" smtClean="0"/>
              <a:t> </a:t>
            </a:r>
            <a:r>
              <a:rPr lang="en-US" altLang="ja-JP" dirty="0" err="1" smtClean="0"/>
              <a:t>mSv</a:t>
            </a:r>
            <a:r>
              <a:rPr lang="en-US" altLang="ja-JP" dirty="0" smtClean="0"/>
              <a:t>/</a:t>
            </a:r>
            <a:r>
              <a:rPr lang="en-US" altLang="ja-JP" dirty="0" err="1" smtClean="0"/>
              <a:t>Bq</a:t>
            </a:r>
            <a:r>
              <a:rPr lang="ja-JP" altLang="en-US" dirty="0" smtClean="0"/>
              <a:t>（成人の値を使用）</a:t>
            </a:r>
            <a:endParaRPr lang="en-US" altLang="ja-JP" dirty="0" smtClean="0"/>
          </a:p>
          <a:p>
            <a:r>
              <a:rPr kumimoji="1" lang="ja-JP" altLang="en-US" dirty="0" smtClean="0"/>
              <a:t>摂取量：</a:t>
            </a:r>
            <a:r>
              <a:rPr kumimoji="1" lang="en-US" altLang="ja-JP" dirty="0" smtClean="0"/>
              <a:t>730 kg/</a:t>
            </a:r>
            <a:r>
              <a:rPr kumimoji="1" lang="ja-JP" altLang="en-US" dirty="0" smtClean="0"/>
              <a:t>年</a:t>
            </a:r>
            <a:r>
              <a:rPr lang="ja-JP" altLang="en-US" dirty="0" smtClean="0"/>
              <a:t>（成人の値として、</a:t>
            </a:r>
            <a:r>
              <a:rPr lang="en-US" altLang="ja-JP" dirty="0" smtClean="0"/>
              <a:t>2 kg/</a:t>
            </a:r>
            <a:r>
              <a:rPr lang="ja-JP" altLang="en-US" dirty="0" smtClean="0"/>
              <a:t>日</a:t>
            </a:r>
            <a:r>
              <a:rPr lang="en-US" altLang="ja-JP" dirty="0" smtClean="0"/>
              <a:t>×365</a:t>
            </a:r>
            <a:r>
              <a:rPr lang="ja-JP" altLang="en-US" dirty="0" smtClean="0"/>
              <a:t>日</a:t>
            </a:r>
            <a:r>
              <a:rPr lang="en-US" altLang="ja-JP" dirty="0" smtClean="0"/>
              <a:t>/</a:t>
            </a:r>
            <a:r>
              <a:rPr lang="ja-JP" altLang="en-US" dirty="0" smtClean="0"/>
              <a:t>年を使用）</a:t>
            </a:r>
            <a:endParaRPr lang="en-US" altLang="ja-JP" dirty="0" smtClean="0"/>
          </a:p>
        </p:txBody>
      </p:sp>
      <p:sp>
        <p:nvSpPr>
          <p:cNvPr id="11" name="右矢印 10"/>
          <p:cNvSpPr/>
          <p:nvPr/>
        </p:nvSpPr>
        <p:spPr>
          <a:xfrm rot="5400000">
            <a:off x="1587744" y="4207688"/>
            <a:ext cx="364424" cy="30056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79512" y="4468176"/>
            <a:ext cx="8352928" cy="1292662"/>
          </a:xfrm>
          <a:prstGeom prst="rect">
            <a:avLst/>
          </a:prstGeom>
          <a:noFill/>
        </p:spPr>
        <p:txBody>
          <a:bodyPr wrap="square" rtlCol="0">
            <a:spAutoFit/>
          </a:bodyPr>
          <a:lstStyle/>
          <a:p>
            <a:pPr algn="ctr"/>
            <a:r>
              <a:rPr lang="ja-JP" altLang="en-US" sz="3200" u="sng" dirty="0" smtClean="0"/>
              <a:t>飲料水中の</a:t>
            </a:r>
            <a:r>
              <a:rPr kumimoji="1" lang="ja-JP" altLang="en-US" sz="3200" u="sng" dirty="0" smtClean="0"/>
              <a:t>ヨウ素</a:t>
            </a:r>
            <a:r>
              <a:rPr kumimoji="1" lang="en-US" altLang="ja-JP" sz="3200" u="sng" dirty="0" smtClean="0"/>
              <a:t>131</a:t>
            </a:r>
            <a:r>
              <a:rPr kumimoji="1" lang="ja-JP" altLang="en-US" sz="3200" u="sng" dirty="0" smtClean="0"/>
              <a:t>の指標値</a:t>
            </a:r>
            <a:r>
              <a:rPr lang="ja-JP" altLang="en-US" sz="3200" u="sng" dirty="0" smtClean="0"/>
              <a:t>（</a:t>
            </a:r>
            <a:r>
              <a:rPr lang="ja-JP" altLang="en-US" sz="2800" u="sng" dirty="0" smtClean="0"/>
              <a:t>ガイドライン値</a:t>
            </a:r>
            <a:r>
              <a:rPr lang="ja-JP" altLang="en-US" sz="3200" u="sng" dirty="0" smtClean="0"/>
              <a:t>）</a:t>
            </a:r>
            <a:endParaRPr kumimoji="1" lang="en-US" altLang="ja-JP" sz="3200" u="sng" dirty="0" smtClean="0"/>
          </a:p>
          <a:p>
            <a:pPr algn="ctr"/>
            <a:endParaRPr kumimoji="1" lang="en-US" altLang="ja-JP" sz="1400" u="sng" dirty="0" smtClean="0"/>
          </a:p>
          <a:p>
            <a:pPr algn="ctr"/>
            <a:r>
              <a:rPr lang="en-US" altLang="ja-JP" sz="3200" dirty="0" smtClean="0"/>
              <a:t>6 </a:t>
            </a:r>
            <a:r>
              <a:rPr lang="en-US" altLang="ja-JP" sz="3200" dirty="0" err="1" smtClean="0"/>
              <a:t>Bq</a:t>
            </a:r>
            <a:r>
              <a:rPr lang="en-US" altLang="ja-JP" sz="3200" dirty="0" smtClean="0"/>
              <a:t>/kg</a:t>
            </a:r>
            <a:r>
              <a:rPr lang="ja-JP" altLang="en-US" sz="3200" dirty="0" smtClean="0"/>
              <a:t>≒</a:t>
            </a:r>
            <a:r>
              <a:rPr lang="en-US" altLang="ja-JP" sz="3200" dirty="0" smtClean="0">
                <a:solidFill>
                  <a:srgbClr val="0000FF"/>
                </a:solidFill>
              </a:rPr>
              <a:t>10 </a:t>
            </a:r>
            <a:r>
              <a:rPr lang="en-US" altLang="ja-JP" sz="3200" dirty="0" err="1" smtClean="0">
                <a:solidFill>
                  <a:srgbClr val="0000FF"/>
                </a:solidFill>
              </a:rPr>
              <a:t>Bq</a:t>
            </a:r>
            <a:r>
              <a:rPr lang="en-US" altLang="ja-JP" sz="3200" dirty="0" smtClean="0">
                <a:solidFill>
                  <a:srgbClr val="0000FF"/>
                </a:solidFill>
              </a:rPr>
              <a:t>/kg</a:t>
            </a:r>
            <a:endParaRPr lang="ja-JP" altLang="en-US" sz="3200" dirty="0" smtClean="0">
              <a:solidFill>
                <a:srgbClr val="0000FF"/>
              </a:solidFill>
            </a:endParaRPr>
          </a:p>
        </p:txBody>
      </p:sp>
      <p:sp>
        <p:nvSpPr>
          <p:cNvPr id="13" name="大かっこ 12"/>
          <p:cNvSpPr/>
          <p:nvPr/>
        </p:nvSpPr>
        <p:spPr>
          <a:xfrm>
            <a:off x="1115616" y="3553776"/>
            <a:ext cx="6624736" cy="62636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スライド番号プレースホルダ 14"/>
          <p:cNvSpPr>
            <a:spLocks noGrp="1"/>
          </p:cNvSpPr>
          <p:nvPr>
            <p:ph type="sldNum" sz="quarter" idx="12"/>
          </p:nvPr>
        </p:nvSpPr>
        <p:spPr/>
        <p:txBody>
          <a:bodyPr/>
          <a:lstStyle/>
          <a:p>
            <a:fld id="{E5B38C71-72A9-4A23-A2EB-0C1911F9BE65}" type="slidenum">
              <a:rPr kumimoji="1" lang="ja-JP" altLang="en-US" smtClean="0"/>
              <a:pPr/>
              <a:t>24</a:t>
            </a:fld>
            <a:endParaRPr kumimoji="1" lang="ja-JP" altLang="en-US" dirty="0"/>
          </a:p>
        </p:txBody>
      </p:sp>
      <p:sp>
        <p:nvSpPr>
          <p:cNvPr id="17" name="正方形/長方形 16"/>
          <p:cNvSpPr/>
          <p:nvPr/>
        </p:nvSpPr>
        <p:spPr>
          <a:xfrm>
            <a:off x="683568" y="2648812"/>
            <a:ext cx="7920880" cy="584775"/>
          </a:xfrm>
          <a:prstGeom prst="rect">
            <a:avLst/>
          </a:prstGeom>
        </p:spPr>
        <p:txBody>
          <a:bodyPr wrap="square">
            <a:spAutoFit/>
          </a:bodyPr>
          <a:lstStyle/>
          <a:p>
            <a:r>
              <a:rPr lang="en-US" altLang="ja-JP" sz="2800" dirty="0" smtClean="0"/>
              <a:t>=</a:t>
            </a:r>
            <a:r>
              <a:rPr lang="ja-JP" altLang="en-US" sz="3200" dirty="0" smtClean="0">
                <a:solidFill>
                  <a:srgbClr val="0000FF"/>
                </a:solidFill>
              </a:rPr>
              <a:t>指標値</a:t>
            </a:r>
            <a:r>
              <a:rPr lang="en-US" altLang="ja-JP" sz="2800" dirty="0" smtClean="0"/>
              <a:t>(</a:t>
            </a:r>
            <a:r>
              <a:rPr lang="en-US" altLang="ja-JP" sz="2000" err="1" smtClean="0"/>
              <a:t>Bq</a:t>
            </a:r>
            <a:r>
              <a:rPr lang="en-US" altLang="ja-JP" sz="2000" smtClean="0"/>
              <a:t>/kg</a:t>
            </a:r>
            <a:r>
              <a:rPr lang="en-US" altLang="ja-JP" sz="2800" smtClean="0"/>
              <a:t>)×</a:t>
            </a:r>
            <a:r>
              <a:rPr lang="ja-JP" altLang="en-US" sz="2800" smtClean="0"/>
              <a:t>線量係数</a:t>
            </a:r>
            <a:r>
              <a:rPr lang="en-US" altLang="ja-JP" sz="2800" smtClean="0"/>
              <a:t>(</a:t>
            </a:r>
            <a:r>
              <a:rPr lang="en-US" altLang="ja-JP" sz="2000" dirty="0" err="1" smtClean="0"/>
              <a:t>mSv</a:t>
            </a:r>
            <a:r>
              <a:rPr lang="en-US" altLang="ja-JP" sz="2000" dirty="0" smtClean="0"/>
              <a:t>/</a:t>
            </a:r>
            <a:r>
              <a:rPr lang="en-US" altLang="ja-JP" sz="2000" dirty="0" err="1" smtClean="0"/>
              <a:t>Bq</a:t>
            </a:r>
            <a:r>
              <a:rPr lang="en-US" altLang="ja-JP" sz="2800" dirty="0" smtClean="0"/>
              <a:t>)×</a:t>
            </a:r>
            <a:r>
              <a:rPr lang="ja-JP" altLang="en-US" sz="2800" dirty="0" smtClean="0"/>
              <a:t>摂取量</a:t>
            </a:r>
            <a:r>
              <a:rPr lang="en-US" altLang="ja-JP" sz="2800" dirty="0" smtClean="0"/>
              <a:t>(</a:t>
            </a:r>
            <a:r>
              <a:rPr lang="en-US" altLang="ja-JP" sz="2000" dirty="0" smtClean="0"/>
              <a:t>kg/</a:t>
            </a:r>
            <a:r>
              <a:rPr lang="ja-JP" altLang="en-US" sz="2000" dirty="0" smtClean="0"/>
              <a:t>年</a:t>
            </a:r>
            <a:r>
              <a:rPr lang="en-US" altLang="ja-JP" sz="2800" dirty="0" smtClean="0"/>
              <a:t>)</a:t>
            </a:r>
            <a:endParaRPr lang="ja-JP" altLang="en-US" sz="2800" dirty="0"/>
          </a:p>
        </p:txBody>
      </p:sp>
      <p:sp>
        <p:nvSpPr>
          <p:cNvPr id="19" name="正方形/長方形 18"/>
          <p:cNvSpPr/>
          <p:nvPr/>
        </p:nvSpPr>
        <p:spPr>
          <a:xfrm>
            <a:off x="251520" y="2060848"/>
            <a:ext cx="8568952" cy="13272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45456" y="6597352"/>
            <a:ext cx="9793088" cy="276999"/>
          </a:xfrm>
          <a:prstGeom prst="rect">
            <a:avLst/>
          </a:prstGeom>
        </p:spPr>
        <p:txBody>
          <a:bodyPr wrap="square">
            <a:spAutoFit/>
          </a:bodyPr>
          <a:lstStyle/>
          <a:p>
            <a:r>
              <a:rPr lang="en-US" altLang="ja-JP" sz="1200" dirty="0" smtClean="0"/>
              <a:t>WHO Guidelines for drinking water quality fourth edition,  2011</a:t>
            </a:r>
            <a:r>
              <a:rPr lang="ja-JP" altLang="en-US" sz="1200" dirty="0" smtClean="0"/>
              <a:t>年</a:t>
            </a:r>
            <a:r>
              <a:rPr lang="en-US" altLang="ja-JP" sz="1200" dirty="0" smtClean="0"/>
              <a:t>.</a:t>
            </a:r>
            <a:r>
              <a:rPr lang="ja-JP" altLang="en-US" sz="1200" dirty="0" smtClean="0"/>
              <a:t>（</a:t>
            </a:r>
            <a:r>
              <a:rPr lang="en-GB" altLang="ja-JP" sz="1200" dirty="0" smtClean="0"/>
              <a:t>http://whqlibdoc.who.int/publications/2011/9789241548151_eng.pdf</a:t>
            </a:r>
            <a:r>
              <a:rPr lang="ja-JP" altLang="en-US" sz="1200" dirty="0" smtClean="0"/>
              <a:t>）</a:t>
            </a:r>
            <a:endParaRPr lang="en-US" altLang="ja-JP" sz="1200" dirty="0" smtClean="0"/>
          </a:p>
        </p:txBody>
      </p:sp>
      <p:sp>
        <p:nvSpPr>
          <p:cNvPr id="25" name="テキスト ボックス 24"/>
          <p:cNvSpPr txBox="1"/>
          <p:nvPr/>
        </p:nvSpPr>
        <p:spPr>
          <a:xfrm>
            <a:off x="2245043" y="5778976"/>
            <a:ext cx="534121" cy="769441"/>
          </a:xfrm>
          <a:prstGeom prst="rect">
            <a:avLst/>
          </a:prstGeom>
          <a:noFill/>
        </p:spPr>
        <p:txBody>
          <a:bodyPr wrap="none" rtlCol="0">
            <a:spAutoFit/>
          </a:bodyPr>
          <a:lstStyle/>
          <a:p>
            <a:r>
              <a:rPr kumimoji="1" lang="en-US" altLang="ja-JP" sz="4400" dirty="0" smtClean="0"/>
              <a:t>Σ</a:t>
            </a:r>
            <a:endParaRPr kumimoji="1" lang="ja-JP" altLang="en-US" sz="4400" dirty="0"/>
          </a:p>
        </p:txBody>
      </p:sp>
      <p:sp>
        <p:nvSpPr>
          <p:cNvPr id="26" name="テキスト ボックス 25"/>
          <p:cNvSpPr txBox="1"/>
          <p:nvPr/>
        </p:nvSpPr>
        <p:spPr>
          <a:xfrm>
            <a:off x="2776759" y="5733256"/>
            <a:ext cx="452368" cy="461665"/>
          </a:xfrm>
          <a:prstGeom prst="rect">
            <a:avLst/>
          </a:prstGeom>
          <a:noFill/>
        </p:spPr>
        <p:txBody>
          <a:bodyPr wrap="none" rtlCol="0">
            <a:spAutoFit/>
          </a:bodyPr>
          <a:lstStyle/>
          <a:p>
            <a:r>
              <a:rPr kumimoji="1" lang="en-US" altLang="ja-JP" sz="2400" dirty="0" err="1" smtClean="0"/>
              <a:t>C</a:t>
            </a:r>
            <a:r>
              <a:rPr kumimoji="1" lang="en-US" altLang="ja-JP" sz="2400" baseline="-25000" dirty="0" err="1" smtClean="0"/>
              <a:t>i</a:t>
            </a:r>
            <a:endParaRPr kumimoji="1" lang="ja-JP" altLang="en-US" sz="2400" baseline="-25000" dirty="0"/>
          </a:p>
        </p:txBody>
      </p:sp>
      <p:cxnSp>
        <p:nvCxnSpPr>
          <p:cNvPr id="28" name="直線コネクタ 27"/>
          <p:cNvCxnSpPr/>
          <p:nvPr/>
        </p:nvCxnSpPr>
        <p:spPr>
          <a:xfrm>
            <a:off x="2798941" y="6138524"/>
            <a:ext cx="4320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2682983" y="6096789"/>
            <a:ext cx="663964" cy="461665"/>
          </a:xfrm>
          <a:prstGeom prst="rect">
            <a:avLst/>
          </a:prstGeom>
          <a:noFill/>
        </p:spPr>
        <p:txBody>
          <a:bodyPr wrap="none" rtlCol="0">
            <a:spAutoFit/>
          </a:bodyPr>
          <a:lstStyle/>
          <a:p>
            <a:r>
              <a:rPr kumimoji="1" lang="en-US" altLang="ja-JP" sz="2400" dirty="0" err="1" smtClean="0"/>
              <a:t>GL</a:t>
            </a:r>
            <a:r>
              <a:rPr kumimoji="1" lang="en-US" altLang="ja-JP" sz="2400" baseline="-25000" dirty="0" err="1" smtClean="0"/>
              <a:t>i</a:t>
            </a:r>
            <a:endParaRPr kumimoji="1" lang="ja-JP" altLang="en-US" sz="2400" baseline="-25000" dirty="0"/>
          </a:p>
        </p:txBody>
      </p:sp>
      <p:sp>
        <p:nvSpPr>
          <p:cNvPr id="30" name="テキスト ボックス 29"/>
          <p:cNvSpPr txBox="1"/>
          <p:nvPr/>
        </p:nvSpPr>
        <p:spPr>
          <a:xfrm>
            <a:off x="2383903" y="6234078"/>
            <a:ext cx="360040" cy="338554"/>
          </a:xfrm>
          <a:prstGeom prst="rect">
            <a:avLst/>
          </a:prstGeom>
          <a:noFill/>
        </p:spPr>
        <p:txBody>
          <a:bodyPr wrap="square" rtlCol="0">
            <a:spAutoFit/>
          </a:bodyPr>
          <a:lstStyle/>
          <a:p>
            <a:r>
              <a:rPr kumimoji="1" lang="en-US" altLang="ja-JP" sz="2400" baseline="-25000" dirty="0" err="1" smtClean="0"/>
              <a:t>i</a:t>
            </a:r>
            <a:endParaRPr kumimoji="1" lang="ja-JP" altLang="en-US" sz="2400" baseline="-25000" dirty="0"/>
          </a:p>
        </p:txBody>
      </p:sp>
      <p:sp>
        <p:nvSpPr>
          <p:cNvPr id="31" name="テキスト ボックス 30"/>
          <p:cNvSpPr txBox="1"/>
          <p:nvPr/>
        </p:nvSpPr>
        <p:spPr>
          <a:xfrm>
            <a:off x="3315815" y="5881464"/>
            <a:ext cx="752129" cy="584775"/>
          </a:xfrm>
          <a:prstGeom prst="rect">
            <a:avLst/>
          </a:prstGeom>
          <a:noFill/>
        </p:spPr>
        <p:txBody>
          <a:bodyPr wrap="none" rtlCol="0">
            <a:spAutoFit/>
          </a:bodyPr>
          <a:lstStyle/>
          <a:p>
            <a:r>
              <a:rPr kumimoji="1" lang="ja-JP" altLang="en-US" sz="3200" dirty="0" smtClean="0"/>
              <a:t>≤ </a:t>
            </a:r>
            <a:r>
              <a:rPr kumimoji="1" lang="en-US" altLang="ja-JP" sz="3200" dirty="0" smtClean="0"/>
              <a:t>1</a:t>
            </a:r>
            <a:endParaRPr kumimoji="1" lang="ja-JP" altLang="en-US" sz="3200" dirty="0"/>
          </a:p>
        </p:txBody>
      </p:sp>
      <p:sp>
        <p:nvSpPr>
          <p:cNvPr id="32" name="右矢印 31"/>
          <p:cNvSpPr/>
          <p:nvPr/>
        </p:nvSpPr>
        <p:spPr>
          <a:xfrm>
            <a:off x="1619672" y="5949280"/>
            <a:ext cx="432048" cy="43204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695696" y="5857840"/>
            <a:ext cx="3482043" cy="646331"/>
          </a:xfrm>
          <a:prstGeom prst="rect">
            <a:avLst/>
          </a:prstGeom>
          <a:noFill/>
        </p:spPr>
        <p:txBody>
          <a:bodyPr wrap="none" rtlCol="0">
            <a:spAutoFit/>
          </a:bodyPr>
          <a:lstStyle/>
          <a:p>
            <a:r>
              <a:rPr kumimoji="1" lang="en-US" altLang="ja-JP" dirty="0" err="1" smtClean="0"/>
              <a:t>C</a:t>
            </a:r>
            <a:r>
              <a:rPr kumimoji="1" lang="en-US" altLang="ja-JP" baseline="-25000" dirty="0" err="1" smtClean="0"/>
              <a:t>i</a:t>
            </a:r>
            <a:r>
              <a:rPr kumimoji="1" lang="en-US" altLang="ja-JP" dirty="0" smtClean="0"/>
              <a:t>: </a:t>
            </a:r>
            <a:r>
              <a:rPr kumimoji="1" lang="ja-JP" altLang="en-US" dirty="0" smtClean="0"/>
              <a:t>放射性物質</a:t>
            </a:r>
            <a:r>
              <a:rPr kumimoji="1" lang="en-US" altLang="ja-JP" dirty="0" err="1" smtClean="0"/>
              <a:t>i</a:t>
            </a:r>
            <a:r>
              <a:rPr kumimoji="1" lang="ja-JP" altLang="en-US" dirty="0" smtClean="0"/>
              <a:t>の濃度 </a:t>
            </a:r>
            <a:endParaRPr kumimoji="1" lang="en-US" altLang="ja-JP" dirty="0" smtClean="0"/>
          </a:p>
          <a:p>
            <a:r>
              <a:rPr kumimoji="1" lang="en-US" altLang="ja-JP" dirty="0" err="1" smtClean="0"/>
              <a:t>GL</a:t>
            </a:r>
            <a:r>
              <a:rPr kumimoji="1" lang="en-US" altLang="ja-JP" baseline="-25000" dirty="0" err="1" smtClean="0"/>
              <a:t>i</a:t>
            </a:r>
            <a:r>
              <a:rPr kumimoji="1" lang="en-US" altLang="ja-JP" dirty="0" smtClean="0"/>
              <a:t>:</a:t>
            </a:r>
            <a:r>
              <a:rPr lang="ja-JP" altLang="en-US" dirty="0" smtClean="0"/>
              <a:t> 放射性物質</a:t>
            </a:r>
            <a:r>
              <a:rPr lang="en-US" altLang="ja-JP" dirty="0" err="1" smtClean="0"/>
              <a:t>i</a:t>
            </a:r>
            <a:r>
              <a:rPr lang="ja-JP" altLang="en-US" dirty="0" smtClean="0"/>
              <a:t>のガイドライン値</a:t>
            </a:r>
            <a:endParaRPr kumimoji="1" lang="ja-JP" altLang="en-US" baseline="-25000" dirty="0"/>
          </a:p>
        </p:txBody>
      </p:sp>
      <p:sp>
        <p:nvSpPr>
          <p:cNvPr id="35" name="大かっこ 34"/>
          <p:cNvSpPr/>
          <p:nvPr/>
        </p:nvSpPr>
        <p:spPr>
          <a:xfrm>
            <a:off x="4499992" y="5877272"/>
            <a:ext cx="3744416" cy="62636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コーデックス委員会による指標値の算定方法</a:t>
            </a:r>
            <a:endParaRPr lang="ja-JP" altLang="en-US" sz="3600" b="1" baseline="30000" dirty="0">
              <a:solidFill>
                <a:schemeClr val="bg1"/>
              </a:solidFill>
            </a:endParaRPr>
          </a:p>
        </p:txBody>
      </p:sp>
      <p:sp>
        <p:nvSpPr>
          <p:cNvPr id="3" name="テキスト ボックス 2"/>
          <p:cNvSpPr txBox="1"/>
          <p:nvPr/>
        </p:nvSpPr>
        <p:spPr>
          <a:xfrm>
            <a:off x="0" y="764704"/>
            <a:ext cx="9324528" cy="2144177"/>
          </a:xfrm>
          <a:prstGeom prst="rect">
            <a:avLst/>
          </a:prstGeom>
          <a:noFill/>
        </p:spPr>
        <p:txBody>
          <a:bodyPr wrap="square" rtlCol="0">
            <a:spAutoFit/>
          </a:bodyPr>
          <a:lstStyle/>
          <a:p>
            <a:pPr>
              <a:lnSpc>
                <a:spcPts val="4000"/>
              </a:lnSpc>
            </a:pPr>
            <a:r>
              <a:rPr kumimoji="1" lang="en-US" altLang="ja-JP" sz="2800" dirty="0" smtClean="0"/>
              <a:t>1</a:t>
            </a:r>
            <a:r>
              <a:rPr lang="en-US" altLang="ja-JP" sz="2800" dirty="0" smtClean="0"/>
              <a:t>) </a:t>
            </a:r>
            <a:r>
              <a:rPr lang="ja-JP" altLang="en-US" sz="2800" u="sng" dirty="0" smtClean="0">
                <a:solidFill>
                  <a:srgbClr val="000000"/>
                </a:solidFill>
              </a:rPr>
              <a:t>事故後</a:t>
            </a:r>
            <a:r>
              <a:rPr lang="en-US" altLang="ja-JP" sz="2800" u="sng" dirty="0" smtClean="0">
                <a:solidFill>
                  <a:srgbClr val="000000"/>
                </a:solidFill>
              </a:rPr>
              <a:t>1</a:t>
            </a:r>
            <a:r>
              <a:rPr lang="ja-JP" altLang="en-US" sz="2800" u="sng" dirty="0" smtClean="0">
                <a:solidFill>
                  <a:srgbClr val="000000"/>
                </a:solidFill>
              </a:rPr>
              <a:t>年間</a:t>
            </a:r>
            <a:r>
              <a:rPr lang="ja-JP" altLang="en-US" sz="2800" dirty="0" smtClean="0">
                <a:solidFill>
                  <a:srgbClr val="000000"/>
                </a:solidFill>
              </a:rPr>
              <a:t>における実効線量が</a:t>
            </a:r>
            <a:r>
              <a:rPr lang="en-US" altLang="ja-JP" sz="2800" dirty="0" smtClean="0">
                <a:solidFill>
                  <a:srgbClr val="000000"/>
                </a:solidFill>
              </a:rPr>
              <a:t>1 </a:t>
            </a:r>
            <a:r>
              <a:rPr lang="en-US" altLang="ja-JP" sz="2800" dirty="0" err="1" smtClean="0">
                <a:solidFill>
                  <a:srgbClr val="000000"/>
                </a:solidFill>
              </a:rPr>
              <a:t>mSv</a:t>
            </a:r>
            <a:r>
              <a:rPr lang="ja-JP" altLang="en-US" sz="2800" dirty="0" smtClean="0">
                <a:solidFill>
                  <a:srgbClr val="000000"/>
                </a:solidFill>
              </a:rPr>
              <a:t>以下</a:t>
            </a:r>
            <a:endParaRPr lang="en-US" altLang="ja-JP" sz="2800" dirty="0" smtClean="0">
              <a:solidFill>
                <a:srgbClr val="000000"/>
              </a:solidFill>
            </a:endParaRPr>
          </a:p>
          <a:p>
            <a:pPr>
              <a:lnSpc>
                <a:spcPts val="4000"/>
              </a:lnSpc>
            </a:pPr>
            <a:r>
              <a:rPr lang="en-US" altLang="ja-JP" sz="2800" dirty="0" smtClean="0">
                <a:solidFill>
                  <a:srgbClr val="000000"/>
                </a:solidFill>
              </a:rPr>
              <a:t>2)</a:t>
            </a:r>
            <a:r>
              <a:rPr lang="ja-JP" altLang="en-US" sz="2800" dirty="0" smtClean="0">
                <a:solidFill>
                  <a:srgbClr val="000000"/>
                </a:solidFill>
              </a:rPr>
              <a:t> </a:t>
            </a:r>
            <a:r>
              <a:rPr lang="ja-JP" altLang="en-US" sz="2800" u="sng" dirty="0" smtClean="0"/>
              <a:t>食品の</a:t>
            </a:r>
            <a:r>
              <a:rPr kumimoji="1" lang="ja-JP" altLang="en-US" sz="2800" u="sng" dirty="0" smtClean="0"/>
              <a:t>国際取引</a:t>
            </a:r>
            <a:r>
              <a:rPr kumimoji="1" lang="ja-JP" altLang="en-US" sz="2800" dirty="0" smtClean="0"/>
              <a:t>で無制限に受け入れられるレベル</a:t>
            </a:r>
            <a:endParaRPr kumimoji="1" lang="en-US" altLang="ja-JP" sz="2800" dirty="0" smtClean="0"/>
          </a:p>
          <a:p>
            <a:pPr>
              <a:lnSpc>
                <a:spcPts val="4000"/>
              </a:lnSpc>
            </a:pPr>
            <a:r>
              <a:rPr lang="en-US" altLang="ja-JP" sz="2800" dirty="0" smtClean="0">
                <a:solidFill>
                  <a:srgbClr val="000000"/>
                </a:solidFill>
              </a:rPr>
              <a:t>3) </a:t>
            </a:r>
            <a:r>
              <a:rPr lang="ja-JP" altLang="en-US" sz="2800" dirty="0" smtClean="0">
                <a:solidFill>
                  <a:srgbClr val="000000"/>
                </a:solidFill>
              </a:rPr>
              <a:t>汚染された食品を</a:t>
            </a:r>
            <a:r>
              <a:rPr lang="en-US" altLang="ja-JP" sz="2800" dirty="0" smtClean="0">
                <a:solidFill>
                  <a:srgbClr val="000000"/>
                </a:solidFill>
              </a:rPr>
              <a:t>10%</a:t>
            </a:r>
            <a:r>
              <a:rPr lang="ja-JP" altLang="en-US" sz="2800" dirty="0" smtClean="0">
                <a:solidFill>
                  <a:srgbClr val="000000"/>
                </a:solidFill>
              </a:rPr>
              <a:t>摂取すると仮定（輸入</a:t>
            </a:r>
            <a:r>
              <a:rPr lang="en-US" altLang="ja-JP" sz="2800" dirty="0" smtClean="0">
                <a:solidFill>
                  <a:srgbClr val="000000"/>
                </a:solidFill>
              </a:rPr>
              <a:t>/</a:t>
            </a:r>
            <a:r>
              <a:rPr lang="ja-JP" altLang="en-US" sz="2800" dirty="0" smtClean="0">
                <a:solidFill>
                  <a:srgbClr val="000000"/>
                </a:solidFill>
              </a:rPr>
              <a:t>生産比</a:t>
            </a:r>
            <a:r>
              <a:rPr lang="en-US" altLang="ja-JP" sz="2800" dirty="0" smtClean="0">
                <a:solidFill>
                  <a:srgbClr val="000000"/>
                </a:solidFill>
              </a:rPr>
              <a:t>=0.1</a:t>
            </a:r>
            <a:r>
              <a:rPr lang="ja-JP" altLang="en-US" sz="2800" dirty="0" smtClean="0">
                <a:solidFill>
                  <a:srgbClr val="000000"/>
                </a:solidFill>
              </a:rPr>
              <a:t>）</a:t>
            </a:r>
            <a:endParaRPr lang="en-US" altLang="ja-JP" sz="2800" dirty="0" smtClean="0">
              <a:solidFill>
                <a:srgbClr val="000000"/>
              </a:solidFill>
            </a:endParaRPr>
          </a:p>
          <a:p>
            <a:pPr>
              <a:lnSpc>
                <a:spcPts val="4000"/>
              </a:lnSpc>
            </a:pPr>
            <a:r>
              <a:rPr lang="en-US" altLang="ja-JP" sz="2800" dirty="0" smtClean="0">
                <a:solidFill>
                  <a:srgbClr val="000000"/>
                </a:solidFill>
              </a:rPr>
              <a:t>4) </a:t>
            </a:r>
            <a:r>
              <a:rPr lang="ja-JP" altLang="en-US" sz="2800" dirty="0" smtClean="0">
                <a:solidFill>
                  <a:srgbClr val="000000"/>
                </a:solidFill>
              </a:rPr>
              <a:t>成人と乳児（</a:t>
            </a:r>
            <a:r>
              <a:rPr lang="en-US" altLang="ja-JP" sz="2800" dirty="0" smtClean="0">
                <a:solidFill>
                  <a:srgbClr val="000000"/>
                </a:solidFill>
              </a:rPr>
              <a:t>1</a:t>
            </a:r>
            <a:r>
              <a:rPr lang="ja-JP" altLang="en-US" sz="2800" dirty="0" smtClean="0">
                <a:solidFill>
                  <a:srgbClr val="000000"/>
                </a:solidFill>
              </a:rPr>
              <a:t>歳未満）を考慮</a:t>
            </a:r>
            <a:endParaRPr lang="en-US" altLang="ja-JP" sz="2800" dirty="0" smtClean="0">
              <a:solidFill>
                <a:srgbClr val="000000"/>
              </a:solidFill>
            </a:endParaRPr>
          </a:p>
        </p:txBody>
      </p:sp>
      <p:sp>
        <p:nvSpPr>
          <p:cNvPr id="19" name="正方形/長方形 18"/>
          <p:cNvSpPr/>
          <p:nvPr/>
        </p:nvSpPr>
        <p:spPr>
          <a:xfrm>
            <a:off x="4499992" y="5910077"/>
            <a:ext cx="3672408" cy="646331"/>
          </a:xfrm>
          <a:prstGeom prst="rect">
            <a:avLst/>
          </a:prstGeom>
        </p:spPr>
        <p:txBody>
          <a:bodyPr wrap="square">
            <a:spAutoFit/>
          </a:bodyPr>
          <a:lstStyle/>
          <a:p>
            <a:r>
              <a:rPr lang="ja-JP" altLang="en-US" dirty="0" smtClean="0"/>
              <a:t>成人の実効線量</a:t>
            </a:r>
            <a:r>
              <a:rPr lang="en-US" altLang="ja-JP" dirty="0" smtClean="0"/>
              <a:t>0.1 </a:t>
            </a:r>
            <a:r>
              <a:rPr lang="en-US" altLang="ja-JP" dirty="0" err="1" smtClean="0"/>
              <a:t>mSv</a:t>
            </a:r>
            <a:r>
              <a:rPr lang="en-US" altLang="ja-JP" dirty="0" smtClean="0"/>
              <a:t>/</a:t>
            </a:r>
            <a:r>
              <a:rPr lang="ja-JP" altLang="en-US" dirty="0" smtClean="0"/>
              <a:t>年、</a:t>
            </a:r>
            <a:endParaRPr lang="en-US" altLang="ja-JP" dirty="0" smtClean="0"/>
          </a:p>
          <a:p>
            <a:r>
              <a:rPr lang="ja-JP" altLang="en-US" dirty="0" smtClean="0"/>
              <a:t>乳児の実効線量</a:t>
            </a:r>
            <a:r>
              <a:rPr lang="en-US" altLang="ja-JP" dirty="0" smtClean="0"/>
              <a:t>0.4 </a:t>
            </a:r>
            <a:r>
              <a:rPr lang="en-US" altLang="ja-JP" dirty="0" err="1" smtClean="0"/>
              <a:t>mSv</a:t>
            </a:r>
            <a:r>
              <a:rPr lang="en-US" altLang="ja-JP" dirty="0" smtClean="0"/>
              <a:t>/</a:t>
            </a:r>
            <a:r>
              <a:rPr lang="ja-JP" altLang="en-US" dirty="0" smtClean="0"/>
              <a:t>年に相当</a:t>
            </a:r>
            <a:endParaRPr lang="ja-JP" altLang="en-US" sz="2400" u="sng" dirty="0"/>
          </a:p>
        </p:txBody>
      </p:sp>
      <p:sp>
        <p:nvSpPr>
          <p:cNvPr id="20" name="大かっこ 19"/>
          <p:cNvSpPr/>
          <p:nvPr/>
        </p:nvSpPr>
        <p:spPr>
          <a:xfrm>
            <a:off x="4427984" y="5908336"/>
            <a:ext cx="3744416" cy="64807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スライド番号プレースホルダ 20"/>
          <p:cNvSpPr>
            <a:spLocks noGrp="1"/>
          </p:cNvSpPr>
          <p:nvPr>
            <p:ph type="sldNum" sz="quarter" idx="12"/>
          </p:nvPr>
        </p:nvSpPr>
        <p:spPr/>
        <p:txBody>
          <a:bodyPr/>
          <a:lstStyle/>
          <a:p>
            <a:fld id="{E5B38C71-72A9-4A23-A2EB-0C1911F9BE65}" type="slidenum">
              <a:rPr kumimoji="1" lang="ja-JP" altLang="en-US" smtClean="0"/>
              <a:pPr/>
              <a:t>25</a:t>
            </a:fld>
            <a:endParaRPr kumimoji="1" lang="ja-JP" altLang="en-US" dirty="0"/>
          </a:p>
        </p:txBody>
      </p:sp>
      <p:sp>
        <p:nvSpPr>
          <p:cNvPr id="22" name="テキスト ボックス 21"/>
          <p:cNvSpPr txBox="1"/>
          <p:nvPr/>
        </p:nvSpPr>
        <p:spPr>
          <a:xfrm>
            <a:off x="107504" y="2996952"/>
            <a:ext cx="2701381" cy="523220"/>
          </a:xfrm>
          <a:prstGeom prst="rect">
            <a:avLst/>
          </a:prstGeom>
          <a:noFill/>
        </p:spPr>
        <p:txBody>
          <a:bodyPr wrap="none" rtlCol="0">
            <a:spAutoFit/>
          </a:bodyPr>
          <a:lstStyle/>
          <a:p>
            <a:r>
              <a:rPr kumimoji="1" lang="ja-JP" altLang="en-US" sz="2800" dirty="0" smtClean="0"/>
              <a:t>実効線量</a:t>
            </a:r>
            <a:r>
              <a:rPr kumimoji="1" lang="en-US" altLang="ja-JP" sz="2800" dirty="0" smtClean="0"/>
              <a:t>(</a:t>
            </a:r>
            <a:r>
              <a:rPr kumimoji="1" lang="en-US" altLang="ja-JP" sz="2000" dirty="0" err="1" smtClean="0"/>
              <a:t>mSv</a:t>
            </a:r>
            <a:r>
              <a:rPr kumimoji="1" lang="en-US" altLang="ja-JP" sz="2000" dirty="0" smtClean="0"/>
              <a:t>/</a:t>
            </a:r>
            <a:r>
              <a:rPr kumimoji="1" lang="ja-JP" altLang="en-US" sz="2000" dirty="0" smtClean="0"/>
              <a:t>年</a:t>
            </a:r>
            <a:r>
              <a:rPr kumimoji="1" lang="en-US" altLang="ja-JP" sz="2800" dirty="0" smtClean="0"/>
              <a:t>)</a:t>
            </a:r>
            <a:endParaRPr kumimoji="1" lang="ja-JP" altLang="en-US" sz="2800" dirty="0"/>
          </a:p>
        </p:txBody>
      </p:sp>
      <p:sp>
        <p:nvSpPr>
          <p:cNvPr id="23" name="正方形/長方形 22"/>
          <p:cNvSpPr/>
          <p:nvPr/>
        </p:nvSpPr>
        <p:spPr>
          <a:xfrm>
            <a:off x="251520" y="3543399"/>
            <a:ext cx="8892480" cy="523220"/>
          </a:xfrm>
          <a:prstGeom prst="rect">
            <a:avLst/>
          </a:prstGeom>
        </p:spPr>
        <p:txBody>
          <a:bodyPr wrap="square">
            <a:spAutoFit/>
          </a:bodyPr>
          <a:lstStyle/>
          <a:p>
            <a:r>
              <a:rPr lang="en-US" altLang="ja-JP" sz="2400" dirty="0" smtClean="0"/>
              <a:t>=</a:t>
            </a:r>
            <a:r>
              <a:rPr lang="ja-JP" altLang="en-US" sz="2800" dirty="0" smtClean="0">
                <a:solidFill>
                  <a:srgbClr val="0000FF"/>
                </a:solidFill>
              </a:rPr>
              <a:t>指標値</a:t>
            </a:r>
            <a:r>
              <a:rPr lang="en-US" altLang="ja-JP" sz="2400" dirty="0" smtClean="0"/>
              <a:t>(</a:t>
            </a:r>
            <a:r>
              <a:rPr lang="en-US" altLang="ja-JP" sz="2000" dirty="0" err="1" smtClean="0"/>
              <a:t>Bq</a:t>
            </a:r>
            <a:r>
              <a:rPr lang="en-US" altLang="ja-JP" sz="2000" dirty="0" smtClean="0"/>
              <a:t>/kg</a:t>
            </a:r>
            <a:r>
              <a:rPr lang="en-US" altLang="ja-JP" sz="2400" dirty="0" smtClean="0"/>
              <a:t>)×</a:t>
            </a:r>
            <a:r>
              <a:rPr lang="ja-JP" altLang="en-US" sz="2400" dirty="0" smtClean="0"/>
              <a:t>換算係数</a:t>
            </a:r>
            <a:r>
              <a:rPr lang="en-US" altLang="ja-JP" sz="2400" dirty="0" smtClean="0"/>
              <a:t>(</a:t>
            </a:r>
            <a:r>
              <a:rPr lang="en-US" altLang="ja-JP" sz="2000" dirty="0" err="1" smtClean="0"/>
              <a:t>mSv</a:t>
            </a:r>
            <a:r>
              <a:rPr lang="en-US" altLang="ja-JP" sz="2000" dirty="0" smtClean="0"/>
              <a:t>/</a:t>
            </a:r>
            <a:r>
              <a:rPr lang="en-US" altLang="ja-JP" sz="2000" dirty="0" err="1" smtClean="0"/>
              <a:t>Bq</a:t>
            </a:r>
            <a:r>
              <a:rPr lang="en-US" altLang="ja-JP" sz="2400" dirty="0" smtClean="0"/>
              <a:t>)×</a:t>
            </a:r>
            <a:r>
              <a:rPr lang="ja-JP" altLang="en-US" sz="2400" dirty="0" smtClean="0"/>
              <a:t>摂取量</a:t>
            </a:r>
            <a:r>
              <a:rPr lang="en-US" altLang="ja-JP" sz="2400" dirty="0" smtClean="0"/>
              <a:t>(</a:t>
            </a:r>
            <a:r>
              <a:rPr lang="en-US" altLang="ja-JP" sz="2000" dirty="0" smtClean="0"/>
              <a:t>kg/</a:t>
            </a:r>
            <a:r>
              <a:rPr lang="ja-JP" altLang="en-US" sz="2000" dirty="0" smtClean="0"/>
              <a:t>年</a:t>
            </a:r>
            <a:r>
              <a:rPr lang="en-US" altLang="ja-JP" sz="2400" dirty="0" smtClean="0"/>
              <a:t>)×</a:t>
            </a:r>
            <a:r>
              <a:rPr lang="ja-JP" altLang="en-US" sz="2400" dirty="0" smtClean="0"/>
              <a:t>輸入</a:t>
            </a:r>
            <a:r>
              <a:rPr lang="en-US" altLang="ja-JP" sz="2400" dirty="0" smtClean="0"/>
              <a:t>/</a:t>
            </a:r>
            <a:r>
              <a:rPr lang="ja-JP" altLang="en-US" sz="2400" dirty="0" smtClean="0"/>
              <a:t>生産比</a:t>
            </a:r>
            <a:endParaRPr lang="ja-JP" altLang="en-US" sz="2400" dirty="0"/>
          </a:p>
        </p:txBody>
      </p:sp>
      <p:sp>
        <p:nvSpPr>
          <p:cNvPr id="24" name="テキスト ボックス 23"/>
          <p:cNvSpPr txBox="1"/>
          <p:nvPr/>
        </p:nvSpPr>
        <p:spPr>
          <a:xfrm>
            <a:off x="614938" y="4221088"/>
            <a:ext cx="8089074" cy="646331"/>
          </a:xfrm>
          <a:prstGeom prst="rect">
            <a:avLst/>
          </a:prstGeom>
          <a:noFill/>
        </p:spPr>
        <p:txBody>
          <a:bodyPr wrap="none" rtlCol="0">
            <a:spAutoFit/>
          </a:bodyPr>
          <a:lstStyle/>
          <a:p>
            <a:r>
              <a:rPr lang="ja-JP" altLang="en-US" dirty="0" smtClean="0"/>
              <a:t>換算係数：ヨウ素</a:t>
            </a:r>
            <a:r>
              <a:rPr lang="en-US" altLang="ja-JP" dirty="0" smtClean="0"/>
              <a:t>131</a:t>
            </a:r>
            <a:r>
              <a:rPr lang="ja-JP" altLang="en-US" dirty="0" smtClean="0"/>
              <a:t>の値は</a:t>
            </a:r>
            <a:r>
              <a:rPr lang="en-US" altLang="ja-JP" dirty="0" smtClean="0"/>
              <a:t>2.2×10</a:t>
            </a:r>
            <a:r>
              <a:rPr lang="en-US" altLang="ja-JP" baseline="30000" dirty="0" smtClean="0"/>
              <a:t>-5</a:t>
            </a:r>
            <a:r>
              <a:rPr lang="en-US" altLang="ja-JP" dirty="0" smtClean="0"/>
              <a:t> </a:t>
            </a:r>
            <a:r>
              <a:rPr lang="en-US" altLang="ja-JP" dirty="0" err="1" smtClean="0"/>
              <a:t>mSv</a:t>
            </a:r>
            <a:r>
              <a:rPr lang="en-US" altLang="ja-JP" dirty="0" smtClean="0"/>
              <a:t>/</a:t>
            </a:r>
            <a:r>
              <a:rPr lang="en-US" altLang="ja-JP" dirty="0" err="1" smtClean="0"/>
              <a:t>Bq</a:t>
            </a:r>
            <a:r>
              <a:rPr lang="ja-JP" altLang="en-US" dirty="0" smtClean="0"/>
              <a:t>（成人）、</a:t>
            </a:r>
            <a:r>
              <a:rPr lang="en-US" altLang="ja-JP" dirty="0" smtClean="0"/>
              <a:t>1.8×10</a:t>
            </a:r>
            <a:r>
              <a:rPr lang="en-US" altLang="ja-JP" baseline="30000" dirty="0" smtClean="0"/>
              <a:t>-4</a:t>
            </a:r>
            <a:r>
              <a:rPr lang="en-US" altLang="ja-JP" dirty="0" smtClean="0"/>
              <a:t> </a:t>
            </a:r>
            <a:r>
              <a:rPr lang="en-US" altLang="ja-JP" dirty="0" err="1" smtClean="0"/>
              <a:t>mSv</a:t>
            </a:r>
            <a:r>
              <a:rPr lang="en-US" altLang="ja-JP" dirty="0" smtClean="0"/>
              <a:t>/</a:t>
            </a:r>
            <a:r>
              <a:rPr lang="en-US" altLang="ja-JP" dirty="0" err="1" smtClean="0"/>
              <a:t>Bq</a:t>
            </a:r>
            <a:r>
              <a:rPr lang="ja-JP" altLang="en-US" dirty="0" smtClean="0"/>
              <a:t>（乳児）</a:t>
            </a:r>
            <a:endParaRPr lang="en-US" altLang="ja-JP" dirty="0" smtClean="0"/>
          </a:p>
          <a:p>
            <a:r>
              <a:rPr kumimoji="1" lang="ja-JP" altLang="en-US" dirty="0" smtClean="0"/>
              <a:t>摂取量：</a:t>
            </a:r>
            <a:r>
              <a:rPr kumimoji="1" lang="en-US" altLang="ja-JP" dirty="0" smtClean="0"/>
              <a:t>550 kg/</a:t>
            </a:r>
            <a:r>
              <a:rPr kumimoji="1" lang="ja-JP" altLang="en-US" dirty="0" smtClean="0"/>
              <a:t>年</a:t>
            </a:r>
            <a:r>
              <a:rPr lang="ja-JP" altLang="en-US" dirty="0" smtClean="0"/>
              <a:t>（成人）、</a:t>
            </a:r>
            <a:r>
              <a:rPr lang="en-US" altLang="ja-JP" dirty="0" smtClean="0"/>
              <a:t>200 kg/</a:t>
            </a:r>
            <a:r>
              <a:rPr lang="ja-JP" altLang="en-US" dirty="0" smtClean="0"/>
              <a:t>年（乳児）</a:t>
            </a:r>
            <a:endParaRPr lang="en-US" altLang="ja-JP" dirty="0" smtClean="0"/>
          </a:p>
        </p:txBody>
      </p:sp>
      <p:sp>
        <p:nvSpPr>
          <p:cNvPr id="25" name="大かっこ 24"/>
          <p:cNvSpPr/>
          <p:nvPr/>
        </p:nvSpPr>
        <p:spPr>
          <a:xfrm>
            <a:off x="467544" y="4242792"/>
            <a:ext cx="8208912" cy="62636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p:cNvSpPr txBox="1"/>
          <p:nvPr/>
        </p:nvSpPr>
        <p:spPr>
          <a:xfrm>
            <a:off x="395536" y="5308030"/>
            <a:ext cx="5976664" cy="1292662"/>
          </a:xfrm>
          <a:prstGeom prst="rect">
            <a:avLst/>
          </a:prstGeom>
          <a:noFill/>
        </p:spPr>
        <p:txBody>
          <a:bodyPr wrap="square" rtlCol="0">
            <a:spAutoFit/>
          </a:bodyPr>
          <a:lstStyle/>
          <a:p>
            <a:pPr algn="ctr"/>
            <a:r>
              <a:rPr lang="ja-JP" altLang="en-US" sz="3200" u="sng" dirty="0" smtClean="0"/>
              <a:t>食品中の</a:t>
            </a:r>
            <a:r>
              <a:rPr kumimoji="1" lang="ja-JP" altLang="en-US" sz="3200" u="sng" dirty="0" smtClean="0"/>
              <a:t>ヨウ素</a:t>
            </a:r>
            <a:r>
              <a:rPr kumimoji="1" lang="en-US" altLang="ja-JP" sz="3200" u="sng" dirty="0" smtClean="0"/>
              <a:t>131</a:t>
            </a:r>
            <a:r>
              <a:rPr kumimoji="1" lang="ja-JP" altLang="en-US" sz="3200" u="sng" dirty="0" smtClean="0"/>
              <a:t>の指標値</a:t>
            </a:r>
            <a:endParaRPr kumimoji="1" lang="en-US" altLang="ja-JP" sz="3200" u="sng" dirty="0" smtClean="0"/>
          </a:p>
          <a:p>
            <a:pPr algn="ctr"/>
            <a:endParaRPr lang="en-US" altLang="ja-JP" sz="1400" dirty="0" smtClean="0">
              <a:solidFill>
                <a:schemeClr val="tx2">
                  <a:lumMod val="60000"/>
                  <a:lumOff val="40000"/>
                </a:schemeClr>
              </a:solidFill>
            </a:endParaRPr>
          </a:p>
          <a:p>
            <a:pPr algn="ctr"/>
            <a:r>
              <a:rPr lang="en-US" altLang="ja-JP" sz="3200" dirty="0" smtClean="0">
                <a:solidFill>
                  <a:srgbClr val="0000FF"/>
                </a:solidFill>
              </a:rPr>
              <a:t>100 </a:t>
            </a:r>
            <a:r>
              <a:rPr lang="en-US" altLang="ja-JP" sz="3200" dirty="0" err="1" smtClean="0">
                <a:solidFill>
                  <a:srgbClr val="0000FF"/>
                </a:solidFill>
              </a:rPr>
              <a:t>Bq</a:t>
            </a:r>
            <a:r>
              <a:rPr lang="en-US" altLang="ja-JP" sz="3200" dirty="0" smtClean="0">
                <a:solidFill>
                  <a:srgbClr val="0000FF"/>
                </a:solidFill>
              </a:rPr>
              <a:t>/kg</a:t>
            </a:r>
            <a:endParaRPr kumimoji="1" lang="en-US" altLang="ja-JP" sz="3200" dirty="0" smtClean="0">
              <a:solidFill>
                <a:srgbClr val="0000FF"/>
              </a:solidFill>
            </a:endParaRPr>
          </a:p>
        </p:txBody>
      </p:sp>
      <p:sp>
        <p:nvSpPr>
          <p:cNvPr id="27" name="右矢印 26"/>
          <p:cNvSpPr/>
          <p:nvPr/>
        </p:nvSpPr>
        <p:spPr>
          <a:xfrm rot="5400000">
            <a:off x="1421176" y="4995648"/>
            <a:ext cx="432048" cy="32308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121152" y="2849168"/>
            <a:ext cx="8900018" cy="13272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0" y="6581001"/>
            <a:ext cx="6012160" cy="276999"/>
          </a:xfrm>
          <a:prstGeom prst="rect">
            <a:avLst/>
          </a:prstGeom>
        </p:spPr>
        <p:txBody>
          <a:bodyPr wrap="square">
            <a:spAutoFit/>
          </a:bodyPr>
          <a:lstStyle/>
          <a:p>
            <a:r>
              <a:rPr lang="en-US" altLang="ja-JP" sz="1200" dirty="0" smtClean="0">
                <a:solidFill>
                  <a:srgbClr val="000000"/>
                </a:solidFill>
              </a:rPr>
              <a:t>Codex </a:t>
            </a:r>
            <a:r>
              <a:rPr lang="en-US" altLang="ja-JP" sz="1200" dirty="0" err="1" smtClean="0">
                <a:solidFill>
                  <a:srgbClr val="000000"/>
                </a:solidFill>
              </a:rPr>
              <a:t>alimentarius</a:t>
            </a:r>
            <a:r>
              <a:rPr lang="ja-JP" altLang="en-US" sz="1200" dirty="0" smtClean="0">
                <a:solidFill>
                  <a:srgbClr val="000000"/>
                </a:solidFill>
              </a:rPr>
              <a:t> </a:t>
            </a:r>
            <a:r>
              <a:rPr lang="en-US" altLang="ja-JP" sz="1200" dirty="0" smtClean="0">
                <a:solidFill>
                  <a:srgbClr val="000000"/>
                </a:solidFill>
              </a:rPr>
              <a:t>commission: Joint FAO/WHO Food Standard </a:t>
            </a:r>
            <a:r>
              <a:rPr lang="en-US" altLang="ja-JP" sz="1200" dirty="0" err="1" smtClean="0">
                <a:solidFill>
                  <a:srgbClr val="000000"/>
                </a:solidFill>
              </a:rPr>
              <a:t>programme</a:t>
            </a:r>
            <a:r>
              <a:rPr lang="en-US" altLang="ja-JP" sz="1200" dirty="0" smtClean="0">
                <a:solidFill>
                  <a:srgbClr val="000000"/>
                </a:solidFill>
              </a:rPr>
              <a:t>, 2004.</a:t>
            </a:r>
            <a:endParaRPr lang="ja-JP" altLang="en-US" sz="1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899593" y="4927456"/>
            <a:ext cx="2723439" cy="1800000"/>
          </a:xfrm>
          <a:prstGeom prst="rect">
            <a:avLst/>
          </a:prstGeom>
          <a:noFill/>
          <a:ln w="9525">
            <a:noFill/>
            <a:miter lim="800000"/>
            <a:headEnd/>
            <a:tailEnd/>
          </a:ln>
          <a:effectLst/>
        </p:spPr>
      </p:pic>
      <p:sp>
        <p:nvSpPr>
          <p:cNvPr id="2"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原子力安全委員会による指標値の算定方法</a:t>
            </a:r>
            <a:endParaRPr lang="ja-JP" altLang="en-US" sz="3600" b="1" baseline="30000" dirty="0">
              <a:solidFill>
                <a:schemeClr val="bg1"/>
              </a:solidFill>
            </a:endParaRPr>
          </a:p>
        </p:txBody>
      </p:sp>
      <p:sp>
        <p:nvSpPr>
          <p:cNvPr id="3" name="テキスト ボックス 2"/>
          <p:cNvSpPr txBox="1"/>
          <p:nvPr/>
        </p:nvSpPr>
        <p:spPr>
          <a:xfrm>
            <a:off x="180528" y="692696"/>
            <a:ext cx="8927976" cy="4262705"/>
          </a:xfrm>
          <a:prstGeom prst="rect">
            <a:avLst/>
          </a:prstGeom>
          <a:noFill/>
        </p:spPr>
        <p:txBody>
          <a:bodyPr wrap="square" rtlCol="0">
            <a:spAutoFit/>
          </a:bodyPr>
          <a:lstStyle/>
          <a:p>
            <a:r>
              <a:rPr lang="ja-JP" altLang="en-US" sz="2800" dirty="0" smtClean="0">
                <a:solidFill>
                  <a:srgbClr val="0000FF"/>
                </a:solidFill>
              </a:rPr>
              <a:t>◆</a:t>
            </a:r>
            <a:r>
              <a:rPr lang="ja-JP" altLang="en-US" sz="2800" dirty="0" smtClean="0"/>
              <a:t>緊急事態における防護対策としての判断目安</a:t>
            </a:r>
            <a:endParaRPr lang="en-US" altLang="ja-JP" sz="2800" dirty="0" smtClean="0"/>
          </a:p>
          <a:p>
            <a:endParaRPr lang="en-US" altLang="ja-JP" sz="900" dirty="0" smtClean="0"/>
          </a:p>
          <a:p>
            <a:r>
              <a:rPr lang="ja-JP" altLang="en-US" sz="2800" dirty="0" smtClean="0">
                <a:solidFill>
                  <a:srgbClr val="0000FF"/>
                </a:solidFill>
              </a:rPr>
              <a:t>◆</a:t>
            </a:r>
            <a:r>
              <a:rPr kumimoji="1" lang="en-US" altLang="ja-JP" sz="2800" dirty="0" smtClean="0"/>
              <a:t>ICRP</a:t>
            </a:r>
            <a:r>
              <a:rPr kumimoji="1" lang="ja-JP" altLang="en-US" sz="2800" dirty="0" smtClean="0"/>
              <a:t>による対策が必要なレベルを参考にしながら、</a:t>
            </a:r>
            <a:endParaRPr kumimoji="1" lang="en-US" altLang="ja-JP" sz="2800" dirty="0" smtClean="0"/>
          </a:p>
          <a:p>
            <a:r>
              <a:rPr lang="ja-JP" altLang="en-US" sz="2800" dirty="0" smtClean="0"/>
              <a:t>　 </a:t>
            </a:r>
            <a:r>
              <a:rPr kumimoji="1" lang="ja-JP" altLang="en-US" sz="2800" dirty="0" smtClean="0"/>
              <a:t>飲食物に対する指標値を算定</a:t>
            </a:r>
            <a:endParaRPr kumimoji="1" lang="en-US" altLang="ja-JP" sz="2800" dirty="0" smtClean="0"/>
          </a:p>
          <a:p>
            <a:r>
              <a:rPr kumimoji="1" lang="ja-JP" altLang="en-US" sz="2800" dirty="0" smtClean="0"/>
              <a:t>　 </a:t>
            </a:r>
            <a:r>
              <a:rPr kumimoji="1" lang="ja-JP" altLang="en-US" sz="2400" dirty="0" smtClean="0"/>
              <a:t>放射性ヨウ素⇒事故後</a:t>
            </a:r>
            <a:r>
              <a:rPr kumimoji="1" lang="en-US" altLang="ja-JP" sz="2400" dirty="0" smtClean="0"/>
              <a:t>1</a:t>
            </a:r>
            <a:r>
              <a:rPr kumimoji="1" lang="ja-JP" altLang="en-US" sz="2400" dirty="0" smtClean="0"/>
              <a:t>年間の</a:t>
            </a:r>
            <a:r>
              <a:rPr kumimoji="1" lang="ja-JP" altLang="en-US" sz="2400" u="sng" dirty="0" smtClean="0"/>
              <a:t>甲状腺等価線量</a:t>
            </a:r>
            <a:r>
              <a:rPr kumimoji="1" lang="ja-JP" altLang="en-US" sz="2400" dirty="0" smtClean="0"/>
              <a:t>が</a:t>
            </a:r>
            <a:r>
              <a:rPr kumimoji="1" lang="en-US" altLang="ja-JP" sz="2400" dirty="0" smtClean="0"/>
              <a:t>50 </a:t>
            </a:r>
            <a:r>
              <a:rPr kumimoji="1" lang="en-US" altLang="ja-JP" sz="2400" dirty="0" err="1" smtClean="0"/>
              <a:t>mSv</a:t>
            </a:r>
            <a:endParaRPr kumimoji="1" lang="en-US" altLang="ja-JP" sz="2400" dirty="0" smtClean="0"/>
          </a:p>
          <a:p>
            <a:r>
              <a:rPr lang="ja-JP" altLang="en-US" sz="2400" dirty="0" smtClean="0"/>
              <a:t>　　　　　　　　　　　　　　　　　　　　  　　 </a:t>
            </a:r>
            <a:r>
              <a:rPr kumimoji="1" lang="ja-JP" altLang="en-US" sz="2400" dirty="0" smtClean="0"/>
              <a:t>（実効線量換算で</a:t>
            </a:r>
            <a:r>
              <a:rPr kumimoji="1" lang="en-US" altLang="ja-JP" sz="2400" dirty="0" smtClean="0"/>
              <a:t>2 </a:t>
            </a:r>
            <a:r>
              <a:rPr kumimoji="1" lang="en-US" altLang="ja-JP" sz="2400" dirty="0" err="1" smtClean="0"/>
              <a:t>mSv</a:t>
            </a:r>
            <a:r>
              <a:rPr kumimoji="1" lang="ja-JP" altLang="en-US" sz="2400" dirty="0" smtClean="0"/>
              <a:t>）</a:t>
            </a:r>
            <a:endParaRPr kumimoji="1" lang="en-US" altLang="ja-JP" sz="2400" dirty="0" smtClean="0"/>
          </a:p>
          <a:p>
            <a:r>
              <a:rPr kumimoji="1" lang="ja-JP" altLang="en-US" sz="2400" dirty="0" smtClean="0"/>
              <a:t>　  その他の放射性物質</a:t>
            </a:r>
            <a:r>
              <a:rPr lang="ja-JP" altLang="en-US" sz="2400" dirty="0" smtClean="0"/>
              <a:t>⇒事故後</a:t>
            </a:r>
            <a:r>
              <a:rPr lang="en-US" altLang="ja-JP" sz="2400" dirty="0" smtClean="0"/>
              <a:t>1</a:t>
            </a:r>
            <a:r>
              <a:rPr lang="ja-JP" altLang="en-US" sz="2400" dirty="0" smtClean="0"/>
              <a:t>年間の</a:t>
            </a:r>
            <a:r>
              <a:rPr lang="ja-JP" altLang="en-US" sz="2400" u="sng" dirty="0" smtClean="0"/>
              <a:t>実効線量</a:t>
            </a:r>
            <a:r>
              <a:rPr lang="ja-JP" altLang="en-US" sz="2400" dirty="0" smtClean="0"/>
              <a:t>が</a:t>
            </a:r>
            <a:r>
              <a:rPr lang="en-US" altLang="ja-JP" sz="2400" dirty="0" smtClean="0"/>
              <a:t>5 </a:t>
            </a:r>
            <a:r>
              <a:rPr lang="en-US" altLang="ja-JP" sz="2400" dirty="0" err="1" smtClean="0"/>
              <a:t>mSv</a:t>
            </a:r>
            <a:endParaRPr lang="en-US" altLang="ja-JP" sz="2400" dirty="0" smtClean="0"/>
          </a:p>
          <a:p>
            <a:endParaRPr lang="en-US" altLang="ja-JP" sz="900" dirty="0" smtClean="0"/>
          </a:p>
          <a:p>
            <a:r>
              <a:rPr lang="ja-JP" altLang="en-US" sz="2800" dirty="0" smtClean="0">
                <a:solidFill>
                  <a:srgbClr val="0000FF"/>
                </a:solidFill>
              </a:rPr>
              <a:t>◆</a:t>
            </a:r>
            <a:r>
              <a:rPr lang="ja-JP" altLang="en-US" sz="2800" dirty="0" smtClean="0"/>
              <a:t>成人、幼児（</a:t>
            </a:r>
            <a:r>
              <a:rPr lang="en-US" altLang="ja-JP" sz="2800" dirty="0" smtClean="0"/>
              <a:t>5</a:t>
            </a:r>
            <a:r>
              <a:rPr lang="ja-JP" altLang="en-US" sz="2800" dirty="0" smtClean="0"/>
              <a:t>歳）、乳児（</a:t>
            </a:r>
            <a:r>
              <a:rPr lang="en-US" altLang="ja-JP" sz="2800" dirty="0" smtClean="0"/>
              <a:t>1</a:t>
            </a:r>
            <a:r>
              <a:rPr lang="ja-JP" altLang="en-US" sz="2800" dirty="0" smtClean="0"/>
              <a:t>歳未満）を考慮</a:t>
            </a:r>
            <a:endParaRPr lang="en-US" altLang="ja-JP" sz="2800" dirty="0" smtClean="0"/>
          </a:p>
          <a:p>
            <a:endParaRPr lang="en-US" altLang="ja-JP" sz="900" dirty="0" smtClean="0"/>
          </a:p>
          <a:p>
            <a:r>
              <a:rPr lang="ja-JP" altLang="en-US" sz="2800" dirty="0" smtClean="0">
                <a:solidFill>
                  <a:srgbClr val="0000FF"/>
                </a:solidFill>
              </a:rPr>
              <a:t>◆</a:t>
            </a:r>
            <a:r>
              <a:rPr lang="ja-JP" altLang="en-US" sz="2800" dirty="0" smtClean="0"/>
              <a:t>飲食物中の濃度は半減期に従って減少すると仮定</a:t>
            </a:r>
            <a:endParaRPr lang="en-US" altLang="ja-JP" sz="2800" dirty="0" smtClean="0"/>
          </a:p>
          <a:p>
            <a:r>
              <a:rPr lang="ja-JP" altLang="en-US" sz="2800" b="1" dirty="0" smtClean="0">
                <a:solidFill>
                  <a:srgbClr val="FF0000"/>
                </a:solidFill>
              </a:rPr>
              <a:t>　 ⇒</a:t>
            </a:r>
            <a:r>
              <a:rPr lang="en-US" altLang="ja-JP" sz="2800" b="1" dirty="0" smtClean="0">
                <a:solidFill>
                  <a:srgbClr val="FF0000"/>
                </a:solidFill>
              </a:rPr>
              <a:t>1</a:t>
            </a:r>
            <a:r>
              <a:rPr lang="ja-JP" altLang="en-US" sz="2800" b="1" dirty="0" smtClean="0">
                <a:solidFill>
                  <a:srgbClr val="FF0000"/>
                </a:solidFill>
              </a:rPr>
              <a:t>年間その濃度の飲食物を摂取するのではない</a:t>
            </a:r>
            <a:r>
              <a:rPr lang="en-US" altLang="ja-JP" sz="2800" b="1" dirty="0" smtClean="0">
                <a:solidFill>
                  <a:srgbClr val="FF0000"/>
                </a:solidFill>
              </a:rPr>
              <a:t>!</a:t>
            </a:r>
          </a:p>
        </p:txBody>
      </p:sp>
      <p:sp>
        <p:nvSpPr>
          <p:cNvPr id="12" name="テキスト ボックス 11"/>
          <p:cNvSpPr txBox="1"/>
          <p:nvPr/>
        </p:nvSpPr>
        <p:spPr>
          <a:xfrm rot="16200000">
            <a:off x="-132620" y="5415542"/>
            <a:ext cx="1569660" cy="646331"/>
          </a:xfrm>
          <a:prstGeom prst="rect">
            <a:avLst/>
          </a:prstGeom>
          <a:noFill/>
        </p:spPr>
        <p:txBody>
          <a:bodyPr wrap="none" rtlCol="0">
            <a:spAutoFit/>
          </a:bodyPr>
          <a:lstStyle/>
          <a:p>
            <a:pPr algn="ctr"/>
            <a:r>
              <a:rPr kumimoji="1" lang="ja-JP" altLang="en-US" dirty="0" smtClean="0"/>
              <a:t>飲食物の濃度</a:t>
            </a:r>
            <a:endParaRPr kumimoji="1" lang="en-US" altLang="ja-JP" dirty="0" smtClean="0"/>
          </a:p>
          <a:p>
            <a:pPr algn="ctr"/>
            <a:r>
              <a:rPr kumimoji="1" lang="ja-JP" altLang="en-US" dirty="0" smtClean="0"/>
              <a:t>（</a:t>
            </a:r>
            <a:r>
              <a:rPr kumimoji="1" lang="en-US" altLang="ja-JP" dirty="0" err="1" smtClean="0"/>
              <a:t>Bq</a:t>
            </a:r>
            <a:r>
              <a:rPr kumimoji="1" lang="en-US" altLang="ja-JP" dirty="0" smtClean="0"/>
              <a:t>/kg</a:t>
            </a:r>
            <a:r>
              <a:rPr kumimoji="1" lang="ja-JP" altLang="en-US" dirty="0" smtClean="0"/>
              <a:t>）</a:t>
            </a:r>
            <a:endParaRPr kumimoji="1" lang="ja-JP" altLang="en-US" dirty="0"/>
          </a:p>
        </p:txBody>
      </p:sp>
      <p:sp>
        <p:nvSpPr>
          <p:cNvPr id="13" name="テキスト ボックス 12"/>
          <p:cNvSpPr txBox="1"/>
          <p:nvPr/>
        </p:nvSpPr>
        <p:spPr>
          <a:xfrm>
            <a:off x="3347864" y="6298222"/>
            <a:ext cx="415498" cy="369332"/>
          </a:xfrm>
          <a:prstGeom prst="rect">
            <a:avLst/>
          </a:prstGeom>
          <a:noFill/>
        </p:spPr>
        <p:txBody>
          <a:bodyPr wrap="none" rtlCol="0">
            <a:spAutoFit/>
          </a:bodyPr>
          <a:lstStyle/>
          <a:p>
            <a:r>
              <a:rPr kumimoji="1" lang="ja-JP" altLang="en-US" dirty="0" smtClean="0"/>
              <a:t>日</a:t>
            </a:r>
            <a:endParaRPr kumimoji="1" lang="ja-JP" altLang="en-US" dirty="0"/>
          </a:p>
        </p:txBody>
      </p:sp>
      <p:sp>
        <p:nvSpPr>
          <p:cNvPr id="17" name="テキスト ボックス 16"/>
          <p:cNvSpPr txBox="1"/>
          <p:nvPr/>
        </p:nvSpPr>
        <p:spPr>
          <a:xfrm>
            <a:off x="742409" y="3985413"/>
            <a:ext cx="2749471" cy="3170099"/>
          </a:xfrm>
          <a:prstGeom prst="rect">
            <a:avLst/>
          </a:prstGeom>
          <a:noFill/>
        </p:spPr>
        <p:txBody>
          <a:bodyPr wrap="none" rtlCol="0">
            <a:spAutoFit/>
          </a:bodyPr>
          <a:lstStyle/>
          <a:p>
            <a:r>
              <a:rPr kumimoji="1" lang="en-US" altLang="ja-JP" sz="20000" dirty="0" smtClean="0">
                <a:solidFill>
                  <a:srgbClr val="FF0000"/>
                </a:solidFill>
              </a:rPr>
              <a:t>×</a:t>
            </a:r>
            <a:endParaRPr kumimoji="1" lang="ja-JP" altLang="en-US" sz="20000" dirty="0">
              <a:solidFill>
                <a:srgbClr val="FF0000"/>
              </a:solidFill>
            </a:endParaRPr>
          </a:p>
        </p:txBody>
      </p:sp>
      <p:pic>
        <p:nvPicPr>
          <p:cNvPr id="1027" name="Picture 3"/>
          <p:cNvPicPr>
            <a:picLocks noChangeAspect="1" noChangeArrowheads="1"/>
          </p:cNvPicPr>
          <p:nvPr/>
        </p:nvPicPr>
        <p:blipFill>
          <a:blip r:embed="rId3" cstate="print"/>
          <a:srcRect/>
          <a:stretch>
            <a:fillRect/>
          </a:stretch>
        </p:blipFill>
        <p:spPr bwMode="auto">
          <a:xfrm>
            <a:off x="5130652" y="4939362"/>
            <a:ext cx="2715574" cy="1800000"/>
          </a:xfrm>
          <a:prstGeom prst="rect">
            <a:avLst/>
          </a:prstGeom>
          <a:noFill/>
          <a:ln w="9525">
            <a:noFill/>
            <a:miter lim="800000"/>
            <a:headEnd/>
            <a:tailEnd/>
          </a:ln>
          <a:effectLst/>
        </p:spPr>
      </p:pic>
      <p:sp>
        <p:nvSpPr>
          <p:cNvPr id="18" name="テキスト ボックス 17"/>
          <p:cNvSpPr txBox="1"/>
          <p:nvPr/>
        </p:nvSpPr>
        <p:spPr>
          <a:xfrm rot="16200000">
            <a:off x="3966320" y="5415542"/>
            <a:ext cx="1569660" cy="646331"/>
          </a:xfrm>
          <a:prstGeom prst="rect">
            <a:avLst/>
          </a:prstGeom>
          <a:noFill/>
        </p:spPr>
        <p:txBody>
          <a:bodyPr wrap="none" rtlCol="0">
            <a:spAutoFit/>
          </a:bodyPr>
          <a:lstStyle/>
          <a:p>
            <a:pPr algn="ctr"/>
            <a:r>
              <a:rPr kumimoji="1" lang="ja-JP" altLang="en-US" dirty="0" smtClean="0"/>
              <a:t>飲食物の濃度</a:t>
            </a:r>
            <a:endParaRPr kumimoji="1" lang="en-US" altLang="ja-JP" dirty="0" smtClean="0"/>
          </a:p>
          <a:p>
            <a:pPr algn="ctr"/>
            <a:r>
              <a:rPr kumimoji="1" lang="ja-JP" altLang="en-US" dirty="0" smtClean="0"/>
              <a:t>（</a:t>
            </a:r>
            <a:r>
              <a:rPr kumimoji="1" lang="en-US" altLang="ja-JP" dirty="0" err="1" smtClean="0"/>
              <a:t>Bq</a:t>
            </a:r>
            <a:r>
              <a:rPr kumimoji="1" lang="en-US" altLang="ja-JP" dirty="0" smtClean="0"/>
              <a:t>/kg</a:t>
            </a:r>
            <a:r>
              <a:rPr kumimoji="1" lang="ja-JP" altLang="en-US" dirty="0" smtClean="0"/>
              <a:t>）</a:t>
            </a:r>
            <a:endParaRPr kumimoji="1" lang="ja-JP" altLang="en-US" dirty="0"/>
          </a:p>
        </p:txBody>
      </p:sp>
      <p:sp>
        <p:nvSpPr>
          <p:cNvPr id="19" name="テキスト ボックス 18"/>
          <p:cNvSpPr txBox="1"/>
          <p:nvPr/>
        </p:nvSpPr>
        <p:spPr>
          <a:xfrm>
            <a:off x="7668344" y="6289411"/>
            <a:ext cx="415498" cy="369332"/>
          </a:xfrm>
          <a:prstGeom prst="rect">
            <a:avLst/>
          </a:prstGeom>
          <a:noFill/>
        </p:spPr>
        <p:txBody>
          <a:bodyPr wrap="none" rtlCol="0">
            <a:spAutoFit/>
          </a:bodyPr>
          <a:lstStyle/>
          <a:p>
            <a:r>
              <a:rPr kumimoji="1" lang="ja-JP" altLang="en-US" dirty="0" smtClean="0"/>
              <a:t>日</a:t>
            </a:r>
            <a:endParaRPr kumimoji="1" lang="ja-JP" altLang="en-US" dirty="0"/>
          </a:p>
        </p:txBody>
      </p:sp>
      <p:sp>
        <p:nvSpPr>
          <p:cNvPr id="22" name="テキスト ボックス 21"/>
          <p:cNvSpPr txBox="1"/>
          <p:nvPr/>
        </p:nvSpPr>
        <p:spPr>
          <a:xfrm>
            <a:off x="5930272" y="5182682"/>
            <a:ext cx="1261884" cy="523220"/>
          </a:xfrm>
          <a:prstGeom prst="rect">
            <a:avLst/>
          </a:prstGeom>
          <a:noFill/>
        </p:spPr>
        <p:txBody>
          <a:bodyPr wrap="none" rtlCol="0">
            <a:spAutoFit/>
          </a:bodyPr>
          <a:lstStyle/>
          <a:p>
            <a:r>
              <a:rPr kumimoji="1" lang="ja-JP" altLang="en-US" sz="2800" dirty="0" smtClean="0"/>
              <a:t>指標値</a:t>
            </a:r>
            <a:endParaRPr kumimoji="1" lang="ja-JP" altLang="en-US" sz="2800" dirty="0"/>
          </a:p>
        </p:txBody>
      </p:sp>
      <p:cxnSp>
        <p:nvCxnSpPr>
          <p:cNvPr id="24" name="直線矢印コネクタ 23"/>
          <p:cNvCxnSpPr/>
          <p:nvPr/>
        </p:nvCxnSpPr>
        <p:spPr>
          <a:xfrm rot="10800000">
            <a:off x="5292080" y="5443418"/>
            <a:ext cx="576064" cy="158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5766" y="6608385"/>
            <a:ext cx="7828126" cy="276999"/>
          </a:xfrm>
          <a:prstGeom prst="rect">
            <a:avLst/>
          </a:prstGeom>
        </p:spPr>
        <p:txBody>
          <a:bodyPr wrap="square">
            <a:spAutoFit/>
          </a:bodyPr>
          <a:lstStyle/>
          <a:p>
            <a:r>
              <a:rPr lang="ja-JP" altLang="en-US" sz="1200" dirty="0" smtClean="0"/>
              <a:t>原子力安全委員会</a:t>
            </a:r>
            <a:r>
              <a:rPr lang="en-US" altLang="ja-JP" sz="1200" dirty="0" smtClean="0"/>
              <a:t>: </a:t>
            </a:r>
            <a:r>
              <a:rPr lang="ja-JP" altLang="en-US" sz="1200" dirty="0" smtClean="0">
                <a:solidFill>
                  <a:srgbClr val="000000"/>
                </a:solidFill>
              </a:rPr>
              <a:t>飲食物摂取制限に関する指標について</a:t>
            </a:r>
            <a:r>
              <a:rPr lang="en-US" altLang="ja-JP" sz="1200" dirty="0" smtClean="0">
                <a:solidFill>
                  <a:srgbClr val="000000"/>
                </a:solidFill>
              </a:rPr>
              <a:t>, 1998</a:t>
            </a:r>
            <a:r>
              <a:rPr lang="ja-JP" altLang="en-US" sz="1200" dirty="0" smtClean="0">
                <a:solidFill>
                  <a:srgbClr val="000000"/>
                </a:solidFill>
              </a:rPr>
              <a:t>年</a:t>
            </a:r>
            <a:r>
              <a:rPr lang="en-US" altLang="ja-JP" sz="1200" dirty="0" smtClean="0">
                <a:solidFill>
                  <a:srgbClr val="000000"/>
                </a:solidFill>
              </a:rPr>
              <a:t>.</a:t>
            </a:r>
          </a:p>
        </p:txBody>
      </p:sp>
      <p:sp>
        <p:nvSpPr>
          <p:cNvPr id="15" name="スライド番号プレースホルダ 20"/>
          <p:cNvSpPr>
            <a:spLocks noGrp="1"/>
          </p:cNvSpPr>
          <p:nvPr>
            <p:ph type="sldNum" sz="quarter" idx="12"/>
          </p:nvPr>
        </p:nvSpPr>
        <p:spPr>
          <a:xfrm>
            <a:off x="6553200" y="6356350"/>
            <a:ext cx="2133600" cy="365125"/>
          </a:xfrm>
        </p:spPr>
        <p:txBody>
          <a:bodyPr/>
          <a:lstStyle/>
          <a:p>
            <a:fld id="{E5B38C71-72A9-4A23-A2EB-0C1911F9BE65}" type="slidenum">
              <a:rPr kumimoji="1" lang="ja-JP" altLang="en-US" smtClean="0"/>
              <a:pPr/>
              <a:t>26</a:t>
            </a:fld>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523220"/>
          </a:xfrm>
          <a:prstGeom prst="rect">
            <a:avLst/>
          </a:prstGeom>
          <a:solidFill>
            <a:srgbClr val="0000FF"/>
          </a:solidFill>
          <a:ln w="9525">
            <a:noFill/>
            <a:miter lim="800000"/>
            <a:headEnd/>
            <a:tailEnd/>
          </a:ln>
        </p:spPr>
        <p:txBody>
          <a:bodyPr>
            <a:spAutoFit/>
          </a:bodyPr>
          <a:lstStyle/>
          <a:p>
            <a:r>
              <a:rPr lang="ja-JP" altLang="en-US" sz="2800" b="1" dirty="0" smtClean="0">
                <a:solidFill>
                  <a:schemeClr val="bg1"/>
                </a:solidFill>
              </a:rPr>
              <a:t>原子力安全委員会によるヨウ素</a:t>
            </a:r>
            <a:r>
              <a:rPr lang="en-US" altLang="ja-JP" sz="2800" b="1" dirty="0" smtClean="0">
                <a:solidFill>
                  <a:schemeClr val="bg1"/>
                </a:solidFill>
              </a:rPr>
              <a:t>131</a:t>
            </a:r>
            <a:r>
              <a:rPr lang="ja-JP" altLang="en-US" sz="2800" b="1" dirty="0" smtClean="0">
                <a:solidFill>
                  <a:schemeClr val="bg1"/>
                </a:solidFill>
              </a:rPr>
              <a:t>の指標値の算定方法</a:t>
            </a:r>
            <a:endParaRPr lang="ja-JP" altLang="en-US" sz="2800" b="1" baseline="30000" dirty="0">
              <a:solidFill>
                <a:schemeClr val="bg1"/>
              </a:solidFill>
            </a:endParaRPr>
          </a:p>
        </p:txBody>
      </p:sp>
      <p:sp>
        <p:nvSpPr>
          <p:cNvPr id="4" name="テキスト ボックス 3"/>
          <p:cNvSpPr txBox="1"/>
          <p:nvPr/>
        </p:nvSpPr>
        <p:spPr>
          <a:xfrm>
            <a:off x="36512" y="503962"/>
            <a:ext cx="9144000" cy="2339102"/>
          </a:xfrm>
          <a:prstGeom prst="rect">
            <a:avLst/>
          </a:prstGeom>
          <a:noFill/>
        </p:spPr>
        <p:txBody>
          <a:bodyPr wrap="square" rtlCol="0">
            <a:spAutoFit/>
          </a:bodyPr>
          <a:lstStyle/>
          <a:p>
            <a:r>
              <a:rPr kumimoji="1" lang="ja-JP" altLang="en-US" sz="2800" u="sng" dirty="0" smtClean="0"/>
              <a:t>事故後</a:t>
            </a:r>
            <a:r>
              <a:rPr kumimoji="1" lang="en-US" altLang="ja-JP" sz="2800" u="sng" dirty="0" smtClean="0"/>
              <a:t>1</a:t>
            </a:r>
            <a:r>
              <a:rPr kumimoji="1" lang="ja-JP" altLang="en-US" sz="2800" u="sng" dirty="0" smtClean="0"/>
              <a:t>年間の甲状腺等価線量</a:t>
            </a:r>
            <a:r>
              <a:rPr kumimoji="1" lang="en-US" altLang="ja-JP" sz="2800" u="sng" dirty="0" smtClean="0"/>
              <a:t>=50 </a:t>
            </a:r>
            <a:r>
              <a:rPr kumimoji="1" lang="en-US" altLang="ja-JP" sz="2800" u="sng" dirty="0" err="1" smtClean="0"/>
              <a:t>mSv</a:t>
            </a:r>
            <a:endParaRPr kumimoji="1" lang="en-US" altLang="ja-JP" sz="2800" u="sng" dirty="0" smtClean="0"/>
          </a:p>
          <a:p>
            <a:r>
              <a:rPr lang="ja-JP" altLang="en-US" sz="2000" dirty="0" smtClean="0"/>
              <a:t>放射性ヨウ素の</a:t>
            </a:r>
            <a:r>
              <a:rPr lang="en-US" altLang="ja-JP" sz="2000" dirty="0" smtClean="0"/>
              <a:t>2/3</a:t>
            </a:r>
            <a:r>
              <a:rPr lang="ja-JP" altLang="en-US" sz="2000" dirty="0" smtClean="0"/>
              <a:t>が飲料水、牛乳・乳製品、野菜類（根菜、芋類を除く）に等しく由来し、</a:t>
            </a:r>
            <a:r>
              <a:rPr lang="en-US" altLang="ja-JP" sz="2000" dirty="0" smtClean="0"/>
              <a:t>1/3</a:t>
            </a:r>
            <a:r>
              <a:rPr lang="ja-JP" altLang="en-US" sz="2000" dirty="0" smtClean="0"/>
              <a:t>がそれ以外に由来すると仮定</a:t>
            </a:r>
            <a:endParaRPr lang="en-US" altLang="ja-JP" sz="2000" dirty="0" smtClean="0"/>
          </a:p>
          <a:p>
            <a:r>
              <a:rPr lang="ja-JP" altLang="en-US" sz="2000" dirty="0" smtClean="0"/>
              <a:t>⇒飲料水：</a:t>
            </a:r>
            <a:r>
              <a:rPr lang="en-US" altLang="ja-JP" sz="2000" dirty="0" smtClean="0"/>
              <a:t>2/9</a:t>
            </a:r>
            <a:r>
              <a:rPr lang="ja-JP" altLang="en-US" sz="2000" dirty="0" err="1" smtClean="0"/>
              <a:t>、</a:t>
            </a:r>
            <a:r>
              <a:rPr lang="ja-JP" altLang="en-US" sz="2000" dirty="0" smtClean="0"/>
              <a:t>牛乳・乳製品：</a:t>
            </a:r>
            <a:r>
              <a:rPr lang="en-US" altLang="ja-JP" sz="2000" dirty="0" smtClean="0"/>
              <a:t>2/9</a:t>
            </a:r>
            <a:r>
              <a:rPr lang="ja-JP" altLang="en-US" sz="2000" dirty="0" err="1" smtClean="0"/>
              <a:t>、</a:t>
            </a:r>
            <a:r>
              <a:rPr lang="ja-JP" altLang="en-US" sz="2000" dirty="0" smtClean="0"/>
              <a:t>野菜類（根菜、芋類を除く）：</a:t>
            </a:r>
            <a:r>
              <a:rPr lang="en-US" altLang="ja-JP" sz="2000" dirty="0" smtClean="0"/>
              <a:t>2/9</a:t>
            </a:r>
            <a:r>
              <a:rPr lang="ja-JP" altLang="en-US" sz="2000" dirty="0" err="1" smtClean="0"/>
              <a:t>、</a:t>
            </a:r>
            <a:r>
              <a:rPr lang="ja-JP" altLang="en-US" sz="2000" dirty="0" smtClean="0"/>
              <a:t>その他：</a:t>
            </a:r>
            <a:r>
              <a:rPr lang="en-US" altLang="ja-JP" sz="2000" dirty="0" smtClean="0"/>
              <a:t>1/3</a:t>
            </a:r>
          </a:p>
          <a:p>
            <a:endParaRPr lang="en-US" altLang="ja-JP" sz="1000" dirty="0" smtClean="0"/>
          </a:p>
          <a:p>
            <a:r>
              <a:rPr lang="ja-JP" altLang="en-US" sz="2800" u="sng" dirty="0" smtClean="0"/>
              <a:t>全放射性ヨウ素による影響を考慮</a:t>
            </a:r>
            <a:endParaRPr lang="en-US" altLang="ja-JP" sz="2800" u="sng" dirty="0" smtClean="0"/>
          </a:p>
          <a:p>
            <a:r>
              <a:rPr lang="ja-JP" altLang="en-US" sz="2000" dirty="0" smtClean="0"/>
              <a:t>全放射性ヨウ素の存在割合を仮定して全曝露量を計算。</a:t>
            </a:r>
            <a:endParaRPr lang="en-US" altLang="ja-JP" sz="2000" dirty="0" smtClean="0"/>
          </a:p>
        </p:txBody>
      </p:sp>
      <p:sp>
        <p:nvSpPr>
          <p:cNvPr id="5" name="スライド番号プレースホルダ 4"/>
          <p:cNvSpPr>
            <a:spLocks noGrp="1"/>
          </p:cNvSpPr>
          <p:nvPr>
            <p:ph type="sldNum" sz="quarter" idx="12"/>
          </p:nvPr>
        </p:nvSpPr>
        <p:spPr/>
        <p:txBody>
          <a:bodyPr/>
          <a:lstStyle/>
          <a:p>
            <a:fld id="{E5B38C71-72A9-4A23-A2EB-0C1911F9BE65}" type="slidenum">
              <a:rPr kumimoji="1" lang="ja-JP" altLang="en-US" smtClean="0"/>
              <a:pPr/>
              <a:t>27</a:t>
            </a:fld>
            <a:endParaRPr kumimoji="1" lang="ja-JP" altLang="en-US"/>
          </a:p>
        </p:txBody>
      </p:sp>
      <p:sp>
        <p:nvSpPr>
          <p:cNvPr id="7" name="テキスト ボックス 6"/>
          <p:cNvSpPr txBox="1"/>
          <p:nvPr/>
        </p:nvSpPr>
        <p:spPr>
          <a:xfrm>
            <a:off x="611560" y="3100024"/>
            <a:ext cx="4134465" cy="523220"/>
          </a:xfrm>
          <a:prstGeom prst="rect">
            <a:avLst/>
          </a:prstGeom>
          <a:noFill/>
        </p:spPr>
        <p:txBody>
          <a:bodyPr wrap="none" rtlCol="0">
            <a:spAutoFit/>
          </a:bodyPr>
          <a:lstStyle/>
          <a:p>
            <a:r>
              <a:rPr lang="ja-JP" altLang="en-US" sz="2800" dirty="0" smtClean="0"/>
              <a:t>甲状腺等価線量</a:t>
            </a:r>
            <a:r>
              <a:rPr lang="en-US" altLang="ja-JP" sz="2800" dirty="0" smtClean="0"/>
              <a:t>×</a:t>
            </a:r>
            <a:r>
              <a:rPr lang="ja-JP" altLang="en-US" sz="2800" dirty="0" smtClean="0"/>
              <a:t>寄与率</a:t>
            </a:r>
            <a:endParaRPr kumimoji="1" lang="ja-JP" altLang="en-US" sz="2800" dirty="0"/>
          </a:p>
        </p:txBody>
      </p:sp>
      <p:sp>
        <p:nvSpPr>
          <p:cNvPr id="14" name="テキスト ボックス 13"/>
          <p:cNvSpPr txBox="1"/>
          <p:nvPr/>
        </p:nvSpPr>
        <p:spPr>
          <a:xfrm>
            <a:off x="611560" y="4858864"/>
            <a:ext cx="7491153" cy="1754326"/>
          </a:xfrm>
          <a:prstGeom prst="rect">
            <a:avLst/>
          </a:prstGeom>
          <a:noFill/>
        </p:spPr>
        <p:txBody>
          <a:bodyPr wrap="none" rtlCol="0">
            <a:spAutoFit/>
          </a:bodyPr>
          <a:lstStyle/>
          <a:p>
            <a:r>
              <a:rPr kumimoji="1" lang="ja-JP" altLang="en-US" dirty="0" smtClean="0"/>
              <a:t>摂取量：飲料水なら</a:t>
            </a:r>
            <a:r>
              <a:rPr kumimoji="1" lang="en-US" altLang="ja-JP" dirty="0" smtClean="0"/>
              <a:t>1.65 kg/</a:t>
            </a:r>
            <a:r>
              <a:rPr kumimoji="1" lang="ja-JP" altLang="en-US" dirty="0" smtClean="0"/>
              <a:t>日（成人）、</a:t>
            </a:r>
            <a:r>
              <a:rPr kumimoji="1" lang="en-US" altLang="ja-JP" dirty="0" smtClean="0"/>
              <a:t>1.0 kg/</a:t>
            </a:r>
            <a:r>
              <a:rPr kumimoji="1" lang="ja-JP" altLang="en-US" dirty="0" smtClean="0"/>
              <a:t>日（幼児）、</a:t>
            </a:r>
            <a:r>
              <a:rPr kumimoji="1" lang="en-US" altLang="ja-JP" dirty="0" smtClean="0"/>
              <a:t>0.71 kg/</a:t>
            </a:r>
            <a:r>
              <a:rPr kumimoji="1" lang="ja-JP" altLang="en-US" dirty="0" smtClean="0"/>
              <a:t>日（乳児）</a:t>
            </a:r>
            <a:endParaRPr kumimoji="1" lang="en-US" altLang="ja-JP" dirty="0" smtClean="0"/>
          </a:p>
          <a:p>
            <a:r>
              <a:rPr kumimoji="1" lang="en-US" altLang="ja-JP" dirty="0" err="1" smtClean="0"/>
              <a:t>f</a:t>
            </a:r>
            <a:r>
              <a:rPr kumimoji="1" lang="en-US" altLang="ja-JP" sz="1600" dirty="0" err="1" smtClean="0"/>
              <a:t>i</a:t>
            </a:r>
            <a:r>
              <a:rPr kumimoji="1" lang="en-US" altLang="ja-JP" dirty="0" smtClean="0"/>
              <a:t>:</a:t>
            </a:r>
            <a:r>
              <a:rPr kumimoji="1" lang="ja-JP" altLang="en-US" dirty="0" smtClean="0"/>
              <a:t>：ヨウ素</a:t>
            </a:r>
            <a:r>
              <a:rPr kumimoji="1" lang="en-US" altLang="ja-JP" dirty="0" smtClean="0"/>
              <a:t>131</a:t>
            </a:r>
            <a:r>
              <a:rPr kumimoji="1" lang="ja-JP" altLang="en-US" dirty="0" smtClean="0"/>
              <a:t>に対する放射性物質</a:t>
            </a:r>
            <a:r>
              <a:rPr kumimoji="1" lang="en-US" altLang="ja-JP" dirty="0" err="1" smtClean="0"/>
              <a:t>i</a:t>
            </a:r>
            <a:r>
              <a:rPr lang="ja-JP" altLang="en-US" dirty="0" smtClean="0"/>
              <a:t>の存在割合</a:t>
            </a:r>
            <a:endParaRPr lang="en-US" altLang="ja-JP" dirty="0" smtClean="0"/>
          </a:p>
          <a:p>
            <a:r>
              <a:rPr kumimoji="1" lang="en-US" altLang="ja-JP" dirty="0" smtClean="0"/>
              <a:t>S</a:t>
            </a:r>
            <a:r>
              <a:rPr kumimoji="1" lang="en-US" altLang="ja-JP" sz="1600" dirty="0" smtClean="0"/>
              <a:t>i</a:t>
            </a:r>
            <a:r>
              <a:rPr kumimoji="1" lang="ja-JP" altLang="en-US" dirty="0" smtClean="0"/>
              <a:t>：放射性物質</a:t>
            </a:r>
            <a:r>
              <a:rPr kumimoji="1" lang="en-US" altLang="ja-JP" dirty="0" err="1" smtClean="0"/>
              <a:t>i</a:t>
            </a:r>
            <a:r>
              <a:rPr kumimoji="1" lang="ja-JP" altLang="en-US" dirty="0" smtClean="0"/>
              <a:t>の線量係数（甲状腺預託等価線量係数）</a:t>
            </a:r>
            <a:r>
              <a:rPr lang="ja-JP" altLang="en-US" dirty="0" smtClean="0"/>
              <a:t>（</a:t>
            </a:r>
            <a:r>
              <a:rPr lang="en-US" altLang="ja-JP" dirty="0" err="1" smtClean="0"/>
              <a:t>mSv</a:t>
            </a:r>
            <a:r>
              <a:rPr lang="en-US" altLang="ja-JP" dirty="0" smtClean="0"/>
              <a:t>/</a:t>
            </a:r>
            <a:r>
              <a:rPr lang="en-US" altLang="ja-JP" dirty="0" err="1" smtClean="0"/>
              <a:t>Bq</a:t>
            </a:r>
            <a:r>
              <a:rPr lang="ja-JP" altLang="en-US" dirty="0" smtClean="0"/>
              <a:t>）</a:t>
            </a:r>
            <a:endParaRPr lang="en-US" altLang="ja-JP" dirty="0" smtClean="0"/>
          </a:p>
          <a:p>
            <a:r>
              <a:rPr lang="ja-JP" altLang="en-US" dirty="0" smtClean="0"/>
              <a:t>　　</a:t>
            </a:r>
            <a:r>
              <a:rPr lang="en-US" altLang="ja-JP" dirty="0" smtClean="0"/>
              <a:t>※</a:t>
            </a:r>
            <a:r>
              <a:rPr lang="ja-JP" altLang="en-US" dirty="0" smtClean="0"/>
              <a:t>ヨウ素</a:t>
            </a:r>
            <a:r>
              <a:rPr lang="en-US" altLang="ja-JP" dirty="0" smtClean="0"/>
              <a:t>131</a:t>
            </a:r>
            <a:r>
              <a:rPr lang="ja-JP" altLang="en-US" dirty="0" smtClean="0"/>
              <a:t>なら</a:t>
            </a:r>
            <a:r>
              <a:rPr lang="en-US" altLang="ja-JP" dirty="0" smtClean="0"/>
              <a:t>4.3×10</a:t>
            </a:r>
            <a:r>
              <a:rPr lang="en-US" altLang="ja-JP" baseline="30000" dirty="0" smtClean="0"/>
              <a:t>-4</a:t>
            </a:r>
            <a:r>
              <a:rPr lang="ja-JP" altLang="en-US" dirty="0" smtClean="0"/>
              <a:t>（成人）、</a:t>
            </a:r>
            <a:r>
              <a:rPr lang="en-US" altLang="ja-JP" dirty="0" smtClean="0"/>
              <a:t> 2.1×10</a:t>
            </a:r>
            <a:r>
              <a:rPr lang="en-US" altLang="ja-JP" baseline="30000" dirty="0" smtClean="0"/>
              <a:t>-3</a:t>
            </a:r>
            <a:r>
              <a:rPr lang="ja-JP" altLang="en-US" dirty="0" smtClean="0"/>
              <a:t>（幼児）、</a:t>
            </a:r>
            <a:r>
              <a:rPr lang="en-US" altLang="ja-JP" dirty="0" smtClean="0"/>
              <a:t> 3.7×10</a:t>
            </a:r>
            <a:r>
              <a:rPr lang="en-US" altLang="ja-JP" baseline="30000" dirty="0" smtClean="0"/>
              <a:t>-3</a:t>
            </a:r>
            <a:r>
              <a:rPr lang="ja-JP" altLang="en-US" dirty="0" smtClean="0"/>
              <a:t>（乳児）</a:t>
            </a:r>
            <a:endParaRPr kumimoji="1" lang="en-US" altLang="ja-JP" dirty="0" smtClean="0"/>
          </a:p>
          <a:p>
            <a:r>
              <a:rPr lang="en-US" altLang="ja-JP" dirty="0" err="1" smtClean="0"/>
              <a:t>λi</a:t>
            </a:r>
            <a:r>
              <a:rPr lang="ja-JP" altLang="en-US" dirty="0" smtClean="0"/>
              <a:t>：放射性物質</a:t>
            </a:r>
            <a:r>
              <a:rPr lang="en-US" altLang="ja-JP" dirty="0" err="1" smtClean="0"/>
              <a:t>i</a:t>
            </a:r>
            <a:r>
              <a:rPr lang="ja-JP" altLang="en-US" dirty="0" smtClean="0"/>
              <a:t>の崩壊定数（日</a:t>
            </a:r>
            <a:r>
              <a:rPr lang="en-US" altLang="ja-JP" baseline="30000" dirty="0" smtClean="0"/>
              <a:t>-1</a:t>
            </a:r>
            <a:r>
              <a:rPr lang="ja-JP" altLang="en-US" dirty="0" smtClean="0"/>
              <a:t>）　</a:t>
            </a:r>
            <a:r>
              <a:rPr lang="en-US" altLang="ja-JP" dirty="0" smtClean="0"/>
              <a:t>※</a:t>
            </a:r>
            <a:r>
              <a:rPr lang="ja-JP" altLang="en-US" dirty="0" smtClean="0"/>
              <a:t>ヨウ素</a:t>
            </a:r>
            <a:r>
              <a:rPr lang="en-US" altLang="ja-JP" dirty="0" smtClean="0"/>
              <a:t>131</a:t>
            </a:r>
            <a:r>
              <a:rPr lang="ja-JP" altLang="en-US" dirty="0" smtClean="0"/>
              <a:t>なら</a:t>
            </a:r>
            <a:r>
              <a:rPr lang="en-US" altLang="ja-JP" dirty="0" smtClean="0"/>
              <a:t>8.621×10</a:t>
            </a:r>
            <a:r>
              <a:rPr lang="en-US" altLang="ja-JP" baseline="30000" dirty="0" smtClean="0"/>
              <a:t>-2</a:t>
            </a:r>
            <a:r>
              <a:rPr lang="ja-JP" altLang="en-US" dirty="0" smtClean="0"/>
              <a:t>（日</a:t>
            </a:r>
            <a:r>
              <a:rPr lang="en-US" altLang="ja-JP" baseline="30000" dirty="0" smtClean="0"/>
              <a:t>-1</a:t>
            </a:r>
            <a:r>
              <a:rPr lang="ja-JP" altLang="en-US" dirty="0" smtClean="0"/>
              <a:t>）</a:t>
            </a:r>
            <a:endParaRPr lang="en-US" altLang="ja-JP" dirty="0" smtClean="0"/>
          </a:p>
          <a:p>
            <a:r>
              <a:rPr lang="en-US" altLang="ja-JP" dirty="0" smtClean="0"/>
              <a:t>t</a:t>
            </a:r>
            <a:r>
              <a:rPr lang="ja-JP" altLang="en-US" dirty="0" smtClean="0"/>
              <a:t>：</a:t>
            </a:r>
            <a:r>
              <a:rPr kumimoji="1" lang="ja-JP" altLang="en-US" dirty="0" smtClean="0"/>
              <a:t>摂取期間（</a:t>
            </a:r>
            <a:r>
              <a:rPr kumimoji="1" lang="en-US" altLang="ja-JP" dirty="0" smtClean="0"/>
              <a:t>365</a:t>
            </a:r>
            <a:r>
              <a:rPr kumimoji="1" lang="ja-JP" altLang="en-US" dirty="0" smtClean="0"/>
              <a:t>日）</a:t>
            </a:r>
            <a:endParaRPr kumimoji="1" lang="en-US" altLang="ja-JP" dirty="0" smtClean="0"/>
          </a:p>
        </p:txBody>
      </p:sp>
      <p:sp>
        <p:nvSpPr>
          <p:cNvPr id="15" name="大かっこ 14"/>
          <p:cNvSpPr/>
          <p:nvPr/>
        </p:nvSpPr>
        <p:spPr>
          <a:xfrm>
            <a:off x="467544" y="4872512"/>
            <a:ext cx="7776864" cy="174908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467544" y="2996952"/>
            <a:ext cx="7632848" cy="18312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20080" y="3574463"/>
            <a:ext cx="7452320" cy="523220"/>
          </a:xfrm>
          <a:prstGeom prst="rect">
            <a:avLst/>
          </a:prstGeom>
        </p:spPr>
        <p:txBody>
          <a:bodyPr wrap="square">
            <a:spAutoFit/>
          </a:bodyPr>
          <a:lstStyle/>
          <a:p>
            <a:r>
              <a:rPr lang="en-US" altLang="ja-JP" sz="2400" dirty="0" smtClean="0"/>
              <a:t>=</a:t>
            </a:r>
            <a:r>
              <a:rPr lang="ja-JP" altLang="en-US" sz="2800" dirty="0" smtClean="0">
                <a:solidFill>
                  <a:srgbClr val="0000FF"/>
                </a:solidFill>
              </a:rPr>
              <a:t>指標値</a:t>
            </a:r>
            <a:r>
              <a:rPr lang="en-US" altLang="ja-JP" sz="2400" dirty="0" smtClean="0"/>
              <a:t>(</a:t>
            </a:r>
            <a:r>
              <a:rPr lang="en-US" altLang="ja-JP" sz="2000" dirty="0" err="1" smtClean="0"/>
              <a:t>Bq</a:t>
            </a:r>
            <a:r>
              <a:rPr lang="en-US" altLang="ja-JP" sz="2000" dirty="0" smtClean="0"/>
              <a:t>/kg</a:t>
            </a:r>
            <a:r>
              <a:rPr lang="en-US" altLang="ja-JP" sz="2400" dirty="0" smtClean="0"/>
              <a:t>)×</a:t>
            </a:r>
            <a:r>
              <a:rPr lang="ja-JP" altLang="en-US" sz="2400" dirty="0" smtClean="0"/>
              <a:t>摂取量</a:t>
            </a:r>
            <a:r>
              <a:rPr lang="en-US" altLang="ja-JP" sz="2400" dirty="0" smtClean="0"/>
              <a:t>(</a:t>
            </a:r>
            <a:r>
              <a:rPr lang="en-US" altLang="ja-JP" sz="2000" dirty="0" smtClean="0"/>
              <a:t>kg/</a:t>
            </a:r>
            <a:r>
              <a:rPr lang="ja-JP" altLang="en-US" sz="2000" dirty="0" smtClean="0"/>
              <a:t>日</a:t>
            </a:r>
            <a:r>
              <a:rPr lang="en-US" altLang="ja-JP" sz="2400" dirty="0" smtClean="0"/>
              <a:t>)×</a:t>
            </a:r>
            <a:r>
              <a:rPr lang="en-US" altLang="ja-JP" sz="2400" dirty="0" err="1" smtClean="0"/>
              <a:t>Σfi×Si</a:t>
            </a:r>
            <a:r>
              <a:rPr lang="en-US" altLang="ja-JP" sz="2400" dirty="0" smtClean="0"/>
              <a:t>×</a:t>
            </a:r>
            <a:endParaRPr lang="ja-JP" altLang="en-US" sz="2400" dirty="0"/>
          </a:p>
        </p:txBody>
      </p:sp>
      <p:cxnSp>
        <p:nvCxnSpPr>
          <p:cNvPr id="20" name="直線コネクタ 19"/>
          <p:cNvCxnSpPr/>
          <p:nvPr/>
        </p:nvCxnSpPr>
        <p:spPr>
          <a:xfrm>
            <a:off x="6395728" y="3874696"/>
            <a:ext cx="12961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6467736" y="3487360"/>
            <a:ext cx="1109599" cy="461665"/>
          </a:xfrm>
          <a:prstGeom prst="rect">
            <a:avLst/>
          </a:prstGeom>
        </p:spPr>
        <p:txBody>
          <a:bodyPr wrap="none">
            <a:spAutoFit/>
          </a:bodyPr>
          <a:lstStyle/>
          <a:p>
            <a:r>
              <a:rPr lang="en-US" altLang="ja-JP" sz="2400" dirty="0" smtClean="0"/>
              <a:t>1-e</a:t>
            </a:r>
            <a:r>
              <a:rPr lang="en-US" altLang="ja-JP" sz="2400" baseline="30000" dirty="0" smtClean="0"/>
              <a:t>-λ</a:t>
            </a:r>
            <a:r>
              <a:rPr lang="en-US" altLang="ja-JP" sz="2000" baseline="30000" dirty="0" smtClean="0"/>
              <a:t>i</a:t>
            </a:r>
            <a:r>
              <a:rPr lang="en-US" altLang="ja-JP" sz="2400" baseline="30000" dirty="0" smtClean="0"/>
              <a:t>×t</a:t>
            </a:r>
            <a:endParaRPr lang="ja-JP" altLang="en-US" sz="2400" dirty="0"/>
          </a:p>
        </p:txBody>
      </p:sp>
      <p:sp>
        <p:nvSpPr>
          <p:cNvPr id="22" name="正方形/長方形 21"/>
          <p:cNvSpPr/>
          <p:nvPr/>
        </p:nvSpPr>
        <p:spPr>
          <a:xfrm>
            <a:off x="6827776" y="3874696"/>
            <a:ext cx="344966" cy="369332"/>
          </a:xfrm>
          <a:prstGeom prst="rect">
            <a:avLst/>
          </a:prstGeom>
        </p:spPr>
        <p:txBody>
          <a:bodyPr wrap="none">
            <a:spAutoFit/>
          </a:bodyPr>
          <a:lstStyle/>
          <a:p>
            <a:r>
              <a:rPr lang="en-US" altLang="ja-JP" dirty="0" err="1" smtClean="0"/>
              <a:t>λ</a:t>
            </a:r>
            <a:r>
              <a:rPr lang="en-US" altLang="ja-JP" sz="1600" dirty="0" err="1" smtClean="0"/>
              <a:t>i</a:t>
            </a:r>
            <a:endParaRPr lang="ja-JP" altLang="en-US" dirty="0"/>
          </a:p>
        </p:txBody>
      </p:sp>
      <p:cxnSp>
        <p:nvCxnSpPr>
          <p:cNvPr id="28" name="直線矢印コネクタ 27"/>
          <p:cNvCxnSpPr/>
          <p:nvPr/>
        </p:nvCxnSpPr>
        <p:spPr>
          <a:xfrm rot="5400000" flipH="1" flipV="1">
            <a:off x="5301679" y="4296860"/>
            <a:ext cx="324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419872" y="4463530"/>
            <a:ext cx="2603598" cy="369332"/>
          </a:xfrm>
          <a:prstGeom prst="rect">
            <a:avLst/>
          </a:prstGeom>
          <a:noFill/>
        </p:spPr>
        <p:txBody>
          <a:bodyPr wrap="none" rtlCol="0">
            <a:spAutoFit/>
          </a:bodyPr>
          <a:lstStyle/>
          <a:p>
            <a:r>
              <a:rPr kumimoji="1" lang="ja-JP" altLang="en-US" dirty="0" smtClean="0"/>
              <a:t>他のヨウ素の影響も考慮</a:t>
            </a:r>
            <a:endParaRPr kumimoji="1" lang="ja-JP" altLang="en-US" dirty="0"/>
          </a:p>
        </p:txBody>
      </p:sp>
      <p:cxnSp>
        <p:nvCxnSpPr>
          <p:cNvPr id="30" name="直線矢印コネクタ 29"/>
          <p:cNvCxnSpPr/>
          <p:nvPr/>
        </p:nvCxnSpPr>
        <p:spPr>
          <a:xfrm rot="5400000" flipH="1" flipV="1">
            <a:off x="6879157" y="4350860"/>
            <a:ext cx="216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084168" y="4468176"/>
            <a:ext cx="1997663" cy="369332"/>
          </a:xfrm>
          <a:prstGeom prst="rect">
            <a:avLst/>
          </a:prstGeom>
          <a:noFill/>
        </p:spPr>
        <p:txBody>
          <a:bodyPr wrap="none" rtlCol="0">
            <a:spAutoFit/>
          </a:bodyPr>
          <a:lstStyle/>
          <a:p>
            <a:r>
              <a:rPr kumimoji="1" lang="ja-JP" altLang="en-US" dirty="0" smtClean="0"/>
              <a:t>濃度の減少を考慮</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523220"/>
          </a:xfrm>
          <a:prstGeom prst="rect">
            <a:avLst/>
          </a:prstGeom>
          <a:solidFill>
            <a:srgbClr val="0000FF"/>
          </a:solidFill>
          <a:ln w="9525">
            <a:noFill/>
            <a:miter lim="800000"/>
            <a:headEnd/>
            <a:tailEnd/>
          </a:ln>
        </p:spPr>
        <p:txBody>
          <a:bodyPr>
            <a:spAutoFit/>
          </a:bodyPr>
          <a:lstStyle/>
          <a:p>
            <a:r>
              <a:rPr lang="ja-JP" altLang="en-US" sz="2800" b="1" dirty="0" smtClean="0">
                <a:solidFill>
                  <a:schemeClr val="bg1"/>
                </a:solidFill>
              </a:rPr>
              <a:t>原子力安全委員会によるヨウ素</a:t>
            </a:r>
            <a:r>
              <a:rPr lang="en-US" altLang="ja-JP" sz="2800" b="1" dirty="0" smtClean="0">
                <a:solidFill>
                  <a:schemeClr val="bg1"/>
                </a:solidFill>
              </a:rPr>
              <a:t>131</a:t>
            </a:r>
            <a:r>
              <a:rPr lang="ja-JP" altLang="en-US" sz="2800" b="1" dirty="0" smtClean="0">
                <a:solidFill>
                  <a:schemeClr val="bg1"/>
                </a:solidFill>
              </a:rPr>
              <a:t>の指標値の算定方法</a:t>
            </a:r>
            <a:endParaRPr lang="ja-JP" altLang="en-US" sz="2800" b="1" baseline="30000" dirty="0">
              <a:solidFill>
                <a:schemeClr val="bg1"/>
              </a:solidFill>
            </a:endParaRPr>
          </a:p>
        </p:txBody>
      </p:sp>
      <p:graphicFrame>
        <p:nvGraphicFramePr>
          <p:cNvPr id="4" name="表 3"/>
          <p:cNvGraphicFramePr>
            <a:graphicFrameLocks noGrp="1"/>
          </p:cNvGraphicFramePr>
          <p:nvPr/>
        </p:nvGraphicFramePr>
        <p:xfrm>
          <a:off x="216025" y="1124165"/>
          <a:ext cx="8532439" cy="1643115"/>
        </p:xfrm>
        <a:graphic>
          <a:graphicData uri="http://schemas.openxmlformats.org/drawingml/2006/table">
            <a:tbl>
              <a:tblPr firstRow="1" bandRow="1">
                <a:tableStyleId>{5C22544A-7EE6-4342-B048-85BDC9FD1C3A}</a:tableStyleId>
              </a:tblPr>
              <a:tblGrid>
                <a:gridCol w="3131840"/>
                <a:gridCol w="1296144"/>
                <a:gridCol w="1260309"/>
                <a:gridCol w="1422074"/>
                <a:gridCol w="1422072"/>
              </a:tblGrid>
              <a:tr h="309844">
                <a:tc>
                  <a:txBody>
                    <a:bodyPr/>
                    <a:lstStyle/>
                    <a:p>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成人</a:t>
                      </a:r>
                      <a:endParaRPr kumimoji="1" lang="ja-JP" altLang="en-US" sz="20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幼児</a:t>
                      </a:r>
                      <a:endParaRPr kumimoji="1" lang="ja-JP" altLang="en-US" sz="20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乳児</a:t>
                      </a:r>
                      <a:endParaRPr kumimoji="1" lang="ja-JP" altLang="en-US" sz="2000" b="0" dirty="0">
                        <a:solidFill>
                          <a:schemeClr val="tx1"/>
                        </a:solidFill>
                      </a:endParaRPr>
                    </a:p>
                  </a:txBody>
                  <a:tcPr>
                    <a:lnL w="12700" cmpd="sng">
                      <a:noFill/>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指標値</a:t>
                      </a:r>
                      <a:endParaRPr kumimoji="1" lang="ja-JP" altLang="en-US" sz="2000" b="0" dirty="0">
                        <a:solidFill>
                          <a:schemeClr val="tx1"/>
                        </a:solidFill>
                      </a:endParaRPr>
                    </a:p>
                  </a:txBody>
                  <a:tcPr>
                    <a:lnL w="12700" cap="flat" cmpd="sng" algn="ctr">
                      <a:solidFill>
                        <a:schemeClr val="tx1"/>
                      </a:solidFill>
                      <a:prstDash val="sysDash"/>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09844">
                <a:tc>
                  <a:txBody>
                    <a:bodyPr/>
                    <a:lstStyle/>
                    <a:p>
                      <a:r>
                        <a:rPr kumimoji="1" lang="ja-JP" altLang="en-US" sz="2000" b="0" dirty="0" smtClean="0"/>
                        <a:t>飲料水</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1270</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424</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322</a:t>
                      </a:r>
                      <a:endParaRPr kumimoji="1" lang="ja-JP" altLang="en-US" sz="2000" b="0" dirty="0"/>
                    </a:p>
                  </a:txBody>
                  <a:tcPr>
                    <a:lnL w="12700" cmpd="sng">
                      <a:noFill/>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300</a:t>
                      </a:r>
                      <a:endParaRPr kumimoji="1" lang="ja-JP" altLang="en-US" sz="2000" b="0" dirty="0"/>
                    </a:p>
                  </a:txBody>
                  <a:tcPr>
                    <a:lnL w="12700" cap="flat" cmpd="sng" algn="ctr">
                      <a:solidFill>
                        <a:schemeClr val="tx1"/>
                      </a:solidFill>
                      <a:prstDash val="sysDash"/>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9844">
                <a:tc>
                  <a:txBody>
                    <a:bodyPr/>
                    <a:lstStyle/>
                    <a:p>
                      <a:r>
                        <a:rPr kumimoji="1" lang="ja-JP" altLang="en-US" sz="2000" b="0" dirty="0" smtClean="0"/>
                        <a:t>牛乳・乳製品</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t>10500</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849</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382</a:t>
                      </a:r>
                      <a:endParaRPr kumimoji="1" lang="ja-JP" altLang="en-US" sz="2000" b="0" dirty="0"/>
                    </a:p>
                  </a:txBody>
                  <a:tcPr>
                    <a:lnL w="12700" cmpd="sng">
                      <a:noFill/>
                    </a:lnL>
                    <a:lnR w="12700" cap="flat" cmpd="sng" algn="ctr">
                      <a:solidFill>
                        <a:schemeClr val="tx1"/>
                      </a:solid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300</a:t>
                      </a:r>
                      <a:endParaRPr kumimoji="1" lang="ja-JP" altLang="en-US" sz="2000" b="0" dirty="0"/>
                    </a:p>
                  </a:txBody>
                  <a:tcPr>
                    <a:lnL w="12700" cap="flat" cmpd="sng" algn="ctr">
                      <a:solidFill>
                        <a:schemeClr val="tx1"/>
                      </a:solidFill>
                      <a:prstDash val="sysDash"/>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454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t>野菜類（根菜、芋類を除く）</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5220</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t>2500</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t>3280</a:t>
                      </a:r>
                      <a:endParaRPr kumimoji="1" lang="ja-JP" altLang="en-US" sz="2000" b="0" dirty="0"/>
                    </a:p>
                  </a:txBody>
                  <a:tcPr>
                    <a:lnL w="12700" cmpd="sng">
                      <a:noFill/>
                    </a:lnL>
                    <a:lnR w="12700" cap="flat" cmpd="sng" algn="ctr">
                      <a:solidFill>
                        <a:schemeClr val="tx1"/>
                      </a:solidFill>
                      <a:prstDash val="sysDash"/>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t>2000</a:t>
                      </a:r>
                      <a:endParaRPr kumimoji="1" lang="ja-JP" altLang="en-US" sz="2000" b="0" dirty="0"/>
                    </a:p>
                  </a:txBody>
                  <a:tcPr>
                    <a:lnL w="12700" cap="flat" cmpd="sng" algn="ctr">
                      <a:solidFill>
                        <a:schemeClr val="tx1"/>
                      </a:solidFill>
                      <a:prstDash val="sysDash"/>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テキスト ボックス 4"/>
          <p:cNvSpPr txBox="1"/>
          <p:nvPr/>
        </p:nvSpPr>
        <p:spPr>
          <a:xfrm>
            <a:off x="1187624" y="535032"/>
            <a:ext cx="6861174" cy="523220"/>
          </a:xfrm>
          <a:prstGeom prst="rect">
            <a:avLst/>
          </a:prstGeom>
          <a:noFill/>
        </p:spPr>
        <p:txBody>
          <a:bodyPr wrap="none" rtlCol="0">
            <a:spAutoFit/>
          </a:bodyPr>
          <a:lstStyle/>
          <a:p>
            <a:r>
              <a:rPr lang="ja-JP" altLang="en-US" sz="2800" dirty="0" smtClean="0"/>
              <a:t>算出された飲食物のヨウ素</a:t>
            </a:r>
            <a:r>
              <a:rPr lang="en-US" altLang="ja-JP" sz="2800" dirty="0" smtClean="0"/>
              <a:t>131</a:t>
            </a:r>
            <a:r>
              <a:rPr lang="ja-JP" altLang="en-US" sz="2800" dirty="0" smtClean="0"/>
              <a:t>濃度（</a:t>
            </a:r>
            <a:r>
              <a:rPr lang="en-US" altLang="ja-JP" sz="2800" dirty="0" err="1" smtClean="0"/>
              <a:t>Bq</a:t>
            </a:r>
            <a:r>
              <a:rPr lang="en-US" altLang="ja-JP" sz="2800" dirty="0" smtClean="0"/>
              <a:t>/kg</a:t>
            </a:r>
            <a:r>
              <a:rPr lang="ja-JP" altLang="en-US" sz="2800" dirty="0" smtClean="0"/>
              <a:t>）</a:t>
            </a:r>
            <a:endParaRPr kumimoji="1" lang="ja-JP" altLang="en-US" sz="2800" dirty="0"/>
          </a:p>
        </p:txBody>
      </p:sp>
      <p:sp>
        <p:nvSpPr>
          <p:cNvPr id="6" name="円/楕円 5"/>
          <p:cNvSpPr/>
          <p:nvPr/>
        </p:nvSpPr>
        <p:spPr>
          <a:xfrm>
            <a:off x="6300192" y="1556213"/>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313840" y="1943549"/>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891097" y="2330885"/>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50430" y="2872387"/>
            <a:ext cx="7277954" cy="830997"/>
          </a:xfrm>
          <a:prstGeom prst="rect">
            <a:avLst/>
          </a:prstGeom>
          <a:noFill/>
        </p:spPr>
        <p:txBody>
          <a:bodyPr wrap="none" rtlCol="0">
            <a:spAutoFit/>
          </a:bodyPr>
          <a:lstStyle/>
          <a:p>
            <a:pPr algn="ctr"/>
            <a:r>
              <a:rPr kumimoji="1" lang="ja-JP" altLang="en-US" sz="2400" dirty="0" smtClean="0"/>
              <a:t>各飲食物に対し、成人・幼児・乳児に関する濃度の中で</a:t>
            </a:r>
            <a:endParaRPr kumimoji="1" lang="en-US" altLang="ja-JP" sz="2400" dirty="0" smtClean="0"/>
          </a:p>
          <a:p>
            <a:pPr algn="ctr"/>
            <a:r>
              <a:rPr kumimoji="1" lang="ja-JP" altLang="en-US" sz="2400" dirty="0" smtClean="0"/>
              <a:t>最も厳しい値をもとに指標値として採用</a:t>
            </a:r>
            <a:endParaRPr kumimoji="1" lang="ja-JP" altLang="en-US" sz="2400" dirty="0"/>
          </a:p>
        </p:txBody>
      </p:sp>
      <p:graphicFrame>
        <p:nvGraphicFramePr>
          <p:cNvPr id="13" name="表 12"/>
          <p:cNvGraphicFramePr>
            <a:graphicFrameLocks noGrp="1"/>
          </p:cNvGraphicFramePr>
          <p:nvPr/>
        </p:nvGraphicFramePr>
        <p:xfrm>
          <a:off x="899592" y="5069510"/>
          <a:ext cx="7110367" cy="1643115"/>
        </p:xfrm>
        <a:graphic>
          <a:graphicData uri="http://schemas.openxmlformats.org/drawingml/2006/table">
            <a:tbl>
              <a:tblPr firstRow="1" bandRow="1">
                <a:tableStyleId>{5C22544A-7EE6-4342-B048-85BDC9FD1C3A}</a:tableStyleId>
              </a:tblPr>
              <a:tblGrid>
                <a:gridCol w="3131840"/>
                <a:gridCol w="1296144"/>
                <a:gridCol w="1260309"/>
                <a:gridCol w="1422074"/>
              </a:tblGrid>
              <a:tr h="309844">
                <a:tc>
                  <a:txBody>
                    <a:bodyPr/>
                    <a:lstStyle/>
                    <a:p>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成人</a:t>
                      </a:r>
                      <a:endParaRPr kumimoji="1" lang="ja-JP" altLang="en-US" sz="20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幼児</a:t>
                      </a:r>
                      <a:endParaRPr kumimoji="1" lang="ja-JP" altLang="en-US" sz="20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乳児</a:t>
                      </a:r>
                      <a:endParaRPr kumimoji="1" lang="ja-JP" altLang="en-US" sz="20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09844">
                <a:tc>
                  <a:txBody>
                    <a:bodyPr/>
                    <a:lstStyle/>
                    <a:p>
                      <a:r>
                        <a:rPr kumimoji="1" lang="ja-JP" altLang="en-US" sz="2000" b="0" dirty="0" smtClean="0"/>
                        <a:t>飲料水</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43</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t>14</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12</a:t>
                      </a:r>
                      <a:endParaRPr kumimoji="1" lang="ja-JP" altLang="en-US" sz="2000"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9844">
                <a:tc>
                  <a:txBody>
                    <a:bodyPr/>
                    <a:lstStyle/>
                    <a:p>
                      <a:r>
                        <a:rPr kumimoji="1" lang="ja-JP" altLang="en-US" sz="2000" b="0" dirty="0" smtClean="0"/>
                        <a:t>牛乳・乳製品</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t>354</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t>29</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2000" b="0" dirty="0" smtClean="0"/>
                        <a:t>　</a:t>
                      </a:r>
                      <a:r>
                        <a:rPr kumimoji="1" lang="en-US" altLang="ja-JP" sz="2000" b="0" dirty="0" smtClean="0"/>
                        <a:t>14</a:t>
                      </a:r>
                      <a:endParaRPr kumimoji="1" lang="ja-JP" altLang="en-US"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54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0" dirty="0" smtClean="0"/>
                        <a:t>野菜類（根菜、芋類を除く）</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t>177</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t>85</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t>118</a:t>
                      </a:r>
                      <a:endParaRPr kumimoji="1" lang="ja-JP" altLang="en-US" sz="2000"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正方形/長方形 15"/>
          <p:cNvSpPr/>
          <p:nvPr/>
        </p:nvSpPr>
        <p:spPr>
          <a:xfrm>
            <a:off x="2123728" y="4651689"/>
            <a:ext cx="4951997" cy="400110"/>
          </a:xfrm>
          <a:prstGeom prst="rect">
            <a:avLst/>
          </a:prstGeom>
        </p:spPr>
        <p:txBody>
          <a:bodyPr wrap="none">
            <a:spAutoFit/>
          </a:bodyPr>
          <a:lstStyle/>
          <a:p>
            <a:r>
              <a:rPr lang="ja-JP" altLang="en-US" sz="2000" dirty="0" smtClean="0"/>
              <a:t>算出された飲食物のヨウ素</a:t>
            </a:r>
            <a:r>
              <a:rPr lang="en-US" altLang="ja-JP" sz="2000" dirty="0" smtClean="0"/>
              <a:t>131</a:t>
            </a:r>
            <a:r>
              <a:rPr lang="ja-JP" altLang="en-US" sz="2000" dirty="0" smtClean="0"/>
              <a:t>濃度（</a:t>
            </a:r>
            <a:r>
              <a:rPr lang="en-US" altLang="ja-JP" sz="2000" dirty="0" err="1" smtClean="0"/>
              <a:t>Bq</a:t>
            </a:r>
            <a:r>
              <a:rPr lang="en-US" altLang="ja-JP" sz="2000" dirty="0" smtClean="0"/>
              <a:t>/kg</a:t>
            </a:r>
            <a:r>
              <a:rPr lang="ja-JP" altLang="en-US" sz="2000" dirty="0" smtClean="0"/>
              <a:t>）</a:t>
            </a:r>
          </a:p>
        </p:txBody>
      </p:sp>
      <p:sp>
        <p:nvSpPr>
          <p:cNvPr id="18" name="テキスト ボックス 17"/>
          <p:cNvSpPr txBox="1"/>
          <p:nvPr/>
        </p:nvSpPr>
        <p:spPr>
          <a:xfrm>
            <a:off x="482679" y="4218767"/>
            <a:ext cx="8481809" cy="461665"/>
          </a:xfrm>
          <a:prstGeom prst="rect">
            <a:avLst/>
          </a:prstGeom>
          <a:noFill/>
        </p:spPr>
        <p:txBody>
          <a:bodyPr wrap="none" rtlCol="0">
            <a:spAutoFit/>
          </a:bodyPr>
          <a:lstStyle/>
          <a:p>
            <a:r>
              <a:rPr lang="ja-JP" altLang="en-US" sz="2400" u="sng" dirty="0" smtClean="0"/>
              <a:t>飲食物のヨウ素</a:t>
            </a:r>
            <a:r>
              <a:rPr lang="en-US" altLang="ja-JP" sz="2400" u="sng" dirty="0" smtClean="0"/>
              <a:t>131</a:t>
            </a:r>
            <a:r>
              <a:rPr lang="ja-JP" altLang="en-US" sz="2400" u="sng" dirty="0" smtClean="0"/>
              <a:t>濃度が減少しない仮定の場合（年間平均値）</a:t>
            </a:r>
            <a:endParaRPr kumimoji="1" lang="ja-JP" altLang="en-US" sz="2400" u="sng" dirty="0"/>
          </a:p>
        </p:txBody>
      </p:sp>
      <p:sp>
        <p:nvSpPr>
          <p:cNvPr id="22" name="角丸四角形 21"/>
          <p:cNvSpPr/>
          <p:nvPr/>
        </p:nvSpPr>
        <p:spPr>
          <a:xfrm>
            <a:off x="354592" y="4036128"/>
            <a:ext cx="8568952" cy="2780928"/>
          </a:xfrm>
          <a:prstGeom prst="round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297040" y="3789040"/>
            <a:ext cx="180020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＜参考＞</a:t>
            </a:r>
            <a:endParaRPr kumimoji="1" lang="ja-JP" altLang="en-US" sz="2800"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523220"/>
          </a:xfrm>
          <a:prstGeom prst="rect">
            <a:avLst/>
          </a:prstGeom>
          <a:solidFill>
            <a:srgbClr val="0000FF"/>
          </a:solidFill>
          <a:ln w="9525">
            <a:noFill/>
            <a:miter lim="800000"/>
            <a:headEnd/>
            <a:tailEnd/>
          </a:ln>
        </p:spPr>
        <p:txBody>
          <a:bodyPr>
            <a:spAutoFit/>
          </a:bodyPr>
          <a:lstStyle/>
          <a:p>
            <a:r>
              <a:rPr lang="ja-JP" altLang="en-US" sz="2800" b="1" dirty="0" smtClean="0">
                <a:solidFill>
                  <a:schemeClr val="bg1"/>
                </a:solidFill>
              </a:rPr>
              <a:t>原子力安全委員会によるセシウムの指標値の算定方法</a:t>
            </a:r>
            <a:endParaRPr lang="ja-JP" altLang="en-US" sz="2800" b="1" baseline="30000" dirty="0">
              <a:solidFill>
                <a:schemeClr val="bg1"/>
              </a:solidFill>
            </a:endParaRPr>
          </a:p>
        </p:txBody>
      </p:sp>
      <p:sp>
        <p:nvSpPr>
          <p:cNvPr id="3" name="テキスト ボックス 2"/>
          <p:cNvSpPr txBox="1"/>
          <p:nvPr/>
        </p:nvSpPr>
        <p:spPr>
          <a:xfrm>
            <a:off x="180528" y="692696"/>
            <a:ext cx="8927976" cy="2431435"/>
          </a:xfrm>
          <a:prstGeom prst="rect">
            <a:avLst/>
          </a:prstGeom>
          <a:noFill/>
        </p:spPr>
        <p:txBody>
          <a:bodyPr wrap="square" rtlCol="0">
            <a:spAutoFit/>
          </a:bodyPr>
          <a:lstStyle/>
          <a:p>
            <a:r>
              <a:rPr kumimoji="1" lang="ja-JP" altLang="en-US" sz="2800" u="sng" dirty="0" smtClean="0"/>
              <a:t>ヨウ素との考え方の違い</a:t>
            </a:r>
            <a:endParaRPr kumimoji="1" lang="en-US" altLang="ja-JP" sz="2800" u="sng" dirty="0" smtClean="0"/>
          </a:p>
          <a:p>
            <a:r>
              <a:rPr lang="en-US" altLang="ja-JP" sz="2000" dirty="0" smtClean="0"/>
              <a:t>1) 1</a:t>
            </a:r>
            <a:r>
              <a:rPr lang="ja-JP" altLang="en-US" sz="2000" dirty="0" smtClean="0"/>
              <a:t>年間の実効線量</a:t>
            </a:r>
            <a:r>
              <a:rPr lang="en-US" altLang="ja-JP" sz="2000" dirty="0" smtClean="0"/>
              <a:t>5 </a:t>
            </a:r>
            <a:r>
              <a:rPr lang="en-US" altLang="ja-JP" sz="2000" dirty="0" err="1" smtClean="0"/>
              <a:t>mSv</a:t>
            </a:r>
            <a:r>
              <a:rPr lang="ja-JP" altLang="en-US" sz="2000" dirty="0" err="1" smtClean="0"/>
              <a:t>への</a:t>
            </a:r>
            <a:r>
              <a:rPr lang="ja-JP" altLang="en-US" sz="2000" dirty="0" smtClean="0"/>
              <a:t>寄与率を、「飲料水」、「牛乳・乳製品」、「野菜（根菜・芋類を含む）」、「穀類」、「肉・卵・魚介類・その他」についてそれぞれ</a:t>
            </a:r>
            <a:r>
              <a:rPr lang="en-US" altLang="ja-JP" sz="2000" dirty="0" smtClean="0"/>
              <a:t>1/5</a:t>
            </a:r>
            <a:r>
              <a:rPr lang="ja-JP" altLang="en-US" sz="2000" dirty="0" smtClean="0"/>
              <a:t>と仮定</a:t>
            </a:r>
            <a:endParaRPr lang="en-US" altLang="ja-JP" sz="2000" dirty="0" smtClean="0"/>
          </a:p>
          <a:p>
            <a:endParaRPr lang="en-US" altLang="ja-JP" sz="1200" dirty="0" smtClean="0"/>
          </a:p>
          <a:p>
            <a:r>
              <a:rPr kumimoji="1" lang="en-US" altLang="ja-JP" sz="2000" dirty="0" smtClean="0"/>
              <a:t>2</a:t>
            </a:r>
            <a:r>
              <a:rPr lang="en-US" altLang="ja-JP" sz="2000" dirty="0" smtClean="0"/>
              <a:t>) </a:t>
            </a:r>
            <a:r>
              <a:rPr kumimoji="1" lang="ja-JP" altLang="en-US" sz="2000" dirty="0" smtClean="0"/>
              <a:t>放射性ストロンチウムの線量も考慮してセシウムの指標値を算出（</a:t>
            </a:r>
            <a:r>
              <a:rPr kumimoji="1" lang="en-US" altLang="ja-JP" sz="2000" baseline="30000" dirty="0" smtClean="0"/>
              <a:t>90</a:t>
            </a:r>
            <a:r>
              <a:rPr kumimoji="1" lang="en-US" altLang="ja-JP" sz="2000" dirty="0" smtClean="0"/>
              <a:t>Sr/</a:t>
            </a:r>
            <a:r>
              <a:rPr kumimoji="1" lang="en-US" altLang="ja-JP" sz="2000" baseline="30000" dirty="0" smtClean="0"/>
              <a:t>137</a:t>
            </a:r>
            <a:r>
              <a:rPr kumimoji="1" lang="en-US" altLang="ja-JP" sz="2000" dirty="0" smtClean="0"/>
              <a:t>Cs</a:t>
            </a:r>
            <a:r>
              <a:rPr kumimoji="1" lang="ja-JP" altLang="en-US" sz="2000" dirty="0" smtClean="0"/>
              <a:t>の比を</a:t>
            </a:r>
            <a:r>
              <a:rPr kumimoji="1" lang="en-US" altLang="ja-JP" sz="2000" dirty="0" smtClean="0"/>
              <a:t>10%</a:t>
            </a:r>
            <a:r>
              <a:rPr kumimoji="1" lang="ja-JP" altLang="en-US" sz="2000" dirty="0" smtClean="0"/>
              <a:t>と仮定）</a:t>
            </a:r>
            <a:endParaRPr kumimoji="1" lang="en-US" altLang="ja-JP" sz="2000" dirty="0" smtClean="0"/>
          </a:p>
          <a:p>
            <a:endParaRPr kumimoji="1" lang="en-US" altLang="ja-JP" sz="1200" dirty="0" smtClean="0"/>
          </a:p>
          <a:p>
            <a:r>
              <a:rPr lang="en-US" altLang="ja-JP" sz="2000" dirty="0" smtClean="0"/>
              <a:t>3) </a:t>
            </a:r>
            <a:r>
              <a:rPr lang="ja-JP" altLang="en-US" sz="2000" dirty="0" smtClean="0">
                <a:solidFill>
                  <a:srgbClr val="0000FF"/>
                </a:solidFill>
              </a:rPr>
              <a:t>希釈効果（年平均濃度</a:t>
            </a:r>
            <a:r>
              <a:rPr lang="en-US" altLang="ja-JP" sz="2000" dirty="0" smtClean="0">
                <a:solidFill>
                  <a:srgbClr val="0000FF"/>
                </a:solidFill>
              </a:rPr>
              <a:t>/</a:t>
            </a:r>
            <a:r>
              <a:rPr lang="ja-JP" altLang="en-US" sz="2000" dirty="0" smtClean="0">
                <a:solidFill>
                  <a:srgbClr val="0000FF"/>
                </a:solidFill>
              </a:rPr>
              <a:t>最大濃度）を</a:t>
            </a:r>
            <a:r>
              <a:rPr lang="en-US" altLang="ja-JP" sz="2000" dirty="0" smtClean="0">
                <a:solidFill>
                  <a:srgbClr val="0000FF"/>
                </a:solidFill>
              </a:rPr>
              <a:t>0.5</a:t>
            </a:r>
            <a:r>
              <a:rPr lang="ja-JP" altLang="en-US" sz="2000" dirty="0" smtClean="0">
                <a:solidFill>
                  <a:srgbClr val="0000FF"/>
                </a:solidFill>
              </a:rPr>
              <a:t>と仮定</a:t>
            </a:r>
            <a:endParaRPr kumimoji="1" lang="ja-JP" altLang="en-US" sz="2000" dirty="0">
              <a:solidFill>
                <a:srgbClr val="0000FF"/>
              </a:solidFill>
            </a:endParaRPr>
          </a:p>
        </p:txBody>
      </p:sp>
      <p:graphicFrame>
        <p:nvGraphicFramePr>
          <p:cNvPr id="4" name="表 3"/>
          <p:cNvGraphicFramePr>
            <a:graphicFrameLocks noGrp="1"/>
          </p:cNvGraphicFramePr>
          <p:nvPr/>
        </p:nvGraphicFramePr>
        <p:xfrm>
          <a:off x="323530" y="3861048"/>
          <a:ext cx="8208910" cy="2460465"/>
        </p:xfrm>
        <a:graphic>
          <a:graphicData uri="http://schemas.openxmlformats.org/drawingml/2006/table">
            <a:tbl>
              <a:tblPr firstRow="1" bandRow="1">
                <a:tableStyleId>{5C22544A-7EE6-4342-B048-85BDC9FD1C3A}</a:tableStyleId>
              </a:tblPr>
              <a:tblGrid>
                <a:gridCol w="2779315"/>
                <a:gridCol w="1397148"/>
                <a:gridCol w="1296144"/>
                <a:gridCol w="1368152"/>
                <a:gridCol w="1368151"/>
              </a:tblGrid>
              <a:tr h="309844">
                <a:tc>
                  <a:txBody>
                    <a:bodyPr/>
                    <a:lstStyle/>
                    <a:p>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b="0" dirty="0" smtClean="0">
                          <a:solidFill>
                            <a:schemeClr val="tx1"/>
                          </a:solidFill>
                        </a:rPr>
                        <a:t>成人</a:t>
                      </a:r>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b="0" dirty="0" smtClean="0">
                          <a:solidFill>
                            <a:schemeClr val="tx1"/>
                          </a:solidFill>
                        </a:rPr>
                        <a:t>幼児</a:t>
                      </a:r>
                      <a:endParaRPr kumimoji="1" lang="ja-JP" altLang="en-US"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b="0" dirty="0" smtClean="0">
                          <a:solidFill>
                            <a:schemeClr val="tx1"/>
                          </a:solidFill>
                        </a:rPr>
                        <a:t>乳児</a:t>
                      </a:r>
                      <a:endParaRPr kumimoji="1" lang="ja-JP" altLang="en-US" b="0" dirty="0">
                        <a:solidFill>
                          <a:schemeClr val="tx1"/>
                        </a:solidFill>
                      </a:endParaRPr>
                    </a:p>
                  </a:txBody>
                  <a:tcPr>
                    <a:lnL w="12700" cmpd="sng">
                      <a:noFill/>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b="0" dirty="0" smtClean="0">
                          <a:solidFill>
                            <a:schemeClr val="tx1"/>
                          </a:solidFill>
                        </a:rPr>
                        <a:t>指標値</a:t>
                      </a:r>
                      <a:endParaRPr kumimoji="1" lang="ja-JP" altLang="en-US" b="0" dirty="0">
                        <a:solidFill>
                          <a:schemeClr val="tx1"/>
                        </a:solidFill>
                      </a:endParaRPr>
                    </a:p>
                  </a:txBody>
                  <a:tcPr>
                    <a:lnL w="12700" cap="flat" cmpd="sng" algn="ctr">
                      <a:solidFill>
                        <a:schemeClr val="tx1"/>
                      </a:solidFill>
                      <a:prstDash val="sysDash"/>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09844">
                <a:tc>
                  <a:txBody>
                    <a:bodyPr/>
                    <a:lstStyle/>
                    <a:p>
                      <a:r>
                        <a:rPr kumimoji="1" lang="ja-JP" altLang="en-US" b="0" dirty="0" smtClean="0"/>
                        <a:t>飲料水</a:t>
                      </a:r>
                      <a:endParaRPr kumimoji="1" lang="ja-JP" altLang="en-US"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201</a:t>
                      </a:r>
                      <a:endParaRPr kumimoji="1" lang="ja-JP" altLang="en-US"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421</a:t>
                      </a:r>
                      <a:endParaRPr kumimoji="1" lang="ja-JP" altLang="en-US" b="0" dirty="0"/>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228</a:t>
                      </a:r>
                      <a:endParaRPr kumimoji="1" lang="ja-JP" altLang="en-US" b="0" dirty="0"/>
                    </a:p>
                  </a:txBody>
                  <a:tcPr>
                    <a:lnL w="12700" cmpd="sng">
                      <a:noFill/>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200</a:t>
                      </a:r>
                      <a:endParaRPr kumimoji="1" lang="ja-JP" altLang="en-US" b="0" dirty="0"/>
                    </a:p>
                  </a:txBody>
                  <a:tcPr>
                    <a:lnL w="12700" cap="flat" cmpd="sng" algn="ctr">
                      <a:solidFill>
                        <a:schemeClr val="tx1"/>
                      </a:solidFill>
                      <a:prstDash val="sysDash"/>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9844">
                <a:tc>
                  <a:txBody>
                    <a:bodyPr/>
                    <a:lstStyle/>
                    <a:p>
                      <a:r>
                        <a:rPr kumimoji="1" lang="ja-JP" altLang="en-US" b="0" dirty="0" smtClean="0"/>
                        <a:t>牛乳・乳製品</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1660</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843</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270</a:t>
                      </a:r>
                      <a:endParaRPr kumimoji="1" lang="ja-JP" altLang="en-US" b="0" dirty="0"/>
                    </a:p>
                  </a:txBody>
                  <a:tcPr>
                    <a:lnL w="12700" cmpd="sng">
                      <a:noFill/>
                    </a:lnL>
                    <a:lnR w="12700" cap="flat" cmpd="sng" algn="ctr">
                      <a:solidFill>
                        <a:schemeClr val="tx1"/>
                      </a:solid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200</a:t>
                      </a:r>
                      <a:endParaRPr kumimoji="1" lang="ja-JP" altLang="en-US" b="0" dirty="0"/>
                    </a:p>
                  </a:txBody>
                  <a:tcPr>
                    <a:lnL w="12700" cap="flat" cmpd="sng" algn="ctr">
                      <a:solidFill>
                        <a:schemeClr val="tx1"/>
                      </a:solidFill>
                      <a:prstDash val="sysDash"/>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454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野菜類</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554</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1686</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1540</a:t>
                      </a:r>
                      <a:endParaRPr kumimoji="1" lang="ja-JP" altLang="en-US" b="0" dirty="0"/>
                    </a:p>
                  </a:txBody>
                  <a:tcPr>
                    <a:lnL w="12700" cmpd="sng">
                      <a:noFill/>
                    </a:lnL>
                    <a:lnR w="12700" cap="flat" cmpd="sng" algn="ctr">
                      <a:solidFill>
                        <a:schemeClr val="tx1"/>
                      </a:solid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500</a:t>
                      </a:r>
                      <a:endParaRPr kumimoji="1" lang="ja-JP" altLang="en-US" b="0" dirty="0"/>
                    </a:p>
                  </a:txBody>
                  <a:tcPr>
                    <a:lnL w="12700" cap="flat" cmpd="sng" algn="ctr">
                      <a:solidFill>
                        <a:schemeClr val="tx1"/>
                      </a:solidFill>
                      <a:prstDash val="sysDash"/>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454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穀類</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 1110</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3830</a:t>
                      </a:r>
                      <a:endParaRPr kumimoji="1" lang="ja-JP" alt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2940</a:t>
                      </a:r>
                      <a:endParaRPr kumimoji="1" lang="ja-JP" altLang="en-US" b="0" dirty="0"/>
                    </a:p>
                  </a:txBody>
                  <a:tcPr>
                    <a:lnL w="12700" cmpd="sng">
                      <a:noFill/>
                    </a:lnL>
                    <a:lnR w="12700" cap="flat" cmpd="sng" algn="ctr">
                      <a:solidFill>
                        <a:schemeClr val="tx1"/>
                      </a:solidFill>
                      <a:prstDash val="sysDash"/>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b="0" dirty="0" smtClean="0"/>
                        <a:t>500</a:t>
                      </a:r>
                      <a:endParaRPr kumimoji="1" lang="ja-JP" altLang="en-US" b="0" dirty="0"/>
                    </a:p>
                  </a:txBody>
                  <a:tcPr>
                    <a:lnL w="12700" cap="flat" cmpd="sng" algn="ctr">
                      <a:solidFill>
                        <a:schemeClr val="tx1"/>
                      </a:solidFill>
                      <a:prstDash val="sysDash"/>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r>
              <a:tr h="454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b="0" dirty="0" smtClean="0"/>
                        <a:t>肉・卵・魚介類・その他</a:t>
                      </a:r>
                      <a:endParaRPr kumimoji="1" lang="ja-JP" altLang="en-US"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b="0" dirty="0" smtClean="0"/>
                        <a:t>　</a:t>
                      </a:r>
                      <a:r>
                        <a:rPr kumimoji="1" lang="en-US" altLang="ja-JP" b="0" dirty="0" smtClean="0"/>
                        <a:t>664</a:t>
                      </a:r>
                      <a:endParaRPr kumimoji="1" lang="ja-JP" altLang="en-US"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0" dirty="0" smtClean="0"/>
                        <a:t>4010</a:t>
                      </a:r>
                      <a:endParaRPr kumimoji="1" lang="ja-JP" altLang="en-US" b="0" dirty="0"/>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0" dirty="0" smtClean="0"/>
                        <a:t>3234</a:t>
                      </a:r>
                      <a:endParaRPr kumimoji="1" lang="ja-JP" altLang="en-US" b="0" dirty="0"/>
                    </a:p>
                  </a:txBody>
                  <a:tcPr>
                    <a:lnL w="12700" cmpd="sng">
                      <a:noFill/>
                    </a:lnL>
                    <a:lnR w="12700" cap="flat" cmpd="sng" algn="ctr">
                      <a:solidFill>
                        <a:schemeClr val="tx1"/>
                      </a:solidFill>
                      <a:prstDash val="sysDash"/>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0" dirty="0" smtClean="0"/>
                        <a:t>500</a:t>
                      </a:r>
                      <a:endParaRPr kumimoji="1" lang="ja-JP" altLang="en-US" b="0" dirty="0"/>
                    </a:p>
                  </a:txBody>
                  <a:tcPr>
                    <a:lnL w="12700" cap="flat" cmpd="sng" algn="ctr">
                      <a:solidFill>
                        <a:schemeClr val="tx1"/>
                      </a:solidFill>
                      <a:prstDash val="sysDash"/>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テキスト ボックス 4"/>
          <p:cNvSpPr txBox="1"/>
          <p:nvPr/>
        </p:nvSpPr>
        <p:spPr>
          <a:xfrm>
            <a:off x="107504" y="3356992"/>
            <a:ext cx="8771953" cy="523220"/>
          </a:xfrm>
          <a:prstGeom prst="rect">
            <a:avLst/>
          </a:prstGeom>
          <a:noFill/>
        </p:spPr>
        <p:txBody>
          <a:bodyPr wrap="none" rtlCol="0">
            <a:spAutoFit/>
          </a:bodyPr>
          <a:lstStyle/>
          <a:p>
            <a:r>
              <a:rPr lang="ja-JP" altLang="en-US" sz="2800" dirty="0" smtClean="0"/>
              <a:t>算出された飲食物中のセシウム（</a:t>
            </a:r>
            <a:r>
              <a:rPr lang="en-US" altLang="ja-JP" sz="2800" dirty="0" smtClean="0"/>
              <a:t>134+137</a:t>
            </a:r>
            <a:r>
              <a:rPr lang="ja-JP" altLang="en-US" sz="2800" dirty="0" smtClean="0"/>
              <a:t>）濃度（</a:t>
            </a:r>
            <a:r>
              <a:rPr lang="en-US" altLang="ja-JP" sz="2800" dirty="0" err="1" smtClean="0"/>
              <a:t>Bq</a:t>
            </a:r>
            <a:r>
              <a:rPr lang="en-US" altLang="ja-JP" sz="2800" dirty="0" smtClean="0"/>
              <a:t>/kg</a:t>
            </a:r>
            <a:r>
              <a:rPr lang="ja-JP" altLang="en-US" sz="2800" dirty="0" smtClean="0"/>
              <a:t>）</a:t>
            </a:r>
            <a:endParaRPr kumimoji="1" lang="ja-JP" altLang="en-US" sz="2800" dirty="0"/>
          </a:p>
        </p:txBody>
      </p:sp>
      <p:sp>
        <p:nvSpPr>
          <p:cNvPr id="7" name="円/楕円 6"/>
          <p:cNvSpPr/>
          <p:nvPr/>
        </p:nvSpPr>
        <p:spPr>
          <a:xfrm>
            <a:off x="3491880" y="4221088"/>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6156176" y="4581128"/>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488112" y="4968464"/>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3488112" y="5417928"/>
            <a:ext cx="792088" cy="36004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3488112" y="5877272"/>
            <a:ext cx="792088" cy="36004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 11"/>
          <p:cNvSpPr>
            <a:spLocks noGrp="1"/>
          </p:cNvSpPr>
          <p:nvPr>
            <p:ph type="sldNum" sz="quarter" idx="12"/>
          </p:nvPr>
        </p:nvSpPr>
        <p:spPr/>
        <p:txBody>
          <a:bodyPr/>
          <a:lstStyle/>
          <a:p>
            <a:fld id="{E5B38C71-72A9-4A23-A2EB-0C1911F9BE65}" type="slidenum">
              <a:rPr kumimoji="1" lang="ja-JP" altLang="en-US" smtClean="0"/>
              <a:pPr/>
              <a:t>29</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放射性物質のリスクはどれくらいか？</a:t>
            </a:r>
            <a:endParaRPr lang="ja-JP" altLang="en-US" sz="3600" b="1" baseline="30000" dirty="0">
              <a:solidFill>
                <a:schemeClr val="bg1"/>
              </a:solidFill>
            </a:endParaRPr>
          </a:p>
        </p:txBody>
      </p:sp>
      <p:sp>
        <p:nvSpPr>
          <p:cNvPr id="5" name="テキスト ボックス 4"/>
          <p:cNvSpPr txBox="1"/>
          <p:nvPr/>
        </p:nvSpPr>
        <p:spPr>
          <a:xfrm>
            <a:off x="144016" y="836712"/>
            <a:ext cx="8892480" cy="1631216"/>
          </a:xfrm>
          <a:prstGeom prst="rect">
            <a:avLst/>
          </a:prstGeom>
          <a:noFill/>
        </p:spPr>
        <p:txBody>
          <a:bodyPr wrap="square" rtlCol="0">
            <a:spAutoFit/>
          </a:bodyPr>
          <a:lstStyle/>
          <a:p>
            <a:r>
              <a:rPr lang="ja-JP" altLang="en-US" sz="2800" dirty="0" smtClean="0"/>
              <a:t>＜質問</a:t>
            </a:r>
            <a:r>
              <a:rPr lang="en-US" altLang="ja-JP" sz="2800" dirty="0" smtClean="0"/>
              <a:t>B</a:t>
            </a:r>
            <a:r>
              <a:rPr lang="ja-JP" altLang="en-US" sz="2800" dirty="0" smtClean="0"/>
              <a:t>＞</a:t>
            </a:r>
          </a:p>
          <a:p>
            <a:r>
              <a:rPr lang="ja-JP" altLang="en-US" sz="2400" dirty="0" smtClean="0"/>
              <a:t>　その</a:t>
            </a:r>
            <a:r>
              <a:rPr lang="en-US" altLang="ja-JP" sz="2400" dirty="0" smtClean="0"/>
              <a:t>100</a:t>
            </a:r>
            <a:r>
              <a:rPr lang="ja-JP" altLang="en-US" sz="2400" dirty="0" smtClean="0"/>
              <a:t>倍に相当する年間</a:t>
            </a:r>
            <a:r>
              <a:rPr lang="en-US" altLang="ja-JP" sz="2400" u="sng" dirty="0" smtClean="0"/>
              <a:t>2000 </a:t>
            </a:r>
            <a:r>
              <a:rPr lang="en-US" altLang="ja-JP" sz="2400" u="sng" dirty="0" err="1" smtClean="0"/>
              <a:t>mSv</a:t>
            </a:r>
            <a:r>
              <a:rPr lang="ja-JP" altLang="en-US" sz="2400" dirty="0" smtClean="0"/>
              <a:t>の線量で</a:t>
            </a:r>
            <a:r>
              <a:rPr lang="en-US" altLang="ja-JP" sz="2400" dirty="0" smtClean="0"/>
              <a:t>1</a:t>
            </a:r>
            <a:r>
              <a:rPr lang="ja-JP" altLang="en-US" sz="2400" dirty="0" smtClean="0"/>
              <a:t>年間放射線被曝された人が</a:t>
            </a:r>
            <a:r>
              <a:rPr lang="en-US" altLang="ja-JP" sz="2400" u="sng" dirty="0" smtClean="0"/>
              <a:t>100</a:t>
            </a:r>
            <a:r>
              <a:rPr lang="ja-JP" altLang="en-US" sz="2400" u="sng" dirty="0" smtClean="0"/>
              <a:t>人</a:t>
            </a:r>
            <a:r>
              <a:rPr lang="ja-JP" altLang="en-US" sz="2400" dirty="0" smtClean="0"/>
              <a:t>いると仮定します。その人たちの各死因がそれぞれ何人程度になるか推測してください。</a:t>
            </a:r>
            <a:endParaRPr kumimoji="1" lang="ja-JP" altLang="en-US" sz="2400" dirty="0"/>
          </a:p>
        </p:txBody>
      </p:sp>
      <p:graphicFrame>
        <p:nvGraphicFramePr>
          <p:cNvPr id="6" name="表 5"/>
          <p:cNvGraphicFramePr>
            <a:graphicFrameLocks noGrp="1"/>
          </p:cNvGraphicFramePr>
          <p:nvPr/>
        </p:nvGraphicFramePr>
        <p:xfrm>
          <a:off x="323528" y="2715344"/>
          <a:ext cx="7992888" cy="3810000"/>
        </p:xfrm>
        <a:graphic>
          <a:graphicData uri="http://schemas.openxmlformats.org/drawingml/2006/table">
            <a:tbl>
              <a:tblPr firstRow="1" bandRow="1">
                <a:tableStyleId>{5C22544A-7EE6-4342-B048-85BDC9FD1C3A}</a:tableStyleId>
              </a:tblPr>
              <a:tblGrid>
                <a:gridCol w="4698970"/>
                <a:gridCol w="3293918"/>
              </a:tblGrid>
              <a:tr h="336794">
                <a:tc>
                  <a:txBody>
                    <a:bodyPr/>
                    <a:lstStyle/>
                    <a:p>
                      <a:r>
                        <a:rPr kumimoji="1" lang="ja-JP" altLang="en-US" sz="2000" b="0" dirty="0" smtClean="0">
                          <a:solidFill>
                            <a:schemeClr val="tx1"/>
                          </a:solidFill>
                        </a:rPr>
                        <a:t>原因</a:t>
                      </a:r>
                      <a:endParaRPr kumimoji="1" lang="ja-JP" altLang="en-US" sz="2000" b="0" dirty="0">
                        <a:solidFill>
                          <a:schemeClr val="tx1"/>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kumimoji="1" lang="ja-JP" altLang="en-US" sz="2000" b="0" dirty="0" smtClean="0">
                          <a:solidFill>
                            <a:schemeClr val="tx1"/>
                          </a:solidFill>
                        </a:rPr>
                        <a:t>人数</a:t>
                      </a:r>
                      <a:endParaRPr kumimoji="1" lang="ja-JP" altLang="en-US" sz="2000" b="0" dirty="0">
                        <a:solidFill>
                          <a:schemeClr val="tx1"/>
                        </a:solidFill>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15205">
                <a:tc>
                  <a:txBody>
                    <a:bodyPr/>
                    <a:lstStyle/>
                    <a:p>
                      <a:r>
                        <a:rPr lang="ja-JP" altLang="en-US" sz="1600" dirty="0" smtClean="0"/>
                        <a:t>その時に受けた放射性物質によるガン</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それ以外のガン（たばこを含む）</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心疾患</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脳血管疾患（脳梗塞、脳出血、クモ膜下出血など）</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肺炎</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自殺</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老衰</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交通事故</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r>
              <a:tr h="315205">
                <a:tc>
                  <a:txBody>
                    <a:bodyPr/>
                    <a:lstStyle/>
                    <a:p>
                      <a:r>
                        <a:rPr kumimoji="1" lang="ja-JP" altLang="en-US" sz="1600" dirty="0" smtClean="0"/>
                        <a:t>その他</a:t>
                      </a:r>
                      <a:endParaRPr kumimoji="1" lang="ja-JP" altLang="en-US" sz="16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6794">
                <a:tc>
                  <a:txBody>
                    <a:bodyPr/>
                    <a:lstStyle/>
                    <a:p>
                      <a:r>
                        <a:rPr kumimoji="1" lang="ja-JP" altLang="en-US" sz="2000" dirty="0" smtClean="0"/>
                        <a:t>合計</a:t>
                      </a:r>
                      <a:endParaRPr kumimoji="1" lang="ja-JP" altLang="en-US" sz="2000"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dirty="0" smtClean="0"/>
                        <a:t>100</a:t>
                      </a:r>
                      <a:endParaRPr kumimoji="1" lang="ja-JP" altLang="en-US"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テキスト ボックス 6"/>
          <p:cNvSpPr txBox="1"/>
          <p:nvPr/>
        </p:nvSpPr>
        <p:spPr>
          <a:xfrm>
            <a:off x="6445772" y="3112626"/>
            <a:ext cx="782586" cy="3093154"/>
          </a:xfrm>
          <a:prstGeom prst="rect">
            <a:avLst/>
          </a:prstGeom>
          <a:noFill/>
        </p:spPr>
        <p:txBody>
          <a:bodyPr wrap="none" rtlCol="0">
            <a:spAutoFit/>
          </a:bodyPr>
          <a:lstStyle/>
          <a:p>
            <a:pPr algn="r">
              <a:lnSpc>
                <a:spcPts val="2600"/>
              </a:lnSpc>
            </a:pPr>
            <a:r>
              <a:rPr lang="en-US" altLang="ja-JP" sz="2000" dirty="0" smtClean="0"/>
              <a:t>17(?)</a:t>
            </a:r>
          </a:p>
          <a:p>
            <a:pPr algn="r">
              <a:lnSpc>
                <a:spcPts val="2600"/>
              </a:lnSpc>
            </a:pPr>
            <a:r>
              <a:rPr lang="en-US" altLang="ja-JP" sz="2000" dirty="0" smtClean="0"/>
              <a:t>26</a:t>
            </a:r>
            <a:r>
              <a:rPr lang="ja-JP" altLang="en-US" sz="2000" dirty="0" smtClean="0"/>
              <a:t>　  </a:t>
            </a:r>
            <a:endParaRPr kumimoji="1" lang="en-US" altLang="ja-JP" sz="2000" dirty="0" smtClean="0"/>
          </a:p>
          <a:p>
            <a:pPr algn="r">
              <a:lnSpc>
                <a:spcPts val="2600"/>
              </a:lnSpc>
            </a:pPr>
            <a:r>
              <a:rPr lang="en-US" altLang="ja-JP" sz="2000" dirty="0" smtClean="0"/>
              <a:t>13</a:t>
            </a:r>
            <a:r>
              <a:rPr lang="ja-JP" altLang="en-US" sz="2000" dirty="0" smtClean="0"/>
              <a:t>　</a:t>
            </a:r>
            <a:r>
              <a:rPr lang="en-US" altLang="ja-JP" sz="2000" dirty="0" smtClean="0"/>
              <a:t>  </a:t>
            </a:r>
          </a:p>
          <a:p>
            <a:pPr algn="r">
              <a:lnSpc>
                <a:spcPts val="2600"/>
              </a:lnSpc>
            </a:pPr>
            <a:r>
              <a:rPr kumimoji="1" lang="en-US" altLang="ja-JP" sz="2000" dirty="0" smtClean="0"/>
              <a:t>10    </a:t>
            </a:r>
          </a:p>
          <a:p>
            <a:pPr algn="r">
              <a:lnSpc>
                <a:spcPts val="2600"/>
              </a:lnSpc>
            </a:pPr>
            <a:r>
              <a:rPr lang="en-US" altLang="ja-JP" sz="2000" dirty="0" smtClean="0"/>
              <a:t>8    </a:t>
            </a:r>
          </a:p>
          <a:p>
            <a:pPr algn="r">
              <a:lnSpc>
                <a:spcPts val="2600"/>
              </a:lnSpc>
            </a:pPr>
            <a:r>
              <a:rPr lang="en-US" altLang="ja-JP" sz="2000" dirty="0" smtClean="0"/>
              <a:t>2  </a:t>
            </a:r>
            <a:r>
              <a:rPr kumimoji="1" lang="en-US" altLang="ja-JP" sz="2000" dirty="0" smtClean="0"/>
              <a:t>  </a:t>
            </a:r>
          </a:p>
          <a:p>
            <a:pPr algn="r">
              <a:lnSpc>
                <a:spcPts val="2600"/>
              </a:lnSpc>
            </a:pPr>
            <a:r>
              <a:rPr lang="en-US" altLang="ja-JP" sz="2000" dirty="0" smtClean="0"/>
              <a:t>2    </a:t>
            </a:r>
          </a:p>
          <a:p>
            <a:pPr algn="r">
              <a:lnSpc>
                <a:spcPts val="2600"/>
              </a:lnSpc>
            </a:pPr>
            <a:r>
              <a:rPr kumimoji="1" lang="en-US" altLang="ja-JP" sz="2000" dirty="0" smtClean="0"/>
              <a:t>1    </a:t>
            </a:r>
          </a:p>
          <a:p>
            <a:pPr algn="r">
              <a:lnSpc>
                <a:spcPts val="2600"/>
              </a:lnSpc>
            </a:pPr>
            <a:r>
              <a:rPr lang="en-US" altLang="ja-JP" sz="2000" dirty="0" smtClean="0"/>
              <a:t>21    </a:t>
            </a:r>
            <a:endParaRPr kumimoji="1" lang="ja-JP"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30</a:t>
            </a:fld>
            <a:endParaRPr kumimoji="1" lang="ja-JP" altLang="en-US"/>
          </a:p>
        </p:txBody>
      </p:sp>
      <p:sp>
        <p:nvSpPr>
          <p:cNvPr id="3" name="Text Box 4"/>
          <p:cNvSpPr txBox="1">
            <a:spLocks noChangeArrowheads="1"/>
          </p:cNvSpPr>
          <p:nvPr/>
        </p:nvSpPr>
        <p:spPr bwMode="auto">
          <a:xfrm>
            <a:off x="-7937" y="1588"/>
            <a:ext cx="9153525" cy="1200329"/>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最適介入レベルの検討</a:t>
            </a:r>
            <a:endParaRPr lang="en-US" altLang="ja-JP" sz="3600" b="1" dirty="0" smtClean="0">
              <a:solidFill>
                <a:schemeClr val="bg1"/>
              </a:solidFill>
            </a:endParaRPr>
          </a:p>
          <a:p>
            <a:r>
              <a:rPr lang="ja-JP" altLang="en-US" sz="3600" b="1" dirty="0" smtClean="0">
                <a:solidFill>
                  <a:schemeClr val="bg1"/>
                </a:solidFill>
              </a:rPr>
              <a:t>～対策コストと経済損失の比較～</a:t>
            </a:r>
          </a:p>
        </p:txBody>
      </p:sp>
      <p:sp>
        <p:nvSpPr>
          <p:cNvPr id="6" name="テキスト ボックス 5"/>
          <p:cNvSpPr txBox="1"/>
          <p:nvPr/>
        </p:nvSpPr>
        <p:spPr>
          <a:xfrm>
            <a:off x="107504" y="1412776"/>
            <a:ext cx="9203160" cy="2492990"/>
          </a:xfrm>
          <a:prstGeom prst="rect">
            <a:avLst/>
          </a:prstGeom>
          <a:noFill/>
        </p:spPr>
        <p:txBody>
          <a:bodyPr wrap="none" rtlCol="0">
            <a:spAutoFit/>
          </a:bodyPr>
          <a:lstStyle/>
          <a:p>
            <a:r>
              <a:rPr lang="ja-JP" altLang="en-US" sz="2800" dirty="0" smtClean="0">
                <a:solidFill>
                  <a:srgbClr val="0000FF"/>
                </a:solidFill>
              </a:rPr>
              <a:t>◆</a:t>
            </a:r>
            <a:r>
              <a:rPr lang="en-US" altLang="ja-JP" sz="2800" dirty="0" smtClean="0">
                <a:solidFill>
                  <a:srgbClr val="0000FF"/>
                </a:solidFill>
              </a:rPr>
              <a:t>A</a:t>
            </a:r>
            <a:r>
              <a:rPr lang="ja-JP" altLang="en-US" sz="2800" dirty="0" smtClean="0">
                <a:solidFill>
                  <a:srgbClr val="0000FF"/>
                </a:solidFill>
              </a:rPr>
              <a:t>と</a:t>
            </a:r>
            <a:r>
              <a:rPr lang="en-US" altLang="ja-JP" sz="2800" dirty="0" smtClean="0">
                <a:solidFill>
                  <a:srgbClr val="0000FF"/>
                </a:solidFill>
              </a:rPr>
              <a:t>B</a:t>
            </a:r>
            <a:r>
              <a:rPr lang="ja-JP" altLang="en-US" sz="2800" dirty="0" smtClean="0">
                <a:solidFill>
                  <a:srgbClr val="0000FF"/>
                </a:solidFill>
              </a:rPr>
              <a:t>がつりあう時の飲食物中放射性物質濃度を算出</a:t>
            </a:r>
            <a:endParaRPr lang="en-US" altLang="ja-JP" sz="2800" dirty="0" smtClean="0">
              <a:solidFill>
                <a:srgbClr val="0000FF"/>
              </a:solidFill>
            </a:endParaRPr>
          </a:p>
          <a:p>
            <a:endParaRPr kumimoji="1" lang="en-US" altLang="ja-JP" sz="800" dirty="0" smtClean="0"/>
          </a:p>
          <a:p>
            <a:r>
              <a:rPr kumimoji="1" lang="ja-JP" altLang="en-US" sz="2800" dirty="0" smtClean="0"/>
              <a:t>　</a:t>
            </a:r>
            <a:r>
              <a:rPr kumimoji="1" lang="en-US" altLang="ja-JP" sz="2800" dirty="0" smtClean="0"/>
              <a:t>A</a:t>
            </a:r>
            <a:r>
              <a:rPr kumimoji="1" lang="ja-JP" altLang="en-US" sz="2800" dirty="0" err="1" smtClean="0"/>
              <a:t>．</a:t>
            </a:r>
            <a:r>
              <a:rPr kumimoji="1" lang="ja-JP" altLang="en-US" sz="2800" dirty="0" smtClean="0"/>
              <a:t>放射性曝露によって人が死亡することによる経済損失</a:t>
            </a:r>
            <a:endParaRPr kumimoji="1" lang="en-US" altLang="ja-JP" sz="2800" dirty="0" smtClean="0"/>
          </a:p>
          <a:p>
            <a:r>
              <a:rPr lang="ja-JP" altLang="en-US" sz="2800" dirty="0" smtClean="0"/>
              <a:t>　　</a:t>
            </a:r>
            <a:r>
              <a:rPr lang="ja-JP" altLang="en-US" sz="2400" dirty="0" smtClean="0"/>
              <a:t>⇒</a:t>
            </a:r>
            <a:r>
              <a:rPr lang="ja-JP" altLang="en-US" sz="2400" dirty="0" smtClean="0">
                <a:solidFill>
                  <a:srgbClr val="0000FF"/>
                </a:solidFill>
              </a:rPr>
              <a:t>一人当たり年間</a:t>
            </a:r>
            <a:r>
              <a:rPr lang="en-US" altLang="ja-JP" sz="2400" dirty="0" smtClean="0">
                <a:solidFill>
                  <a:srgbClr val="0000FF"/>
                </a:solidFill>
              </a:rPr>
              <a:t>GNP</a:t>
            </a:r>
            <a:r>
              <a:rPr lang="ja-JP" altLang="en-US" sz="2400" dirty="0" smtClean="0">
                <a:solidFill>
                  <a:srgbClr val="0000FF"/>
                </a:solidFill>
              </a:rPr>
              <a:t>と寿命の平均短縮年数</a:t>
            </a:r>
            <a:r>
              <a:rPr lang="ja-JP" altLang="en-US" sz="2400" dirty="0" smtClean="0"/>
              <a:t>から算出</a:t>
            </a:r>
            <a:r>
              <a:rPr lang="ja-JP" altLang="en-US" sz="2800" dirty="0" smtClean="0"/>
              <a:t>　　</a:t>
            </a:r>
            <a:endParaRPr lang="en-US" altLang="ja-JP" sz="2800" dirty="0" smtClean="0"/>
          </a:p>
          <a:p>
            <a:endParaRPr kumimoji="1" lang="en-US" altLang="ja-JP" sz="800" dirty="0" smtClean="0"/>
          </a:p>
          <a:p>
            <a:r>
              <a:rPr lang="ja-JP" altLang="en-US" sz="2800" dirty="0" smtClean="0"/>
              <a:t>　</a:t>
            </a:r>
            <a:r>
              <a:rPr lang="en-US" altLang="ja-JP" sz="2800" dirty="0" smtClean="0"/>
              <a:t>B</a:t>
            </a:r>
            <a:r>
              <a:rPr lang="ja-JP" altLang="en-US" sz="2800" dirty="0" err="1" smtClean="0"/>
              <a:t>．</a:t>
            </a:r>
            <a:r>
              <a:rPr lang="ja-JP" altLang="en-US" sz="2800" dirty="0" smtClean="0"/>
              <a:t>食品の回収や交換、飼料の交換にかかる費用</a:t>
            </a:r>
            <a:endParaRPr lang="en-US" altLang="ja-JP" sz="2800" dirty="0" smtClean="0"/>
          </a:p>
          <a:p>
            <a:r>
              <a:rPr kumimoji="1" lang="ja-JP" altLang="en-US" sz="2800" dirty="0" smtClean="0"/>
              <a:t>　　</a:t>
            </a:r>
            <a:r>
              <a:rPr kumimoji="1" lang="ja-JP" altLang="en-US" sz="2400" dirty="0" smtClean="0"/>
              <a:t>⇒食品や飼料の価格や飼料の消費量から算出</a:t>
            </a:r>
            <a:endParaRPr lang="en-US" altLang="ja-JP" sz="800" dirty="0" smtClean="0"/>
          </a:p>
        </p:txBody>
      </p:sp>
      <p:graphicFrame>
        <p:nvGraphicFramePr>
          <p:cNvPr id="7" name="表 6"/>
          <p:cNvGraphicFramePr>
            <a:graphicFrameLocks noGrp="1"/>
          </p:cNvGraphicFramePr>
          <p:nvPr/>
        </p:nvGraphicFramePr>
        <p:xfrm>
          <a:off x="395537" y="4721696"/>
          <a:ext cx="7992887" cy="1371600"/>
        </p:xfrm>
        <a:graphic>
          <a:graphicData uri="http://schemas.openxmlformats.org/drawingml/2006/table">
            <a:tbl>
              <a:tblPr firstRow="1" bandRow="1">
                <a:tableStyleId>{5C22544A-7EE6-4342-B048-85BDC9FD1C3A}</a:tableStyleId>
              </a:tblPr>
              <a:tblGrid>
                <a:gridCol w="3168351"/>
                <a:gridCol w="2525002"/>
                <a:gridCol w="2299534"/>
              </a:tblGrid>
              <a:tr h="370840">
                <a:tc>
                  <a:txBody>
                    <a:bodyPr/>
                    <a:lstStyle/>
                    <a:p>
                      <a:endParaRPr kumimoji="1" lang="ja-JP" altLang="en-US" sz="2400" b="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400" b="0" dirty="0" smtClean="0">
                          <a:solidFill>
                            <a:schemeClr val="tx1"/>
                          </a:solidFill>
                        </a:rPr>
                        <a:t>一般的食料</a:t>
                      </a:r>
                      <a:endParaRPr kumimoji="1" lang="ja-JP" altLang="en-US" sz="2400" b="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400" b="0" dirty="0" smtClean="0">
                          <a:solidFill>
                            <a:schemeClr val="tx1"/>
                          </a:solidFill>
                        </a:rPr>
                        <a:t>牛乳、乳児食</a:t>
                      </a:r>
                      <a:endParaRPr kumimoji="1" lang="ja-JP" altLang="en-US" sz="2400" b="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kumimoji="1" lang="ja-JP" altLang="en-US" sz="2400" dirty="0" smtClean="0">
                          <a:solidFill>
                            <a:schemeClr val="tx1"/>
                          </a:solidFill>
                        </a:rPr>
                        <a:t>ヨウ素</a:t>
                      </a:r>
                      <a:r>
                        <a:rPr kumimoji="1" lang="en-US" altLang="ja-JP" sz="2400" dirty="0" smtClean="0">
                          <a:solidFill>
                            <a:schemeClr val="tx1"/>
                          </a:solidFill>
                        </a:rPr>
                        <a:t>131</a:t>
                      </a:r>
                      <a:endParaRPr kumimoji="1" lang="ja-JP" altLang="en-US" sz="24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en-US" altLang="ja-JP" sz="2400" dirty="0" smtClean="0">
                          <a:solidFill>
                            <a:schemeClr val="tx1"/>
                          </a:solidFill>
                        </a:rPr>
                        <a:t>3000</a:t>
                      </a:r>
                      <a:endParaRPr kumimoji="1" lang="ja-JP" altLang="en-US" sz="240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kumimoji="1" lang="ja-JP" altLang="en-US" sz="2400" dirty="0" smtClean="0">
                          <a:solidFill>
                            <a:schemeClr val="tx1"/>
                          </a:solidFill>
                        </a:rPr>
                        <a:t>　</a:t>
                      </a:r>
                      <a:r>
                        <a:rPr kumimoji="1" lang="ja-JP" altLang="en-US" sz="2400" baseline="0" dirty="0" smtClean="0">
                          <a:solidFill>
                            <a:schemeClr val="tx1"/>
                          </a:solidFill>
                        </a:rPr>
                        <a:t>  </a:t>
                      </a:r>
                      <a:r>
                        <a:rPr kumimoji="1" lang="en-US" altLang="ja-JP" sz="2400" dirty="0" smtClean="0">
                          <a:solidFill>
                            <a:schemeClr val="tx1"/>
                          </a:solidFill>
                        </a:rPr>
                        <a:t>300</a:t>
                      </a:r>
                      <a:endParaRPr kumimoji="1" lang="ja-JP" altLang="en-US" sz="2400" dirty="0">
                        <a:solidFill>
                          <a:schemeClr val="tx1"/>
                        </a:solidFill>
                      </a:endParaRPr>
                    </a:p>
                  </a:txBody>
                  <a:tcPr>
                    <a:lnT w="12700" cap="flat" cmpd="sng" algn="ctr">
                      <a:solidFill>
                        <a:schemeClr val="tx1"/>
                      </a:solidFill>
                      <a:prstDash val="solid"/>
                      <a:round/>
                      <a:headEnd type="none" w="med" len="med"/>
                      <a:tailEnd type="none" w="med" len="med"/>
                    </a:lnT>
                    <a:noFill/>
                  </a:tcPr>
                </a:tc>
              </a:tr>
              <a:tr h="370840">
                <a:tc>
                  <a:txBody>
                    <a:bodyPr/>
                    <a:lstStyle/>
                    <a:p>
                      <a:r>
                        <a:rPr kumimoji="1" lang="ja-JP" altLang="en-US" sz="2400" dirty="0" smtClean="0">
                          <a:solidFill>
                            <a:schemeClr val="tx1"/>
                          </a:solidFill>
                        </a:rPr>
                        <a:t>セシウム</a:t>
                      </a:r>
                      <a:r>
                        <a:rPr kumimoji="1" lang="en-US" altLang="ja-JP" sz="2400" dirty="0" smtClean="0">
                          <a:solidFill>
                            <a:schemeClr val="tx1"/>
                          </a:solidFill>
                        </a:rPr>
                        <a:t>134</a:t>
                      </a:r>
                      <a:r>
                        <a:rPr kumimoji="1" lang="ja-JP" altLang="en-US" sz="2400" dirty="0" err="1" smtClean="0">
                          <a:solidFill>
                            <a:schemeClr val="tx1"/>
                          </a:solidFill>
                        </a:rPr>
                        <a:t>、</a:t>
                      </a:r>
                      <a:r>
                        <a:rPr kumimoji="1" lang="en-US" altLang="ja-JP" sz="2400" dirty="0" smtClean="0">
                          <a:solidFill>
                            <a:schemeClr val="tx1"/>
                          </a:solidFill>
                        </a:rPr>
                        <a:t>137</a:t>
                      </a:r>
                      <a:endParaRPr kumimoji="1" lang="ja-JP" altLang="en-US" sz="240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kumimoji="1" lang="en-US" altLang="ja-JP" sz="2400" dirty="0" smtClean="0">
                          <a:solidFill>
                            <a:schemeClr val="tx1"/>
                          </a:solidFill>
                        </a:rPr>
                        <a:t>3000</a:t>
                      </a:r>
                      <a:endParaRPr kumimoji="1" lang="ja-JP" altLang="en-US" sz="240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kumimoji="1" lang="ja-JP" altLang="en-US" sz="2400" dirty="0" smtClean="0">
                          <a:solidFill>
                            <a:schemeClr val="tx1"/>
                          </a:solidFill>
                        </a:rPr>
                        <a:t>　</a:t>
                      </a:r>
                      <a:r>
                        <a:rPr kumimoji="1" lang="en-US" altLang="ja-JP" sz="2400" dirty="0" smtClean="0">
                          <a:solidFill>
                            <a:schemeClr val="tx1"/>
                          </a:solidFill>
                        </a:rPr>
                        <a:t>3000</a:t>
                      </a:r>
                      <a:endParaRPr kumimoji="1" lang="ja-JP" altLang="en-US" sz="2400" dirty="0">
                        <a:solidFill>
                          <a:schemeClr val="tx1"/>
                        </a:solidFill>
                      </a:endParaRPr>
                    </a:p>
                  </a:txBody>
                  <a:tcPr>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2795071" y="4201924"/>
            <a:ext cx="3865161" cy="523220"/>
          </a:xfrm>
          <a:prstGeom prst="rect">
            <a:avLst/>
          </a:prstGeom>
          <a:noFill/>
        </p:spPr>
        <p:txBody>
          <a:bodyPr wrap="none" rtlCol="0">
            <a:spAutoFit/>
          </a:bodyPr>
          <a:lstStyle/>
          <a:p>
            <a:r>
              <a:rPr kumimoji="1" lang="ja-JP" altLang="en-US" sz="2800" dirty="0" smtClean="0"/>
              <a:t>算出された濃度（</a:t>
            </a:r>
            <a:r>
              <a:rPr kumimoji="1" lang="en-US" altLang="ja-JP" sz="2800" dirty="0" err="1" smtClean="0"/>
              <a:t>Bq</a:t>
            </a:r>
            <a:r>
              <a:rPr kumimoji="1" lang="en-US" altLang="ja-JP" sz="2800" dirty="0" smtClean="0"/>
              <a:t>/kg</a:t>
            </a:r>
            <a:r>
              <a:rPr kumimoji="1" lang="ja-JP" altLang="en-US" sz="2800" dirty="0" smtClean="0"/>
              <a:t>）</a:t>
            </a:r>
            <a:endParaRPr kumimoji="1" lang="ja-JP" altLang="en-US" sz="2800" dirty="0"/>
          </a:p>
        </p:txBody>
      </p:sp>
      <p:sp>
        <p:nvSpPr>
          <p:cNvPr id="10" name="正方形/長方形 9"/>
          <p:cNvSpPr/>
          <p:nvPr/>
        </p:nvSpPr>
        <p:spPr>
          <a:xfrm>
            <a:off x="-15766" y="6608385"/>
            <a:ext cx="9159766" cy="276999"/>
          </a:xfrm>
          <a:prstGeom prst="rect">
            <a:avLst/>
          </a:prstGeom>
        </p:spPr>
        <p:txBody>
          <a:bodyPr wrap="square">
            <a:spAutoFit/>
          </a:bodyPr>
          <a:lstStyle/>
          <a:p>
            <a:r>
              <a:rPr lang="ja-JP" altLang="en-US" sz="1200" dirty="0" smtClean="0"/>
              <a:t>原子力発電所等周辺防災対策専門部会環境ワーキンググループ</a:t>
            </a:r>
            <a:r>
              <a:rPr lang="en-US" altLang="ja-JP" sz="1200" dirty="0" smtClean="0"/>
              <a:t>: </a:t>
            </a:r>
            <a:r>
              <a:rPr lang="ja-JP" altLang="en-US" sz="1200" dirty="0" smtClean="0">
                <a:solidFill>
                  <a:srgbClr val="000000"/>
                </a:solidFill>
              </a:rPr>
              <a:t>飲食物摂取制限に関する最適介入レベルについて</a:t>
            </a:r>
            <a:r>
              <a:rPr lang="en-US" altLang="ja-JP" sz="1200" dirty="0" smtClean="0">
                <a:solidFill>
                  <a:srgbClr val="000000"/>
                </a:solidFill>
              </a:rPr>
              <a:t>, 1997</a:t>
            </a:r>
            <a:r>
              <a:rPr lang="ja-JP" altLang="en-US" sz="1200" dirty="0" smtClean="0">
                <a:solidFill>
                  <a:srgbClr val="000000"/>
                </a:solidFill>
              </a:rPr>
              <a:t>年</a:t>
            </a:r>
            <a:r>
              <a:rPr lang="en-US" altLang="ja-JP" sz="1200" dirty="0" smtClean="0">
                <a:solidFill>
                  <a:srgbClr val="000000"/>
                </a:solidFill>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31</a:t>
            </a:fld>
            <a:endParaRPr kumimoji="1" lang="ja-JP" altLang="en-US"/>
          </a:p>
        </p:txBody>
      </p:sp>
      <p:sp>
        <p:nvSpPr>
          <p:cNvPr id="3"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新基準値</a:t>
            </a:r>
          </a:p>
        </p:txBody>
      </p:sp>
      <p:sp>
        <p:nvSpPr>
          <p:cNvPr id="4" name="テキスト ボックス 3"/>
          <p:cNvSpPr txBox="1"/>
          <p:nvPr/>
        </p:nvSpPr>
        <p:spPr>
          <a:xfrm>
            <a:off x="-19066" y="6525344"/>
            <a:ext cx="5854295" cy="276999"/>
          </a:xfrm>
          <a:prstGeom prst="rect">
            <a:avLst/>
          </a:prstGeom>
          <a:noFill/>
        </p:spPr>
        <p:txBody>
          <a:bodyPr wrap="none" rtlCol="0">
            <a:spAutoFit/>
          </a:bodyPr>
          <a:lstStyle/>
          <a:p>
            <a:r>
              <a:rPr kumimoji="1" lang="ja-JP" altLang="en-US" sz="1200" dirty="0" smtClean="0"/>
              <a:t>薬事・食品衛生審議会食品衛生分科会放射性物質対策部会報告書（</a:t>
            </a:r>
            <a:r>
              <a:rPr kumimoji="1" lang="en-US" altLang="ja-JP" sz="1200" dirty="0" smtClean="0"/>
              <a:t>2011</a:t>
            </a:r>
            <a:r>
              <a:rPr kumimoji="1" lang="ja-JP" altLang="en-US" sz="1200" dirty="0" smtClean="0"/>
              <a:t>年</a:t>
            </a:r>
            <a:r>
              <a:rPr kumimoji="1" lang="en-US" altLang="ja-JP" sz="1200" dirty="0" smtClean="0"/>
              <a:t>12</a:t>
            </a:r>
            <a:r>
              <a:rPr kumimoji="1" lang="ja-JP" altLang="en-US" sz="1200" dirty="0" smtClean="0"/>
              <a:t>月</a:t>
            </a:r>
            <a:r>
              <a:rPr kumimoji="1" lang="en-US" altLang="ja-JP" sz="1200" dirty="0" smtClean="0"/>
              <a:t>22</a:t>
            </a:r>
            <a:r>
              <a:rPr kumimoji="1" lang="ja-JP" altLang="en-US" sz="1200" dirty="0" smtClean="0"/>
              <a:t>日）</a:t>
            </a:r>
            <a:endParaRPr kumimoji="1" lang="en-US" altLang="ja-JP" sz="1200" dirty="0" smtClean="0"/>
          </a:p>
        </p:txBody>
      </p:sp>
      <p:sp>
        <p:nvSpPr>
          <p:cNvPr id="5" name="テキスト ボックス 4"/>
          <p:cNvSpPr txBox="1"/>
          <p:nvPr/>
        </p:nvSpPr>
        <p:spPr>
          <a:xfrm>
            <a:off x="216024" y="830317"/>
            <a:ext cx="8748464" cy="5262979"/>
          </a:xfrm>
          <a:prstGeom prst="rect">
            <a:avLst/>
          </a:prstGeom>
          <a:noFill/>
        </p:spPr>
        <p:txBody>
          <a:bodyPr wrap="square" rtlCol="0">
            <a:spAutoFit/>
          </a:bodyPr>
          <a:lstStyle/>
          <a:p>
            <a:r>
              <a:rPr lang="ja-JP" altLang="en-US" sz="2400" dirty="0" smtClean="0">
                <a:solidFill>
                  <a:srgbClr val="0000FF"/>
                </a:solidFill>
              </a:rPr>
              <a:t>◆</a:t>
            </a:r>
            <a:r>
              <a:rPr lang="ja-JP" altLang="en-US" sz="2400" dirty="0" smtClean="0"/>
              <a:t>半減期</a:t>
            </a:r>
            <a:r>
              <a:rPr lang="en-US" altLang="ja-JP" sz="2400" dirty="0" smtClean="0"/>
              <a:t>1</a:t>
            </a:r>
            <a:r>
              <a:rPr lang="ja-JP" altLang="en-US" sz="2400" dirty="0" smtClean="0"/>
              <a:t>年以上の核種全て</a:t>
            </a:r>
            <a:r>
              <a:rPr lang="ja-JP" altLang="en-US" sz="1600" dirty="0" smtClean="0"/>
              <a:t>（</a:t>
            </a:r>
            <a:r>
              <a:rPr lang="en-US" altLang="ja-JP" sz="1600" dirty="0" smtClean="0"/>
              <a:t>Cs-134</a:t>
            </a:r>
            <a:r>
              <a:rPr lang="ja-JP" altLang="en-US" sz="1600" dirty="0" err="1" smtClean="0"/>
              <a:t>、</a:t>
            </a:r>
            <a:r>
              <a:rPr lang="en-US" altLang="ja-JP" sz="1600" dirty="0" smtClean="0"/>
              <a:t>Cs-137</a:t>
            </a:r>
            <a:r>
              <a:rPr lang="ja-JP" altLang="en-US" sz="1600" dirty="0" err="1" smtClean="0"/>
              <a:t>、</a:t>
            </a:r>
            <a:r>
              <a:rPr lang="en-US" altLang="ja-JP" sz="1600" dirty="0" smtClean="0"/>
              <a:t>Sr-90</a:t>
            </a:r>
            <a:r>
              <a:rPr lang="ja-JP" altLang="en-US" sz="1600" dirty="0" err="1" smtClean="0"/>
              <a:t>、</a:t>
            </a:r>
            <a:r>
              <a:rPr lang="en-US" altLang="ja-JP" sz="1600" dirty="0" smtClean="0"/>
              <a:t>Ru-106</a:t>
            </a:r>
            <a:r>
              <a:rPr lang="ja-JP" altLang="en-US" sz="1600" dirty="0" err="1" smtClean="0"/>
              <a:t>、</a:t>
            </a:r>
            <a:r>
              <a:rPr lang="en-US" altLang="ja-JP" sz="1600" dirty="0" smtClean="0"/>
              <a:t>Pu-238</a:t>
            </a:r>
            <a:r>
              <a:rPr lang="ja-JP" altLang="en-US" sz="1600" dirty="0" err="1" smtClean="0"/>
              <a:t>、</a:t>
            </a:r>
            <a:r>
              <a:rPr lang="en-US" altLang="ja-JP" sz="1600" dirty="0" smtClean="0"/>
              <a:t>Pu-239</a:t>
            </a:r>
            <a:r>
              <a:rPr lang="ja-JP" altLang="en-US" sz="1600" dirty="0" err="1" smtClean="0"/>
              <a:t>、</a:t>
            </a:r>
            <a:r>
              <a:rPr lang="en-US" altLang="ja-JP" sz="1600" dirty="0" smtClean="0"/>
              <a:t>Pu-240</a:t>
            </a:r>
            <a:r>
              <a:rPr lang="ja-JP" altLang="en-US" sz="1600" dirty="0" err="1" smtClean="0"/>
              <a:t>、</a:t>
            </a:r>
            <a:r>
              <a:rPr lang="en-US" altLang="ja-JP" sz="1600" dirty="0" smtClean="0"/>
              <a:t>Pu-241</a:t>
            </a:r>
            <a:r>
              <a:rPr lang="ja-JP" altLang="en-US" sz="2400" dirty="0" smtClean="0"/>
              <a:t>）の合計で</a:t>
            </a:r>
            <a:r>
              <a:rPr kumimoji="1" lang="en-US" altLang="ja-JP" sz="2400" dirty="0" smtClean="0"/>
              <a:t>1</a:t>
            </a:r>
            <a:r>
              <a:rPr kumimoji="1" lang="ja-JP" altLang="en-US" sz="2400" dirty="0" smtClean="0"/>
              <a:t>年間の実効線量が</a:t>
            </a:r>
            <a:r>
              <a:rPr kumimoji="1" lang="en-US" altLang="ja-JP" sz="2400" dirty="0" smtClean="0"/>
              <a:t>1mSv</a:t>
            </a:r>
          </a:p>
          <a:p>
            <a:endParaRPr kumimoji="1" lang="en-US" altLang="ja-JP" sz="800" dirty="0" smtClean="0"/>
          </a:p>
          <a:p>
            <a:r>
              <a:rPr lang="ja-JP" altLang="en-US" sz="2400" dirty="0" smtClean="0">
                <a:solidFill>
                  <a:srgbClr val="0000FF"/>
                </a:solidFill>
              </a:rPr>
              <a:t>◆</a:t>
            </a:r>
            <a:r>
              <a:rPr lang="ja-JP" altLang="en-US" sz="2400" dirty="0" smtClean="0"/>
              <a:t>各放射性物質とセシウムとの比率を算出し、セシウムの基準値を設定</a:t>
            </a:r>
            <a:endParaRPr lang="en-US" altLang="ja-JP" sz="2400" dirty="0" smtClean="0"/>
          </a:p>
          <a:p>
            <a:endParaRPr lang="en-US" altLang="ja-JP" sz="800" dirty="0" smtClean="0"/>
          </a:p>
          <a:p>
            <a:r>
              <a:rPr kumimoji="1" lang="ja-JP" altLang="en-US" sz="2400" dirty="0" smtClean="0">
                <a:solidFill>
                  <a:srgbClr val="0000FF"/>
                </a:solidFill>
              </a:rPr>
              <a:t>◆</a:t>
            </a:r>
            <a:r>
              <a:rPr kumimoji="1" lang="ja-JP" altLang="en-US" sz="2400" dirty="0" smtClean="0"/>
              <a:t>「飲料水」「乳幼児食品」「牛乳」「一般食品」の</a:t>
            </a:r>
            <a:r>
              <a:rPr kumimoji="1" lang="en-US" altLang="ja-JP" sz="2400" dirty="0" smtClean="0"/>
              <a:t>4</a:t>
            </a:r>
            <a:r>
              <a:rPr kumimoji="1" lang="ja-JP" altLang="en-US" sz="2400" dirty="0" smtClean="0"/>
              <a:t>区分</a:t>
            </a:r>
            <a:endParaRPr kumimoji="1" lang="en-US" altLang="ja-JP" sz="2400" dirty="0" smtClean="0"/>
          </a:p>
          <a:p>
            <a:endParaRPr kumimoji="1" lang="en-US" altLang="ja-JP" sz="800" dirty="0" smtClean="0"/>
          </a:p>
          <a:p>
            <a:r>
              <a:rPr lang="ja-JP" altLang="en-US" sz="2400" dirty="0" smtClean="0">
                <a:solidFill>
                  <a:srgbClr val="0000FF"/>
                </a:solidFill>
              </a:rPr>
              <a:t>◆</a:t>
            </a:r>
            <a:r>
              <a:rPr lang="ja-JP" altLang="en-US" sz="2400" dirty="0" smtClean="0"/>
              <a:t>飲料水には</a:t>
            </a:r>
            <a:r>
              <a:rPr lang="en-US" altLang="ja-JP" sz="2400" dirty="0" smtClean="0"/>
              <a:t>0.1 </a:t>
            </a:r>
            <a:r>
              <a:rPr lang="en-US" altLang="ja-JP" sz="2400" dirty="0" err="1" smtClean="0"/>
              <a:t>mSv</a:t>
            </a:r>
            <a:r>
              <a:rPr lang="ja-JP" altLang="en-US" sz="2400" dirty="0" smtClean="0"/>
              <a:t>を割り当てる</a:t>
            </a:r>
            <a:endParaRPr lang="en-US" altLang="ja-JP" sz="2400" dirty="0" smtClean="0"/>
          </a:p>
          <a:p>
            <a:endParaRPr lang="en-US" altLang="ja-JP" sz="800" dirty="0" smtClean="0"/>
          </a:p>
          <a:p>
            <a:r>
              <a:rPr lang="ja-JP" altLang="en-US" sz="2400" dirty="0" smtClean="0">
                <a:solidFill>
                  <a:srgbClr val="0000FF"/>
                </a:solidFill>
              </a:rPr>
              <a:t>◆</a:t>
            </a:r>
            <a:r>
              <a:rPr lang="ja-JP" altLang="en-US" sz="2400" dirty="0" smtClean="0"/>
              <a:t>一般食品の希釈効果を</a:t>
            </a:r>
            <a:r>
              <a:rPr lang="en-US" altLang="ja-JP" sz="2400" dirty="0" smtClean="0"/>
              <a:t>0.5</a:t>
            </a:r>
            <a:r>
              <a:rPr lang="ja-JP" altLang="en-US" sz="2400" dirty="0" smtClean="0"/>
              <a:t>と設定（</a:t>
            </a:r>
            <a:r>
              <a:rPr lang="en-US" altLang="ja-JP" sz="2400" dirty="0" smtClean="0"/>
              <a:t>50%</a:t>
            </a:r>
            <a:r>
              <a:rPr lang="ja-JP" altLang="en-US" sz="2400" dirty="0" smtClean="0"/>
              <a:t>の食品が上記の放射性物質を含むと仮定）</a:t>
            </a:r>
            <a:endParaRPr lang="en-US" altLang="ja-JP" sz="2400" dirty="0" smtClean="0"/>
          </a:p>
          <a:p>
            <a:endParaRPr lang="en-US" altLang="ja-JP" sz="800" dirty="0" smtClean="0"/>
          </a:p>
          <a:p>
            <a:r>
              <a:rPr kumimoji="1" lang="ja-JP" altLang="en-US" sz="2400" dirty="0" smtClean="0">
                <a:solidFill>
                  <a:srgbClr val="0000FF"/>
                </a:solidFill>
              </a:rPr>
              <a:t>◆</a:t>
            </a:r>
            <a:r>
              <a:rPr kumimoji="1" lang="en-US" altLang="ja-JP" sz="2400" dirty="0" smtClean="0"/>
              <a:t>10</a:t>
            </a:r>
            <a:r>
              <a:rPr kumimoji="1" lang="ja-JP" altLang="en-US" sz="2400" dirty="0" smtClean="0"/>
              <a:t>の年齢性別グループ（</a:t>
            </a:r>
            <a:r>
              <a:rPr kumimoji="1" lang="en-US" altLang="ja-JP" sz="1600" dirty="0" smtClean="0"/>
              <a:t>1</a:t>
            </a:r>
            <a:r>
              <a:rPr kumimoji="1" lang="ja-JP" altLang="en-US" sz="1600" dirty="0" smtClean="0"/>
              <a:t>歳未満、</a:t>
            </a:r>
            <a:r>
              <a:rPr kumimoji="1" lang="en-US" altLang="ja-JP" sz="1600" dirty="0" smtClean="0"/>
              <a:t>1~6</a:t>
            </a:r>
            <a:r>
              <a:rPr kumimoji="1" lang="ja-JP" altLang="en-US" sz="1600" dirty="0" smtClean="0"/>
              <a:t>歳男女、</a:t>
            </a:r>
            <a:r>
              <a:rPr kumimoji="1" lang="en-US" altLang="ja-JP" sz="1600" dirty="0" smtClean="0"/>
              <a:t>7~12</a:t>
            </a:r>
            <a:r>
              <a:rPr kumimoji="1" lang="ja-JP" altLang="en-US" sz="1600" dirty="0" smtClean="0"/>
              <a:t>歳男女、</a:t>
            </a:r>
            <a:r>
              <a:rPr kumimoji="1" lang="en-US" altLang="ja-JP" sz="1600" dirty="0" smtClean="0"/>
              <a:t>13~18</a:t>
            </a:r>
            <a:r>
              <a:rPr kumimoji="1" lang="ja-JP" altLang="en-US" sz="1600" dirty="0" smtClean="0"/>
              <a:t>歳男女、</a:t>
            </a:r>
            <a:r>
              <a:rPr kumimoji="1" lang="en-US" altLang="ja-JP" sz="1600" dirty="0" smtClean="0"/>
              <a:t>19</a:t>
            </a:r>
            <a:r>
              <a:rPr kumimoji="1" lang="ja-JP" altLang="en-US" sz="1600" dirty="0" smtClean="0"/>
              <a:t>歳以上男女、妊婦</a:t>
            </a:r>
            <a:r>
              <a:rPr kumimoji="1" lang="ja-JP" altLang="en-US" sz="2400" dirty="0" smtClean="0"/>
              <a:t>）についてそれぞれ計算し、最も低い濃度を一般食品の新基準値として採用</a:t>
            </a:r>
            <a:endParaRPr kumimoji="1" lang="en-US" altLang="ja-JP" sz="2400" dirty="0" smtClean="0"/>
          </a:p>
          <a:p>
            <a:endParaRPr kumimoji="1" lang="en-US" altLang="ja-JP" sz="800" dirty="0" smtClean="0"/>
          </a:p>
          <a:p>
            <a:r>
              <a:rPr kumimoji="1" lang="ja-JP" altLang="en-US" sz="2400" dirty="0" smtClean="0">
                <a:solidFill>
                  <a:srgbClr val="0000FF"/>
                </a:solidFill>
              </a:rPr>
              <a:t>◆</a:t>
            </a:r>
            <a:r>
              <a:rPr kumimoji="1" lang="ja-JP" altLang="en-US" sz="2400" dirty="0" smtClean="0"/>
              <a:t>乳幼児、牛乳は一般食品の半分の値を採用</a:t>
            </a:r>
            <a:endParaRPr kumimoji="1" lang="ja-JP" alt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32</a:t>
            </a:fld>
            <a:endParaRPr kumimoji="1" lang="ja-JP" altLang="en-US"/>
          </a:p>
        </p:txBody>
      </p:sp>
      <p:sp>
        <p:nvSpPr>
          <p:cNvPr id="5"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本研究の背景・目的</a:t>
            </a:r>
            <a:endParaRPr lang="ja-JP" altLang="en-US" sz="3600" b="1" dirty="0">
              <a:solidFill>
                <a:schemeClr val="bg1"/>
              </a:solidFill>
            </a:endParaRPr>
          </a:p>
        </p:txBody>
      </p:sp>
      <p:sp>
        <p:nvSpPr>
          <p:cNvPr id="9" name="テキスト ボックス 8"/>
          <p:cNvSpPr txBox="1"/>
          <p:nvPr/>
        </p:nvSpPr>
        <p:spPr>
          <a:xfrm>
            <a:off x="323529" y="2960946"/>
            <a:ext cx="8568951" cy="2492990"/>
          </a:xfrm>
          <a:prstGeom prst="rect">
            <a:avLst/>
          </a:prstGeom>
          <a:noFill/>
        </p:spPr>
        <p:txBody>
          <a:bodyPr wrap="square" rtlCol="0">
            <a:spAutoFit/>
          </a:bodyPr>
          <a:lstStyle/>
          <a:p>
            <a:pPr marL="514350" indent="-514350">
              <a:buFont typeface="+mj-lt"/>
              <a:buAutoNum type="arabicPeriod"/>
            </a:pPr>
            <a:r>
              <a:rPr kumimoji="1" lang="ja-JP" altLang="en-US" sz="2800" dirty="0" smtClean="0"/>
              <a:t>都民の飲食物由来放射性ヨウ素</a:t>
            </a:r>
            <a:r>
              <a:rPr kumimoji="1" lang="en-US" altLang="ja-JP" sz="2800" dirty="0" smtClean="0"/>
              <a:t>131</a:t>
            </a:r>
            <a:r>
              <a:rPr kumimoji="1" lang="ja-JP" altLang="en-US" sz="2800" dirty="0" smtClean="0"/>
              <a:t>およびセシウム</a:t>
            </a:r>
            <a:r>
              <a:rPr kumimoji="1" lang="en-US" altLang="ja-JP" sz="2800" dirty="0" smtClean="0"/>
              <a:t>134+137</a:t>
            </a:r>
            <a:r>
              <a:rPr kumimoji="1" lang="ja-JP" altLang="en-US" sz="2800" dirty="0" smtClean="0"/>
              <a:t>の曝露量を</a:t>
            </a:r>
            <a:r>
              <a:rPr lang="ja-JP" altLang="en-US" sz="2800" dirty="0" smtClean="0"/>
              <a:t>算定</a:t>
            </a:r>
            <a:endParaRPr kumimoji="1" lang="en-US" altLang="ja-JP" sz="2800" dirty="0" smtClean="0"/>
          </a:p>
          <a:p>
            <a:pPr marL="514350" indent="-514350"/>
            <a:endParaRPr kumimoji="1" lang="en-US" altLang="ja-JP" sz="800" dirty="0" smtClean="0"/>
          </a:p>
          <a:p>
            <a:pPr marL="514350" indent="-514350">
              <a:buFont typeface="+mj-lt"/>
              <a:buAutoNum type="arabicPeriod" startAt="2"/>
            </a:pPr>
            <a:r>
              <a:rPr lang="ja-JP" altLang="en-US" sz="2800" dirty="0"/>
              <a:t>出荷</a:t>
            </a:r>
            <a:r>
              <a:rPr lang="ja-JP" altLang="en-US" sz="2800" dirty="0" smtClean="0"/>
              <a:t>制限やボトル水配布による曝露量低減効果の推定</a:t>
            </a:r>
            <a:endParaRPr lang="en-US" altLang="ja-JP" sz="2800" dirty="0" smtClean="0"/>
          </a:p>
          <a:p>
            <a:pPr marL="514350" indent="-514350">
              <a:buFont typeface="+mj-lt"/>
              <a:buAutoNum type="arabicPeriod" startAt="2"/>
            </a:pPr>
            <a:endParaRPr kumimoji="1" lang="en-US" altLang="ja-JP" sz="800" dirty="0"/>
          </a:p>
          <a:p>
            <a:pPr marL="514350" indent="-514350">
              <a:buFont typeface="+mj-lt"/>
              <a:buAutoNum type="arabicPeriod" startAt="2"/>
            </a:pPr>
            <a:r>
              <a:rPr lang="ja-JP" altLang="en-US" sz="2800" dirty="0"/>
              <a:t>発</a:t>
            </a:r>
            <a:r>
              <a:rPr lang="ja-JP" altLang="en-US" sz="2800" dirty="0" smtClean="0"/>
              <a:t>がん</a:t>
            </a:r>
            <a:r>
              <a:rPr kumimoji="1" lang="ja-JP" altLang="en-US" sz="2800" dirty="0" smtClean="0"/>
              <a:t>リスク評価</a:t>
            </a:r>
            <a:endParaRPr kumimoji="1" lang="ja-JP" altLang="en-US" sz="2800" dirty="0"/>
          </a:p>
        </p:txBody>
      </p:sp>
      <p:sp>
        <p:nvSpPr>
          <p:cNvPr id="10" name="テキスト ボックス 9"/>
          <p:cNvSpPr txBox="1"/>
          <p:nvPr/>
        </p:nvSpPr>
        <p:spPr>
          <a:xfrm>
            <a:off x="286260" y="836712"/>
            <a:ext cx="8690100" cy="1200329"/>
          </a:xfrm>
          <a:prstGeom prst="rect">
            <a:avLst/>
          </a:prstGeom>
          <a:noFill/>
        </p:spPr>
        <p:txBody>
          <a:bodyPr wrap="square" rtlCol="0">
            <a:spAutoFit/>
          </a:bodyPr>
          <a:lstStyle/>
          <a:p>
            <a:r>
              <a:rPr lang="ja-JP" altLang="en-US" sz="2400" dirty="0" smtClean="0">
                <a:solidFill>
                  <a:srgbClr val="0000FF"/>
                </a:solidFill>
              </a:rPr>
              <a:t>◆</a:t>
            </a:r>
            <a:r>
              <a:rPr lang="ja-JP" altLang="en-US" sz="2400" dirty="0" smtClean="0"/>
              <a:t>外部被曝に比べて、飲食物由来などの内部被曝の評価は困難</a:t>
            </a:r>
            <a:endParaRPr kumimoji="1" lang="en-US" altLang="ja-JP" sz="2400" dirty="0" smtClean="0"/>
          </a:p>
          <a:p>
            <a:r>
              <a:rPr lang="ja-JP" altLang="en-US" sz="2400" dirty="0" smtClean="0">
                <a:solidFill>
                  <a:srgbClr val="0000FF"/>
                </a:solidFill>
              </a:rPr>
              <a:t>◆</a:t>
            </a:r>
            <a:r>
              <a:rPr lang="ja-JP" altLang="en-US" sz="2400" dirty="0" smtClean="0"/>
              <a:t>地域ごと、飲食物別の曝露量、発がんリスクの推計が求められている</a:t>
            </a:r>
            <a:endParaRPr kumimoji="1" lang="ja-JP" altLang="en-US" sz="2400" dirty="0"/>
          </a:p>
        </p:txBody>
      </p:sp>
      <p:sp>
        <p:nvSpPr>
          <p:cNvPr id="11" name="テキスト ボックス 10"/>
          <p:cNvSpPr txBox="1"/>
          <p:nvPr/>
        </p:nvSpPr>
        <p:spPr>
          <a:xfrm>
            <a:off x="0" y="2325073"/>
            <a:ext cx="3467616" cy="584775"/>
          </a:xfrm>
          <a:prstGeom prst="rect">
            <a:avLst/>
          </a:prstGeom>
          <a:noFill/>
        </p:spPr>
        <p:txBody>
          <a:bodyPr wrap="none" rtlCol="0">
            <a:spAutoFit/>
          </a:bodyPr>
          <a:lstStyle/>
          <a:p>
            <a:r>
              <a:rPr kumimoji="1" lang="ja-JP" altLang="en-US" sz="3200" dirty="0" smtClean="0"/>
              <a:t>＜本研究の目的＞</a:t>
            </a:r>
            <a:endParaRPr kumimoji="1" lang="ja-JP" altLang="en-US" sz="3200" dirty="0"/>
          </a:p>
        </p:txBody>
      </p:sp>
      <p:sp>
        <p:nvSpPr>
          <p:cNvPr id="7" name="テキスト ボックス 6"/>
          <p:cNvSpPr txBox="1"/>
          <p:nvPr/>
        </p:nvSpPr>
        <p:spPr>
          <a:xfrm>
            <a:off x="144016" y="5661248"/>
            <a:ext cx="8604448" cy="1015663"/>
          </a:xfrm>
          <a:prstGeom prst="rect">
            <a:avLst/>
          </a:prstGeom>
          <a:noFill/>
        </p:spPr>
        <p:txBody>
          <a:bodyPr wrap="square" rtlCol="0">
            <a:spAutoFit/>
          </a:bodyPr>
          <a:lstStyle/>
          <a:p>
            <a:r>
              <a:rPr kumimoji="1" lang="ja-JP" altLang="en-US" sz="2000" dirty="0" smtClean="0"/>
              <a:t>放射性ヨウ素に関する成果は、</a:t>
            </a:r>
            <a:r>
              <a:rPr kumimoji="1" lang="en-US" altLang="ja-JP" sz="2000" dirty="0" smtClean="0"/>
              <a:t>Chemosphere</a:t>
            </a:r>
            <a:r>
              <a:rPr kumimoji="1" lang="ja-JP" altLang="en-US" sz="2000" dirty="0" smtClean="0"/>
              <a:t>誌に受理</a:t>
            </a:r>
            <a:r>
              <a:rPr lang="ja-JP" altLang="en-US" sz="2000" dirty="0" smtClean="0"/>
              <a:t>された</a:t>
            </a:r>
            <a:endParaRPr lang="en-US" altLang="ja-JP" sz="2000" dirty="0" smtClean="0"/>
          </a:p>
          <a:p>
            <a:r>
              <a:rPr lang="ja-JP" altLang="en-US" sz="2000" dirty="0" smtClean="0"/>
              <a:t>放射性セシウムに関する成果は、第</a:t>
            </a:r>
            <a:r>
              <a:rPr lang="en-US" altLang="ja-JP" sz="2000" dirty="0" smtClean="0"/>
              <a:t>46</a:t>
            </a:r>
            <a:r>
              <a:rPr lang="ja-JP" altLang="en-US" sz="2000" dirty="0" smtClean="0"/>
              <a:t>回水環境学会年会（於：東洋大学）にて</a:t>
            </a:r>
            <a:r>
              <a:rPr lang="en-US" altLang="ja-JP" sz="2000" dirty="0" smtClean="0"/>
              <a:t>3</a:t>
            </a:r>
            <a:r>
              <a:rPr lang="ja-JP" altLang="en-US" sz="2000" dirty="0" smtClean="0"/>
              <a:t>月</a:t>
            </a:r>
            <a:r>
              <a:rPr lang="en-US" altLang="ja-JP" sz="2000" dirty="0" smtClean="0"/>
              <a:t>15</a:t>
            </a:r>
            <a:r>
              <a:rPr lang="ja-JP" altLang="en-US" sz="2000" dirty="0" smtClean="0"/>
              <a:t>日に口頭発表予定。</a:t>
            </a:r>
            <a:endParaRPr kumimoji="1" lang="ja-JP" altLang="en-US" sz="2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33</a:t>
            </a:fld>
            <a:endParaRPr kumimoji="1" lang="ja-JP" altLang="en-US"/>
          </a:p>
        </p:txBody>
      </p:sp>
      <p:sp>
        <p:nvSpPr>
          <p:cNvPr id="4"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実効線量と等価線量</a:t>
            </a:r>
            <a:endParaRPr lang="ja-JP" altLang="en-US" sz="3600" b="1" baseline="30000" dirty="0">
              <a:solidFill>
                <a:schemeClr val="bg1"/>
              </a:solidFill>
            </a:endParaRPr>
          </a:p>
        </p:txBody>
      </p:sp>
      <p:sp>
        <p:nvSpPr>
          <p:cNvPr id="23" name="テキスト ボックス 22"/>
          <p:cNvSpPr txBox="1"/>
          <p:nvPr/>
        </p:nvSpPr>
        <p:spPr>
          <a:xfrm>
            <a:off x="251520" y="3385443"/>
            <a:ext cx="7827784" cy="2923877"/>
          </a:xfrm>
          <a:prstGeom prst="rect">
            <a:avLst/>
          </a:prstGeom>
          <a:noFill/>
          <a:ln>
            <a:noFill/>
          </a:ln>
        </p:spPr>
        <p:txBody>
          <a:bodyPr wrap="none" rtlCol="0">
            <a:spAutoFit/>
          </a:bodyPr>
          <a:lstStyle/>
          <a:p>
            <a:r>
              <a:rPr kumimoji="1" lang="ja-JP" altLang="en-US" sz="3600" u="sng" dirty="0" smtClean="0"/>
              <a:t>曝露量（内部被曝量）（</a:t>
            </a:r>
            <a:r>
              <a:rPr kumimoji="1" lang="en-US" altLang="ja-JP" sz="3600" u="sng" dirty="0" err="1" smtClean="0"/>
              <a:t>mSv</a:t>
            </a:r>
            <a:r>
              <a:rPr kumimoji="1" lang="ja-JP" altLang="en-US" sz="3600" u="sng" dirty="0" smtClean="0"/>
              <a:t>）</a:t>
            </a:r>
            <a:endParaRPr kumimoji="1" lang="en-US" altLang="ja-JP" sz="3600" u="sng" dirty="0" smtClean="0"/>
          </a:p>
          <a:p>
            <a:endParaRPr lang="en-US" altLang="ja-JP" sz="1200" dirty="0" smtClean="0"/>
          </a:p>
          <a:p>
            <a:r>
              <a:rPr lang="ja-JP" altLang="en-US" sz="2800" dirty="0" smtClean="0">
                <a:solidFill>
                  <a:srgbClr val="0000FF"/>
                </a:solidFill>
              </a:rPr>
              <a:t>◆</a:t>
            </a:r>
            <a:r>
              <a:rPr lang="ja-JP" altLang="en-US" sz="2800" dirty="0" smtClean="0"/>
              <a:t>体全体への影響をもとに考える⇒</a:t>
            </a:r>
            <a:r>
              <a:rPr lang="ja-JP" altLang="en-US" sz="2800" dirty="0" smtClean="0">
                <a:solidFill>
                  <a:srgbClr val="0000FF"/>
                </a:solidFill>
              </a:rPr>
              <a:t>実効線量</a:t>
            </a:r>
            <a:endParaRPr lang="en-US" altLang="ja-JP" sz="2800" dirty="0" smtClean="0">
              <a:solidFill>
                <a:srgbClr val="0000FF"/>
              </a:solidFill>
            </a:endParaRPr>
          </a:p>
          <a:p>
            <a:r>
              <a:rPr lang="ja-JP" altLang="en-US" sz="2000" dirty="0" smtClean="0"/>
              <a:t>　　　　　　実効線量</a:t>
            </a:r>
            <a:r>
              <a:rPr lang="en-US" altLang="ja-JP" sz="2000" dirty="0" smtClean="0"/>
              <a:t>1000 </a:t>
            </a:r>
            <a:r>
              <a:rPr lang="en-US" altLang="ja-JP" sz="2000" dirty="0" err="1" smtClean="0"/>
              <a:t>mSv</a:t>
            </a:r>
            <a:r>
              <a:rPr lang="ja-JP" altLang="en-US" sz="2000" dirty="0" smtClean="0"/>
              <a:t>：</a:t>
            </a:r>
            <a:r>
              <a:rPr lang="en-US" altLang="ja-JP" sz="2000" dirty="0" smtClean="0"/>
              <a:t>10</a:t>
            </a:r>
            <a:r>
              <a:rPr lang="ja-JP" altLang="en-US" sz="2000" dirty="0" smtClean="0"/>
              <a:t>万人中</a:t>
            </a:r>
            <a:r>
              <a:rPr lang="en-US" altLang="ja-JP" sz="2000" dirty="0" smtClean="0"/>
              <a:t>17154</a:t>
            </a:r>
            <a:r>
              <a:rPr lang="ja-JP" altLang="en-US" sz="2000" dirty="0" smtClean="0"/>
              <a:t>人が発がん*</a:t>
            </a:r>
            <a:endParaRPr lang="en-US" altLang="ja-JP" sz="2000" dirty="0" smtClean="0"/>
          </a:p>
          <a:p>
            <a:r>
              <a:rPr lang="ja-JP" altLang="en-US" sz="2000" dirty="0" smtClean="0"/>
              <a:t>　　　　　　　　　　　　　　　　　　 　</a:t>
            </a:r>
            <a:r>
              <a:rPr lang="en-US" altLang="ja-JP" sz="2000" dirty="0" smtClean="0"/>
              <a:t>10</a:t>
            </a:r>
            <a:r>
              <a:rPr lang="ja-JP" altLang="en-US" sz="2000" dirty="0" smtClean="0"/>
              <a:t>万人中</a:t>
            </a:r>
            <a:r>
              <a:rPr lang="en-US" altLang="ja-JP" sz="2000" dirty="0" smtClean="0"/>
              <a:t>4140</a:t>
            </a:r>
            <a:r>
              <a:rPr lang="ja-JP" altLang="en-US" sz="2000" dirty="0" smtClean="0"/>
              <a:t>人が致死性発がん</a:t>
            </a:r>
            <a:r>
              <a:rPr lang="en-US" altLang="ja-JP" sz="2000" dirty="0" smtClean="0"/>
              <a:t>*</a:t>
            </a:r>
            <a:endParaRPr lang="en-US" altLang="ja-JP" sz="2800" baseline="30000" dirty="0" smtClean="0"/>
          </a:p>
          <a:p>
            <a:r>
              <a:rPr lang="ja-JP" altLang="en-US" sz="2800" dirty="0" smtClean="0">
                <a:solidFill>
                  <a:srgbClr val="0000FF"/>
                </a:solidFill>
              </a:rPr>
              <a:t>◆</a:t>
            </a:r>
            <a:r>
              <a:rPr lang="ja-JP" altLang="en-US" sz="2800" dirty="0" smtClean="0"/>
              <a:t>特定の組織への影響をもとに考える</a:t>
            </a:r>
            <a:r>
              <a:rPr kumimoji="1" lang="ja-JP" altLang="en-US" sz="2800" dirty="0" smtClean="0"/>
              <a:t>⇒</a:t>
            </a:r>
            <a:r>
              <a:rPr kumimoji="1" lang="ja-JP" altLang="en-US" sz="2800" dirty="0" smtClean="0">
                <a:solidFill>
                  <a:srgbClr val="0000FF"/>
                </a:solidFill>
              </a:rPr>
              <a:t>等価線量</a:t>
            </a:r>
            <a:endParaRPr lang="en-US" altLang="ja-JP" sz="2800" dirty="0" smtClean="0">
              <a:solidFill>
                <a:srgbClr val="0000FF"/>
              </a:solidFill>
            </a:endParaRPr>
          </a:p>
          <a:p>
            <a:r>
              <a:rPr lang="ja-JP" altLang="en-US" sz="2000" dirty="0" smtClean="0"/>
              <a:t>　　　　　　甲状腺等価線量</a:t>
            </a:r>
            <a:r>
              <a:rPr lang="en-US" altLang="ja-JP" sz="2000" dirty="0" smtClean="0"/>
              <a:t>1000 </a:t>
            </a:r>
            <a:r>
              <a:rPr lang="en-US" altLang="ja-JP" sz="2000" dirty="0" err="1" smtClean="0"/>
              <a:t>mSv</a:t>
            </a:r>
            <a:r>
              <a:rPr lang="ja-JP" altLang="en-US" sz="2000" dirty="0" smtClean="0"/>
              <a:t>：</a:t>
            </a:r>
            <a:r>
              <a:rPr lang="en-US" altLang="ja-JP" sz="2000" dirty="0" smtClean="0"/>
              <a:t>10</a:t>
            </a:r>
            <a:r>
              <a:rPr lang="ja-JP" altLang="en-US" sz="2000" dirty="0" smtClean="0"/>
              <a:t>万人中</a:t>
            </a:r>
            <a:r>
              <a:rPr lang="en-US" altLang="ja-JP" sz="2000" dirty="0" smtClean="0"/>
              <a:t>325</a:t>
            </a:r>
            <a:r>
              <a:rPr lang="ja-JP" altLang="en-US" sz="2000" dirty="0" smtClean="0"/>
              <a:t>人が発がん</a:t>
            </a:r>
            <a:r>
              <a:rPr lang="en-US" altLang="ja-JP" sz="2000" dirty="0" smtClean="0"/>
              <a:t>*</a:t>
            </a:r>
          </a:p>
          <a:p>
            <a:r>
              <a:rPr lang="en-US" altLang="ja-JP" sz="2000" dirty="0" smtClean="0"/>
              <a:t>                                                          10 </a:t>
            </a:r>
            <a:r>
              <a:rPr lang="ja-JP" altLang="en-US" sz="2000" dirty="0" smtClean="0"/>
              <a:t>万人中</a:t>
            </a:r>
            <a:r>
              <a:rPr lang="en-US" altLang="ja-JP" sz="2000" dirty="0" smtClean="0"/>
              <a:t>22</a:t>
            </a:r>
            <a:r>
              <a:rPr lang="ja-JP" altLang="en-US" sz="2000" dirty="0" smtClean="0"/>
              <a:t>人が致死性発がん</a:t>
            </a:r>
            <a:r>
              <a:rPr lang="en-US" altLang="ja-JP" sz="2000" dirty="0" smtClean="0"/>
              <a:t>*</a:t>
            </a:r>
            <a:endParaRPr lang="en-US" altLang="ja-JP" sz="2800" dirty="0"/>
          </a:p>
        </p:txBody>
      </p:sp>
      <p:sp>
        <p:nvSpPr>
          <p:cNvPr id="42" name="テキスト ボックス 41"/>
          <p:cNvSpPr txBox="1"/>
          <p:nvPr/>
        </p:nvSpPr>
        <p:spPr>
          <a:xfrm>
            <a:off x="3402637" y="982469"/>
            <a:ext cx="5057795" cy="646331"/>
          </a:xfrm>
          <a:prstGeom prst="rect">
            <a:avLst/>
          </a:prstGeom>
          <a:noFill/>
          <a:ln>
            <a:noFill/>
          </a:ln>
        </p:spPr>
        <p:txBody>
          <a:bodyPr wrap="none" rtlCol="0">
            <a:spAutoFit/>
          </a:bodyPr>
          <a:lstStyle/>
          <a:p>
            <a:r>
              <a:rPr kumimoji="1" lang="ja-JP" altLang="en-US" sz="3600" u="sng" dirty="0" smtClean="0"/>
              <a:t>放射性物質濃度（</a:t>
            </a:r>
            <a:r>
              <a:rPr kumimoji="1" lang="en-US" altLang="ja-JP" sz="3600" u="sng" dirty="0" err="1" smtClean="0"/>
              <a:t>Bq</a:t>
            </a:r>
            <a:r>
              <a:rPr kumimoji="1" lang="en-US" altLang="ja-JP" sz="3600" u="sng" dirty="0" smtClean="0"/>
              <a:t>/kg</a:t>
            </a:r>
            <a:r>
              <a:rPr kumimoji="1" lang="ja-JP" altLang="en-US" sz="3600" u="sng" dirty="0" smtClean="0"/>
              <a:t>）</a:t>
            </a:r>
            <a:endParaRPr kumimoji="1" lang="en-US" altLang="ja-JP" sz="3600" u="sng" dirty="0" smtClean="0"/>
          </a:p>
        </p:txBody>
      </p:sp>
      <p:sp>
        <p:nvSpPr>
          <p:cNvPr id="43" name="下矢印 42"/>
          <p:cNvSpPr/>
          <p:nvPr/>
        </p:nvSpPr>
        <p:spPr>
          <a:xfrm>
            <a:off x="1354165" y="2378584"/>
            <a:ext cx="504056" cy="76238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2119013" y="2405880"/>
            <a:ext cx="6125395" cy="707886"/>
          </a:xfrm>
          <a:prstGeom prst="rect">
            <a:avLst/>
          </a:prstGeom>
          <a:noFill/>
        </p:spPr>
        <p:txBody>
          <a:bodyPr wrap="none" rtlCol="0">
            <a:spAutoFit/>
          </a:bodyPr>
          <a:lstStyle/>
          <a:p>
            <a:r>
              <a:rPr kumimoji="1" lang="ja-JP" altLang="en-US" sz="2000" dirty="0" smtClean="0">
                <a:solidFill>
                  <a:srgbClr val="0000FF"/>
                </a:solidFill>
              </a:rPr>
              <a:t>◆</a:t>
            </a:r>
            <a:r>
              <a:rPr lang="ja-JP" altLang="en-US" sz="2000" dirty="0" smtClean="0"/>
              <a:t>飲食物の</a:t>
            </a:r>
            <a:r>
              <a:rPr kumimoji="1" lang="ja-JP" altLang="en-US" sz="2000" dirty="0" smtClean="0"/>
              <a:t>摂取量（</a:t>
            </a:r>
            <a:r>
              <a:rPr kumimoji="1" lang="en-US" altLang="ja-JP" sz="2000" dirty="0" smtClean="0"/>
              <a:t>kg/</a:t>
            </a:r>
            <a:r>
              <a:rPr lang="ja-JP" altLang="en-US" sz="2000" dirty="0" smtClean="0"/>
              <a:t>日</a:t>
            </a:r>
            <a:r>
              <a:rPr kumimoji="1" lang="ja-JP" altLang="en-US" sz="2000" dirty="0" smtClean="0"/>
              <a:t>）</a:t>
            </a:r>
            <a:endParaRPr kumimoji="1" lang="en-US" altLang="ja-JP" sz="2000" dirty="0" smtClean="0"/>
          </a:p>
          <a:p>
            <a:r>
              <a:rPr lang="ja-JP" altLang="en-US" sz="2000" dirty="0" smtClean="0">
                <a:solidFill>
                  <a:srgbClr val="0000FF"/>
                </a:solidFill>
              </a:rPr>
              <a:t>◆</a:t>
            </a:r>
            <a:r>
              <a:rPr lang="ja-JP" altLang="en-US" sz="2000" dirty="0" smtClean="0"/>
              <a:t>線量係数（</a:t>
            </a:r>
            <a:r>
              <a:rPr lang="zh-TW" altLang="en-US" sz="2000" dirty="0" smtClean="0">
                <a:solidFill>
                  <a:srgbClr val="000000"/>
                </a:solidFill>
              </a:rPr>
              <a:t>実効線量係数</a:t>
            </a:r>
            <a:r>
              <a:rPr lang="ja-JP" altLang="en-US" sz="2000" dirty="0" err="1" smtClean="0">
                <a:solidFill>
                  <a:srgbClr val="000000"/>
                </a:solidFill>
              </a:rPr>
              <a:t>、</a:t>
            </a:r>
            <a:r>
              <a:rPr lang="ja-JP" altLang="en-US" sz="2000" dirty="0" smtClean="0">
                <a:solidFill>
                  <a:srgbClr val="000000"/>
                </a:solidFill>
              </a:rPr>
              <a:t>等価線量係数（</a:t>
            </a:r>
            <a:r>
              <a:rPr lang="en-US" altLang="ja-JP" sz="2000" dirty="0" err="1" smtClean="0">
                <a:solidFill>
                  <a:srgbClr val="000000"/>
                </a:solidFill>
              </a:rPr>
              <a:t>mSv</a:t>
            </a:r>
            <a:r>
              <a:rPr lang="en-US" altLang="ja-JP" sz="2000" dirty="0" smtClean="0">
                <a:solidFill>
                  <a:srgbClr val="000000"/>
                </a:solidFill>
              </a:rPr>
              <a:t>/</a:t>
            </a:r>
            <a:r>
              <a:rPr lang="en-US" altLang="ja-JP" sz="2000" dirty="0" err="1" smtClean="0">
                <a:solidFill>
                  <a:srgbClr val="000000"/>
                </a:solidFill>
              </a:rPr>
              <a:t>Bq</a:t>
            </a:r>
            <a:r>
              <a:rPr lang="ja-JP" altLang="en-US" sz="2000" dirty="0" smtClean="0">
                <a:solidFill>
                  <a:srgbClr val="000000"/>
                </a:solidFill>
              </a:rPr>
              <a:t>）</a:t>
            </a:r>
            <a:r>
              <a:rPr lang="ja-JP" altLang="en-US" sz="2000" dirty="0" smtClean="0"/>
              <a:t>）</a:t>
            </a:r>
            <a:endParaRPr kumimoji="1" lang="ja-JP" altLang="en-US" sz="2000" dirty="0"/>
          </a:p>
        </p:txBody>
      </p:sp>
      <p:sp>
        <p:nvSpPr>
          <p:cNvPr id="45" name="正方形/長方形 44"/>
          <p:cNvSpPr/>
          <p:nvPr/>
        </p:nvSpPr>
        <p:spPr>
          <a:xfrm>
            <a:off x="0" y="6581001"/>
            <a:ext cx="4744056" cy="276999"/>
          </a:xfrm>
          <a:prstGeom prst="rect">
            <a:avLst/>
          </a:prstGeom>
        </p:spPr>
        <p:txBody>
          <a:bodyPr wrap="none">
            <a:spAutoFit/>
          </a:bodyPr>
          <a:lstStyle/>
          <a:p>
            <a:r>
              <a:rPr lang="en-GB" altLang="ja-JP" sz="1200" dirty="0" smtClean="0">
                <a:solidFill>
                  <a:srgbClr val="000000"/>
                </a:solidFill>
              </a:rPr>
              <a:t>* ICRP Publication 103, 2007. </a:t>
            </a:r>
            <a:r>
              <a:rPr lang="ja-JP" altLang="en-US" sz="1200" dirty="0" smtClean="0">
                <a:solidFill>
                  <a:srgbClr val="000000"/>
                </a:solidFill>
              </a:rPr>
              <a:t>線量</a:t>
            </a:r>
            <a:r>
              <a:rPr lang="en-US" altLang="ja-JP" sz="1200" dirty="0" smtClean="0">
                <a:solidFill>
                  <a:srgbClr val="000000"/>
                </a:solidFill>
              </a:rPr>
              <a:t>-</a:t>
            </a:r>
            <a:r>
              <a:rPr lang="ja-JP" altLang="en-US" sz="1200" dirty="0" smtClean="0">
                <a:solidFill>
                  <a:srgbClr val="000000"/>
                </a:solidFill>
              </a:rPr>
              <a:t>低線量率効果係数を</a:t>
            </a:r>
            <a:r>
              <a:rPr lang="en-US" altLang="ja-JP" sz="1200" dirty="0" smtClean="0">
                <a:solidFill>
                  <a:srgbClr val="000000"/>
                </a:solidFill>
              </a:rPr>
              <a:t>2</a:t>
            </a:r>
            <a:r>
              <a:rPr lang="ja-JP" altLang="en-US" sz="1200" dirty="0" smtClean="0">
                <a:solidFill>
                  <a:srgbClr val="000000"/>
                </a:solidFill>
              </a:rPr>
              <a:t>と設定。</a:t>
            </a:r>
            <a:endParaRPr lang="ja-JP" altLang="en-US" sz="1200" dirty="0"/>
          </a:p>
        </p:txBody>
      </p:sp>
      <p:pic>
        <p:nvPicPr>
          <p:cNvPr id="1026" name="Picture 2" descr="C:\Users\michio\AppData\Local\Microsoft\Windows\Temporary Internet Files\Content.IE5\M36W4B4Q\MP900178066[1].jpg"/>
          <p:cNvPicPr>
            <a:picLocks noChangeAspect="1" noChangeArrowheads="1"/>
          </p:cNvPicPr>
          <p:nvPr/>
        </p:nvPicPr>
        <p:blipFill>
          <a:blip r:embed="rId2" cstate="print"/>
          <a:srcRect/>
          <a:stretch>
            <a:fillRect/>
          </a:stretch>
        </p:blipFill>
        <p:spPr bwMode="auto">
          <a:xfrm>
            <a:off x="159715" y="692696"/>
            <a:ext cx="960000" cy="1440000"/>
          </a:xfrm>
          <a:prstGeom prst="rect">
            <a:avLst/>
          </a:prstGeom>
          <a:noFill/>
        </p:spPr>
      </p:pic>
      <p:pic>
        <p:nvPicPr>
          <p:cNvPr id="46" name="Picture 3" descr="C:\Users\michio\AppData\Local\Microsoft\Windows\Temporary Internet Files\Content.IE5\M36W4B4Q\MP900411701[1].jpg"/>
          <p:cNvPicPr>
            <a:picLocks noChangeAspect="1" noChangeArrowheads="1"/>
          </p:cNvPicPr>
          <p:nvPr/>
        </p:nvPicPr>
        <p:blipFill>
          <a:blip r:embed="rId3" cstate="print"/>
          <a:srcRect/>
          <a:stretch>
            <a:fillRect/>
          </a:stretch>
        </p:blipFill>
        <p:spPr bwMode="auto">
          <a:xfrm>
            <a:off x="1239836" y="692696"/>
            <a:ext cx="2021053" cy="14400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cstate="print"/>
          <a:srcRect/>
          <a:stretch>
            <a:fillRect/>
          </a:stretch>
        </p:blipFill>
        <p:spPr bwMode="auto">
          <a:xfrm>
            <a:off x="172690" y="4528562"/>
            <a:ext cx="2375204" cy="2297906"/>
          </a:xfrm>
          <a:prstGeom prst="rect">
            <a:avLst/>
          </a:prstGeom>
          <a:noFill/>
          <a:ln w="9525">
            <a:noFill/>
            <a:miter lim="800000"/>
            <a:headEnd/>
            <a:tailEnd/>
          </a:ln>
          <a:effectLst/>
        </p:spPr>
      </p:pic>
      <p:sp>
        <p:nvSpPr>
          <p:cNvPr id="4" name="正方形/長方形 3"/>
          <p:cNvSpPr/>
          <p:nvPr/>
        </p:nvSpPr>
        <p:spPr>
          <a:xfrm>
            <a:off x="179512" y="692696"/>
            <a:ext cx="8820472" cy="2616101"/>
          </a:xfrm>
          <a:prstGeom prst="rect">
            <a:avLst/>
          </a:prstGeom>
        </p:spPr>
        <p:txBody>
          <a:bodyPr wrap="square">
            <a:spAutoFit/>
          </a:bodyPr>
          <a:lstStyle/>
          <a:p>
            <a:r>
              <a:rPr lang="ja-JP" altLang="en-US" sz="2000" dirty="0" smtClean="0">
                <a:solidFill>
                  <a:srgbClr val="0000FF"/>
                </a:solidFill>
              </a:rPr>
              <a:t>◆</a:t>
            </a:r>
            <a:r>
              <a:rPr lang="ja-JP" altLang="en-US" sz="2000" dirty="0" smtClean="0"/>
              <a:t>飲食物中濃度は厚労省および東京都健康安全研究センターの公表値を使用</a:t>
            </a:r>
            <a:endParaRPr lang="en-US" altLang="ja-JP" sz="1600" dirty="0" smtClean="0"/>
          </a:p>
          <a:p>
            <a:endParaRPr lang="en-US" altLang="ja-JP" sz="800" dirty="0" smtClean="0">
              <a:solidFill>
                <a:srgbClr val="0000FF"/>
              </a:solidFill>
            </a:endParaRPr>
          </a:p>
          <a:p>
            <a:r>
              <a:rPr lang="ja-JP" altLang="en-US" sz="2000" dirty="0" smtClean="0">
                <a:solidFill>
                  <a:srgbClr val="0000FF"/>
                </a:solidFill>
              </a:rPr>
              <a:t>◆</a:t>
            </a:r>
            <a:r>
              <a:rPr lang="ja-JP" altLang="en-US" sz="2000" dirty="0" smtClean="0"/>
              <a:t>飲食物グループ・地域・日別の飲食物濃度データへ整理し、各地域から東京への飲食物入荷量、年齢グループ別の摂取量・線量係数から平均曝露量を算出</a:t>
            </a:r>
            <a:endParaRPr lang="en-US" altLang="ja-JP" sz="2000" dirty="0" smtClean="0"/>
          </a:p>
          <a:p>
            <a:endParaRPr lang="en-US" altLang="ja-JP" sz="800" dirty="0" smtClean="0"/>
          </a:p>
          <a:p>
            <a:r>
              <a:rPr lang="ja-JP" altLang="en-US" sz="2000" dirty="0" smtClean="0">
                <a:solidFill>
                  <a:srgbClr val="0000FF"/>
                </a:solidFill>
              </a:rPr>
              <a:t>◆</a:t>
            </a:r>
            <a:r>
              <a:rPr lang="en-US" altLang="ja-JP" sz="2000" dirty="0" smtClean="0"/>
              <a:t>2011</a:t>
            </a:r>
            <a:r>
              <a:rPr lang="ja-JP" altLang="en-US" sz="2000" dirty="0" smtClean="0"/>
              <a:t>年</a:t>
            </a:r>
            <a:r>
              <a:rPr lang="en-US" altLang="ja-JP" sz="2000" dirty="0" smtClean="0"/>
              <a:t>3</a:t>
            </a:r>
            <a:r>
              <a:rPr lang="ja-JP" altLang="en-US" sz="2000" dirty="0" smtClean="0"/>
              <a:t>月</a:t>
            </a:r>
            <a:r>
              <a:rPr lang="en-US" altLang="ja-JP" sz="2000" dirty="0" smtClean="0"/>
              <a:t>21</a:t>
            </a:r>
            <a:r>
              <a:rPr lang="ja-JP" altLang="en-US" sz="2000" dirty="0" smtClean="0"/>
              <a:t>日から</a:t>
            </a:r>
            <a:r>
              <a:rPr lang="en-US" altLang="ja-JP" sz="2000" dirty="0" smtClean="0"/>
              <a:t>1</a:t>
            </a:r>
            <a:r>
              <a:rPr lang="ja-JP" altLang="en-US" sz="2000" dirty="0" smtClean="0"/>
              <a:t>年間の曝露量（追加の事故等がなく、現状が続くと仮定）</a:t>
            </a:r>
            <a:endParaRPr lang="en-US" altLang="ja-JP" sz="2000" dirty="0" smtClean="0"/>
          </a:p>
          <a:p>
            <a:endParaRPr lang="en-US" altLang="ja-JP" sz="800" dirty="0" smtClean="0">
              <a:solidFill>
                <a:srgbClr val="0000FF"/>
              </a:solidFill>
            </a:endParaRPr>
          </a:p>
          <a:p>
            <a:r>
              <a:rPr lang="ja-JP" altLang="en-US" sz="2000" dirty="0" smtClean="0">
                <a:solidFill>
                  <a:srgbClr val="0000FF"/>
                </a:solidFill>
              </a:rPr>
              <a:t>◆</a:t>
            </a:r>
            <a:r>
              <a:rPr lang="ja-JP" altLang="en-US" sz="2000" dirty="0" smtClean="0"/>
              <a:t>出荷制限および乳児用ボトル水配布を考慮</a:t>
            </a:r>
            <a:endParaRPr lang="en-US" altLang="ja-JP" sz="2000" dirty="0" smtClean="0"/>
          </a:p>
          <a:p>
            <a:r>
              <a:rPr lang="ja-JP" altLang="en-US" sz="2000" dirty="0" smtClean="0"/>
              <a:t>　 ⇒出荷制限を実施している地域からの該当飲食物の曝露量を</a:t>
            </a:r>
            <a:r>
              <a:rPr lang="en-US" altLang="ja-JP" sz="2000" dirty="0" smtClean="0"/>
              <a:t>0</a:t>
            </a:r>
            <a:r>
              <a:rPr lang="ja-JP" altLang="en-US" sz="2000" dirty="0" err="1" smtClean="0"/>
              <a:t>、</a:t>
            </a:r>
            <a:endParaRPr lang="en-US" altLang="ja-JP" sz="2000" dirty="0" smtClean="0"/>
          </a:p>
          <a:p>
            <a:r>
              <a:rPr lang="ja-JP" altLang="en-US" sz="2000" dirty="0" smtClean="0"/>
              <a:t>　　　</a:t>
            </a:r>
            <a:r>
              <a:rPr lang="en-US" altLang="ja-JP" sz="2000" dirty="0" smtClean="0"/>
              <a:t>3</a:t>
            </a:r>
            <a:r>
              <a:rPr lang="ja-JP" altLang="en-US" sz="2000" dirty="0" smtClean="0"/>
              <a:t>月</a:t>
            </a:r>
            <a:r>
              <a:rPr lang="en-US" altLang="ja-JP" sz="2000" dirty="0" smtClean="0"/>
              <a:t>24</a:t>
            </a:r>
            <a:r>
              <a:rPr lang="ja-JP" altLang="en-US" sz="2000" dirty="0" err="1" smtClean="0"/>
              <a:t>、</a:t>
            </a:r>
            <a:r>
              <a:rPr lang="en-US" altLang="ja-JP" sz="2000" dirty="0" smtClean="0"/>
              <a:t>25</a:t>
            </a:r>
            <a:r>
              <a:rPr lang="ja-JP" altLang="en-US" sz="2000" dirty="0" smtClean="0"/>
              <a:t>日の</a:t>
            </a:r>
            <a:r>
              <a:rPr lang="en-US" altLang="ja-JP" sz="2000" dirty="0" smtClean="0"/>
              <a:t>550 mL×3</a:t>
            </a:r>
            <a:r>
              <a:rPr lang="ja-JP" altLang="en-US" sz="2000" dirty="0" smtClean="0"/>
              <a:t>本分の乳児の飲料水の曝露量を</a:t>
            </a:r>
            <a:r>
              <a:rPr lang="en-US" altLang="ja-JP" sz="2000" dirty="0" smtClean="0"/>
              <a:t>0</a:t>
            </a:r>
            <a:r>
              <a:rPr lang="ja-JP" altLang="en-US" sz="2000" dirty="0" smtClean="0"/>
              <a:t>とする</a:t>
            </a:r>
            <a:endParaRPr lang="en-US" altLang="ja-JP" sz="1200" dirty="0" smtClean="0"/>
          </a:p>
        </p:txBody>
      </p:sp>
      <p:sp>
        <p:nvSpPr>
          <p:cNvPr id="6"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本研究の曝露量推定手法</a:t>
            </a:r>
            <a:endParaRPr lang="ja-JP" altLang="en-US" sz="3600" b="1" dirty="0">
              <a:solidFill>
                <a:schemeClr val="bg1"/>
              </a:solidFill>
            </a:endParaRPr>
          </a:p>
        </p:txBody>
      </p:sp>
      <p:sp>
        <p:nvSpPr>
          <p:cNvPr id="23" name="テキスト ボックス 22"/>
          <p:cNvSpPr txBox="1"/>
          <p:nvPr/>
        </p:nvSpPr>
        <p:spPr>
          <a:xfrm>
            <a:off x="792088" y="4117548"/>
            <a:ext cx="1835696" cy="523220"/>
          </a:xfrm>
          <a:prstGeom prst="rect">
            <a:avLst/>
          </a:prstGeom>
          <a:noFill/>
        </p:spPr>
        <p:txBody>
          <a:bodyPr wrap="square" rtlCol="0">
            <a:spAutoFit/>
          </a:bodyPr>
          <a:lstStyle/>
          <a:p>
            <a:pPr algn="ctr"/>
            <a:r>
              <a:rPr kumimoji="1" lang="ja-JP" altLang="en-US" sz="1400" dirty="0" smtClean="0"/>
              <a:t>福島</a:t>
            </a:r>
            <a:r>
              <a:rPr kumimoji="1" lang="en-US" altLang="ja-JP" sz="1400" dirty="0" smtClean="0"/>
              <a:t>4</a:t>
            </a:r>
            <a:r>
              <a:rPr kumimoji="1" lang="ja-JP" altLang="en-US" sz="1400" dirty="0" smtClean="0"/>
              <a:t>（郡山市等）の</a:t>
            </a:r>
            <a:endParaRPr kumimoji="1" lang="en-US" altLang="ja-JP" sz="1400" dirty="0" smtClean="0"/>
          </a:p>
          <a:p>
            <a:pPr algn="ctr"/>
            <a:r>
              <a:rPr kumimoji="1" lang="ja-JP" altLang="en-US" sz="1400" dirty="0" smtClean="0"/>
              <a:t>ホウレン草中濃度</a:t>
            </a:r>
            <a:endParaRPr kumimoji="1" lang="ja-JP" altLang="en-US" sz="1400" dirty="0"/>
          </a:p>
        </p:txBody>
      </p:sp>
      <p:sp>
        <p:nvSpPr>
          <p:cNvPr id="25" name="テキスト ボックス 24"/>
          <p:cNvSpPr txBox="1"/>
          <p:nvPr/>
        </p:nvSpPr>
        <p:spPr>
          <a:xfrm>
            <a:off x="0" y="3356992"/>
            <a:ext cx="2771800" cy="707886"/>
          </a:xfrm>
          <a:prstGeom prst="rect">
            <a:avLst/>
          </a:prstGeom>
          <a:noFill/>
        </p:spPr>
        <p:txBody>
          <a:bodyPr wrap="square" rtlCol="0">
            <a:spAutoFit/>
          </a:bodyPr>
          <a:lstStyle/>
          <a:p>
            <a:pPr algn="ctr"/>
            <a:r>
              <a:rPr kumimoji="1" lang="ja-JP" altLang="en-US" sz="2000" dirty="0" smtClean="0">
                <a:solidFill>
                  <a:srgbClr val="0000FF"/>
                </a:solidFill>
                <a:latin typeface="HG創英角ﾎﾟｯﾌﾟ体" pitchFamily="49" charset="-128"/>
                <a:ea typeface="HG創英角ﾎﾟｯﾌﾟ体" pitchFamily="49" charset="-128"/>
              </a:rPr>
              <a:t>飲食物グループ・地域・日別にデータ整理</a:t>
            </a:r>
            <a:endParaRPr kumimoji="1" lang="ja-JP" altLang="en-US" sz="2000" dirty="0">
              <a:solidFill>
                <a:srgbClr val="0000FF"/>
              </a:solidFill>
              <a:latin typeface="HG創英角ﾎﾟｯﾌﾟ体" pitchFamily="49" charset="-128"/>
              <a:ea typeface="HG創英角ﾎﾟｯﾌﾟ体" pitchFamily="49" charset="-128"/>
            </a:endParaRPr>
          </a:p>
        </p:txBody>
      </p:sp>
      <p:sp>
        <p:nvSpPr>
          <p:cNvPr id="29" name="右矢印 28"/>
          <p:cNvSpPr/>
          <p:nvPr/>
        </p:nvSpPr>
        <p:spPr>
          <a:xfrm>
            <a:off x="2852752" y="4816576"/>
            <a:ext cx="504056"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47864" y="3356992"/>
            <a:ext cx="2627783" cy="1015663"/>
          </a:xfrm>
          <a:prstGeom prst="rect">
            <a:avLst/>
          </a:prstGeom>
          <a:noFill/>
        </p:spPr>
        <p:txBody>
          <a:bodyPr wrap="square" rtlCol="0">
            <a:spAutoFit/>
          </a:bodyPr>
          <a:lstStyle/>
          <a:p>
            <a:pPr algn="ctr"/>
            <a:r>
              <a:rPr kumimoji="1" lang="ja-JP" altLang="en-US" sz="2000" dirty="0" smtClean="0">
                <a:solidFill>
                  <a:srgbClr val="0000FF"/>
                </a:solidFill>
                <a:latin typeface="HGS創英角ｺﾞｼｯｸUB" pitchFamily="50" charset="-128"/>
                <a:ea typeface="HGS創英角ｺﾞｼｯｸUB" pitchFamily="50" charset="-128"/>
              </a:rPr>
              <a:t>各地域から東京への飲食物入荷量シェアで重みづけ平均</a:t>
            </a:r>
            <a:endParaRPr kumimoji="1" lang="ja-JP" altLang="en-US" sz="2000" dirty="0">
              <a:solidFill>
                <a:srgbClr val="0000FF"/>
              </a:solidFill>
              <a:latin typeface="HGS創英角ｺﾞｼｯｸUB" pitchFamily="50" charset="-128"/>
              <a:ea typeface="HGS創英角ｺﾞｼｯｸUB" pitchFamily="50" charset="-128"/>
            </a:endParaRPr>
          </a:p>
        </p:txBody>
      </p:sp>
      <p:pic>
        <p:nvPicPr>
          <p:cNvPr id="4102" name="Picture 6"/>
          <p:cNvPicPr>
            <a:picLocks noChangeAspect="1" noChangeArrowheads="1"/>
          </p:cNvPicPr>
          <p:nvPr/>
        </p:nvPicPr>
        <p:blipFill>
          <a:blip r:embed="rId3" cstate="print"/>
          <a:srcRect/>
          <a:stretch>
            <a:fillRect/>
          </a:stretch>
        </p:blipFill>
        <p:spPr bwMode="auto">
          <a:xfrm>
            <a:off x="3374696" y="4941168"/>
            <a:ext cx="2432639" cy="1872208"/>
          </a:xfrm>
          <a:prstGeom prst="rect">
            <a:avLst/>
          </a:prstGeom>
          <a:noFill/>
          <a:ln w="9525">
            <a:noFill/>
            <a:miter lim="800000"/>
            <a:headEnd/>
            <a:tailEnd/>
          </a:ln>
          <a:effectLst/>
        </p:spPr>
      </p:pic>
      <p:sp>
        <p:nvSpPr>
          <p:cNvPr id="34" name="テキスト ボックス 33"/>
          <p:cNvSpPr txBox="1"/>
          <p:nvPr/>
        </p:nvSpPr>
        <p:spPr>
          <a:xfrm>
            <a:off x="3588598" y="4653137"/>
            <a:ext cx="2160240" cy="307777"/>
          </a:xfrm>
          <a:prstGeom prst="rect">
            <a:avLst/>
          </a:prstGeom>
          <a:noFill/>
        </p:spPr>
        <p:txBody>
          <a:bodyPr wrap="square" rtlCol="0">
            <a:spAutoFit/>
          </a:bodyPr>
          <a:lstStyle/>
          <a:p>
            <a:r>
              <a:rPr kumimoji="1" lang="ja-JP" altLang="en-US" sz="1400" dirty="0" smtClean="0"/>
              <a:t>ホウレン草の入荷量シェア</a:t>
            </a:r>
            <a:endParaRPr kumimoji="1" lang="ja-JP" altLang="en-US" sz="1400" dirty="0"/>
          </a:p>
        </p:txBody>
      </p:sp>
      <p:sp>
        <p:nvSpPr>
          <p:cNvPr id="35" name="右矢印 34"/>
          <p:cNvSpPr/>
          <p:nvPr/>
        </p:nvSpPr>
        <p:spPr>
          <a:xfrm>
            <a:off x="5940152" y="4869160"/>
            <a:ext cx="504056"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63064" y="3372758"/>
            <a:ext cx="2699792" cy="3429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3381518" y="3372758"/>
            <a:ext cx="2486626" cy="3429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6408713" y="3356992"/>
            <a:ext cx="2555775" cy="707886"/>
          </a:xfrm>
          <a:prstGeom prst="rect">
            <a:avLst/>
          </a:prstGeom>
          <a:noFill/>
        </p:spPr>
        <p:txBody>
          <a:bodyPr wrap="square" rtlCol="0">
            <a:spAutoFit/>
          </a:bodyPr>
          <a:lstStyle/>
          <a:p>
            <a:pPr algn="ctr"/>
            <a:r>
              <a:rPr kumimoji="1" lang="ja-JP" altLang="en-US" sz="2000" dirty="0" smtClean="0">
                <a:solidFill>
                  <a:srgbClr val="0000FF"/>
                </a:solidFill>
                <a:latin typeface="HGS創英角ｺﾞｼｯｸUB" pitchFamily="50" charset="-128"/>
                <a:ea typeface="HGS創英角ｺﾞｼｯｸUB" pitchFamily="50" charset="-128"/>
              </a:rPr>
              <a:t>年齢別の飲食物摂取量・線量係数を考慮</a:t>
            </a:r>
            <a:endParaRPr kumimoji="1" lang="ja-JP" altLang="en-US" sz="2000" dirty="0">
              <a:solidFill>
                <a:srgbClr val="0000FF"/>
              </a:solidFill>
              <a:latin typeface="HGS創英角ｺﾞｼｯｸUB" pitchFamily="50" charset="-128"/>
              <a:ea typeface="HGS創英角ｺﾞｼｯｸUB" pitchFamily="50" charset="-128"/>
            </a:endParaRPr>
          </a:p>
        </p:txBody>
      </p:sp>
      <p:sp>
        <p:nvSpPr>
          <p:cNvPr id="44" name="テキスト ボックス 43"/>
          <p:cNvSpPr txBox="1"/>
          <p:nvPr/>
        </p:nvSpPr>
        <p:spPr>
          <a:xfrm>
            <a:off x="6732240" y="4261564"/>
            <a:ext cx="2160240" cy="307777"/>
          </a:xfrm>
          <a:prstGeom prst="rect">
            <a:avLst/>
          </a:prstGeom>
          <a:noFill/>
        </p:spPr>
        <p:txBody>
          <a:bodyPr wrap="square" rtlCol="0">
            <a:spAutoFit/>
          </a:bodyPr>
          <a:lstStyle/>
          <a:p>
            <a:r>
              <a:rPr kumimoji="1" lang="ja-JP" altLang="en-US" sz="1400" dirty="0" smtClean="0"/>
              <a:t>成人の各飲食物摂取量</a:t>
            </a:r>
            <a:endParaRPr kumimoji="1" lang="ja-JP" altLang="en-US" sz="1400" dirty="0"/>
          </a:p>
        </p:txBody>
      </p:sp>
      <p:pic>
        <p:nvPicPr>
          <p:cNvPr id="4106" name="Picture 10"/>
          <p:cNvPicPr>
            <a:picLocks noChangeAspect="1" noChangeArrowheads="1"/>
          </p:cNvPicPr>
          <p:nvPr/>
        </p:nvPicPr>
        <p:blipFill>
          <a:blip r:embed="rId4" cstate="print"/>
          <a:srcRect/>
          <a:stretch>
            <a:fillRect/>
          </a:stretch>
        </p:blipFill>
        <p:spPr bwMode="auto">
          <a:xfrm>
            <a:off x="6667049" y="4590072"/>
            <a:ext cx="2045631" cy="2204864"/>
          </a:xfrm>
          <a:prstGeom prst="rect">
            <a:avLst/>
          </a:prstGeom>
          <a:noFill/>
          <a:ln w="9525">
            <a:noFill/>
            <a:miter lim="800000"/>
            <a:headEnd/>
            <a:tailEnd/>
          </a:ln>
          <a:effectLst/>
        </p:spPr>
      </p:pic>
      <p:sp>
        <p:nvSpPr>
          <p:cNvPr id="46" name="正方形/長方形 45"/>
          <p:cNvSpPr/>
          <p:nvPr/>
        </p:nvSpPr>
        <p:spPr>
          <a:xfrm>
            <a:off x="6444208" y="3372758"/>
            <a:ext cx="2486626" cy="3429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rot="16200000">
            <a:off x="6347522" y="5028155"/>
            <a:ext cx="513282" cy="307777"/>
          </a:xfrm>
          <a:prstGeom prst="rect">
            <a:avLst/>
          </a:prstGeom>
          <a:noFill/>
        </p:spPr>
        <p:txBody>
          <a:bodyPr wrap="none" rtlCol="0">
            <a:spAutoFit/>
          </a:bodyPr>
          <a:lstStyle/>
          <a:p>
            <a:r>
              <a:rPr kumimoji="1" lang="en-US" altLang="ja-JP" sz="1400" dirty="0" smtClean="0"/>
              <a:t>g/</a:t>
            </a:r>
            <a:r>
              <a:rPr kumimoji="1" lang="ja-JP" altLang="en-US" sz="1400" dirty="0" smtClean="0"/>
              <a:t>日</a:t>
            </a:r>
            <a:endParaRPr kumimoji="1" lang="ja-JP" altLang="en-US" sz="1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35</a:t>
            </a:fld>
            <a:endParaRPr kumimoji="1" lang="ja-JP" altLang="en-US" dirty="0"/>
          </a:p>
        </p:txBody>
      </p:sp>
      <p:sp>
        <p:nvSpPr>
          <p:cNvPr id="3" name="正方形/長方形 2"/>
          <p:cNvSpPr/>
          <p:nvPr/>
        </p:nvSpPr>
        <p:spPr>
          <a:xfrm>
            <a:off x="0" y="641008"/>
            <a:ext cx="9144000" cy="3108543"/>
          </a:xfrm>
          <a:prstGeom prst="rect">
            <a:avLst/>
          </a:prstGeom>
        </p:spPr>
        <p:txBody>
          <a:bodyPr wrap="square">
            <a:spAutoFit/>
          </a:bodyPr>
          <a:lstStyle/>
          <a:p>
            <a:r>
              <a:rPr lang="ja-JP" altLang="en-US" sz="2800" dirty="0" smtClean="0"/>
              <a:t>＜ヨウ素＞</a:t>
            </a:r>
            <a:endParaRPr lang="en-US" altLang="ja-JP" sz="2800" dirty="0" smtClean="0"/>
          </a:p>
          <a:p>
            <a:r>
              <a:rPr lang="ja-JP" altLang="en-US" sz="2400" dirty="0" smtClean="0">
                <a:solidFill>
                  <a:srgbClr val="0000FF"/>
                </a:solidFill>
              </a:rPr>
              <a:t>◆</a:t>
            </a:r>
            <a:r>
              <a:rPr lang="ja-JP" altLang="en-US" sz="2400" dirty="0" smtClean="0"/>
              <a:t>水道水、牛乳・乳製品、野菜（</a:t>
            </a:r>
            <a:r>
              <a:rPr lang="ja-JP" altLang="en-US" sz="1400" dirty="0" smtClean="0"/>
              <a:t>ホウレン草、キャベツ、白菜、非結球性レタス、結球性レタス、チンゲンサイ、小松菜、春菊、ねぎ</a:t>
            </a:r>
            <a:r>
              <a:rPr lang="ja-JP" altLang="en-US" dirty="0" smtClean="0"/>
              <a:t>）</a:t>
            </a:r>
            <a:r>
              <a:rPr lang="ja-JP" altLang="en-US" sz="2400" dirty="0" smtClean="0"/>
              <a:t>に分類</a:t>
            </a:r>
            <a:endParaRPr lang="en-US" altLang="ja-JP" sz="2400" dirty="0" smtClean="0"/>
          </a:p>
          <a:p>
            <a:r>
              <a:rPr lang="ja-JP" altLang="en-US" sz="2400" dirty="0" smtClean="0">
                <a:solidFill>
                  <a:srgbClr val="0000FF"/>
                </a:solidFill>
              </a:rPr>
              <a:t>◆</a:t>
            </a:r>
            <a:r>
              <a:rPr lang="en-US" altLang="ja-JP" sz="2400" dirty="0" smtClean="0"/>
              <a:t>1</a:t>
            </a:r>
            <a:r>
              <a:rPr lang="ja-JP" altLang="en-US" sz="2400" dirty="0" smtClean="0"/>
              <a:t>都</a:t>
            </a:r>
            <a:r>
              <a:rPr lang="en-US" altLang="ja-JP" sz="2400" dirty="0" smtClean="0"/>
              <a:t>7</a:t>
            </a:r>
            <a:r>
              <a:rPr lang="ja-JP" altLang="en-US" sz="2400" dirty="0" smtClean="0"/>
              <a:t>県</a:t>
            </a:r>
            <a:r>
              <a:rPr lang="ja-JP" altLang="en-US" dirty="0" smtClean="0"/>
              <a:t>（</a:t>
            </a:r>
            <a:r>
              <a:rPr lang="ja-JP" altLang="en-US" sz="1400" dirty="0" smtClean="0"/>
              <a:t>福島、関東</a:t>
            </a:r>
            <a:r>
              <a:rPr lang="ja-JP" altLang="en-US" dirty="0" smtClean="0"/>
              <a:t>）</a:t>
            </a:r>
            <a:r>
              <a:rPr lang="ja-JP" altLang="en-US" sz="2400" dirty="0" smtClean="0"/>
              <a:t>で生産された飲食物の摂取を考慮</a:t>
            </a:r>
            <a:endParaRPr lang="en-US" altLang="ja-JP" sz="2400" dirty="0" smtClean="0"/>
          </a:p>
          <a:p>
            <a:r>
              <a:rPr lang="ja-JP" altLang="en-US" sz="2400" dirty="0" smtClean="0">
                <a:solidFill>
                  <a:srgbClr val="0000FF"/>
                </a:solidFill>
              </a:rPr>
              <a:t>◆</a:t>
            </a:r>
            <a:r>
              <a:rPr lang="en-US" altLang="ja-JP" sz="2400" dirty="0" smtClean="0"/>
              <a:t>2011</a:t>
            </a:r>
            <a:r>
              <a:rPr lang="ja-JP" altLang="en-US" sz="2400" dirty="0" smtClean="0"/>
              <a:t>年</a:t>
            </a:r>
            <a:r>
              <a:rPr lang="en-US" altLang="ja-JP" sz="2400" dirty="0" smtClean="0"/>
              <a:t>7</a:t>
            </a:r>
            <a:r>
              <a:rPr lang="ja-JP" altLang="en-US" sz="2400" dirty="0" smtClean="0"/>
              <a:t>月</a:t>
            </a:r>
            <a:r>
              <a:rPr lang="en-US" altLang="ja-JP" sz="2400" dirty="0" smtClean="0"/>
              <a:t>31</a:t>
            </a:r>
            <a:r>
              <a:rPr lang="ja-JP" altLang="en-US" sz="2400" dirty="0" smtClean="0"/>
              <a:t>日までのデータを使用</a:t>
            </a:r>
            <a:endParaRPr lang="en-US" altLang="ja-JP" sz="2400" dirty="0" smtClean="0"/>
          </a:p>
          <a:p>
            <a:r>
              <a:rPr lang="ja-JP" altLang="en-US" sz="2400" dirty="0" smtClean="0">
                <a:solidFill>
                  <a:srgbClr val="0000FF"/>
                </a:solidFill>
              </a:rPr>
              <a:t>◆</a:t>
            </a:r>
            <a:r>
              <a:rPr lang="ja-JP" altLang="en-US" sz="2400" dirty="0" smtClean="0"/>
              <a:t>成人、幼児（</a:t>
            </a:r>
            <a:r>
              <a:rPr lang="en-US" altLang="ja-JP" sz="2400" dirty="0" smtClean="0"/>
              <a:t>5</a:t>
            </a:r>
            <a:r>
              <a:rPr lang="ja-JP" altLang="en-US" sz="2400" dirty="0" smtClean="0"/>
              <a:t>歳）、乳児（</a:t>
            </a:r>
            <a:r>
              <a:rPr lang="en-US" altLang="ja-JP" sz="2400" dirty="0" smtClean="0"/>
              <a:t>1</a:t>
            </a:r>
            <a:r>
              <a:rPr lang="ja-JP" altLang="en-US" sz="2400" dirty="0" smtClean="0"/>
              <a:t>歳未満）を対象</a:t>
            </a:r>
            <a:endParaRPr lang="en-US" altLang="ja-JP" sz="2400" dirty="0" smtClean="0"/>
          </a:p>
          <a:p>
            <a:r>
              <a:rPr lang="ja-JP" altLang="en-US" sz="2400" dirty="0" smtClean="0">
                <a:solidFill>
                  <a:srgbClr val="0000FF"/>
                </a:solidFill>
              </a:rPr>
              <a:t>◆</a:t>
            </a:r>
            <a:r>
              <a:rPr lang="ja-JP" altLang="en-US" sz="2400" dirty="0" smtClean="0"/>
              <a:t>血液中のヨウ素が甲状腺に移行する割合を</a:t>
            </a:r>
            <a:r>
              <a:rPr lang="en-US" altLang="ja-JP" sz="2400" dirty="0" smtClean="0"/>
              <a:t>0.3</a:t>
            </a:r>
            <a:r>
              <a:rPr lang="ja-JP" altLang="en-US" sz="2400" dirty="0" smtClean="0"/>
              <a:t>と仮定（</a:t>
            </a:r>
            <a:r>
              <a:rPr lang="ja-JP" altLang="en-US" sz="1600" dirty="0" smtClean="0"/>
              <a:t>ヨウ素欠乏状態</a:t>
            </a:r>
            <a:r>
              <a:rPr lang="ja-JP" altLang="en-US" sz="2400" dirty="0" smtClean="0"/>
              <a:t>）</a:t>
            </a:r>
            <a:endParaRPr lang="en-US" altLang="ja-JP" sz="2400" dirty="0" smtClean="0"/>
          </a:p>
          <a:p>
            <a:r>
              <a:rPr lang="ja-JP" altLang="en-US" sz="2400" dirty="0" smtClean="0">
                <a:solidFill>
                  <a:srgbClr val="0000FF"/>
                </a:solidFill>
              </a:rPr>
              <a:t>◆</a:t>
            </a:r>
            <a:r>
              <a:rPr lang="ja-JP" altLang="en-US" sz="2400" dirty="0" smtClean="0"/>
              <a:t>甲状腺等価線量を算出</a:t>
            </a:r>
            <a:endParaRPr lang="en-US" altLang="ja-JP" sz="2400" dirty="0" smtClean="0"/>
          </a:p>
        </p:txBody>
      </p:sp>
      <p:sp>
        <p:nvSpPr>
          <p:cNvPr id="4"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算出条件</a:t>
            </a:r>
            <a:endParaRPr lang="ja-JP" altLang="en-US" sz="3600" b="1" dirty="0">
              <a:solidFill>
                <a:schemeClr val="bg1"/>
              </a:solidFill>
            </a:endParaRPr>
          </a:p>
        </p:txBody>
      </p:sp>
      <p:sp>
        <p:nvSpPr>
          <p:cNvPr id="5" name="正方形/長方形 4"/>
          <p:cNvSpPr/>
          <p:nvPr/>
        </p:nvSpPr>
        <p:spPr>
          <a:xfrm>
            <a:off x="0" y="3717032"/>
            <a:ext cx="9144000" cy="3147015"/>
          </a:xfrm>
          <a:prstGeom prst="rect">
            <a:avLst/>
          </a:prstGeom>
        </p:spPr>
        <p:txBody>
          <a:bodyPr wrap="square">
            <a:spAutoFit/>
          </a:bodyPr>
          <a:lstStyle/>
          <a:p>
            <a:r>
              <a:rPr lang="ja-JP" altLang="en-US" sz="2800" dirty="0" smtClean="0"/>
              <a:t>＜セシウム＞</a:t>
            </a:r>
            <a:endParaRPr lang="en-US" altLang="ja-JP" sz="2800" dirty="0" smtClean="0"/>
          </a:p>
          <a:p>
            <a:endParaRPr lang="en-US" altLang="ja-JP" sz="800" dirty="0" smtClean="0"/>
          </a:p>
          <a:p>
            <a:pPr>
              <a:lnSpc>
                <a:spcPts val="1680"/>
              </a:lnSpc>
            </a:pPr>
            <a:r>
              <a:rPr lang="ja-JP" altLang="en-US" sz="2400" dirty="0" smtClean="0">
                <a:solidFill>
                  <a:srgbClr val="0000FF"/>
                </a:solidFill>
              </a:rPr>
              <a:t>◆</a:t>
            </a:r>
            <a:r>
              <a:rPr lang="en-US" altLang="ja-JP" sz="2400" dirty="0" smtClean="0"/>
              <a:t>26</a:t>
            </a:r>
            <a:r>
              <a:rPr lang="ja-JP" altLang="en-US" sz="2400" dirty="0" smtClean="0"/>
              <a:t>の飲食物に分類（</a:t>
            </a:r>
            <a:r>
              <a:rPr lang="ja-JP" altLang="en-US" sz="1400" dirty="0" smtClean="0"/>
              <a:t>水道水、米、米以外の穀類、芋類、カブ、カブ以外の根菜類、ホウレン草、春菊</a:t>
            </a:r>
            <a:r>
              <a:rPr lang="en-US" altLang="ja-JP" sz="1400" dirty="0" smtClean="0"/>
              <a:t>/</a:t>
            </a:r>
            <a:r>
              <a:rPr lang="ja-JP" altLang="en-US" sz="1400" dirty="0" smtClean="0"/>
              <a:t>チンゲンサイ、小松菜</a:t>
            </a:r>
            <a:r>
              <a:rPr lang="en-US" altLang="ja-JP" sz="1400" dirty="0" smtClean="0"/>
              <a:t>/</a:t>
            </a:r>
            <a:r>
              <a:rPr lang="ja-JP" altLang="en-US" sz="1400" dirty="0" smtClean="0"/>
              <a:t>非結球性レタス、結球性葉菜類、ブロッコリー</a:t>
            </a:r>
            <a:r>
              <a:rPr lang="en-US" altLang="ja-JP" sz="1400" dirty="0" smtClean="0"/>
              <a:t>/</a:t>
            </a:r>
            <a:r>
              <a:rPr lang="ja-JP" altLang="en-US" sz="1400" dirty="0" smtClean="0"/>
              <a:t>カリフラワー、ねぎ</a:t>
            </a:r>
            <a:r>
              <a:rPr lang="en-US" altLang="ja-JP" sz="1400" dirty="0" smtClean="0"/>
              <a:t>/</a:t>
            </a:r>
            <a:r>
              <a:rPr lang="ja-JP" altLang="en-US" sz="1400" dirty="0" err="1" smtClean="0"/>
              <a:t>にら</a:t>
            </a:r>
            <a:r>
              <a:rPr lang="en-US" altLang="ja-JP" sz="1400" dirty="0" smtClean="0"/>
              <a:t>/</a:t>
            </a:r>
            <a:r>
              <a:rPr lang="ja-JP" altLang="en-US" sz="1400" dirty="0" smtClean="0"/>
              <a:t>アスパラガス、豆類、果菜類、牛乳、乳製品、調整粉乳、牛肉、豚肉、鶏肉、鶏卵、淡水産物、海産物、茶、原木シイタケ、その他の茸</a:t>
            </a:r>
            <a:r>
              <a:rPr lang="ja-JP" altLang="en-US" sz="2400" dirty="0" smtClean="0"/>
              <a:t>）</a:t>
            </a:r>
            <a:endParaRPr lang="en-US" altLang="ja-JP" sz="2400" dirty="0" smtClean="0"/>
          </a:p>
          <a:p>
            <a:r>
              <a:rPr lang="ja-JP" altLang="en-US" sz="2400" dirty="0" smtClean="0">
                <a:solidFill>
                  <a:srgbClr val="0000FF"/>
                </a:solidFill>
              </a:rPr>
              <a:t>◆</a:t>
            </a:r>
            <a:r>
              <a:rPr lang="en-US" altLang="ja-JP" sz="2400" dirty="0" smtClean="0"/>
              <a:t>1</a:t>
            </a:r>
            <a:r>
              <a:rPr lang="ja-JP" altLang="en-US" sz="2400" dirty="0" smtClean="0"/>
              <a:t>都</a:t>
            </a:r>
            <a:r>
              <a:rPr lang="en-US" altLang="ja-JP" sz="2400" dirty="0" smtClean="0"/>
              <a:t>1</a:t>
            </a:r>
            <a:r>
              <a:rPr lang="ja-JP" altLang="en-US" sz="2400" dirty="0" smtClean="0"/>
              <a:t>道</a:t>
            </a:r>
            <a:r>
              <a:rPr lang="en-US" altLang="ja-JP" sz="2400" dirty="0" smtClean="0"/>
              <a:t>14</a:t>
            </a:r>
            <a:r>
              <a:rPr lang="ja-JP" altLang="en-US" sz="2400" dirty="0" smtClean="0"/>
              <a:t>県</a:t>
            </a:r>
            <a:r>
              <a:rPr lang="ja-JP" altLang="en-US" dirty="0" smtClean="0"/>
              <a:t>（</a:t>
            </a:r>
            <a:r>
              <a:rPr lang="ja-JP" altLang="en-US" sz="1400" dirty="0" smtClean="0"/>
              <a:t>北海道、東北、関東、山梨、静岡</a:t>
            </a:r>
            <a:r>
              <a:rPr lang="ja-JP" altLang="en-US" dirty="0" smtClean="0"/>
              <a:t>）</a:t>
            </a:r>
            <a:r>
              <a:rPr lang="ja-JP" altLang="en-US" sz="2400" dirty="0" smtClean="0"/>
              <a:t>で生産された飲食物の摂取を考慮</a:t>
            </a:r>
            <a:endParaRPr lang="en-US" altLang="ja-JP" sz="2400" dirty="0" smtClean="0"/>
          </a:p>
          <a:p>
            <a:r>
              <a:rPr lang="ja-JP" altLang="en-US" sz="2400" dirty="0" smtClean="0">
                <a:solidFill>
                  <a:srgbClr val="0000FF"/>
                </a:solidFill>
              </a:rPr>
              <a:t>◆</a:t>
            </a:r>
            <a:r>
              <a:rPr lang="en-US" altLang="ja-JP" sz="2400" dirty="0" smtClean="0"/>
              <a:t>2011</a:t>
            </a:r>
            <a:r>
              <a:rPr lang="ja-JP" altLang="en-US" sz="2400" dirty="0" smtClean="0"/>
              <a:t>年</a:t>
            </a:r>
            <a:r>
              <a:rPr lang="en-US" altLang="ja-JP" sz="2400" dirty="0" smtClean="0"/>
              <a:t>12</a:t>
            </a:r>
            <a:r>
              <a:rPr lang="ja-JP" altLang="en-US" sz="2400" dirty="0" smtClean="0"/>
              <a:t>月</a:t>
            </a:r>
            <a:r>
              <a:rPr lang="en-US" altLang="ja-JP" sz="2400" dirty="0" smtClean="0"/>
              <a:t>31</a:t>
            </a:r>
            <a:r>
              <a:rPr lang="ja-JP" altLang="en-US" sz="2400" dirty="0" smtClean="0"/>
              <a:t>日までのデータを使用</a:t>
            </a:r>
            <a:endParaRPr lang="en-US" altLang="ja-JP" sz="2400" dirty="0" smtClean="0"/>
          </a:p>
          <a:p>
            <a:r>
              <a:rPr lang="ja-JP" altLang="en-US" sz="2400" dirty="0" smtClean="0">
                <a:solidFill>
                  <a:srgbClr val="0000FF"/>
                </a:solidFill>
              </a:rPr>
              <a:t>◆</a:t>
            </a:r>
            <a:r>
              <a:rPr lang="en-US" altLang="ja-JP" sz="2400" dirty="0" smtClean="0"/>
              <a:t>10</a:t>
            </a:r>
            <a:r>
              <a:rPr lang="ja-JP" altLang="en-US" sz="2400" dirty="0" smtClean="0"/>
              <a:t>の年齢性別グループ（</a:t>
            </a:r>
            <a:r>
              <a:rPr lang="en-US" altLang="ja-JP" sz="1600" dirty="0" smtClean="0"/>
              <a:t>1</a:t>
            </a:r>
            <a:r>
              <a:rPr lang="zh-TW" altLang="en-US" sz="1600" dirty="0" smtClean="0"/>
              <a:t>歳未満、</a:t>
            </a:r>
            <a:r>
              <a:rPr lang="en-US" altLang="zh-TW" sz="1600" dirty="0" smtClean="0"/>
              <a:t>1~6</a:t>
            </a:r>
            <a:r>
              <a:rPr lang="zh-TW" altLang="en-US" sz="1600" dirty="0" smtClean="0"/>
              <a:t>歳男女、</a:t>
            </a:r>
            <a:r>
              <a:rPr lang="en-US" altLang="zh-TW" sz="1600" dirty="0" smtClean="0"/>
              <a:t>7~12</a:t>
            </a:r>
            <a:r>
              <a:rPr lang="zh-TW" altLang="en-US" sz="1600" dirty="0" smtClean="0"/>
              <a:t>歳男女、</a:t>
            </a:r>
            <a:r>
              <a:rPr lang="en-US" altLang="zh-TW" sz="1600" dirty="0" smtClean="0"/>
              <a:t>13~18</a:t>
            </a:r>
            <a:r>
              <a:rPr lang="zh-TW" altLang="en-US" sz="1600" dirty="0" smtClean="0"/>
              <a:t>歳男女、</a:t>
            </a:r>
            <a:r>
              <a:rPr lang="en-US" altLang="zh-TW" sz="1600" dirty="0" smtClean="0"/>
              <a:t>19</a:t>
            </a:r>
            <a:r>
              <a:rPr lang="zh-TW" altLang="en-US" sz="1600" dirty="0" smtClean="0"/>
              <a:t>歳以上男女、妊婦</a:t>
            </a:r>
            <a:r>
              <a:rPr lang="ja-JP" altLang="en-US" sz="2400" dirty="0" smtClean="0"/>
              <a:t>）を対象</a:t>
            </a:r>
            <a:endParaRPr lang="en-US" altLang="ja-JP" sz="2400" dirty="0" smtClean="0"/>
          </a:p>
          <a:p>
            <a:r>
              <a:rPr lang="ja-JP" altLang="en-US" sz="2400" dirty="0" smtClean="0">
                <a:solidFill>
                  <a:srgbClr val="0000FF"/>
                </a:solidFill>
              </a:rPr>
              <a:t>◆</a:t>
            </a:r>
            <a:r>
              <a:rPr lang="ja-JP" altLang="en-US" sz="2400" dirty="0" smtClean="0"/>
              <a:t>実効線量を算出</a:t>
            </a:r>
            <a:endParaRPr lang="en-US" altLang="ja-JP" sz="14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36</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本手法の特徴</a:t>
            </a:r>
            <a:endParaRPr lang="ja-JP" altLang="en-US" sz="3600" b="1" dirty="0">
              <a:solidFill>
                <a:schemeClr val="bg1"/>
              </a:solidFill>
            </a:endParaRPr>
          </a:p>
        </p:txBody>
      </p:sp>
      <p:sp>
        <p:nvSpPr>
          <p:cNvPr id="4" name="テキスト ボックス 3"/>
          <p:cNvSpPr txBox="1"/>
          <p:nvPr/>
        </p:nvSpPr>
        <p:spPr>
          <a:xfrm>
            <a:off x="683568" y="1412776"/>
            <a:ext cx="7488832" cy="3539430"/>
          </a:xfrm>
          <a:prstGeom prst="rect">
            <a:avLst/>
          </a:prstGeom>
          <a:noFill/>
        </p:spPr>
        <p:txBody>
          <a:bodyPr wrap="square" rtlCol="0">
            <a:spAutoFit/>
          </a:bodyPr>
          <a:lstStyle/>
          <a:p>
            <a:pPr marL="342900" indent="-342900">
              <a:buFont typeface="+mj-lt"/>
              <a:buAutoNum type="arabicPeriod"/>
            </a:pPr>
            <a:r>
              <a:rPr lang="ja-JP" altLang="en-US" sz="2800" dirty="0" smtClean="0"/>
              <a:t>経時的に曝露量を評価できる</a:t>
            </a:r>
            <a:endParaRPr lang="en-US" altLang="ja-JP" sz="2800" dirty="0" smtClean="0"/>
          </a:p>
          <a:p>
            <a:pPr marL="342900" indent="-342900">
              <a:buFont typeface="+mj-lt"/>
              <a:buAutoNum type="arabicPeriod"/>
            </a:pPr>
            <a:endParaRPr lang="en-US" altLang="ja-JP" sz="2800" dirty="0" smtClean="0"/>
          </a:p>
          <a:p>
            <a:pPr marL="342900" indent="-342900">
              <a:buFont typeface="+mj-lt"/>
              <a:buAutoNum type="arabicPeriod"/>
            </a:pPr>
            <a:r>
              <a:rPr lang="ja-JP" altLang="en-US" sz="2800" dirty="0" smtClean="0"/>
              <a:t>半減期の短いヨウ素についても推定できる</a:t>
            </a:r>
            <a:endParaRPr lang="en-US" altLang="ja-JP" sz="2800" dirty="0" smtClean="0"/>
          </a:p>
          <a:p>
            <a:pPr marL="342900" indent="-342900">
              <a:buFont typeface="+mj-lt"/>
              <a:buAutoNum type="arabicPeriod"/>
            </a:pPr>
            <a:endParaRPr lang="en-US" altLang="ja-JP" sz="2800" dirty="0" smtClean="0"/>
          </a:p>
          <a:p>
            <a:pPr marL="342900" indent="-342900">
              <a:buFont typeface="+mj-lt"/>
              <a:buAutoNum type="arabicPeriod"/>
            </a:pPr>
            <a:r>
              <a:rPr lang="ja-JP" altLang="en-US" sz="2800" dirty="0" smtClean="0"/>
              <a:t>飲食物別に細かく曝露量が評価できる</a:t>
            </a:r>
            <a:endParaRPr lang="en-US" altLang="ja-JP" sz="2800" dirty="0" smtClean="0"/>
          </a:p>
          <a:p>
            <a:pPr marL="342900" indent="-342900">
              <a:buFont typeface="+mj-lt"/>
              <a:buAutoNum type="arabicPeriod"/>
            </a:pPr>
            <a:endParaRPr lang="en-US" altLang="ja-JP" sz="2800" dirty="0" smtClean="0"/>
          </a:p>
          <a:p>
            <a:pPr marL="342900" indent="-342900">
              <a:buFont typeface="+mj-lt"/>
              <a:buAutoNum type="arabicPeriod"/>
            </a:pPr>
            <a:r>
              <a:rPr lang="ja-JP" altLang="en-US" sz="2800" dirty="0" smtClean="0"/>
              <a:t>出荷制限や乳児へのボトル水の配布といった対策による曝露量削減効果を推定できる</a:t>
            </a:r>
            <a:endParaRPr kumimoji="1" lang="ja-JP" altLang="en-US"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95536" y="1268760"/>
          <a:ext cx="8568951" cy="3545840"/>
        </p:xfrm>
        <a:graphic>
          <a:graphicData uri="http://schemas.openxmlformats.org/drawingml/2006/table">
            <a:tbl>
              <a:tblPr firstRow="1" bandRow="1">
                <a:tableStyleId>{5C22544A-7EE6-4342-B048-85BDC9FD1C3A}</a:tableStyleId>
              </a:tblPr>
              <a:tblGrid>
                <a:gridCol w="2347664"/>
                <a:gridCol w="3484179"/>
                <a:gridCol w="2737108"/>
              </a:tblGrid>
              <a:tr h="370840">
                <a:tc>
                  <a:txBody>
                    <a:bodyPr/>
                    <a:lstStyle/>
                    <a:p>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2011</a:t>
                      </a:r>
                      <a:r>
                        <a:rPr kumimoji="1" lang="ja-JP" altLang="en-US" sz="3200" b="0" dirty="0" smtClean="0">
                          <a:solidFill>
                            <a:schemeClr val="tx1"/>
                          </a:solidFill>
                        </a:rPr>
                        <a:t>年</a:t>
                      </a:r>
                      <a:r>
                        <a:rPr kumimoji="1" lang="en-US" altLang="ja-JP" sz="3200" b="0" dirty="0" smtClean="0">
                          <a:solidFill>
                            <a:schemeClr val="tx1"/>
                          </a:solidFill>
                        </a:rPr>
                        <a:t>9</a:t>
                      </a:r>
                      <a:r>
                        <a:rPr kumimoji="1" lang="ja-JP" altLang="en-US" sz="3200" b="0" dirty="0" smtClean="0">
                          <a:solidFill>
                            <a:schemeClr val="tx1"/>
                          </a:solidFill>
                        </a:rPr>
                        <a:t>月・</a:t>
                      </a:r>
                      <a:r>
                        <a:rPr kumimoji="1" lang="en-US" altLang="ja-JP" sz="3200" b="0" dirty="0" smtClean="0">
                          <a:solidFill>
                            <a:schemeClr val="tx1"/>
                          </a:solidFill>
                        </a:rPr>
                        <a:t>11</a:t>
                      </a:r>
                      <a:r>
                        <a:rPr kumimoji="1" lang="ja-JP" altLang="en-US" sz="3200" b="0" dirty="0" smtClean="0">
                          <a:solidFill>
                            <a:schemeClr val="tx1"/>
                          </a:solidFill>
                        </a:rPr>
                        <a:t>月</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2011</a:t>
                      </a:r>
                      <a:r>
                        <a:rPr kumimoji="1" lang="ja-JP" altLang="en-US" sz="3200" b="0" dirty="0" smtClean="0">
                          <a:solidFill>
                            <a:schemeClr val="tx1"/>
                          </a:solidFill>
                        </a:rPr>
                        <a:t>年</a:t>
                      </a:r>
                      <a:r>
                        <a:rPr kumimoji="1" lang="en-US" altLang="ja-JP" sz="3200" b="0" dirty="0" smtClean="0">
                          <a:solidFill>
                            <a:schemeClr val="tx1"/>
                          </a:solidFill>
                        </a:rPr>
                        <a:t>12</a:t>
                      </a:r>
                      <a:r>
                        <a:rPr kumimoji="1" lang="ja-JP" altLang="en-US" sz="3200" b="0" dirty="0" smtClean="0">
                          <a:solidFill>
                            <a:schemeClr val="tx1"/>
                          </a:solidFill>
                        </a:rPr>
                        <a:t>月</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kumimoji="1" lang="ja-JP" altLang="en-US" sz="3200" b="0" dirty="0" smtClean="0">
                          <a:solidFill>
                            <a:schemeClr val="tx1"/>
                          </a:solidFill>
                        </a:rPr>
                        <a:t>本研究</a:t>
                      </a:r>
                      <a:r>
                        <a:rPr kumimoji="1" lang="en-US" altLang="ja-JP" sz="3200" b="0" dirty="0" smtClean="0">
                          <a:solidFill>
                            <a:schemeClr val="tx1"/>
                          </a:solidFill>
                        </a:rPr>
                        <a:t>*</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0.57</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0.34</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endParaRPr kumimoji="1" lang="ja-JP" altLang="en-US" sz="8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8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8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kumimoji="1" lang="ja-JP" altLang="en-US" sz="3200" b="0" dirty="0" smtClean="0">
                          <a:solidFill>
                            <a:schemeClr val="tx1"/>
                          </a:solidFill>
                        </a:rPr>
                        <a:t>厚労省</a:t>
                      </a:r>
                      <a:r>
                        <a:rPr kumimoji="1" lang="en-US" altLang="ja-JP" sz="3200" b="0" dirty="0" smtClean="0">
                          <a:solidFill>
                            <a:schemeClr val="tx1"/>
                          </a:solidFill>
                        </a:rPr>
                        <a:t>**</a:t>
                      </a:r>
                      <a:endParaRPr kumimoji="1" lang="ja-JP" alt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0.21</a:t>
                      </a:r>
                      <a:endParaRPr kumimoji="1" lang="ja-JP" alt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a:t>
                      </a:r>
                      <a:endParaRPr kumimoji="1" lang="ja-JP" altLang="en-US" sz="32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endParaRPr kumimoji="1" lang="ja-JP" altLang="en-US" sz="800" b="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800" b="0" dirty="0" smtClean="0">
                        <a:solidFill>
                          <a:schemeClr val="tx1"/>
                        </a:solidFill>
                      </a:endParaRP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b="0" dirty="0">
                        <a:solidFill>
                          <a:schemeClr val="tx1"/>
                        </a:solidFill>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kumimoji="1" lang="ja-JP" altLang="en-US" sz="3200" b="0" dirty="0" smtClean="0">
                          <a:solidFill>
                            <a:schemeClr val="tx1"/>
                          </a:solidFill>
                        </a:rPr>
                        <a:t>京大・</a:t>
                      </a:r>
                      <a:endParaRPr kumimoji="1" lang="en-US" altLang="ja-JP" sz="3200" b="0" dirty="0" smtClean="0">
                        <a:solidFill>
                          <a:schemeClr val="tx1"/>
                        </a:solidFill>
                      </a:endParaRPr>
                    </a:p>
                    <a:p>
                      <a:r>
                        <a:rPr kumimoji="1" lang="ja-JP" altLang="en-US" sz="3200" b="0" dirty="0" smtClean="0">
                          <a:solidFill>
                            <a:schemeClr val="tx1"/>
                          </a:solidFill>
                        </a:rPr>
                        <a:t>朝日新聞</a:t>
                      </a:r>
                      <a:r>
                        <a:rPr kumimoji="1" lang="en-US" altLang="ja-JP" sz="3200" b="0" dirty="0" smtClean="0">
                          <a:solidFill>
                            <a:schemeClr val="tx1"/>
                          </a:solidFill>
                        </a:rPr>
                        <a:t>***</a:t>
                      </a:r>
                      <a:endParaRPr kumimoji="1" lang="ja-JP" alt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3200" b="0" dirty="0" smtClean="0">
                          <a:solidFill>
                            <a:schemeClr val="tx1"/>
                          </a:solidFill>
                        </a:rPr>
                        <a:t>中央値：</a:t>
                      </a:r>
                      <a:r>
                        <a:rPr kumimoji="1" lang="en-US" altLang="ja-JP" sz="3200" b="0" dirty="0" smtClean="0">
                          <a:solidFill>
                            <a:schemeClr val="tx1"/>
                          </a:solidFill>
                        </a:rPr>
                        <a:t>0.17</a:t>
                      </a:r>
                    </a:p>
                    <a:p>
                      <a:pPr algn="ctr"/>
                      <a:r>
                        <a:rPr kumimoji="1" lang="ja-JP" altLang="en-US" sz="3200" b="0" dirty="0" smtClean="0">
                          <a:solidFill>
                            <a:schemeClr val="tx1"/>
                          </a:solidFill>
                        </a:rPr>
                        <a:t>最大値：</a:t>
                      </a:r>
                      <a:r>
                        <a:rPr kumimoji="1" lang="en-US" altLang="ja-JP" sz="3200" b="0" dirty="0" smtClean="0">
                          <a:solidFill>
                            <a:schemeClr val="tx1"/>
                          </a:solidFill>
                        </a:rPr>
                        <a:t>5.1</a:t>
                      </a:r>
                      <a:endParaRPr kumimoji="1" lang="ja-JP" alt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テキスト ボックス 4"/>
          <p:cNvSpPr txBox="1"/>
          <p:nvPr/>
        </p:nvSpPr>
        <p:spPr>
          <a:xfrm>
            <a:off x="1342065" y="692696"/>
            <a:ext cx="6614311" cy="584775"/>
          </a:xfrm>
          <a:prstGeom prst="rect">
            <a:avLst/>
          </a:prstGeom>
          <a:noFill/>
        </p:spPr>
        <p:txBody>
          <a:bodyPr wrap="none" rtlCol="0">
            <a:spAutoFit/>
          </a:bodyPr>
          <a:lstStyle/>
          <a:p>
            <a:r>
              <a:rPr lang="ja-JP" altLang="en-US" sz="3200" dirty="0" smtClean="0"/>
              <a:t>セシウム</a:t>
            </a:r>
            <a:r>
              <a:rPr lang="en-US" altLang="ja-JP" sz="3200" dirty="0" smtClean="0"/>
              <a:t>134+137</a:t>
            </a:r>
            <a:r>
              <a:rPr kumimoji="1" lang="ja-JP" altLang="en-US" sz="3200" dirty="0" smtClean="0"/>
              <a:t>の曝露量（</a:t>
            </a:r>
            <a:r>
              <a:rPr kumimoji="1" lang="en-US" altLang="ja-JP" sz="3200" dirty="0" smtClean="0"/>
              <a:t>µ</a:t>
            </a:r>
            <a:r>
              <a:rPr kumimoji="1" lang="en-US" altLang="ja-JP" sz="3200" dirty="0" err="1" smtClean="0"/>
              <a:t>Sv</a:t>
            </a:r>
            <a:r>
              <a:rPr kumimoji="1" lang="en-US" altLang="ja-JP" sz="3200" dirty="0" smtClean="0"/>
              <a:t>/</a:t>
            </a:r>
            <a:r>
              <a:rPr lang="ja-JP" altLang="en-US" sz="3200" dirty="0" smtClean="0"/>
              <a:t>月</a:t>
            </a:r>
            <a:r>
              <a:rPr kumimoji="1" lang="ja-JP" altLang="en-US" sz="3200" dirty="0" smtClean="0"/>
              <a:t>）</a:t>
            </a:r>
            <a:endParaRPr kumimoji="1" lang="ja-JP" altLang="en-US" sz="3200" dirty="0"/>
          </a:p>
        </p:txBody>
      </p:sp>
      <p:sp>
        <p:nvSpPr>
          <p:cNvPr id="6" name="テキスト ボックス 5"/>
          <p:cNvSpPr txBox="1"/>
          <p:nvPr/>
        </p:nvSpPr>
        <p:spPr>
          <a:xfrm>
            <a:off x="395537" y="4949790"/>
            <a:ext cx="8748464" cy="1200329"/>
          </a:xfrm>
          <a:prstGeom prst="rect">
            <a:avLst/>
          </a:prstGeom>
          <a:noFill/>
        </p:spPr>
        <p:txBody>
          <a:bodyPr wrap="square" rtlCol="0">
            <a:spAutoFit/>
          </a:bodyPr>
          <a:lstStyle/>
          <a:p>
            <a:r>
              <a:rPr kumimoji="1" lang="ja-JP" altLang="en-US" dirty="0" smtClean="0"/>
              <a:t>* 成人男女の平均値</a:t>
            </a:r>
            <a:endParaRPr kumimoji="1" lang="en-US" altLang="ja-JP" dirty="0" smtClean="0"/>
          </a:p>
          <a:p>
            <a:r>
              <a:rPr lang="ja-JP" altLang="en-US" dirty="0"/>
              <a:t>*</a:t>
            </a:r>
            <a:r>
              <a:rPr lang="ja-JP" altLang="en-US" dirty="0" smtClean="0"/>
              <a:t>* 東京で流通されている食品を購入し、食品別摂取量平均を踏まえて均一化して測定　</a:t>
            </a:r>
            <a:endParaRPr lang="en-US" altLang="ja-JP" dirty="0" smtClean="0"/>
          </a:p>
          <a:p>
            <a:r>
              <a:rPr lang="ja-JP" altLang="en-US" dirty="0" smtClean="0"/>
              <a:t>　  （</a:t>
            </a:r>
            <a:r>
              <a:rPr lang="ja-JP" altLang="en-US" sz="1200" dirty="0" smtClean="0"/>
              <a:t>「食品からの放射性物質の</a:t>
            </a:r>
            <a:r>
              <a:rPr lang="en-US" altLang="ja-JP" sz="1200" dirty="0" smtClean="0"/>
              <a:t>1</a:t>
            </a:r>
            <a:r>
              <a:rPr lang="ja-JP" altLang="en-US" sz="1200" dirty="0" smtClean="0"/>
              <a:t>日摂取量の推定について」</a:t>
            </a:r>
            <a:r>
              <a:rPr lang="ja-JP" altLang="en-US" dirty="0" smtClean="0"/>
              <a:t>）</a:t>
            </a:r>
            <a:endParaRPr lang="en-US" altLang="ja-JP" dirty="0" smtClean="0"/>
          </a:p>
          <a:p>
            <a:r>
              <a:rPr kumimoji="1" lang="ja-JP" altLang="en-US" dirty="0"/>
              <a:t>**</a:t>
            </a:r>
            <a:r>
              <a:rPr kumimoji="1" lang="ja-JP" altLang="en-US" dirty="0" smtClean="0"/>
              <a:t>* 陰膳方式による調査。関東</a:t>
            </a:r>
            <a:r>
              <a:rPr kumimoji="1" lang="en-US" altLang="ja-JP" dirty="0" smtClean="0"/>
              <a:t>16</a:t>
            </a:r>
            <a:r>
              <a:rPr lang="ja-JP" altLang="en-US" dirty="0" smtClean="0"/>
              <a:t>家庭を対象（</a:t>
            </a:r>
            <a:r>
              <a:rPr lang="ja-JP" altLang="en-US" sz="1200" dirty="0" smtClean="0"/>
              <a:t>朝日新聞</a:t>
            </a:r>
            <a:r>
              <a:rPr lang="en-US" altLang="ja-JP" sz="1200" dirty="0" smtClean="0"/>
              <a:t>2012</a:t>
            </a:r>
            <a:r>
              <a:rPr lang="ja-JP" altLang="en-US" sz="1200" dirty="0" smtClean="0"/>
              <a:t>年</a:t>
            </a:r>
            <a:r>
              <a:rPr lang="en-US" altLang="ja-JP" sz="1200" dirty="0" smtClean="0"/>
              <a:t>1</a:t>
            </a:r>
            <a:r>
              <a:rPr lang="ja-JP" altLang="en-US" sz="1200" dirty="0" smtClean="0"/>
              <a:t>月</a:t>
            </a:r>
            <a:r>
              <a:rPr lang="en-US" altLang="ja-JP" sz="1200" dirty="0" smtClean="0"/>
              <a:t>19</a:t>
            </a:r>
            <a:r>
              <a:rPr lang="ja-JP" altLang="en-US" sz="1200" dirty="0" smtClean="0"/>
              <a:t>日</a:t>
            </a:r>
            <a:r>
              <a:rPr lang="ja-JP" altLang="en-US" dirty="0" smtClean="0"/>
              <a:t>）</a:t>
            </a:r>
            <a:endParaRPr kumimoji="1" lang="ja-JP" altLang="en-US" dirty="0"/>
          </a:p>
        </p:txBody>
      </p:sp>
      <p:sp>
        <p:nvSpPr>
          <p:cNvPr id="7"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他の研究との比較</a:t>
            </a:r>
            <a:endParaRPr lang="ja-JP" altLang="en-US" sz="3600" b="1" dirty="0">
              <a:solidFill>
                <a:schemeClr val="bg1"/>
              </a:solidFill>
            </a:endParaRPr>
          </a:p>
        </p:txBody>
      </p:sp>
      <p:sp>
        <p:nvSpPr>
          <p:cNvPr id="9" name="テキスト ボックス 8"/>
          <p:cNvSpPr txBox="1"/>
          <p:nvPr/>
        </p:nvSpPr>
        <p:spPr>
          <a:xfrm>
            <a:off x="251520" y="6290156"/>
            <a:ext cx="8424935" cy="523220"/>
          </a:xfrm>
          <a:prstGeom prst="rect">
            <a:avLst/>
          </a:prstGeom>
          <a:noFill/>
        </p:spPr>
        <p:txBody>
          <a:bodyPr wrap="square" rtlCol="0">
            <a:spAutoFit/>
          </a:bodyPr>
          <a:lstStyle/>
          <a:p>
            <a:r>
              <a:rPr lang="ja-JP" altLang="en-US" sz="2800" dirty="0" smtClean="0">
                <a:solidFill>
                  <a:srgbClr val="0000FF"/>
                </a:solidFill>
              </a:rPr>
              <a:t>◆</a:t>
            </a:r>
            <a:r>
              <a:rPr kumimoji="1" lang="ja-JP" altLang="en-US" sz="2800" dirty="0" smtClean="0"/>
              <a:t>実際の飲食物からの測定結果とよく一致した</a:t>
            </a:r>
            <a:endParaRPr kumimoji="1" lang="en-US" altLang="ja-JP" sz="2800" dirty="0" smtClean="0"/>
          </a:p>
        </p:txBody>
      </p:sp>
      <p:sp>
        <p:nvSpPr>
          <p:cNvPr id="10" name="スライド番号プレースホルダ 1"/>
          <p:cNvSpPr>
            <a:spLocks noGrp="1"/>
          </p:cNvSpPr>
          <p:nvPr>
            <p:ph type="sldNum" sz="quarter" idx="12"/>
          </p:nvPr>
        </p:nvSpPr>
        <p:spPr>
          <a:xfrm>
            <a:off x="6553200" y="6356350"/>
            <a:ext cx="2133600" cy="365125"/>
          </a:xfrm>
        </p:spPr>
        <p:txBody>
          <a:bodyPr/>
          <a:lstStyle/>
          <a:p>
            <a:fld id="{CFACF748-94A9-4393-9F69-46C6BA5454CF}" type="slidenum">
              <a:rPr kumimoji="1" lang="ja-JP" altLang="en-US" smtClean="0"/>
              <a:pPr/>
              <a:t>37</a:t>
            </a:fld>
            <a:endParaRPr kumimoji="1"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91447" y="1132745"/>
            <a:ext cx="3619143" cy="288504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4457826" y="1132745"/>
            <a:ext cx="4650678" cy="2885044"/>
          </a:xfrm>
          <a:prstGeom prst="rect">
            <a:avLst/>
          </a:prstGeom>
          <a:noFill/>
          <a:ln w="9525">
            <a:noFill/>
            <a:miter lim="800000"/>
            <a:headEnd/>
            <a:tailEnd/>
          </a:ln>
          <a:effectLst/>
        </p:spPr>
      </p:pic>
      <p:sp>
        <p:nvSpPr>
          <p:cNvPr id="5" name="テキスト ボックス 4"/>
          <p:cNvSpPr txBox="1"/>
          <p:nvPr/>
        </p:nvSpPr>
        <p:spPr>
          <a:xfrm rot="16200000">
            <a:off x="-918931" y="2403064"/>
            <a:ext cx="2183611" cy="338554"/>
          </a:xfrm>
          <a:prstGeom prst="rect">
            <a:avLst/>
          </a:prstGeom>
          <a:noFill/>
        </p:spPr>
        <p:txBody>
          <a:bodyPr wrap="none" rtlCol="0">
            <a:spAutoFit/>
          </a:bodyPr>
          <a:lstStyle/>
          <a:p>
            <a:r>
              <a:rPr kumimoji="1" lang="ja-JP" altLang="en-US" sz="1600" dirty="0" smtClean="0"/>
              <a:t>甲状腺等価線量（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6" name="テキスト ボックス 5"/>
          <p:cNvSpPr txBox="1"/>
          <p:nvPr/>
        </p:nvSpPr>
        <p:spPr>
          <a:xfrm rot="16200000">
            <a:off x="3582287" y="2403064"/>
            <a:ext cx="1568058" cy="338554"/>
          </a:xfrm>
          <a:prstGeom prst="rect">
            <a:avLst/>
          </a:prstGeom>
          <a:noFill/>
        </p:spPr>
        <p:txBody>
          <a:bodyPr wrap="none" rtlCol="0">
            <a:spAutoFit/>
          </a:bodyPr>
          <a:lstStyle/>
          <a:p>
            <a:r>
              <a:rPr kumimoji="1" lang="ja-JP" altLang="en-US" sz="1600" dirty="0" smtClean="0"/>
              <a:t>実効線量（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7" name="テキスト ボックス 6"/>
          <p:cNvSpPr txBox="1"/>
          <p:nvPr/>
        </p:nvSpPr>
        <p:spPr>
          <a:xfrm rot="16200000">
            <a:off x="3131486" y="2403064"/>
            <a:ext cx="1568058" cy="338554"/>
          </a:xfrm>
          <a:prstGeom prst="rect">
            <a:avLst/>
          </a:prstGeom>
          <a:noFill/>
        </p:spPr>
        <p:txBody>
          <a:bodyPr wrap="none" rtlCol="0">
            <a:spAutoFit/>
          </a:bodyPr>
          <a:lstStyle/>
          <a:p>
            <a:r>
              <a:rPr kumimoji="1" lang="ja-JP" altLang="en-US" sz="1600" dirty="0" smtClean="0"/>
              <a:t>実効線量（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8" name="テキスト ボックス 7"/>
          <p:cNvSpPr txBox="1"/>
          <p:nvPr/>
        </p:nvSpPr>
        <p:spPr>
          <a:xfrm rot="16200000">
            <a:off x="1585576" y="3034516"/>
            <a:ext cx="1035861" cy="2649508"/>
          </a:xfrm>
          <a:prstGeom prst="rect">
            <a:avLst/>
          </a:prstGeom>
          <a:noFill/>
        </p:spPr>
        <p:txBody>
          <a:bodyPr wrap="none" rtlCol="0">
            <a:spAutoFit/>
          </a:bodyPr>
          <a:lstStyle/>
          <a:p>
            <a:pPr>
              <a:lnSpc>
                <a:spcPts val="3400"/>
              </a:lnSpc>
            </a:pPr>
            <a:r>
              <a:rPr lang="ja-JP" altLang="en-US" dirty="0"/>
              <a:t>対策</a:t>
            </a:r>
            <a:r>
              <a:rPr lang="ja-JP" altLang="en-US" dirty="0" smtClean="0"/>
              <a:t>なし</a:t>
            </a:r>
            <a:endParaRPr lang="en-US" altLang="ja-JP" dirty="0" smtClean="0"/>
          </a:p>
          <a:p>
            <a:pPr>
              <a:lnSpc>
                <a:spcPts val="3400"/>
              </a:lnSpc>
            </a:pPr>
            <a:r>
              <a:rPr lang="ja-JP" altLang="en-US" dirty="0" smtClean="0"/>
              <a:t>対策あり</a:t>
            </a:r>
            <a:endParaRPr lang="en-US" altLang="ja-JP" dirty="0" smtClean="0"/>
          </a:p>
          <a:p>
            <a:pPr>
              <a:lnSpc>
                <a:spcPts val="3400"/>
              </a:lnSpc>
            </a:pPr>
            <a:r>
              <a:rPr lang="ja-JP" altLang="en-US" dirty="0" smtClean="0"/>
              <a:t>対策なし</a:t>
            </a:r>
            <a:endParaRPr lang="en-US" altLang="ja-JP" dirty="0" smtClean="0"/>
          </a:p>
          <a:p>
            <a:pPr>
              <a:lnSpc>
                <a:spcPts val="3400"/>
              </a:lnSpc>
            </a:pPr>
            <a:r>
              <a:rPr lang="ja-JP" altLang="en-US" dirty="0" smtClean="0"/>
              <a:t>対策あり</a:t>
            </a:r>
            <a:endParaRPr lang="en-US" altLang="ja-JP" dirty="0"/>
          </a:p>
          <a:p>
            <a:pPr>
              <a:lnSpc>
                <a:spcPts val="3400"/>
              </a:lnSpc>
            </a:pPr>
            <a:r>
              <a:rPr lang="ja-JP" altLang="en-US" dirty="0"/>
              <a:t>対策</a:t>
            </a:r>
            <a:r>
              <a:rPr lang="ja-JP" altLang="en-US" dirty="0" smtClean="0"/>
              <a:t>なし</a:t>
            </a:r>
            <a:endParaRPr lang="en-US" altLang="ja-JP" dirty="0" smtClean="0"/>
          </a:p>
          <a:p>
            <a:pPr>
              <a:lnSpc>
                <a:spcPts val="3400"/>
              </a:lnSpc>
            </a:pPr>
            <a:r>
              <a:rPr lang="ja-JP" altLang="en-US" dirty="0" smtClean="0"/>
              <a:t>対策あり</a:t>
            </a:r>
            <a:endParaRPr lang="en-US" altLang="ja-JP" dirty="0"/>
          </a:p>
        </p:txBody>
      </p:sp>
      <p:sp>
        <p:nvSpPr>
          <p:cNvPr id="9" name="テキスト ボックス 8"/>
          <p:cNvSpPr txBox="1"/>
          <p:nvPr/>
        </p:nvSpPr>
        <p:spPr>
          <a:xfrm rot="16200000">
            <a:off x="5565337" y="3034476"/>
            <a:ext cx="1035861" cy="2649508"/>
          </a:xfrm>
          <a:prstGeom prst="rect">
            <a:avLst/>
          </a:prstGeom>
          <a:noFill/>
        </p:spPr>
        <p:txBody>
          <a:bodyPr wrap="none" rtlCol="0">
            <a:spAutoFit/>
          </a:bodyPr>
          <a:lstStyle/>
          <a:p>
            <a:pPr>
              <a:lnSpc>
                <a:spcPts val="3400"/>
              </a:lnSpc>
            </a:pPr>
            <a:r>
              <a:rPr lang="ja-JP" altLang="en-US" dirty="0"/>
              <a:t>対策</a:t>
            </a:r>
            <a:r>
              <a:rPr lang="ja-JP" altLang="en-US" dirty="0" smtClean="0"/>
              <a:t>なし</a:t>
            </a:r>
            <a:endParaRPr lang="en-US" altLang="ja-JP" dirty="0" smtClean="0"/>
          </a:p>
          <a:p>
            <a:pPr>
              <a:lnSpc>
                <a:spcPts val="3400"/>
              </a:lnSpc>
            </a:pPr>
            <a:r>
              <a:rPr lang="ja-JP" altLang="en-US" dirty="0" smtClean="0"/>
              <a:t>対策あり</a:t>
            </a:r>
            <a:endParaRPr lang="en-US" altLang="ja-JP" dirty="0" smtClean="0"/>
          </a:p>
          <a:p>
            <a:pPr>
              <a:lnSpc>
                <a:spcPts val="3400"/>
              </a:lnSpc>
            </a:pPr>
            <a:r>
              <a:rPr lang="ja-JP" altLang="en-US" dirty="0" smtClean="0"/>
              <a:t>対策なし</a:t>
            </a:r>
            <a:endParaRPr lang="en-US" altLang="ja-JP" dirty="0" smtClean="0"/>
          </a:p>
          <a:p>
            <a:pPr>
              <a:lnSpc>
                <a:spcPts val="3400"/>
              </a:lnSpc>
            </a:pPr>
            <a:r>
              <a:rPr lang="ja-JP" altLang="en-US" dirty="0" smtClean="0"/>
              <a:t>対策あり</a:t>
            </a:r>
            <a:endParaRPr lang="en-US" altLang="ja-JP" dirty="0"/>
          </a:p>
          <a:p>
            <a:pPr>
              <a:lnSpc>
                <a:spcPts val="3400"/>
              </a:lnSpc>
            </a:pPr>
            <a:r>
              <a:rPr lang="ja-JP" altLang="en-US" dirty="0"/>
              <a:t>対策</a:t>
            </a:r>
            <a:r>
              <a:rPr lang="ja-JP" altLang="en-US" dirty="0" smtClean="0"/>
              <a:t>なし</a:t>
            </a:r>
            <a:endParaRPr lang="en-US" altLang="ja-JP" dirty="0" smtClean="0"/>
          </a:p>
          <a:p>
            <a:pPr>
              <a:lnSpc>
                <a:spcPts val="3400"/>
              </a:lnSpc>
            </a:pPr>
            <a:r>
              <a:rPr lang="ja-JP" altLang="en-US" dirty="0" smtClean="0"/>
              <a:t>対策あり</a:t>
            </a:r>
            <a:endParaRPr lang="en-US" altLang="ja-JP" dirty="0"/>
          </a:p>
        </p:txBody>
      </p:sp>
      <p:sp>
        <p:nvSpPr>
          <p:cNvPr id="12" name="テキスト ボックス 11"/>
          <p:cNvSpPr txBox="1"/>
          <p:nvPr/>
        </p:nvSpPr>
        <p:spPr>
          <a:xfrm>
            <a:off x="1187624" y="700737"/>
            <a:ext cx="1744388" cy="523220"/>
          </a:xfrm>
          <a:prstGeom prst="rect">
            <a:avLst/>
          </a:prstGeom>
          <a:noFill/>
        </p:spPr>
        <p:txBody>
          <a:bodyPr wrap="none" rtlCol="0">
            <a:spAutoFit/>
          </a:bodyPr>
          <a:lstStyle/>
          <a:p>
            <a:r>
              <a:rPr kumimoji="1" lang="ja-JP" altLang="en-US" sz="2800" dirty="0" smtClean="0"/>
              <a:t>ヨウ素</a:t>
            </a:r>
            <a:r>
              <a:rPr kumimoji="1" lang="en-US" altLang="ja-JP" sz="2800" dirty="0" smtClean="0"/>
              <a:t>131</a:t>
            </a:r>
            <a:endParaRPr kumimoji="1" lang="ja-JP" altLang="en-US" sz="2800" dirty="0"/>
          </a:p>
        </p:txBody>
      </p:sp>
      <p:sp>
        <p:nvSpPr>
          <p:cNvPr id="13" name="テキスト ボックス 12"/>
          <p:cNvSpPr txBox="1"/>
          <p:nvPr/>
        </p:nvSpPr>
        <p:spPr>
          <a:xfrm>
            <a:off x="4716016" y="700737"/>
            <a:ext cx="2937022" cy="523220"/>
          </a:xfrm>
          <a:prstGeom prst="rect">
            <a:avLst/>
          </a:prstGeom>
          <a:noFill/>
        </p:spPr>
        <p:txBody>
          <a:bodyPr wrap="none" rtlCol="0">
            <a:spAutoFit/>
          </a:bodyPr>
          <a:lstStyle/>
          <a:p>
            <a:r>
              <a:rPr kumimoji="1" lang="ja-JP" altLang="en-US" sz="2800" dirty="0" smtClean="0"/>
              <a:t>セシウム</a:t>
            </a:r>
            <a:r>
              <a:rPr kumimoji="1" lang="en-US" altLang="ja-JP" sz="2800" dirty="0" smtClean="0"/>
              <a:t>134+137</a:t>
            </a:r>
            <a:endParaRPr kumimoji="1" lang="ja-JP" altLang="en-US" sz="2800" dirty="0"/>
          </a:p>
        </p:txBody>
      </p:sp>
      <p:sp>
        <p:nvSpPr>
          <p:cNvPr id="11" name="テキスト ボックス 10"/>
          <p:cNvSpPr txBox="1"/>
          <p:nvPr/>
        </p:nvSpPr>
        <p:spPr>
          <a:xfrm>
            <a:off x="971600" y="1276801"/>
            <a:ext cx="646331" cy="369332"/>
          </a:xfrm>
          <a:prstGeom prst="rect">
            <a:avLst/>
          </a:prstGeom>
          <a:noFill/>
        </p:spPr>
        <p:txBody>
          <a:bodyPr wrap="none" rtlCol="0">
            <a:spAutoFit/>
          </a:bodyPr>
          <a:lstStyle/>
          <a:p>
            <a:r>
              <a:rPr kumimoji="1" lang="ja-JP" altLang="en-US" dirty="0" smtClean="0"/>
              <a:t>乳児</a:t>
            </a:r>
            <a:endParaRPr kumimoji="1" lang="ja-JP" altLang="en-US" dirty="0"/>
          </a:p>
        </p:txBody>
      </p:sp>
      <p:sp>
        <p:nvSpPr>
          <p:cNvPr id="14" name="テキスト ボックス 13"/>
          <p:cNvSpPr txBox="1"/>
          <p:nvPr/>
        </p:nvSpPr>
        <p:spPr>
          <a:xfrm>
            <a:off x="1830363" y="1276801"/>
            <a:ext cx="646331" cy="369332"/>
          </a:xfrm>
          <a:prstGeom prst="rect">
            <a:avLst/>
          </a:prstGeom>
          <a:noFill/>
        </p:spPr>
        <p:txBody>
          <a:bodyPr wrap="none" rtlCol="0">
            <a:spAutoFit/>
          </a:bodyPr>
          <a:lstStyle/>
          <a:p>
            <a:r>
              <a:rPr kumimoji="1" lang="ja-JP" altLang="en-US" dirty="0" smtClean="0"/>
              <a:t>幼児</a:t>
            </a:r>
            <a:endParaRPr kumimoji="1" lang="ja-JP" altLang="en-US" dirty="0"/>
          </a:p>
        </p:txBody>
      </p:sp>
      <p:sp>
        <p:nvSpPr>
          <p:cNvPr id="15" name="テキスト ボックス 14"/>
          <p:cNvSpPr txBox="1"/>
          <p:nvPr/>
        </p:nvSpPr>
        <p:spPr>
          <a:xfrm>
            <a:off x="2701533" y="1276801"/>
            <a:ext cx="646331" cy="369332"/>
          </a:xfrm>
          <a:prstGeom prst="rect">
            <a:avLst/>
          </a:prstGeom>
          <a:noFill/>
        </p:spPr>
        <p:txBody>
          <a:bodyPr wrap="none" rtlCol="0">
            <a:spAutoFit/>
          </a:bodyPr>
          <a:lstStyle/>
          <a:p>
            <a:r>
              <a:rPr kumimoji="1" lang="ja-JP" altLang="en-US" dirty="0" smtClean="0"/>
              <a:t>成人</a:t>
            </a:r>
            <a:endParaRPr kumimoji="1" lang="ja-JP" altLang="en-US" dirty="0"/>
          </a:p>
        </p:txBody>
      </p:sp>
      <p:sp>
        <p:nvSpPr>
          <p:cNvPr id="16" name="テキスト ボックス 15"/>
          <p:cNvSpPr txBox="1"/>
          <p:nvPr/>
        </p:nvSpPr>
        <p:spPr>
          <a:xfrm>
            <a:off x="4932040" y="1276801"/>
            <a:ext cx="646331" cy="369332"/>
          </a:xfrm>
          <a:prstGeom prst="rect">
            <a:avLst/>
          </a:prstGeom>
          <a:noFill/>
        </p:spPr>
        <p:txBody>
          <a:bodyPr wrap="none" rtlCol="0">
            <a:spAutoFit/>
          </a:bodyPr>
          <a:lstStyle/>
          <a:p>
            <a:r>
              <a:rPr kumimoji="1" lang="ja-JP" altLang="en-US" dirty="0" smtClean="0"/>
              <a:t>乳児</a:t>
            </a:r>
            <a:endParaRPr kumimoji="1" lang="ja-JP" altLang="en-US" dirty="0"/>
          </a:p>
        </p:txBody>
      </p:sp>
      <p:sp>
        <p:nvSpPr>
          <p:cNvPr id="17" name="テキスト ボックス 16"/>
          <p:cNvSpPr txBox="1"/>
          <p:nvPr/>
        </p:nvSpPr>
        <p:spPr>
          <a:xfrm>
            <a:off x="5790803" y="1276801"/>
            <a:ext cx="646331" cy="369332"/>
          </a:xfrm>
          <a:prstGeom prst="rect">
            <a:avLst/>
          </a:prstGeom>
          <a:noFill/>
        </p:spPr>
        <p:txBody>
          <a:bodyPr wrap="none" rtlCol="0">
            <a:spAutoFit/>
          </a:bodyPr>
          <a:lstStyle/>
          <a:p>
            <a:r>
              <a:rPr kumimoji="1" lang="ja-JP" altLang="en-US" dirty="0" smtClean="0"/>
              <a:t>幼児</a:t>
            </a:r>
            <a:endParaRPr kumimoji="1" lang="ja-JP" altLang="en-US" dirty="0"/>
          </a:p>
        </p:txBody>
      </p:sp>
      <p:sp>
        <p:nvSpPr>
          <p:cNvPr id="18" name="テキスト ボックス 17"/>
          <p:cNvSpPr txBox="1"/>
          <p:nvPr/>
        </p:nvSpPr>
        <p:spPr>
          <a:xfrm>
            <a:off x="6661973" y="1276801"/>
            <a:ext cx="646331" cy="369332"/>
          </a:xfrm>
          <a:prstGeom prst="rect">
            <a:avLst/>
          </a:prstGeom>
          <a:noFill/>
        </p:spPr>
        <p:txBody>
          <a:bodyPr wrap="none" rtlCol="0">
            <a:spAutoFit/>
          </a:bodyPr>
          <a:lstStyle/>
          <a:p>
            <a:r>
              <a:rPr kumimoji="1" lang="ja-JP" altLang="en-US" dirty="0" smtClean="0"/>
              <a:t>成人</a:t>
            </a:r>
            <a:endParaRPr kumimoji="1" lang="ja-JP" altLang="en-US" dirty="0"/>
          </a:p>
        </p:txBody>
      </p:sp>
      <p:sp>
        <p:nvSpPr>
          <p:cNvPr id="19"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ヨウ素およびセシウムの平均曝露量</a:t>
            </a:r>
            <a:endParaRPr lang="ja-JP" altLang="en-US" sz="3600" b="1" dirty="0">
              <a:solidFill>
                <a:schemeClr val="bg1"/>
              </a:solidFill>
            </a:endParaRPr>
          </a:p>
        </p:txBody>
      </p:sp>
      <p:sp>
        <p:nvSpPr>
          <p:cNvPr id="20" name="テキスト ボックス 19"/>
          <p:cNvSpPr txBox="1"/>
          <p:nvPr/>
        </p:nvSpPr>
        <p:spPr>
          <a:xfrm>
            <a:off x="165444" y="5093225"/>
            <a:ext cx="4320480" cy="1569660"/>
          </a:xfrm>
          <a:prstGeom prst="rect">
            <a:avLst/>
          </a:prstGeom>
          <a:noFill/>
        </p:spPr>
        <p:txBody>
          <a:bodyPr wrap="square" rtlCol="0">
            <a:spAutoFit/>
          </a:bodyPr>
          <a:lstStyle/>
          <a:p>
            <a:r>
              <a:rPr lang="ja-JP" altLang="en-US" sz="2400" dirty="0" smtClean="0">
                <a:solidFill>
                  <a:srgbClr val="0000FF"/>
                </a:solidFill>
              </a:rPr>
              <a:t>◆</a:t>
            </a:r>
            <a:r>
              <a:rPr lang="ja-JP" altLang="en-US" sz="2400" dirty="0" smtClean="0"/>
              <a:t>乳児の方が高い</a:t>
            </a:r>
            <a:endParaRPr lang="en-US" altLang="ja-JP" sz="2400" dirty="0" smtClean="0">
              <a:solidFill>
                <a:srgbClr val="0000FF"/>
              </a:solidFill>
            </a:endParaRPr>
          </a:p>
          <a:p>
            <a:r>
              <a:rPr lang="ja-JP" altLang="en-US" sz="2400" dirty="0" smtClean="0">
                <a:solidFill>
                  <a:srgbClr val="0000FF"/>
                </a:solidFill>
              </a:rPr>
              <a:t>◆</a:t>
            </a:r>
            <a:r>
              <a:rPr lang="ja-JP" altLang="en-US" sz="2400" dirty="0" smtClean="0"/>
              <a:t>水</a:t>
            </a:r>
            <a:r>
              <a:rPr lang="ja-JP" altLang="en-US" sz="2400" dirty="0"/>
              <a:t>から</a:t>
            </a:r>
            <a:r>
              <a:rPr kumimoji="1" lang="ja-JP" altLang="en-US" sz="2400" dirty="0" smtClean="0"/>
              <a:t>の寄与が高い</a:t>
            </a:r>
            <a:endParaRPr kumimoji="1" lang="en-US" altLang="ja-JP" sz="2400" dirty="0" smtClean="0"/>
          </a:p>
          <a:p>
            <a:r>
              <a:rPr kumimoji="1" lang="ja-JP" altLang="en-US" sz="2400" dirty="0" smtClean="0">
                <a:solidFill>
                  <a:srgbClr val="0000FF"/>
                </a:solidFill>
              </a:rPr>
              <a:t>◆</a:t>
            </a:r>
            <a:r>
              <a:rPr kumimoji="1" lang="ja-JP" altLang="en-US" sz="2400" dirty="0" smtClean="0"/>
              <a:t>出荷制限、ボトル水配布で</a:t>
            </a:r>
            <a:r>
              <a:rPr kumimoji="1" lang="en-US" altLang="ja-JP" sz="2400" dirty="0" smtClean="0"/>
              <a:t>33%-45%</a:t>
            </a:r>
            <a:r>
              <a:rPr kumimoji="1" lang="ja-JP" altLang="en-US" sz="2400" dirty="0" smtClean="0"/>
              <a:t>の曝露量削減</a:t>
            </a:r>
            <a:endParaRPr kumimoji="1" lang="ja-JP" altLang="en-US" sz="2400" dirty="0"/>
          </a:p>
        </p:txBody>
      </p:sp>
      <p:sp>
        <p:nvSpPr>
          <p:cNvPr id="21" name="テキスト ボックス 20"/>
          <p:cNvSpPr txBox="1"/>
          <p:nvPr/>
        </p:nvSpPr>
        <p:spPr>
          <a:xfrm>
            <a:off x="4503328" y="5108991"/>
            <a:ext cx="4680520" cy="1569660"/>
          </a:xfrm>
          <a:prstGeom prst="rect">
            <a:avLst/>
          </a:prstGeom>
          <a:noFill/>
        </p:spPr>
        <p:txBody>
          <a:bodyPr wrap="square" rtlCol="0">
            <a:spAutoFit/>
          </a:bodyPr>
          <a:lstStyle/>
          <a:p>
            <a:r>
              <a:rPr lang="ja-JP" altLang="en-US" sz="2400" dirty="0" smtClean="0">
                <a:solidFill>
                  <a:srgbClr val="0000FF"/>
                </a:solidFill>
              </a:rPr>
              <a:t>◆</a:t>
            </a:r>
            <a:r>
              <a:rPr lang="ja-JP" altLang="en-US" sz="2400" dirty="0" smtClean="0"/>
              <a:t>成人の方が高い</a:t>
            </a:r>
            <a:endParaRPr lang="en-US" altLang="ja-JP" sz="2400" dirty="0" smtClean="0">
              <a:solidFill>
                <a:srgbClr val="0000FF"/>
              </a:solidFill>
            </a:endParaRPr>
          </a:p>
          <a:p>
            <a:r>
              <a:rPr lang="ja-JP" altLang="en-US" sz="2400" dirty="0" smtClean="0">
                <a:solidFill>
                  <a:srgbClr val="0000FF"/>
                </a:solidFill>
              </a:rPr>
              <a:t>◆</a:t>
            </a:r>
            <a:r>
              <a:rPr lang="ja-JP" altLang="en-US" sz="2400" dirty="0" smtClean="0"/>
              <a:t>野菜・魚介類から</a:t>
            </a:r>
            <a:r>
              <a:rPr kumimoji="1" lang="ja-JP" altLang="en-US" sz="2400" dirty="0" smtClean="0"/>
              <a:t>の寄与が高い</a:t>
            </a:r>
            <a:endParaRPr kumimoji="1" lang="en-US" altLang="ja-JP" sz="2400" dirty="0" smtClean="0"/>
          </a:p>
          <a:p>
            <a:r>
              <a:rPr kumimoji="1" lang="ja-JP" altLang="en-US" sz="2400" dirty="0" smtClean="0">
                <a:solidFill>
                  <a:srgbClr val="0000FF"/>
                </a:solidFill>
              </a:rPr>
              <a:t>◆</a:t>
            </a:r>
            <a:r>
              <a:rPr kumimoji="1" lang="ja-JP" altLang="en-US" sz="2400" dirty="0" smtClean="0"/>
              <a:t>出荷制限、ボトル水配布で</a:t>
            </a:r>
            <a:r>
              <a:rPr kumimoji="1" lang="en-US" altLang="ja-JP" sz="2400" dirty="0" smtClean="0"/>
              <a:t>14%-21%</a:t>
            </a:r>
            <a:r>
              <a:rPr kumimoji="1" lang="ja-JP" altLang="en-US" sz="2400" dirty="0" smtClean="0"/>
              <a:t>の曝露量削減</a:t>
            </a:r>
            <a:endParaRPr kumimoji="1" lang="ja-JP" altLang="en-US"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1818633" y="508145"/>
            <a:ext cx="4944412" cy="3010481"/>
          </a:xfrm>
          <a:prstGeom prst="rect">
            <a:avLst/>
          </a:prstGeom>
          <a:noFill/>
          <a:ln w="9525">
            <a:noFill/>
            <a:miter lim="800000"/>
            <a:headEnd/>
            <a:tailEnd/>
          </a:ln>
          <a:effectLst/>
        </p:spPr>
      </p:pic>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39</a:t>
            </a:fld>
            <a:endParaRPr kumimoji="1" lang="ja-JP" altLang="en-US"/>
          </a:p>
        </p:txBody>
      </p:sp>
      <p:sp>
        <p:nvSpPr>
          <p:cNvPr id="3" name="Text Box 4"/>
          <p:cNvSpPr txBox="1">
            <a:spLocks noChangeArrowheads="1"/>
          </p:cNvSpPr>
          <p:nvPr/>
        </p:nvSpPr>
        <p:spPr bwMode="auto">
          <a:xfrm>
            <a:off x="0" y="0"/>
            <a:ext cx="9153525" cy="523220"/>
          </a:xfrm>
          <a:prstGeom prst="rect">
            <a:avLst/>
          </a:prstGeom>
          <a:solidFill>
            <a:srgbClr val="0000FF"/>
          </a:solidFill>
          <a:ln w="9525">
            <a:noFill/>
            <a:miter lim="800000"/>
            <a:headEnd/>
            <a:tailEnd/>
          </a:ln>
        </p:spPr>
        <p:txBody>
          <a:bodyPr>
            <a:spAutoFit/>
          </a:bodyPr>
          <a:lstStyle/>
          <a:p>
            <a:r>
              <a:rPr lang="ja-JP" altLang="en-US" sz="2800" b="1" dirty="0" smtClean="0">
                <a:solidFill>
                  <a:schemeClr val="bg1"/>
                </a:solidFill>
              </a:rPr>
              <a:t>ヨウ素およびセシウムの平均合計曝露量（実効線量換算）</a:t>
            </a:r>
            <a:endParaRPr lang="ja-JP" altLang="en-US" sz="2800" b="1" dirty="0">
              <a:solidFill>
                <a:schemeClr val="bg1"/>
              </a:solidFill>
            </a:endParaRPr>
          </a:p>
        </p:txBody>
      </p:sp>
      <p:sp>
        <p:nvSpPr>
          <p:cNvPr id="6" name="テキスト ボックス 5"/>
          <p:cNvSpPr txBox="1"/>
          <p:nvPr/>
        </p:nvSpPr>
        <p:spPr>
          <a:xfrm rot="16200000">
            <a:off x="843842" y="1842977"/>
            <a:ext cx="1568058" cy="338554"/>
          </a:xfrm>
          <a:prstGeom prst="rect">
            <a:avLst/>
          </a:prstGeom>
          <a:noFill/>
        </p:spPr>
        <p:txBody>
          <a:bodyPr wrap="none" rtlCol="0">
            <a:spAutoFit/>
          </a:bodyPr>
          <a:lstStyle/>
          <a:p>
            <a:r>
              <a:rPr kumimoji="1" lang="ja-JP" altLang="en-US" sz="1600" dirty="0" smtClean="0"/>
              <a:t>実効線量（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7" name="テキスト ボックス 6"/>
          <p:cNvSpPr txBox="1"/>
          <p:nvPr/>
        </p:nvSpPr>
        <p:spPr>
          <a:xfrm rot="16200000">
            <a:off x="3130003" y="2434157"/>
            <a:ext cx="1035861" cy="2944460"/>
          </a:xfrm>
          <a:prstGeom prst="rect">
            <a:avLst/>
          </a:prstGeom>
          <a:noFill/>
        </p:spPr>
        <p:txBody>
          <a:bodyPr wrap="none" rtlCol="0">
            <a:spAutoFit/>
          </a:bodyPr>
          <a:lstStyle/>
          <a:p>
            <a:pPr>
              <a:lnSpc>
                <a:spcPts val="3700"/>
              </a:lnSpc>
            </a:pPr>
            <a:r>
              <a:rPr lang="ja-JP" altLang="en-US" dirty="0"/>
              <a:t>対策</a:t>
            </a:r>
            <a:r>
              <a:rPr lang="ja-JP" altLang="en-US" dirty="0" smtClean="0"/>
              <a:t>なし</a:t>
            </a:r>
            <a:endParaRPr lang="en-US" altLang="ja-JP" dirty="0" smtClean="0"/>
          </a:p>
          <a:p>
            <a:pPr>
              <a:lnSpc>
                <a:spcPts val="3700"/>
              </a:lnSpc>
            </a:pPr>
            <a:r>
              <a:rPr lang="ja-JP" altLang="en-US" dirty="0" smtClean="0"/>
              <a:t>対策あり</a:t>
            </a:r>
            <a:endParaRPr lang="en-US" altLang="ja-JP" dirty="0" smtClean="0"/>
          </a:p>
          <a:p>
            <a:pPr>
              <a:lnSpc>
                <a:spcPts val="3700"/>
              </a:lnSpc>
            </a:pPr>
            <a:r>
              <a:rPr lang="ja-JP" altLang="en-US" dirty="0" smtClean="0"/>
              <a:t>対策なし</a:t>
            </a:r>
            <a:endParaRPr lang="en-US" altLang="ja-JP" dirty="0" smtClean="0"/>
          </a:p>
          <a:p>
            <a:pPr>
              <a:lnSpc>
                <a:spcPts val="3700"/>
              </a:lnSpc>
            </a:pPr>
            <a:r>
              <a:rPr lang="ja-JP" altLang="en-US" dirty="0" smtClean="0"/>
              <a:t>対策あり</a:t>
            </a:r>
            <a:endParaRPr lang="en-US" altLang="ja-JP" dirty="0"/>
          </a:p>
          <a:p>
            <a:pPr>
              <a:lnSpc>
                <a:spcPts val="3700"/>
              </a:lnSpc>
            </a:pPr>
            <a:r>
              <a:rPr lang="ja-JP" altLang="en-US" dirty="0"/>
              <a:t>対策</a:t>
            </a:r>
            <a:r>
              <a:rPr lang="ja-JP" altLang="en-US" dirty="0" smtClean="0"/>
              <a:t>なし</a:t>
            </a:r>
            <a:endParaRPr lang="en-US" altLang="ja-JP" dirty="0" smtClean="0"/>
          </a:p>
          <a:p>
            <a:pPr>
              <a:lnSpc>
                <a:spcPts val="3700"/>
              </a:lnSpc>
            </a:pPr>
            <a:r>
              <a:rPr lang="ja-JP" altLang="en-US" dirty="0" smtClean="0"/>
              <a:t>対策あり</a:t>
            </a:r>
            <a:endParaRPr lang="en-US" altLang="ja-JP" dirty="0"/>
          </a:p>
        </p:txBody>
      </p:sp>
      <p:sp>
        <p:nvSpPr>
          <p:cNvPr id="8" name="テキスト ボックス 7"/>
          <p:cNvSpPr txBox="1"/>
          <p:nvPr/>
        </p:nvSpPr>
        <p:spPr>
          <a:xfrm>
            <a:off x="2426229" y="652161"/>
            <a:ext cx="646331" cy="369332"/>
          </a:xfrm>
          <a:prstGeom prst="rect">
            <a:avLst/>
          </a:prstGeom>
          <a:noFill/>
        </p:spPr>
        <p:txBody>
          <a:bodyPr wrap="none" rtlCol="0">
            <a:spAutoFit/>
          </a:bodyPr>
          <a:lstStyle/>
          <a:p>
            <a:r>
              <a:rPr kumimoji="1" lang="ja-JP" altLang="en-US" dirty="0" smtClean="0"/>
              <a:t>乳児</a:t>
            </a:r>
            <a:endParaRPr kumimoji="1" lang="ja-JP" altLang="en-US" dirty="0"/>
          </a:p>
        </p:txBody>
      </p:sp>
      <p:sp>
        <p:nvSpPr>
          <p:cNvPr id="9" name="テキスト ボックス 8"/>
          <p:cNvSpPr txBox="1"/>
          <p:nvPr/>
        </p:nvSpPr>
        <p:spPr>
          <a:xfrm>
            <a:off x="3320122" y="652161"/>
            <a:ext cx="646331" cy="369332"/>
          </a:xfrm>
          <a:prstGeom prst="rect">
            <a:avLst/>
          </a:prstGeom>
          <a:noFill/>
        </p:spPr>
        <p:txBody>
          <a:bodyPr wrap="none" rtlCol="0">
            <a:spAutoFit/>
          </a:bodyPr>
          <a:lstStyle/>
          <a:p>
            <a:r>
              <a:rPr kumimoji="1" lang="ja-JP" altLang="en-US" dirty="0" smtClean="0"/>
              <a:t>幼児</a:t>
            </a:r>
            <a:endParaRPr kumimoji="1" lang="ja-JP" altLang="en-US" dirty="0"/>
          </a:p>
        </p:txBody>
      </p:sp>
      <p:sp>
        <p:nvSpPr>
          <p:cNvPr id="10" name="テキスト ボックス 9"/>
          <p:cNvSpPr txBox="1"/>
          <p:nvPr/>
        </p:nvSpPr>
        <p:spPr>
          <a:xfrm>
            <a:off x="4268646" y="652161"/>
            <a:ext cx="646331" cy="369332"/>
          </a:xfrm>
          <a:prstGeom prst="rect">
            <a:avLst/>
          </a:prstGeom>
          <a:noFill/>
        </p:spPr>
        <p:txBody>
          <a:bodyPr wrap="none" rtlCol="0">
            <a:spAutoFit/>
          </a:bodyPr>
          <a:lstStyle/>
          <a:p>
            <a:r>
              <a:rPr kumimoji="1" lang="ja-JP" altLang="en-US" dirty="0" smtClean="0"/>
              <a:t>成人</a:t>
            </a:r>
            <a:endParaRPr kumimoji="1" lang="ja-JP" altLang="en-US" dirty="0"/>
          </a:p>
        </p:txBody>
      </p:sp>
      <p:sp>
        <p:nvSpPr>
          <p:cNvPr id="11" name="テキスト ボックス 10"/>
          <p:cNvSpPr txBox="1"/>
          <p:nvPr/>
        </p:nvSpPr>
        <p:spPr>
          <a:xfrm>
            <a:off x="179512" y="4465248"/>
            <a:ext cx="8712968" cy="2123658"/>
          </a:xfrm>
          <a:prstGeom prst="rect">
            <a:avLst/>
          </a:prstGeom>
          <a:noFill/>
        </p:spPr>
        <p:txBody>
          <a:bodyPr wrap="square" rtlCol="0">
            <a:spAutoFit/>
          </a:bodyPr>
          <a:lstStyle/>
          <a:p>
            <a:r>
              <a:rPr lang="ja-JP" altLang="en-US" sz="2200" dirty="0" smtClean="0">
                <a:solidFill>
                  <a:srgbClr val="0000FF"/>
                </a:solidFill>
              </a:rPr>
              <a:t>◆</a:t>
            </a:r>
            <a:r>
              <a:rPr lang="ja-JP" altLang="en-US" sz="2200" dirty="0" smtClean="0"/>
              <a:t>放射性ヨウ素とセシウムの合計曝露量（対策あり）は、乳児</a:t>
            </a:r>
            <a:r>
              <a:rPr lang="en-US" altLang="ja-JP" sz="2200" dirty="0" smtClean="0"/>
              <a:t>48 </a:t>
            </a:r>
            <a:r>
              <a:rPr lang="en-US" altLang="ja-JP" sz="2200" dirty="0" smtClean="0">
                <a:sym typeface="Symbol"/>
              </a:rPr>
              <a:t></a:t>
            </a:r>
            <a:r>
              <a:rPr lang="en-US" altLang="ja-JP" sz="2200" dirty="0" err="1" smtClean="0">
                <a:sym typeface="Symbol"/>
              </a:rPr>
              <a:t>Sv</a:t>
            </a:r>
            <a:r>
              <a:rPr lang="ja-JP" altLang="en-US" sz="2200" dirty="0" err="1" smtClean="0">
                <a:sym typeface="Symbol"/>
              </a:rPr>
              <a:t>、</a:t>
            </a:r>
            <a:r>
              <a:rPr lang="ja-JP" altLang="en-US" sz="2200" dirty="0" smtClean="0">
                <a:sym typeface="Symbol"/>
              </a:rPr>
              <a:t>幼児</a:t>
            </a:r>
            <a:r>
              <a:rPr lang="en-US" altLang="ja-JP" sz="2200" dirty="0" smtClean="0">
                <a:sym typeface="Symbol"/>
              </a:rPr>
              <a:t>42 </a:t>
            </a:r>
            <a:r>
              <a:rPr lang="en-US" altLang="ja-JP" sz="2200" dirty="0" err="1" smtClean="0">
                <a:sym typeface="Symbol"/>
              </a:rPr>
              <a:t>Sv</a:t>
            </a:r>
            <a:r>
              <a:rPr lang="ja-JP" altLang="en-US" sz="2200" dirty="0" err="1" smtClean="0">
                <a:sym typeface="Symbol"/>
              </a:rPr>
              <a:t>、</a:t>
            </a:r>
            <a:r>
              <a:rPr lang="ja-JP" altLang="en-US" sz="2200" dirty="0" smtClean="0">
                <a:sym typeface="Symbol"/>
              </a:rPr>
              <a:t>成人</a:t>
            </a:r>
            <a:r>
              <a:rPr lang="en-US" altLang="ja-JP" sz="2200" dirty="0" smtClean="0">
                <a:sym typeface="Symbol"/>
              </a:rPr>
              <a:t>18 </a:t>
            </a:r>
            <a:r>
              <a:rPr lang="en-US" altLang="ja-JP" sz="2200" dirty="0" err="1" smtClean="0">
                <a:sym typeface="Symbol"/>
              </a:rPr>
              <a:t>Sv</a:t>
            </a:r>
            <a:endParaRPr kumimoji="1" lang="en-US" altLang="ja-JP" sz="2200" dirty="0" smtClean="0"/>
          </a:p>
          <a:p>
            <a:r>
              <a:rPr kumimoji="1" lang="ja-JP" altLang="en-US" sz="2200" dirty="0" smtClean="0">
                <a:solidFill>
                  <a:srgbClr val="0000FF"/>
                </a:solidFill>
              </a:rPr>
              <a:t>◆</a:t>
            </a:r>
            <a:r>
              <a:rPr kumimoji="1" lang="ja-JP" altLang="en-US" sz="2200" dirty="0" smtClean="0"/>
              <a:t>出荷制限、ボトル水配布で</a:t>
            </a:r>
            <a:r>
              <a:rPr kumimoji="1" lang="en-US" altLang="ja-JP" sz="2200" dirty="0" smtClean="0"/>
              <a:t>44%</a:t>
            </a:r>
            <a:r>
              <a:rPr kumimoji="1" lang="ja-JP" altLang="en-US" sz="2200" dirty="0" smtClean="0"/>
              <a:t>（乳児）、</a:t>
            </a:r>
            <a:r>
              <a:rPr kumimoji="1" lang="en-US" altLang="ja-JP" sz="2200" dirty="0" smtClean="0"/>
              <a:t>34%</a:t>
            </a:r>
            <a:r>
              <a:rPr kumimoji="1" lang="ja-JP" altLang="en-US" sz="2200" dirty="0" smtClean="0"/>
              <a:t>（幼児）、</a:t>
            </a:r>
            <a:r>
              <a:rPr kumimoji="1" lang="en-US" altLang="ja-JP" sz="2200" dirty="0" smtClean="0"/>
              <a:t>29%</a:t>
            </a:r>
            <a:r>
              <a:rPr kumimoji="1" lang="ja-JP" altLang="en-US" sz="2200" dirty="0" smtClean="0"/>
              <a:t>（成人）の削減効果</a:t>
            </a:r>
            <a:endParaRPr kumimoji="1" lang="en-US" altLang="ja-JP" sz="2200" dirty="0" smtClean="0"/>
          </a:p>
          <a:p>
            <a:r>
              <a:rPr lang="ja-JP" altLang="en-US" sz="2200" dirty="0" smtClean="0">
                <a:solidFill>
                  <a:srgbClr val="0000FF"/>
                </a:solidFill>
              </a:rPr>
              <a:t>◆</a:t>
            </a:r>
            <a:r>
              <a:rPr lang="ja-JP" altLang="en-US" sz="2200" dirty="0" smtClean="0"/>
              <a:t>自然放射性カリウム</a:t>
            </a:r>
            <a:r>
              <a:rPr lang="en-US" altLang="ja-JP" sz="2200" dirty="0" smtClean="0"/>
              <a:t>40</a:t>
            </a:r>
            <a:r>
              <a:rPr lang="ja-JP" altLang="en-US" sz="2200" dirty="0" smtClean="0"/>
              <a:t>の年間曝露量</a:t>
            </a:r>
            <a:r>
              <a:rPr lang="en-US" altLang="ja-JP" sz="2200" dirty="0" smtClean="0"/>
              <a:t>130-217 </a:t>
            </a:r>
            <a:r>
              <a:rPr lang="en-US" altLang="ja-JP" sz="2200" dirty="0" smtClean="0">
                <a:sym typeface="Symbol"/>
              </a:rPr>
              <a:t></a:t>
            </a:r>
            <a:r>
              <a:rPr lang="en-US" altLang="ja-JP" sz="2200" dirty="0" err="1" smtClean="0">
                <a:sym typeface="Symbol"/>
              </a:rPr>
              <a:t>Sv</a:t>
            </a:r>
            <a:r>
              <a:rPr lang="en-US" altLang="ja-JP" sz="2200" dirty="0" smtClean="0">
                <a:sym typeface="Symbol"/>
              </a:rPr>
              <a:t>*</a:t>
            </a:r>
            <a:r>
              <a:rPr lang="ja-JP" altLang="en-US" sz="2200" dirty="0" smtClean="0"/>
              <a:t>と比べ、数分の</a:t>
            </a:r>
            <a:r>
              <a:rPr lang="en-US" altLang="ja-JP" sz="2200" dirty="0" smtClean="0"/>
              <a:t>1</a:t>
            </a:r>
            <a:r>
              <a:rPr lang="ja-JP" altLang="en-US" sz="2200" dirty="0" smtClean="0"/>
              <a:t>から</a:t>
            </a:r>
            <a:r>
              <a:rPr lang="en-US" altLang="ja-JP" sz="2200" dirty="0" smtClean="0"/>
              <a:t>10</a:t>
            </a:r>
            <a:r>
              <a:rPr lang="ja-JP" altLang="en-US" sz="2200" dirty="0" smtClean="0"/>
              <a:t>分の</a:t>
            </a:r>
            <a:r>
              <a:rPr lang="en-US" altLang="ja-JP" sz="2200" dirty="0" smtClean="0"/>
              <a:t>1</a:t>
            </a:r>
            <a:r>
              <a:rPr lang="ja-JP" altLang="en-US" sz="2200" dirty="0" smtClean="0"/>
              <a:t>程度</a:t>
            </a:r>
            <a:endParaRPr kumimoji="1" lang="ja-JP" altLang="en-US" sz="2200" dirty="0"/>
          </a:p>
        </p:txBody>
      </p:sp>
      <p:sp>
        <p:nvSpPr>
          <p:cNvPr id="12" name="テキスト ボックス 11"/>
          <p:cNvSpPr txBox="1"/>
          <p:nvPr/>
        </p:nvSpPr>
        <p:spPr>
          <a:xfrm>
            <a:off x="0" y="6622453"/>
            <a:ext cx="3672608" cy="276999"/>
          </a:xfrm>
          <a:prstGeom prst="rect">
            <a:avLst/>
          </a:prstGeom>
          <a:noFill/>
        </p:spPr>
        <p:txBody>
          <a:bodyPr wrap="none" rtlCol="0">
            <a:spAutoFit/>
          </a:bodyPr>
          <a:lstStyle/>
          <a:p>
            <a:r>
              <a:rPr kumimoji="1" lang="en-US" altLang="ja-JP" sz="1200" dirty="0" smtClean="0"/>
              <a:t>* Sugiyama et al. (2007) J. Health Sci. 53, 107-118.</a:t>
            </a:r>
            <a:endParaRPr kumimoji="1" lang="ja-JP"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4</a:t>
            </a:fld>
            <a:endParaRPr kumimoji="1" lang="ja-JP" altLang="en-US" dirty="0"/>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en-US" altLang="ja-JP" sz="3600" b="1" dirty="0" smtClean="0">
                <a:solidFill>
                  <a:schemeClr val="bg1"/>
                </a:solidFill>
              </a:rPr>
              <a:t>Out</a:t>
            </a:r>
            <a:r>
              <a:rPr lang="ja-JP" altLang="en-US" sz="3600" b="1" dirty="0" smtClean="0">
                <a:solidFill>
                  <a:schemeClr val="bg1"/>
                </a:solidFill>
              </a:rPr>
              <a:t> </a:t>
            </a:r>
            <a:r>
              <a:rPr lang="en-US" altLang="ja-JP" sz="3600" b="1" dirty="0" smtClean="0">
                <a:solidFill>
                  <a:schemeClr val="bg1"/>
                </a:solidFill>
              </a:rPr>
              <a:t>of sight, out of mind</a:t>
            </a:r>
            <a:endParaRPr lang="ja-JP" altLang="en-US" sz="3600" b="1" dirty="0">
              <a:solidFill>
                <a:schemeClr val="bg1"/>
              </a:solidFill>
            </a:endParaRPr>
          </a:p>
        </p:txBody>
      </p:sp>
      <p:sp>
        <p:nvSpPr>
          <p:cNvPr id="4" name="テキスト ボックス 3"/>
          <p:cNvSpPr txBox="1"/>
          <p:nvPr/>
        </p:nvSpPr>
        <p:spPr>
          <a:xfrm>
            <a:off x="251520" y="3429000"/>
            <a:ext cx="8712968" cy="1384995"/>
          </a:xfrm>
          <a:prstGeom prst="rect">
            <a:avLst/>
          </a:prstGeom>
          <a:noFill/>
        </p:spPr>
        <p:txBody>
          <a:bodyPr wrap="square" rtlCol="0">
            <a:spAutoFit/>
          </a:bodyPr>
          <a:lstStyle/>
          <a:p>
            <a:r>
              <a:rPr kumimoji="1" lang="ja-JP" altLang="en-US" sz="2800" dirty="0" smtClean="0"/>
              <a:t>当然知っているような当たり前の事柄でさえ、それを明示されないと、私たちは十分に考慮せず、</a:t>
            </a:r>
            <a:r>
              <a:rPr kumimoji="1" lang="ja-JP" altLang="en-US" sz="2800" dirty="0" smtClean="0">
                <a:solidFill>
                  <a:srgbClr val="0000FF"/>
                </a:solidFill>
              </a:rPr>
              <a:t>明示されているものの比率を過大に推測してしまう</a:t>
            </a:r>
            <a:endParaRPr kumimoji="1" lang="en-US" altLang="ja-JP" sz="2800" dirty="0" smtClean="0">
              <a:solidFill>
                <a:srgbClr val="0000FF"/>
              </a:solidFill>
            </a:endParaRPr>
          </a:p>
        </p:txBody>
      </p:sp>
      <p:sp>
        <p:nvSpPr>
          <p:cNvPr id="5" name="テキスト ボックス 4"/>
          <p:cNvSpPr txBox="1"/>
          <p:nvPr/>
        </p:nvSpPr>
        <p:spPr>
          <a:xfrm>
            <a:off x="0" y="6396335"/>
            <a:ext cx="4061176" cy="461665"/>
          </a:xfrm>
          <a:prstGeom prst="rect">
            <a:avLst/>
          </a:prstGeom>
          <a:noFill/>
        </p:spPr>
        <p:txBody>
          <a:bodyPr wrap="none" rtlCol="0">
            <a:spAutoFit/>
          </a:bodyPr>
          <a:lstStyle/>
          <a:p>
            <a:r>
              <a:rPr kumimoji="1" lang="en-US" altLang="ja-JP" sz="1200" dirty="0" err="1" smtClean="0"/>
              <a:t>Fischhoff</a:t>
            </a:r>
            <a:r>
              <a:rPr kumimoji="1" lang="en-US" altLang="ja-JP" sz="1200" dirty="0" smtClean="0"/>
              <a:t> et al</a:t>
            </a:r>
            <a:r>
              <a:rPr lang="en-US" altLang="ja-JP" sz="1200" dirty="0" smtClean="0"/>
              <a:t>.: J. Exp. Psychol. Human. 4, 330-344, 978</a:t>
            </a:r>
          </a:p>
          <a:p>
            <a:r>
              <a:rPr kumimoji="1" lang="ja-JP" altLang="en-US" sz="1200" dirty="0" smtClean="0"/>
              <a:t>中谷内一也</a:t>
            </a:r>
            <a:r>
              <a:rPr kumimoji="1" lang="en-US" altLang="ja-JP" sz="1200" dirty="0" smtClean="0"/>
              <a:t>: </a:t>
            </a:r>
            <a:r>
              <a:rPr kumimoji="1" lang="ja-JP" altLang="en-US" sz="1200" dirty="0" smtClean="0"/>
              <a:t>リスクのモノサシ</a:t>
            </a:r>
            <a:r>
              <a:rPr kumimoji="1" lang="en-US" altLang="ja-JP" sz="1200" dirty="0" smtClean="0"/>
              <a:t>,</a:t>
            </a:r>
            <a:r>
              <a:rPr kumimoji="1" lang="ja-JP" altLang="en-US" sz="1200" dirty="0" smtClean="0"/>
              <a:t> </a:t>
            </a:r>
            <a:r>
              <a:rPr kumimoji="1" lang="en-US" altLang="ja-JP" sz="1200" dirty="0" smtClean="0"/>
              <a:t>NHK</a:t>
            </a:r>
            <a:r>
              <a:rPr kumimoji="1" lang="ja-JP" altLang="en-US" sz="1200" dirty="0" smtClean="0"/>
              <a:t>ブックス</a:t>
            </a:r>
            <a:r>
              <a:rPr kumimoji="1" lang="en-US" altLang="ja-JP" sz="1200" dirty="0" smtClean="0"/>
              <a:t>, 2006</a:t>
            </a:r>
            <a:r>
              <a:rPr kumimoji="1" lang="ja-JP" altLang="en-US" sz="1200" dirty="0" smtClean="0"/>
              <a:t>年</a:t>
            </a:r>
            <a:r>
              <a:rPr kumimoji="1" lang="en-US" altLang="ja-JP" sz="1200" dirty="0" smtClean="0"/>
              <a:t>.</a:t>
            </a:r>
            <a:endParaRPr kumimoji="1" lang="ja-JP" altLang="en-US" sz="1200" dirty="0"/>
          </a:p>
        </p:txBody>
      </p:sp>
      <p:sp>
        <p:nvSpPr>
          <p:cNvPr id="6" name="テキスト ボックス 5"/>
          <p:cNvSpPr txBox="1"/>
          <p:nvPr/>
        </p:nvSpPr>
        <p:spPr>
          <a:xfrm>
            <a:off x="1230109" y="1196752"/>
            <a:ext cx="6582251" cy="1938992"/>
          </a:xfrm>
          <a:prstGeom prst="rect">
            <a:avLst/>
          </a:prstGeom>
          <a:noFill/>
        </p:spPr>
        <p:txBody>
          <a:bodyPr wrap="none" rtlCol="0">
            <a:spAutoFit/>
          </a:bodyPr>
          <a:lstStyle/>
          <a:p>
            <a:pPr algn="ctr"/>
            <a:r>
              <a:rPr kumimoji="1" lang="ja-JP" altLang="en-US" sz="6000" dirty="0" smtClean="0"/>
              <a:t>明示されないと</a:t>
            </a:r>
            <a:endParaRPr kumimoji="1" lang="en-US" altLang="ja-JP" sz="6000" dirty="0" smtClean="0"/>
          </a:p>
          <a:p>
            <a:pPr algn="ctr"/>
            <a:r>
              <a:rPr kumimoji="1" lang="ja-JP" altLang="en-US" sz="6000" dirty="0" smtClean="0"/>
              <a:t>他のことは考えない</a:t>
            </a:r>
            <a:endParaRPr kumimoji="1" lang="en-US" altLang="ja-JP" sz="6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4438548" y="1029116"/>
            <a:ext cx="4640152" cy="2885044"/>
          </a:xfrm>
          <a:prstGeom prst="rect">
            <a:avLst/>
          </a:prstGeom>
          <a:noFill/>
          <a:ln w="9525">
            <a:noFill/>
            <a:miter lim="800000"/>
            <a:headEnd/>
            <a:tailEnd/>
          </a:ln>
          <a:effectLst/>
        </p:spPr>
      </p:pic>
      <p:pic>
        <p:nvPicPr>
          <p:cNvPr id="3074" name="Picture 2"/>
          <p:cNvPicPr>
            <a:picLocks noChangeAspect="1" noChangeArrowheads="1"/>
          </p:cNvPicPr>
          <p:nvPr/>
        </p:nvPicPr>
        <p:blipFill>
          <a:blip r:embed="rId3" cstate="print"/>
          <a:srcRect/>
          <a:stretch>
            <a:fillRect/>
          </a:stretch>
        </p:blipFill>
        <p:spPr bwMode="auto">
          <a:xfrm>
            <a:off x="357251" y="1029116"/>
            <a:ext cx="3422661" cy="2885044"/>
          </a:xfrm>
          <a:prstGeom prst="rect">
            <a:avLst/>
          </a:prstGeom>
          <a:noFill/>
          <a:ln w="9525">
            <a:noFill/>
            <a:miter lim="800000"/>
            <a:headEnd/>
            <a:tailEnd/>
          </a:ln>
          <a:effectLst/>
        </p:spPr>
      </p:pic>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40</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累積曝露量の経時変化（成人、対策あり）</a:t>
            </a:r>
            <a:endParaRPr lang="ja-JP" altLang="en-US" sz="3600" b="1" dirty="0">
              <a:solidFill>
                <a:schemeClr val="bg1"/>
              </a:solidFill>
            </a:endParaRPr>
          </a:p>
        </p:txBody>
      </p:sp>
      <p:sp>
        <p:nvSpPr>
          <p:cNvPr id="5" name="テキスト ボックス 4"/>
          <p:cNvSpPr txBox="1"/>
          <p:nvPr/>
        </p:nvSpPr>
        <p:spPr>
          <a:xfrm>
            <a:off x="-31532" y="4869160"/>
            <a:ext cx="4716016" cy="769441"/>
          </a:xfrm>
          <a:prstGeom prst="rect">
            <a:avLst/>
          </a:prstGeom>
          <a:noFill/>
        </p:spPr>
        <p:txBody>
          <a:bodyPr wrap="square" rtlCol="0">
            <a:spAutoFit/>
          </a:bodyPr>
          <a:lstStyle/>
          <a:p>
            <a:r>
              <a:rPr lang="ja-JP" altLang="en-US" sz="2200" dirty="0" smtClean="0">
                <a:solidFill>
                  <a:srgbClr val="0000FF"/>
                </a:solidFill>
              </a:rPr>
              <a:t>◆</a:t>
            </a:r>
            <a:r>
              <a:rPr lang="ja-JP" altLang="en-US" sz="2200" dirty="0" smtClean="0"/>
              <a:t>最初の</a:t>
            </a:r>
            <a:r>
              <a:rPr lang="en-US" altLang="ja-JP" sz="2200" dirty="0" smtClean="0"/>
              <a:t>2</a:t>
            </a:r>
            <a:r>
              <a:rPr lang="ja-JP" altLang="en-US" sz="2200" dirty="0" smtClean="0"/>
              <a:t>週間で年間曝露量の</a:t>
            </a:r>
            <a:r>
              <a:rPr lang="en-US" altLang="ja-JP" sz="2200" dirty="0" smtClean="0"/>
              <a:t>80%</a:t>
            </a:r>
            <a:endParaRPr kumimoji="1" lang="en-US" altLang="ja-JP" sz="2200" dirty="0" smtClean="0"/>
          </a:p>
          <a:p>
            <a:r>
              <a:rPr kumimoji="1" lang="ja-JP" altLang="en-US" sz="2200" dirty="0" smtClean="0">
                <a:solidFill>
                  <a:srgbClr val="0000FF"/>
                </a:solidFill>
              </a:rPr>
              <a:t>◆</a:t>
            </a:r>
            <a:r>
              <a:rPr kumimoji="1" lang="ja-JP" altLang="en-US" sz="2200" dirty="0" smtClean="0"/>
              <a:t>迅速な対応が曝露量削減のカギ</a:t>
            </a:r>
            <a:endParaRPr kumimoji="1" lang="ja-JP" altLang="en-US" sz="2200" dirty="0"/>
          </a:p>
        </p:txBody>
      </p:sp>
      <p:sp>
        <p:nvSpPr>
          <p:cNvPr id="8" name="テキスト ボックス 7"/>
          <p:cNvSpPr txBox="1"/>
          <p:nvPr/>
        </p:nvSpPr>
        <p:spPr>
          <a:xfrm rot="16200000">
            <a:off x="-882524" y="2311686"/>
            <a:ext cx="2183611" cy="338554"/>
          </a:xfrm>
          <a:prstGeom prst="rect">
            <a:avLst/>
          </a:prstGeom>
          <a:noFill/>
        </p:spPr>
        <p:txBody>
          <a:bodyPr wrap="none" rtlCol="0">
            <a:spAutoFit/>
          </a:bodyPr>
          <a:lstStyle/>
          <a:p>
            <a:r>
              <a:rPr kumimoji="1" lang="ja-JP" altLang="en-US" sz="1600" dirty="0" smtClean="0"/>
              <a:t>甲状腺等価線量（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9" name="テキスト ボックス 8"/>
          <p:cNvSpPr txBox="1"/>
          <p:nvPr/>
        </p:nvSpPr>
        <p:spPr>
          <a:xfrm rot="16200000">
            <a:off x="3618694" y="2311686"/>
            <a:ext cx="1568058" cy="338554"/>
          </a:xfrm>
          <a:prstGeom prst="rect">
            <a:avLst/>
          </a:prstGeom>
          <a:noFill/>
        </p:spPr>
        <p:txBody>
          <a:bodyPr wrap="none" rtlCol="0">
            <a:spAutoFit/>
          </a:bodyPr>
          <a:lstStyle/>
          <a:p>
            <a:r>
              <a:rPr kumimoji="1" lang="ja-JP" altLang="en-US" sz="1600" dirty="0" smtClean="0"/>
              <a:t>実効線量（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10" name="テキスト ボックス 9"/>
          <p:cNvSpPr txBox="1"/>
          <p:nvPr/>
        </p:nvSpPr>
        <p:spPr>
          <a:xfrm rot="16200000">
            <a:off x="3167893" y="2311686"/>
            <a:ext cx="1568058" cy="338554"/>
          </a:xfrm>
          <a:prstGeom prst="rect">
            <a:avLst/>
          </a:prstGeom>
          <a:noFill/>
        </p:spPr>
        <p:txBody>
          <a:bodyPr wrap="none" rtlCol="0">
            <a:spAutoFit/>
          </a:bodyPr>
          <a:lstStyle/>
          <a:p>
            <a:r>
              <a:rPr kumimoji="1" lang="ja-JP" altLang="en-US" sz="1600" dirty="0" smtClean="0"/>
              <a:t>実効線量（</a:t>
            </a:r>
            <a:r>
              <a:rPr kumimoji="1" lang="en-US" altLang="ja-JP" sz="1600" dirty="0" smtClean="0"/>
              <a:t>µ</a:t>
            </a:r>
            <a:r>
              <a:rPr kumimoji="1" lang="en-US" altLang="ja-JP" sz="1600" dirty="0" err="1" smtClean="0"/>
              <a:t>Sv</a:t>
            </a:r>
            <a:r>
              <a:rPr kumimoji="1" lang="ja-JP" altLang="en-US" sz="1600" dirty="0" smtClean="0"/>
              <a:t>）</a:t>
            </a:r>
            <a:endParaRPr kumimoji="1" lang="ja-JP" altLang="en-US" sz="1600" dirty="0"/>
          </a:p>
        </p:txBody>
      </p:sp>
      <p:sp>
        <p:nvSpPr>
          <p:cNvPr id="11" name="テキスト ボックス 10"/>
          <p:cNvSpPr txBox="1"/>
          <p:nvPr/>
        </p:nvSpPr>
        <p:spPr>
          <a:xfrm rot="16200000">
            <a:off x="323332" y="4132676"/>
            <a:ext cx="966418" cy="307777"/>
          </a:xfrm>
          <a:prstGeom prst="rect">
            <a:avLst/>
          </a:prstGeom>
          <a:noFill/>
        </p:spPr>
        <p:txBody>
          <a:bodyPr wrap="none" rtlCol="0">
            <a:spAutoFit/>
          </a:bodyPr>
          <a:lstStyle/>
          <a:p>
            <a:pPr algn="r"/>
            <a:r>
              <a:rPr kumimoji="1" lang="en-US" altLang="ja-JP" sz="1400" dirty="0" smtClean="0"/>
              <a:t>2011/3/21</a:t>
            </a:r>
            <a:endParaRPr kumimoji="1" lang="ja-JP" altLang="en-US" sz="1400" dirty="0"/>
          </a:p>
        </p:txBody>
      </p:sp>
      <p:sp>
        <p:nvSpPr>
          <p:cNvPr id="12" name="テキスト ボックス 11"/>
          <p:cNvSpPr txBox="1"/>
          <p:nvPr/>
        </p:nvSpPr>
        <p:spPr>
          <a:xfrm rot="16200000">
            <a:off x="523968" y="4132676"/>
            <a:ext cx="966418" cy="307777"/>
          </a:xfrm>
          <a:prstGeom prst="rect">
            <a:avLst/>
          </a:prstGeom>
          <a:noFill/>
        </p:spPr>
        <p:txBody>
          <a:bodyPr wrap="none" rtlCol="0">
            <a:spAutoFit/>
          </a:bodyPr>
          <a:lstStyle/>
          <a:p>
            <a:pPr algn="r"/>
            <a:r>
              <a:rPr kumimoji="1" lang="en-US" altLang="ja-JP" sz="1400" dirty="0" smtClean="0"/>
              <a:t>2011/4/18</a:t>
            </a:r>
            <a:endParaRPr kumimoji="1" lang="ja-JP" altLang="en-US" sz="1400" dirty="0"/>
          </a:p>
        </p:txBody>
      </p:sp>
      <p:sp>
        <p:nvSpPr>
          <p:cNvPr id="13" name="テキスト ボックス 12"/>
          <p:cNvSpPr txBox="1"/>
          <p:nvPr/>
        </p:nvSpPr>
        <p:spPr>
          <a:xfrm rot="16200000">
            <a:off x="726313" y="4132676"/>
            <a:ext cx="966418" cy="307777"/>
          </a:xfrm>
          <a:prstGeom prst="rect">
            <a:avLst/>
          </a:prstGeom>
          <a:noFill/>
        </p:spPr>
        <p:txBody>
          <a:bodyPr wrap="none" rtlCol="0">
            <a:spAutoFit/>
          </a:bodyPr>
          <a:lstStyle/>
          <a:p>
            <a:pPr algn="r"/>
            <a:r>
              <a:rPr kumimoji="1" lang="en-US" altLang="ja-JP" sz="1400" dirty="0" smtClean="0"/>
              <a:t>2011/5/16</a:t>
            </a:r>
            <a:endParaRPr kumimoji="1" lang="ja-JP" altLang="en-US" sz="1400" dirty="0"/>
          </a:p>
        </p:txBody>
      </p:sp>
      <p:sp>
        <p:nvSpPr>
          <p:cNvPr id="14" name="テキスト ボックス 13"/>
          <p:cNvSpPr txBox="1"/>
          <p:nvPr/>
        </p:nvSpPr>
        <p:spPr>
          <a:xfrm rot="16200000">
            <a:off x="926300" y="4132676"/>
            <a:ext cx="966418" cy="307777"/>
          </a:xfrm>
          <a:prstGeom prst="rect">
            <a:avLst/>
          </a:prstGeom>
          <a:noFill/>
        </p:spPr>
        <p:txBody>
          <a:bodyPr wrap="none" rtlCol="0">
            <a:spAutoFit/>
          </a:bodyPr>
          <a:lstStyle/>
          <a:p>
            <a:pPr algn="r"/>
            <a:r>
              <a:rPr kumimoji="1" lang="en-US" altLang="ja-JP" sz="1400" dirty="0" smtClean="0"/>
              <a:t>2011/6/13</a:t>
            </a:r>
            <a:endParaRPr kumimoji="1" lang="ja-JP" altLang="en-US" sz="1400" dirty="0"/>
          </a:p>
        </p:txBody>
      </p:sp>
      <p:sp>
        <p:nvSpPr>
          <p:cNvPr id="15" name="テキスト ボックス 14"/>
          <p:cNvSpPr txBox="1"/>
          <p:nvPr/>
        </p:nvSpPr>
        <p:spPr>
          <a:xfrm rot="16200000">
            <a:off x="1136693" y="4126007"/>
            <a:ext cx="953081" cy="307777"/>
          </a:xfrm>
          <a:prstGeom prst="rect">
            <a:avLst/>
          </a:prstGeom>
          <a:noFill/>
        </p:spPr>
        <p:txBody>
          <a:bodyPr wrap="none" rtlCol="0">
            <a:spAutoFit/>
          </a:bodyPr>
          <a:lstStyle/>
          <a:p>
            <a:pPr algn="r"/>
            <a:r>
              <a:rPr kumimoji="1" lang="en-US" altLang="ja-JP" sz="1400" dirty="0" smtClean="0"/>
              <a:t>2011/7/11</a:t>
            </a:r>
            <a:endParaRPr kumimoji="1" lang="ja-JP" altLang="en-US" sz="1400" dirty="0"/>
          </a:p>
        </p:txBody>
      </p:sp>
      <p:sp>
        <p:nvSpPr>
          <p:cNvPr id="16" name="テキスト ボックス 15"/>
          <p:cNvSpPr txBox="1"/>
          <p:nvPr/>
        </p:nvSpPr>
        <p:spPr>
          <a:xfrm rot="16200000">
            <a:off x="1377661" y="4082983"/>
            <a:ext cx="867032" cy="307777"/>
          </a:xfrm>
          <a:prstGeom prst="rect">
            <a:avLst/>
          </a:prstGeom>
          <a:noFill/>
        </p:spPr>
        <p:txBody>
          <a:bodyPr wrap="none" rtlCol="0">
            <a:spAutoFit/>
          </a:bodyPr>
          <a:lstStyle/>
          <a:p>
            <a:pPr algn="r"/>
            <a:r>
              <a:rPr kumimoji="1" lang="en-US" altLang="ja-JP" sz="1400" dirty="0" smtClean="0"/>
              <a:t>2011/8/8</a:t>
            </a:r>
            <a:endParaRPr kumimoji="1" lang="ja-JP" altLang="en-US" sz="1400" dirty="0"/>
          </a:p>
        </p:txBody>
      </p:sp>
      <p:sp>
        <p:nvSpPr>
          <p:cNvPr id="17" name="テキスト ボックス 16"/>
          <p:cNvSpPr txBox="1"/>
          <p:nvPr/>
        </p:nvSpPr>
        <p:spPr>
          <a:xfrm rot="16200000">
            <a:off x="1581717" y="4082983"/>
            <a:ext cx="867032" cy="307777"/>
          </a:xfrm>
          <a:prstGeom prst="rect">
            <a:avLst/>
          </a:prstGeom>
          <a:noFill/>
        </p:spPr>
        <p:txBody>
          <a:bodyPr wrap="none" rtlCol="0">
            <a:spAutoFit/>
          </a:bodyPr>
          <a:lstStyle/>
          <a:p>
            <a:pPr algn="r"/>
            <a:r>
              <a:rPr kumimoji="1" lang="en-US" altLang="ja-JP" sz="1400" dirty="0" smtClean="0"/>
              <a:t>2011/9/5</a:t>
            </a:r>
            <a:endParaRPr kumimoji="1" lang="ja-JP" altLang="en-US" sz="1400" dirty="0"/>
          </a:p>
        </p:txBody>
      </p:sp>
      <p:sp>
        <p:nvSpPr>
          <p:cNvPr id="18" name="テキスト ボックス 17"/>
          <p:cNvSpPr txBox="1"/>
          <p:nvPr/>
        </p:nvSpPr>
        <p:spPr>
          <a:xfrm rot="16200000">
            <a:off x="1731354" y="4132676"/>
            <a:ext cx="966418" cy="307777"/>
          </a:xfrm>
          <a:prstGeom prst="rect">
            <a:avLst/>
          </a:prstGeom>
          <a:noFill/>
        </p:spPr>
        <p:txBody>
          <a:bodyPr wrap="none" rtlCol="0">
            <a:spAutoFit/>
          </a:bodyPr>
          <a:lstStyle/>
          <a:p>
            <a:pPr algn="r"/>
            <a:r>
              <a:rPr kumimoji="1" lang="en-US" altLang="ja-JP" sz="1400" dirty="0" smtClean="0"/>
              <a:t>2011/10/3</a:t>
            </a:r>
            <a:endParaRPr kumimoji="1" lang="ja-JP" altLang="en-US" sz="1400" dirty="0"/>
          </a:p>
        </p:txBody>
      </p:sp>
      <p:sp>
        <p:nvSpPr>
          <p:cNvPr id="19" name="テキスト ボックス 18"/>
          <p:cNvSpPr txBox="1"/>
          <p:nvPr/>
        </p:nvSpPr>
        <p:spPr>
          <a:xfrm rot="16200000">
            <a:off x="1884631" y="4182369"/>
            <a:ext cx="1065805" cy="307777"/>
          </a:xfrm>
          <a:prstGeom prst="rect">
            <a:avLst/>
          </a:prstGeom>
          <a:noFill/>
        </p:spPr>
        <p:txBody>
          <a:bodyPr wrap="none" rtlCol="0">
            <a:spAutoFit/>
          </a:bodyPr>
          <a:lstStyle/>
          <a:p>
            <a:pPr algn="r"/>
            <a:r>
              <a:rPr kumimoji="1" lang="en-US" altLang="ja-JP" sz="1400" dirty="0" smtClean="0"/>
              <a:t>2011/10/31</a:t>
            </a:r>
            <a:endParaRPr kumimoji="1" lang="ja-JP" altLang="en-US" sz="1400" dirty="0"/>
          </a:p>
        </p:txBody>
      </p:sp>
      <p:sp>
        <p:nvSpPr>
          <p:cNvPr id="20" name="テキスト ボックス 19"/>
          <p:cNvSpPr txBox="1"/>
          <p:nvPr/>
        </p:nvSpPr>
        <p:spPr>
          <a:xfrm rot="16200000">
            <a:off x="2092027" y="4175701"/>
            <a:ext cx="1052468" cy="307777"/>
          </a:xfrm>
          <a:prstGeom prst="rect">
            <a:avLst/>
          </a:prstGeom>
          <a:noFill/>
        </p:spPr>
        <p:txBody>
          <a:bodyPr wrap="none" rtlCol="0">
            <a:spAutoFit/>
          </a:bodyPr>
          <a:lstStyle/>
          <a:p>
            <a:pPr algn="r"/>
            <a:r>
              <a:rPr kumimoji="1" lang="en-US" altLang="ja-JP" sz="1400" dirty="0" smtClean="0"/>
              <a:t>2011/11/28</a:t>
            </a:r>
            <a:endParaRPr kumimoji="1" lang="ja-JP" altLang="en-US" sz="1400" dirty="0"/>
          </a:p>
        </p:txBody>
      </p:sp>
      <p:sp>
        <p:nvSpPr>
          <p:cNvPr id="21" name="テキスト ボックス 20"/>
          <p:cNvSpPr txBox="1"/>
          <p:nvPr/>
        </p:nvSpPr>
        <p:spPr>
          <a:xfrm rot="16200000">
            <a:off x="2289770" y="4182369"/>
            <a:ext cx="1065805" cy="307777"/>
          </a:xfrm>
          <a:prstGeom prst="rect">
            <a:avLst/>
          </a:prstGeom>
          <a:noFill/>
        </p:spPr>
        <p:txBody>
          <a:bodyPr wrap="none" rtlCol="0">
            <a:spAutoFit/>
          </a:bodyPr>
          <a:lstStyle/>
          <a:p>
            <a:pPr algn="r"/>
            <a:r>
              <a:rPr kumimoji="1" lang="en-US" altLang="ja-JP" sz="1400" dirty="0" smtClean="0"/>
              <a:t>2011/12/26</a:t>
            </a:r>
            <a:endParaRPr kumimoji="1" lang="ja-JP" altLang="en-US" sz="1400" dirty="0"/>
          </a:p>
        </p:txBody>
      </p:sp>
      <p:sp>
        <p:nvSpPr>
          <p:cNvPr id="22" name="テキスト ボックス 21"/>
          <p:cNvSpPr txBox="1"/>
          <p:nvPr/>
        </p:nvSpPr>
        <p:spPr>
          <a:xfrm rot="16200000">
            <a:off x="2532419" y="4139344"/>
            <a:ext cx="979755" cy="307777"/>
          </a:xfrm>
          <a:prstGeom prst="rect">
            <a:avLst/>
          </a:prstGeom>
          <a:noFill/>
        </p:spPr>
        <p:txBody>
          <a:bodyPr wrap="none" rtlCol="0">
            <a:spAutoFit/>
          </a:bodyPr>
          <a:lstStyle/>
          <a:p>
            <a:pPr algn="r"/>
            <a:r>
              <a:rPr kumimoji="1" lang="en-US" altLang="ja-JP" sz="1400" dirty="0" smtClean="0"/>
              <a:t>2012/1/23</a:t>
            </a:r>
            <a:endParaRPr kumimoji="1" lang="ja-JP" altLang="en-US" sz="1400" dirty="0"/>
          </a:p>
        </p:txBody>
      </p:sp>
      <p:sp>
        <p:nvSpPr>
          <p:cNvPr id="23" name="テキスト ボックス 22"/>
          <p:cNvSpPr txBox="1"/>
          <p:nvPr/>
        </p:nvSpPr>
        <p:spPr>
          <a:xfrm rot="16200000">
            <a:off x="2736143" y="4139344"/>
            <a:ext cx="979755" cy="307777"/>
          </a:xfrm>
          <a:prstGeom prst="rect">
            <a:avLst/>
          </a:prstGeom>
          <a:noFill/>
        </p:spPr>
        <p:txBody>
          <a:bodyPr wrap="none" rtlCol="0">
            <a:spAutoFit/>
          </a:bodyPr>
          <a:lstStyle/>
          <a:p>
            <a:pPr algn="r"/>
            <a:r>
              <a:rPr kumimoji="1" lang="en-US" altLang="ja-JP" sz="1400" dirty="0" smtClean="0"/>
              <a:t>2012/2/20</a:t>
            </a:r>
            <a:endParaRPr kumimoji="1" lang="ja-JP" altLang="en-US" sz="1400" dirty="0"/>
          </a:p>
        </p:txBody>
      </p:sp>
      <p:sp>
        <p:nvSpPr>
          <p:cNvPr id="24" name="テキスト ボックス 23"/>
          <p:cNvSpPr txBox="1"/>
          <p:nvPr/>
        </p:nvSpPr>
        <p:spPr>
          <a:xfrm rot="16200000">
            <a:off x="2939868" y="4139344"/>
            <a:ext cx="979755" cy="307777"/>
          </a:xfrm>
          <a:prstGeom prst="rect">
            <a:avLst/>
          </a:prstGeom>
          <a:noFill/>
        </p:spPr>
        <p:txBody>
          <a:bodyPr wrap="none" rtlCol="0">
            <a:spAutoFit/>
          </a:bodyPr>
          <a:lstStyle/>
          <a:p>
            <a:pPr algn="r"/>
            <a:r>
              <a:rPr kumimoji="1" lang="en-US" altLang="ja-JP" sz="1400" dirty="0" smtClean="0"/>
              <a:t>2012/3/19</a:t>
            </a:r>
            <a:endParaRPr kumimoji="1" lang="ja-JP" altLang="en-US" sz="1400" dirty="0"/>
          </a:p>
        </p:txBody>
      </p:sp>
      <p:sp>
        <p:nvSpPr>
          <p:cNvPr id="25" name="テキスト ボックス 24"/>
          <p:cNvSpPr txBox="1"/>
          <p:nvPr/>
        </p:nvSpPr>
        <p:spPr>
          <a:xfrm rot="16200000">
            <a:off x="4285234" y="4128650"/>
            <a:ext cx="966418" cy="307777"/>
          </a:xfrm>
          <a:prstGeom prst="rect">
            <a:avLst/>
          </a:prstGeom>
          <a:noFill/>
        </p:spPr>
        <p:txBody>
          <a:bodyPr wrap="none" rtlCol="0">
            <a:spAutoFit/>
          </a:bodyPr>
          <a:lstStyle/>
          <a:p>
            <a:pPr algn="r"/>
            <a:r>
              <a:rPr kumimoji="1" lang="en-US" altLang="ja-JP" sz="1400" dirty="0" smtClean="0"/>
              <a:t>2011/3/21</a:t>
            </a:r>
            <a:endParaRPr kumimoji="1" lang="ja-JP" altLang="en-US" sz="1400" dirty="0"/>
          </a:p>
        </p:txBody>
      </p:sp>
      <p:sp>
        <p:nvSpPr>
          <p:cNvPr id="26" name="テキスト ボックス 25"/>
          <p:cNvSpPr txBox="1"/>
          <p:nvPr/>
        </p:nvSpPr>
        <p:spPr>
          <a:xfrm rot="16200000">
            <a:off x="4485870" y="4128650"/>
            <a:ext cx="966418" cy="307777"/>
          </a:xfrm>
          <a:prstGeom prst="rect">
            <a:avLst/>
          </a:prstGeom>
          <a:noFill/>
        </p:spPr>
        <p:txBody>
          <a:bodyPr wrap="none" rtlCol="0">
            <a:spAutoFit/>
          </a:bodyPr>
          <a:lstStyle/>
          <a:p>
            <a:pPr algn="r"/>
            <a:r>
              <a:rPr kumimoji="1" lang="en-US" altLang="ja-JP" sz="1400" dirty="0" smtClean="0"/>
              <a:t>2011/4/18</a:t>
            </a:r>
            <a:endParaRPr kumimoji="1" lang="ja-JP" altLang="en-US" sz="1400" dirty="0"/>
          </a:p>
        </p:txBody>
      </p:sp>
      <p:sp>
        <p:nvSpPr>
          <p:cNvPr id="27" name="テキスト ボックス 26"/>
          <p:cNvSpPr txBox="1"/>
          <p:nvPr/>
        </p:nvSpPr>
        <p:spPr>
          <a:xfrm rot="16200000">
            <a:off x="4688215" y="4128650"/>
            <a:ext cx="966418" cy="307777"/>
          </a:xfrm>
          <a:prstGeom prst="rect">
            <a:avLst/>
          </a:prstGeom>
          <a:noFill/>
        </p:spPr>
        <p:txBody>
          <a:bodyPr wrap="none" rtlCol="0">
            <a:spAutoFit/>
          </a:bodyPr>
          <a:lstStyle/>
          <a:p>
            <a:pPr algn="r"/>
            <a:r>
              <a:rPr kumimoji="1" lang="en-US" altLang="ja-JP" sz="1400" dirty="0" smtClean="0"/>
              <a:t>2011/5/16</a:t>
            </a:r>
            <a:endParaRPr kumimoji="1" lang="ja-JP" altLang="en-US" sz="1400" dirty="0"/>
          </a:p>
        </p:txBody>
      </p:sp>
      <p:sp>
        <p:nvSpPr>
          <p:cNvPr id="28" name="テキスト ボックス 27"/>
          <p:cNvSpPr txBox="1"/>
          <p:nvPr/>
        </p:nvSpPr>
        <p:spPr>
          <a:xfrm rot="16200000">
            <a:off x="4888202" y="4128650"/>
            <a:ext cx="966418" cy="307777"/>
          </a:xfrm>
          <a:prstGeom prst="rect">
            <a:avLst/>
          </a:prstGeom>
          <a:noFill/>
        </p:spPr>
        <p:txBody>
          <a:bodyPr wrap="none" rtlCol="0">
            <a:spAutoFit/>
          </a:bodyPr>
          <a:lstStyle/>
          <a:p>
            <a:pPr algn="r"/>
            <a:r>
              <a:rPr kumimoji="1" lang="en-US" altLang="ja-JP" sz="1400" dirty="0" smtClean="0"/>
              <a:t>2011/6/13</a:t>
            </a:r>
            <a:endParaRPr kumimoji="1" lang="ja-JP" altLang="en-US" sz="1400" dirty="0"/>
          </a:p>
        </p:txBody>
      </p:sp>
      <p:sp>
        <p:nvSpPr>
          <p:cNvPr id="29" name="テキスト ボックス 28"/>
          <p:cNvSpPr txBox="1"/>
          <p:nvPr/>
        </p:nvSpPr>
        <p:spPr>
          <a:xfrm rot="16200000">
            <a:off x="5098595" y="4121981"/>
            <a:ext cx="953081" cy="307777"/>
          </a:xfrm>
          <a:prstGeom prst="rect">
            <a:avLst/>
          </a:prstGeom>
          <a:noFill/>
        </p:spPr>
        <p:txBody>
          <a:bodyPr wrap="none" rtlCol="0">
            <a:spAutoFit/>
          </a:bodyPr>
          <a:lstStyle/>
          <a:p>
            <a:pPr algn="r"/>
            <a:r>
              <a:rPr kumimoji="1" lang="en-US" altLang="ja-JP" sz="1400" dirty="0" smtClean="0"/>
              <a:t>2011/7/11</a:t>
            </a:r>
            <a:endParaRPr kumimoji="1" lang="ja-JP" altLang="en-US" sz="1400" dirty="0"/>
          </a:p>
        </p:txBody>
      </p:sp>
      <p:sp>
        <p:nvSpPr>
          <p:cNvPr id="30" name="テキスト ボックス 29"/>
          <p:cNvSpPr txBox="1"/>
          <p:nvPr/>
        </p:nvSpPr>
        <p:spPr>
          <a:xfrm rot="16200000">
            <a:off x="5339563" y="4078957"/>
            <a:ext cx="867032" cy="307777"/>
          </a:xfrm>
          <a:prstGeom prst="rect">
            <a:avLst/>
          </a:prstGeom>
          <a:noFill/>
        </p:spPr>
        <p:txBody>
          <a:bodyPr wrap="none" rtlCol="0">
            <a:spAutoFit/>
          </a:bodyPr>
          <a:lstStyle/>
          <a:p>
            <a:pPr algn="r"/>
            <a:r>
              <a:rPr kumimoji="1" lang="en-US" altLang="ja-JP" sz="1400" dirty="0" smtClean="0"/>
              <a:t>2011/8/8</a:t>
            </a:r>
            <a:endParaRPr kumimoji="1" lang="ja-JP" altLang="en-US" sz="1400" dirty="0"/>
          </a:p>
        </p:txBody>
      </p:sp>
      <p:sp>
        <p:nvSpPr>
          <p:cNvPr id="31" name="テキスト ボックス 30"/>
          <p:cNvSpPr txBox="1"/>
          <p:nvPr/>
        </p:nvSpPr>
        <p:spPr>
          <a:xfrm rot="16200000">
            <a:off x="5543619" y="4078957"/>
            <a:ext cx="867032" cy="307777"/>
          </a:xfrm>
          <a:prstGeom prst="rect">
            <a:avLst/>
          </a:prstGeom>
          <a:noFill/>
        </p:spPr>
        <p:txBody>
          <a:bodyPr wrap="none" rtlCol="0">
            <a:spAutoFit/>
          </a:bodyPr>
          <a:lstStyle/>
          <a:p>
            <a:pPr algn="r"/>
            <a:r>
              <a:rPr kumimoji="1" lang="en-US" altLang="ja-JP" sz="1400" dirty="0" smtClean="0"/>
              <a:t>2011/9/5</a:t>
            </a:r>
            <a:endParaRPr kumimoji="1" lang="ja-JP" altLang="en-US" sz="1400" dirty="0"/>
          </a:p>
        </p:txBody>
      </p:sp>
      <p:sp>
        <p:nvSpPr>
          <p:cNvPr id="32" name="テキスト ボックス 31"/>
          <p:cNvSpPr txBox="1"/>
          <p:nvPr/>
        </p:nvSpPr>
        <p:spPr>
          <a:xfrm rot="16200000">
            <a:off x="5693256" y="4128650"/>
            <a:ext cx="966418" cy="307777"/>
          </a:xfrm>
          <a:prstGeom prst="rect">
            <a:avLst/>
          </a:prstGeom>
          <a:noFill/>
        </p:spPr>
        <p:txBody>
          <a:bodyPr wrap="none" rtlCol="0">
            <a:spAutoFit/>
          </a:bodyPr>
          <a:lstStyle/>
          <a:p>
            <a:pPr algn="r"/>
            <a:r>
              <a:rPr kumimoji="1" lang="en-US" altLang="ja-JP" sz="1400" dirty="0" smtClean="0"/>
              <a:t>2011/10/3</a:t>
            </a:r>
            <a:endParaRPr kumimoji="1" lang="ja-JP" altLang="en-US" sz="1400" dirty="0"/>
          </a:p>
        </p:txBody>
      </p:sp>
      <p:sp>
        <p:nvSpPr>
          <p:cNvPr id="33" name="テキスト ボックス 32"/>
          <p:cNvSpPr txBox="1"/>
          <p:nvPr/>
        </p:nvSpPr>
        <p:spPr>
          <a:xfrm rot="16200000">
            <a:off x="5846533" y="4178343"/>
            <a:ext cx="1065805" cy="307777"/>
          </a:xfrm>
          <a:prstGeom prst="rect">
            <a:avLst/>
          </a:prstGeom>
          <a:noFill/>
        </p:spPr>
        <p:txBody>
          <a:bodyPr wrap="none" rtlCol="0">
            <a:spAutoFit/>
          </a:bodyPr>
          <a:lstStyle/>
          <a:p>
            <a:pPr algn="r"/>
            <a:r>
              <a:rPr kumimoji="1" lang="en-US" altLang="ja-JP" sz="1400" dirty="0" smtClean="0"/>
              <a:t>2011/10/31</a:t>
            </a:r>
            <a:endParaRPr kumimoji="1" lang="ja-JP" altLang="en-US" sz="1400" dirty="0"/>
          </a:p>
        </p:txBody>
      </p:sp>
      <p:sp>
        <p:nvSpPr>
          <p:cNvPr id="34" name="テキスト ボックス 33"/>
          <p:cNvSpPr txBox="1"/>
          <p:nvPr/>
        </p:nvSpPr>
        <p:spPr>
          <a:xfrm rot="16200000">
            <a:off x="6053929" y="4171675"/>
            <a:ext cx="1052468" cy="307777"/>
          </a:xfrm>
          <a:prstGeom prst="rect">
            <a:avLst/>
          </a:prstGeom>
          <a:noFill/>
        </p:spPr>
        <p:txBody>
          <a:bodyPr wrap="none" rtlCol="0">
            <a:spAutoFit/>
          </a:bodyPr>
          <a:lstStyle/>
          <a:p>
            <a:pPr algn="r"/>
            <a:r>
              <a:rPr kumimoji="1" lang="en-US" altLang="ja-JP" sz="1400" dirty="0" smtClean="0"/>
              <a:t>2011/11/28</a:t>
            </a:r>
            <a:endParaRPr kumimoji="1" lang="ja-JP" altLang="en-US" sz="1400" dirty="0"/>
          </a:p>
        </p:txBody>
      </p:sp>
      <p:sp>
        <p:nvSpPr>
          <p:cNvPr id="35" name="テキスト ボックス 34"/>
          <p:cNvSpPr txBox="1"/>
          <p:nvPr/>
        </p:nvSpPr>
        <p:spPr>
          <a:xfrm rot="16200000">
            <a:off x="6251672" y="4178343"/>
            <a:ext cx="1065805" cy="307777"/>
          </a:xfrm>
          <a:prstGeom prst="rect">
            <a:avLst/>
          </a:prstGeom>
          <a:noFill/>
        </p:spPr>
        <p:txBody>
          <a:bodyPr wrap="none" rtlCol="0">
            <a:spAutoFit/>
          </a:bodyPr>
          <a:lstStyle/>
          <a:p>
            <a:pPr algn="r"/>
            <a:r>
              <a:rPr kumimoji="1" lang="en-US" altLang="ja-JP" sz="1400" dirty="0" smtClean="0"/>
              <a:t>2011/12/26</a:t>
            </a:r>
            <a:endParaRPr kumimoji="1" lang="ja-JP" altLang="en-US" sz="1400" dirty="0"/>
          </a:p>
        </p:txBody>
      </p:sp>
      <p:sp>
        <p:nvSpPr>
          <p:cNvPr id="36" name="テキスト ボックス 35"/>
          <p:cNvSpPr txBox="1"/>
          <p:nvPr/>
        </p:nvSpPr>
        <p:spPr>
          <a:xfrm rot="16200000">
            <a:off x="6494321" y="4135318"/>
            <a:ext cx="979755" cy="307777"/>
          </a:xfrm>
          <a:prstGeom prst="rect">
            <a:avLst/>
          </a:prstGeom>
          <a:noFill/>
        </p:spPr>
        <p:txBody>
          <a:bodyPr wrap="none" rtlCol="0">
            <a:spAutoFit/>
          </a:bodyPr>
          <a:lstStyle/>
          <a:p>
            <a:pPr algn="r"/>
            <a:r>
              <a:rPr kumimoji="1" lang="en-US" altLang="ja-JP" sz="1400" dirty="0" smtClean="0"/>
              <a:t>2012/1/23</a:t>
            </a:r>
            <a:endParaRPr kumimoji="1" lang="ja-JP" altLang="en-US" sz="1400" dirty="0"/>
          </a:p>
        </p:txBody>
      </p:sp>
      <p:sp>
        <p:nvSpPr>
          <p:cNvPr id="37" name="テキスト ボックス 36"/>
          <p:cNvSpPr txBox="1"/>
          <p:nvPr/>
        </p:nvSpPr>
        <p:spPr>
          <a:xfrm rot="16200000">
            <a:off x="6698045" y="4135318"/>
            <a:ext cx="979755" cy="307777"/>
          </a:xfrm>
          <a:prstGeom prst="rect">
            <a:avLst/>
          </a:prstGeom>
          <a:noFill/>
        </p:spPr>
        <p:txBody>
          <a:bodyPr wrap="none" rtlCol="0">
            <a:spAutoFit/>
          </a:bodyPr>
          <a:lstStyle/>
          <a:p>
            <a:pPr algn="r"/>
            <a:r>
              <a:rPr kumimoji="1" lang="en-US" altLang="ja-JP" sz="1400" dirty="0" smtClean="0"/>
              <a:t>2012/2/20</a:t>
            </a:r>
            <a:endParaRPr kumimoji="1" lang="ja-JP" altLang="en-US" sz="1400" dirty="0"/>
          </a:p>
        </p:txBody>
      </p:sp>
      <p:sp>
        <p:nvSpPr>
          <p:cNvPr id="38" name="テキスト ボックス 37"/>
          <p:cNvSpPr txBox="1"/>
          <p:nvPr/>
        </p:nvSpPr>
        <p:spPr>
          <a:xfrm rot="16200000">
            <a:off x="6901770" y="4135318"/>
            <a:ext cx="979755" cy="307777"/>
          </a:xfrm>
          <a:prstGeom prst="rect">
            <a:avLst/>
          </a:prstGeom>
          <a:noFill/>
        </p:spPr>
        <p:txBody>
          <a:bodyPr wrap="none" rtlCol="0">
            <a:spAutoFit/>
          </a:bodyPr>
          <a:lstStyle/>
          <a:p>
            <a:pPr algn="r"/>
            <a:r>
              <a:rPr kumimoji="1" lang="en-US" altLang="ja-JP" sz="1400" dirty="0" smtClean="0"/>
              <a:t>2012/3/19</a:t>
            </a:r>
            <a:endParaRPr kumimoji="1" lang="ja-JP" altLang="en-US" sz="1400" dirty="0"/>
          </a:p>
        </p:txBody>
      </p:sp>
      <p:sp>
        <p:nvSpPr>
          <p:cNvPr id="39" name="テキスト ボックス 38"/>
          <p:cNvSpPr txBox="1"/>
          <p:nvPr/>
        </p:nvSpPr>
        <p:spPr>
          <a:xfrm>
            <a:off x="4536504" y="4869160"/>
            <a:ext cx="4716016" cy="1785104"/>
          </a:xfrm>
          <a:prstGeom prst="rect">
            <a:avLst/>
          </a:prstGeom>
          <a:noFill/>
        </p:spPr>
        <p:txBody>
          <a:bodyPr wrap="square" rtlCol="0">
            <a:spAutoFit/>
          </a:bodyPr>
          <a:lstStyle/>
          <a:p>
            <a:r>
              <a:rPr lang="ja-JP" altLang="en-US" sz="2200" dirty="0" smtClean="0">
                <a:solidFill>
                  <a:srgbClr val="0000FF"/>
                </a:solidFill>
              </a:rPr>
              <a:t>◆</a:t>
            </a:r>
            <a:r>
              <a:rPr lang="ja-JP" altLang="en-US" sz="2200" dirty="0" smtClean="0"/>
              <a:t>継続的な曝露</a:t>
            </a:r>
            <a:endParaRPr kumimoji="1" lang="en-US" altLang="ja-JP" sz="2200" dirty="0" smtClean="0"/>
          </a:p>
          <a:p>
            <a:r>
              <a:rPr kumimoji="1" lang="ja-JP" altLang="en-US" sz="2200" dirty="0" smtClean="0">
                <a:solidFill>
                  <a:srgbClr val="0000FF"/>
                </a:solidFill>
              </a:rPr>
              <a:t>◆</a:t>
            </a:r>
            <a:r>
              <a:rPr kumimoji="1" lang="ja-JP" altLang="en-US" sz="2200" dirty="0" smtClean="0"/>
              <a:t>水道水や野菜の摂取に伴う曝露が初期に特徴的に大きかったのに対し、魚介類の摂取に伴う曝露が継続している</a:t>
            </a:r>
            <a:endParaRPr kumimoji="1" lang="ja-JP" altLang="en-US" sz="2200" dirty="0"/>
          </a:p>
        </p:txBody>
      </p:sp>
      <p:sp>
        <p:nvSpPr>
          <p:cNvPr id="40" name="テキスト ボックス 39"/>
          <p:cNvSpPr txBox="1"/>
          <p:nvPr/>
        </p:nvSpPr>
        <p:spPr>
          <a:xfrm>
            <a:off x="1187624" y="669077"/>
            <a:ext cx="1744388" cy="523220"/>
          </a:xfrm>
          <a:prstGeom prst="rect">
            <a:avLst/>
          </a:prstGeom>
          <a:noFill/>
        </p:spPr>
        <p:txBody>
          <a:bodyPr wrap="none" rtlCol="0">
            <a:spAutoFit/>
          </a:bodyPr>
          <a:lstStyle/>
          <a:p>
            <a:r>
              <a:rPr kumimoji="1" lang="ja-JP" altLang="en-US" sz="2800" dirty="0" smtClean="0"/>
              <a:t>ヨウ素</a:t>
            </a:r>
            <a:r>
              <a:rPr kumimoji="1" lang="en-US" altLang="ja-JP" sz="2800" dirty="0" smtClean="0"/>
              <a:t>131</a:t>
            </a:r>
            <a:endParaRPr kumimoji="1" lang="ja-JP" altLang="en-US" sz="2800" dirty="0"/>
          </a:p>
        </p:txBody>
      </p:sp>
      <p:sp>
        <p:nvSpPr>
          <p:cNvPr id="41" name="テキスト ボックス 40"/>
          <p:cNvSpPr txBox="1"/>
          <p:nvPr/>
        </p:nvSpPr>
        <p:spPr>
          <a:xfrm>
            <a:off x="4716016" y="669077"/>
            <a:ext cx="2937022" cy="523220"/>
          </a:xfrm>
          <a:prstGeom prst="rect">
            <a:avLst/>
          </a:prstGeom>
          <a:noFill/>
        </p:spPr>
        <p:txBody>
          <a:bodyPr wrap="none" rtlCol="0">
            <a:spAutoFit/>
          </a:bodyPr>
          <a:lstStyle/>
          <a:p>
            <a:r>
              <a:rPr kumimoji="1" lang="ja-JP" altLang="en-US" sz="2800" dirty="0" smtClean="0"/>
              <a:t>セシウム</a:t>
            </a:r>
            <a:r>
              <a:rPr kumimoji="1" lang="en-US" altLang="ja-JP" sz="2800" dirty="0" smtClean="0"/>
              <a:t>134+137</a:t>
            </a:r>
            <a:endParaRPr kumimoji="1" lang="ja-JP" altLang="en-US"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本研究で用いたリスク評価手法</a:t>
            </a:r>
            <a:endParaRPr lang="en-US" altLang="ja-JP" sz="3600" b="1" baseline="30000" dirty="0" smtClean="0">
              <a:solidFill>
                <a:schemeClr val="bg1"/>
              </a:solidFill>
            </a:endParaRPr>
          </a:p>
        </p:txBody>
      </p:sp>
      <p:sp>
        <p:nvSpPr>
          <p:cNvPr id="7" name="テキスト ボックス 6"/>
          <p:cNvSpPr txBox="1"/>
          <p:nvPr/>
        </p:nvSpPr>
        <p:spPr>
          <a:xfrm>
            <a:off x="107504" y="2852936"/>
            <a:ext cx="8892480" cy="3154710"/>
          </a:xfrm>
          <a:prstGeom prst="rect">
            <a:avLst/>
          </a:prstGeom>
          <a:noFill/>
        </p:spPr>
        <p:txBody>
          <a:bodyPr wrap="square" rtlCol="0">
            <a:spAutoFit/>
          </a:bodyPr>
          <a:lstStyle/>
          <a:p>
            <a:r>
              <a:rPr lang="ja-JP" altLang="en-US" sz="2000" dirty="0" smtClean="0">
                <a:solidFill>
                  <a:srgbClr val="0000FF"/>
                </a:solidFill>
              </a:rPr>
              <a:t>◆</a:t>
            </a:r>
            <a:r>
              <a:rPr lang="ja-JP" altLang="en-US" sz="2000" dirty="0" smtClean="0"/>
              <a:t>原爆による発ガン死の疫学調査によるモデル</a:t>
            </a:r>
            <a:r>
              <a:rPr lang="en-US" altLang="ja-JP" sz="2000" baseline="30000" dirty="0" smtClean="0"/>
              <a:t>1)</a:t>
            </a:r>
            <a:r>
              <a:rPr lang="ja-JP" altLang="en-US" sz="2000" dirty="0" smtClean="0"/>
              <a:t>を日本人の生命表に適用して算出されたデータ</a:t>
            </a:r>
            <a:r>
              <a:rPr lang="en-US" altLang="ja-JP" sz="2000" baseline="30000" dirty="0" smtClean="0"/>
              <a:t>2)</a:t>
            </a:r>
            <a:r>
              <a:rPr lang="ja-JP" altLang="en-US" sz="2000" dirty="0" smtClean="0"/>
              <a:t>を使用</a:t>
            </a:r>
            <a:endParaRPr lang="en-US" altLang="ja-JP" sz="2000" dirty="0" smtClean="0"/>
          </a:p>
          <a:p>
            <a:endParaRPr lang="en-US" altLang="ja-JP" sz="800" dirty="0" smtClean="0"/>
          </a:p>
          <a:p>
            <a:r>
              <a:rPr lang="ja-JP" altLang="en-US" sz="2000" dirty="0" smtClean="0">
                <a:solidFill>
                  <a:srgbClr val="0000FF"/>
                </a:solidFill>
              </a:rPr>
              <a:t>◆低線量領域においても曝露量と発がんリスクの間に直線的な関係があると仮定</a:t>
            </a:r>
            <a:endParaRPr lang="en-US" altLang="ja-JP" sz="2000" dirty="0" smtClean="0">
              <a:solidFill>
                <a:srgbClr val="0000FF"/>
              </a:solidFill>
            </a:endParaRPr>
          </a:p>
          <a:p>
            <a:endParaRPr lang="en-US" altLang="ja-JP" sz="800" dirty="0" smtClean="0"/>
          </a:p>
          <a:p>
            <a:r>
              <a:rPr lang="ja-JP" altLang="en-US" sz="2000" dirty="0" smtClean="0">
                <a:solidFill>
                  <a:srgbClr val="0000FF"/>
                </a:solidFill>
              </a:rPr>
              <a:t>◆</a:t>
            </a:r>
            <a:r>
              <a:rPr lang="ja-JP" altLang="en-US" sz="2000" dirty="0" smtClean="0"/>
              <a:t>低線量補正を行わない（</a:t>
            </a:r>
            <a:r>
              <a:rPr lang="ja-JP" altLang="en-US" sz="1600" dirty="0" smtClean="0"/>
              <a:t>線量</a:t>
            </a:r>
            <a:r>
              <a:rPr lang="en-US" altLang="ja-JP" sz="1600" dirty="0" smtClean="0"/>
              <a:t>-</a:t>
            </a:r>
            <a:r>
              <a:rPr lang="ja-JP" altLang="en-US" sz="1600" dirty="0" smtClean="0"/>
              <a:t>線量率効果係数として</a:t>
            </a:r>
            <a:r>
              <a:rPr lang="en-US" altLang="ja-JP" sz="1600" dirty="0" smtClean="0"/>
              <a:t>ICRP</a:t>
            </a:r>
            <a:r>
              <a:rPr lang="ja-JP" altLang="en-US" sz="1600" dirty="0" smtClean="0"/>
              <a:t>では</a:t>
            </a:r>
            <a:r>
              <a:rPr lang="en-US" altLang="ja-JP" sz="1600" dirty="0" smtClean="0"/>
              <a:t>2</a:t>
            </a:r>
            <a:r>
              <a:rPr lang="ja-JP" altLang="en-US" sz="1600" dirty="0" err="1" smtClean="0"/>
              <a:t>、</a:t>
            </a:r>
            <a:r>
              <a:rPr lang="en-US" altLang="ja-JP" sz="1600" dirty="0" smtClean="0"/>
              <a:t>BIER VII</a:t>
            </a:r>
            <a:r>
              <a:rPr lang="ja-JP" altLang="en-US" sz="1600" dirty="0" smtClean="0"/>
              <a:t>では</a:t>
            </a:r>
            <a:r>
              <a:rPr lang="en-US" altLang="ja-JP" sz="1600" dirty="0" smtClean="0"/>
              <a:t>1.5</a:t>
            </a:r>
            <a:r>
              <a:rPr lang="ja-JP" altLang="en-US" sz="1600" dirty="0" smtClean="0"/>
              <a:t>を適用</a:t>
            </a:r>
            <a:r>
              <a:rPr lang="ja-JP" altLang="en-US" sz="2000" dirty="0" smtClean="0"/>
              <a:t>）</a:t>
            </a:r>
            <a:endParaRPr lang="en-US" altLang="ja-JP" sz="2000" dirty="0" smtClean="0"/>
          </a:p>
          <a:p>
            <a:endParaRPr lang="en-US" altLang="ja-JP" sz="800" dirty="0" smtClean="0"/>
          </a:p>
          <a:p>
            <a:r>
              <a:rPr lang="ja-JP" altLang="en-US" sz="2000" dirty="0" smtClean="0">
                <a:solidFill>
                  <a:srgbClr val="0000FF"/>
                </a:solidFill>
              </a:rPr>
              <a:t>◆</a:t>
            </a:r>
            <a:r>
              <a:rPr lang="ja-JP" altLang="en-US" sz="2000" dirty="0" smtClean="0"/>
              <a:t>致死性発がん</a:t>
            </a:r>
            <a:r>
              <a:rPr lang="en-US" altLang="ja-JP" sz="2000" dirty="0" smtClean="0"/>
              <a:t>/</a:t>
            </a:r>
            <a:r>
              <a:rPr lang="ja-JP" altLang="en-US" sz="2000" dirty="0" smtClean="0"/>
              <a:t>総発がん比</a:t>
            </a:r>
            <a:r>
              <a:rPr lang="en-US" altLang="ja-JP" sz="2000" baseline="30000" dirty="0" smtClean="0"/>
              <a:t>3)</a:t>
            </a:r>
            <a:r>
              <a:rPr lang="ja-JP" altLang="en-US" sz="2000" dirty="0" smtClean="0"/>
              <a:t>⇒甲状腺がん：</a:t>
            </a:r>
            <a:r>
              <a:rPr lang="en-US" altLang="ja-JP" sz="2000" dirty="0" smtClean="0"/>
              <a:t>0.07</a:t>
            </a:r>
            <a:r>
              <a:rPr lang="ja-JP" altLang="en-US" sz="2000" dirty="0" err="1" smtClean="0"/>
              <a:t>、</a:t>
            </a:r>
            <a:r>
              <a:rPr lang="ja-JP" altLang="en-US" sz="2000" dirty="0" smtClean="0"/>
              <a:t>全固形がん：</a:t>
            </a:r>
            <a:r>
              <a:rPr lang="en-US" altLang="ja-JP" sz="2000" dirty="0" smtClean="0"/>
              <a:t>0.241</a:t>
            </a:r>
          </a:p>
          <a:p>
            <a:endParaRPr lang="en-US" altLang="ja-JP" sz="800" dirty="0" smtClean="0"/>
          </a:p>
          <a:p>
            <a:r>
              <a:rPr lang="ja-JP" altLang="en-US" sz="2000" dirty="0" smtClean="0">
                <a:solidFill>
                  <a:srgbClr val="0000FF"/>
                </a:solidFill>
              </a:rPr>
              <a:t>◆</a:t>
            </a:r>
            <a:r>
              <a:rPr lang="ja-JP" altLang="en-US" sz="2000" dirty="0" smtClean="0"/>
              <a:t>他の環境中発がん性物質や自然放射性カリウム</a:t>
            </a:r>
            <a:r>
              <a:rPr lang="en-US" altLang="ja-JP" sz="2000" dirty="0" smtClean="0"/>
              <a:t>40</a:t>
            </a:r>
            <a:r>
              <a:rPr lang="ja-JP" altLang="en-US" sz="2000" dirty="0" smtClean="0"/>
              <a:t>を</a:t>
            </a:r>
            <a:r>
              <a:rPr lang="en-US" altLang="ja-JP" sz="2000" dirty="0" smtClean="0"/>
              <a:t>1</a:t>
            </a:r>
            <a:r>
              <a:rPr lang="ja-JP" altLang="en-US" sz="2000" dirty="0" smtClean="0"/>
              <a:t>年間曝露した時の発がんリスクを文献値等</a:t>
            </a:r>
            <a:r>
              <a:rPr lang="en-US" altLang="ja-JP" sz="2000" baseline="30000" dirty="0" smtClean="0"/>
              <a:t>4)</a:t>
            </a:r>
            <a:r>
              <a:rPr lang="en-US" altLang="ja-JP" sz="2000" dirty="0" smtClean="0"/>
              <a:t> </a:t>
            </a:r>
            <a:r>
              <a:rPr lang="ja-JP" altLang="en-US" sz="2000" dirty="0" smtClean="0"/>
              <a:t>から算定</a:t>
            </a:r>
            <a:endParaRPr lang="en-US" altLang="ja-JP" sz="2000" dirty="0" smtClean="0"/>
          </a:p>
          <a:p>
            <a:endParaRPr lang="en-US" altLang="ja-JP" sz="700" dirty="0" smtClean="0"/>
          </a:p>
          <a:p>
            <a:r>
              <a:rPr lang="ja-JP" altLang="en-US" sz="2000" dirty="0" smtClean="0">
                <a:solidFill>
                  <a:srgbClr val="0000FF"/>
                </a:solidFill>
              </a:rPr>
              <a:t>◆</a:t>
            </a:r>
            <a:r>
              <a:rPr lang="ja-JP" altLang="en-US" sz="2000" dirty="0" smtClean="0"/>
              <a:t>事故・病気等による年間死亡者数</a:t>
            </a:r>
            <a:r>
              <a:rPr lang="en-US" altLang="ja-JP" sz="2000" baseline="30000" dirty="0" smtClean="0"/>
              <a:t>5)</a:t>
            </a:r>
            <a:r>
              <a:rPr lang="ja-JP" altLang="en-US" sz="2000" dirty="0" smtClean="0"/>
              <a:t>と比較</a:t>
            </a:r>
            <a:endParaRPr lang="en-US" altLang="ja-JP" sz="2000" dirty="0" smtClean="0"/>
          </a:p>
        </p:txBody>
      </p:sp>
      <p:graphicFrame>
        <p:nvGraphicFramePr>
          <p:cNvPr id="8" name="表 7"/>
          <p:cNvGraphicFramePr>
            <a:graphicFrameLocks noGrp="1"/>
          </p:cNvGraphicFramePr>
          <p:nvPr/>
        </p:nvGraphicFramePr>
        <p:xfrm>
          <a:off x="451220" y="1449368"/>
          <a:ext cx="3240361" cy="1188720"/>
        </p:xfrm>
        <a:graphic>
          <a:graphicData uri="http://schemas.openxmlformats.org/drawingml/2006/table">
            <a:tbl>
              <a:tblPr firstRow="1" bandRow="1">
                <a:tableStyleId>{5C22544A-7EE6-4342-B048-85BDC9FD1C3A}</a:tableStyleId>
              </a:tblPr>
              <a:tblGrid>
                <a:gridCol w="1584176"/>
                <a:gridCol w="1656185"/>
              </a:tblGrid>
              <a:tr h="370840">
                <a:tc>
                  <a:txBody>
                    <a:bodyPr/>
                    <a:lstStyle/>
                    <a:p>
                      <a:r>
                        <a:rPr kumimoji="1" lang="ja-JP" altLang="en-US" sz="2000" b="0" dirty="0" smtClean="0">
                          <a:solidFill>
                            <a:schemeClr val="tx1"/>
                          </a:solidFill>
                        </a:rPr>
                        <a:t>乳児（</a:t>
                      </a:r>
                      <a:r>
                        <a:rPr kumimoji="1" lang="en-US" altLang="ja-JP" sz="2000" b="0" dirty="0" smtClean="0">
                          <a:solidFill>
                            <a:schemeClr val="tx1"/>
                          </a:solidFill>
                        </a:rPr>
                        <a:t>0</a:t>
                      </a:r>
                      <a:r>
                        <a:rPr kumimoji="1" lang="ja-JP" altLang="en-US" sz="2000" b="0" dirty="0" smtClean="0">
                          <a:solidFill>
                            <a:schemeClr val="tx1"/>
                          </a:solidFill>
                        </a:rPr>
                        <a:t>歳）</a:t>
                      </a:r>
                      <a:endParaRPr kumimoji="1" lang="ja-JP" altLang="en-US" sz="20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solidFill>
                            <a:schemeClr val="tx1"/>
                          </a:solidFill>
                        </a:rPr>
                        <a:t>339</a:t>
                      </a:r>
                      <a:endParaRPr kumimoji="1" lang="ja-JP" altLang="en-US" sz="20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kumimoji="1" lang="ja-JP" altLang="en-US" sz="2000" b="0" dirty="0" smtClean="0">
                          <a:solidFill>
                            <a:schemeClr val="tx1"/>
                          </a:solidFill>
                        </a:rPr>
                        <a:t>幼児（</a:t>
                      </a:r>
                      <a:r>
                        <a:rPr kumimoji="1" lang="en-US" altLang="ja-JP" sz="2000" b="0" dirty="0" smtClean="0">
                          <a:solidFill>
                            <a:schemeClr val="tx1"/>
                          </a:solidFill>
                        </a:rPr>
                        <a:t>5</a:t>
                      </a:r>
                      <a:r>
                        <a:rPr kumimoji="1" lang="ja-JP" altLang="en-US" sz="2000" b="0" dirty="0" smtClean="0">
                          <a:solidFill>
                            <a:schemeClr val="tx1"/>
                          </a:solidFill>
                        </a:rPr>
                        <a:t>歳）</a:t>
                      </a:r>
                      <a:endParaRPr kumimoji="1" lang="ja-JP" altLang="en-US" sz="20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solidFill>
                            <a:schemeClr val="tx1"/>
                          </a:solidFill>
                        </a:rPr>
                        <a:t>280</a:t>
                      </a:r>
                      <a:endParaRPr kumimoji="1" lang="ja-JP" altLang="en-US" sz="20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kumimoji="1" lang="ja-JP" altLang="en-US" sz="2000" b="0" dirty="0" smtClean="0">
                          <a:solidFill>
                            <a:schemeClr val="tx1"/>
                          </a:solidFill>
                        </a:rPr>
                        <a:t>成人（</a:t>
                      </a:r>
                      <a:r>
                        <a:rPr kumimoji="1" lang="en-US" altLang="ja-JP" sz="2000" b="0" dirty="0" smtClean="0">
                          <a:solidFill>
                            <a:schemeClr val="tx1"/>
                          </a:solidFill>
                        </a:rPr>
                        <a:t>27</a:t>
                      </a:r>
                      <a:r>
                        <a:rPr kumimoji="1" lang="ja-JP" altLang="en-US" sz="2000" b="0" dirty="0" smtClean="0">
                          <a:solidFill>
                            <a:schemeClr val="tx1"/>
                          </a:solidFill>
                        </a:rPr>
                        <a:t>歳）</a:t>
                      </a:r>
                      <a:endParaRPr kumimoji="1" lang="ja-JP" alt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solidFill>
                            <a:schemeClr val="tx1"/>
                          </a:solidFill>
                        </a:rPr>
                        <a:t>120</a:t>
                      </a:r>
                      <a:endParaRPr kumimoji="1" lang="ja-JP" alt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9" name="テキスト ボックス 8"/>
          <p:cNvSpPr txBox="1"/>
          <p:nvPr/>
        </p:nvSpPr>
        <p:spPr>
          <a:xfrm>
            <a:off x="251520" y="692696"/>
            <a:ext cx="3549370" cy="707886"/>
          </a:xfrm>
          <a:prstGeom prst="rect">
            <a:avLst/>
          </a:prstGeom>
          <a:noFill/>
        </p:spPr>
        <p:txBody>
          <a:bodyPr wrap="none" rtlCol="0">
            <a:spAutoFit/>
          </a:bodyPr>
          <a:lstStyle/>
          <a:p>
            <a:pPr algn="ctr"/>
            <a:r>
              <a:rPr kumimoji="1" lang="ja-JP" altLang="en-US" sz="2000" dirty="0" smtClean="0"/>
              <a:t>実効線量</a:t>
            </a:r>
            <a:r>
              <a:rPr kumimoji="1" lang="en-US" altLang="ja-JP" sz="2000" dirty="0" smtClean="0"/>
              <a:t>10 </a:t>
            </a:r>
            <a:r>
              <a:rPr kumimoji="1" lang="en-US" altLang="ja-JP" sz="2000" dirty="0" err="1" smtClean="0"/>
              <a:t>mSv</a:t>
            </a:r>
            <a:r>
              <a:rPr kumimoji="1" lang="ja-JP" altLang="en-US" sz="2000" dirty="0" smtClean="0"/>
              <a:t>あたりの</a:t>
            </a:r>
            <a:endParaRPr kumimoji="1" lang="en-US" altLang="ja-JP" sz="2000" dirty="0" smtClean="0"/>
          </a:p>
          <a:p>
            <a:pPr algn="ctr"/>
            <a:r>
              <a:rPr kumimoji="1" lang="ja-JP" altLang="en-US" sz="2000" dirty="0" smtClean="0"/>
              <a:t>致死性発がんリスク係数（</a:t>
            </a:r>
            <a:r>
              <a:rPr kumimoji="1" lang="en-US" altLang="ja-JP" sz="2000" dirty="0" smtClean="0"/>
              <a:t>10</a:t>
            </a:r>
            <a:r>
              <a:rPr kumimoji="1" lang="en-US" altLang="ja-JP" sz="2000" baseline="30000" dirty="0" smtClean="0"/>
              <a:t>-5</a:t>
            </a:r>
            <a:r>
              <a:rPr kumimoji="1" lang="ja-JP" altLang="en-US" sz="2000" dirty="0" smtClean="0"/>
              <a:t>）</a:t>
            </a:r>
            <a:endParaRPr kumimoji="1" lang="ja-JP" altLang="en-US" sz="2000" dirty="0"/>
          </a:p>
        </p:txBody>
      </p:sp>
      <p:graphicFrame>
        <p:nvGraphicFramePr>
          <p:cNvPr id="10" name="表 9"/>
          <p:cNvGraphicFramePr>
            <a:graphicFrameLocks noGrp="1"/>
          </p:cNvGraphicFramePr>
          <p:nvPr/>
        </p:nvGraphicFramePr>
        <p:xfrm>
          <a:off x="5364087" y="1449368"/>
          <a:ext cx="3240361" cy="1188720"/>
        </p:xfrm>
        <a:graphic>
          <a:graphicData uri="http://schemas.openxmlformats.org/drawingml/2006/table">
            <a:tbl>
              <a:tblPr firstRow="1" bandRow="1">
                <a:tableStyleId>{5C22544A-7EE6-4342-B048-85BDC9FD1C3A}</a:tableStyleId>
              </a:tblPr>
              <a:tblGrid>
                <a:gridCol w="1584176"/>
                <a:gridCol w="1656185"/>
              </a:tblGrid>
              <a:tr h="370840">
                <a:tc>
                  <a:txBody>
                    <a:bodyPr/>
                    <a:lstStyle/>
                    <a:p>
                      <a:r>
                        <a:rPr kumimoji="1" lang="ja-JP" altLang="en-US" sz="2000" b="0" dirty="0" smtClean="0">
                          <a:solidFill>
                            <a:schemeClr val="tx1"/>
                          </a:solidFill>
                        </a:rPr>
                        <a:t>乳児（</a:t>
                      </a:r>
                      <a:r>
                        <a:rPr kumimoji="1" lang="en-US" altLang="ja-JP" sz="2000" b="0" dirty="0" smtClean="0">
                          <a:solidFill>
                            <a:schemeClr val="tx1"/>
                          </a:solidFill>
                        </a:rPr>
                        <a:t>0</a:t>
                      </a:r>
                      <a:r>
                        <a:rPr kumimoji="1" lang="ja-JP" altLang="en-US" sz="2000" b="0" dirty="0" smtClean="0">
                          <a:solidFill>
                            <a:schemeClr val="tx1"/>
                          </a:solidFill>
                        </a:rPr>
                        <a:t>歳）</a:t>
                      </a:r>
                      <a:endParaRPr kumimoji="1" lang="ja-JP" altLang="en-US" sz="20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solidFill>
                            <a:schemeClr val="tx1"/>
                          </a:solidFill>
                        </a:rPr>
                        <a:t>1.78</a:t>
                      </a:r>
                      <a:endParaRPr kumimoji="1" lang="ja-JP" altLang="en-US" sz="20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kumimoji="1" lang="ja-JP" altLang="en-US" sz="2000" b="0" dirty="0" smtClean="0">
                          <a:solidFill>
                            <a:schemeClr val="tx1"/>
                          </a:solidFill>
                        </a:rPr>
                        <a:t>幼児（</a:t>
                      </a:r>
                      <a:r>
                        <a:rPr kumimoji="1" lang="en-US" altLang="ja-JP" sz="2000" b="0" dirty="0" smtClean="0">
                          <a:solidFill>
                            <a:schemeClr val="tx1"/>
                          </a:solidFill>
                        </a:rPr>
                        <a:t>5</a:t>
                      </a:r>
                      <a:r>
                        <a:rPr kumimoji="1" lang="ja-JP" altLang="en-US" sz="2000" b="0" dirty="0" smtClean="0">
                          <a:solidFill>
                            <a:schemeClr val="tx1"/>
                          </a:solidFill>
                        </a:rPr>
                        <a:t>歳）</a:t>
                      </a:r>
                      <a:endParaRPr kumimoji="1" lang="ja-JP" altLang="en-US" sz="20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2000" b="0" dirty="0" smtClean="0">
                          <a:solidFill>
                            <a:schemeClr val="tx1"/>
                          </a:solidFill>
                        </a:rPr>
                        <a:t>1.47</a:t>
                      </a:r>
                      <a:endParaRPr kumimoji="1" lang="ja-JP" altLang="en-US" sz="20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kumimoji="1" lang="ja-JP" altLang="en-US" sz="2000" b="0" dirty="0" smtClean="0">
                          <a:solidFill>
                            <a:schemeClr val="tx1"/>
                          </a:solidFill>
                        </a:rPr>
                        <a:t>成人（</a:t>
                      </a:r>
                      <a:r>
                        <a:rPr kumimoji="1" lang="en-US" altLang="ja-JP" sz="2000" b="0" dirty="0" smtClean="0">
                          <a:solidFill>
                            <a:schemeClr val="tx1"/>
                          </a:solidFill>
                        </a:rPr>
                        <a:t>27</a:t>
                      </a:r>
                      <a:r>
                        <a:rPr kumimoji="1" lang="ja-JP" altLang="en-US" sz="2000" b="0" dirty="0" smtClean="0">
                          <a:solidFill>
                            <a:schemeClr val="tx1"/>
                          </a:solidFill>
                        </a:rPr>
                        <a:t>歳）</a:t>
                      </a:r>
                      <a:endParaRPr kumimoji="1" lang="ja-JP" alt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2000" b="0" dirty="0" smtClean="0">
                          <a:solidFill>
                            <a:schemeClr val="tx1"/>
                          </a:solidFill>
                        </a:rPr>
                        <a:t>0.64</a:t>
                      </a:r>
                      <a:endParaRPr kumimoji="1" lang="ja-JP" altLang="en-US" sz="20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1" name="テキスト ボックス 10"/>
          <p:cNvSpPr txBox="1"/>
          <p:nvPr/>
        </p:nvSpPr>
        <p:spPr>
          <a:xfrm>
            <a:off x="5045079" y="692696"/>
            <a:ext cx="3775393" cy="707886"/>
          </a:xfrm>
          <a:prstGeom prst="rect">
            <a:avLst/>
          </a:prstGeom>
          <a:noFill/>
        </p:spPr>
        <p:txBody>
          <a:bodyPr wrap="none" rtlCol="0">
            <a:spAutoFit/>
          </a:bodyPr>
          <a:lstStyle/>
          <a:p>
            <a:pPr algn="ctr"/>
            <a:r>
              <a:rPr kumimoji="1" lang="ja-JP" altLang="en-US" sz="2000" dirty="0" smtClean="0"/>
              <a:t>甲状腺等価線量</a:t>
            </a:r>
            <a:r>
              <a:rPr kumimoji="1" lang="en-US" altLang="ja-JP" sz="2000" dirty="0" smtClean="0"/>
              <a:t>10 </a:t>
            </a:r>
            <a:r>
              <a:rPr kumimoji="1" lang="en-US" altLang="ja-JP" sz="2000" dirty="0" err="1" smtClean="0"/>
              <a:t>mSv</a:t>
            </a:r>
            <a:r>
              <a:rPr kumimoji="1" lang="ja-JP" altLang="en-US" sz="2000" dirty="0" smtClean="0"/>
              <a:t>あたりの</a:t>
            </a:r>
            <a:endParaRPr kumimoji="1" lang="en-US" altLang="ja-JP" sz="2000" dirty="0" smtClean="0"/>
          </a:p>
          <a:p>
            <a:pPr algn="ctr"/>
            <a:r>
              <a:rPr kumimoji="1" lang="ja-JP" altLang="en-US" sz="2000" dirty="0" smtClean="0"/>
              <a:t>致死性発がんリスク係数（</a:t>
            </a:r>
            <a:r>
              <a:rPr kumimoji="1" lang="en-US" altLang="ja-JP" sz="2000" dirty="0" smtClean="0"/>
              <a:t>10</a:t>
            </a:r>
            <a:r>
              <a:rPr kumimoji="1" lang="en-US" altLang="ja-JP" sz="2000" baseline="30000" dirty="0" smtClean="0"/>
              <a:t>-5</a:t>
            </a:r>
            <a:r>
              <a:rPr kumimoji="1" lang="ja-JP" altLang="en-US" sz="2000" dirty="0" smtClean="0"/>
              <a:t>）</a:t>
            </a:r>
            <a:endParaRPr kumimoji="1" lang="ja-JP" altLang="en-US" sz="2000" dirty="0"/>
          </a:p>
        </p:txBody>
      </p:sp>
      <p:sp>
        <p:nvSpPr>
          <p:cNvPr id="13" name="テキスト ボックス 12"/>
          <p:cNvSpPr txBox="1"/>
          <p:nvPr/>
        </p:nvSpPr>
        <p:spPr>
          <a:xfrm>
            <a:off x="35496" y="6165304"/>
            <a:ext cx="9036496" cy="646331"/>
          </a:xfrm>
          <a:prstGeom prst="rect">
            <a:avLst/>
          </a:prstGeom>
          <a:noFill/>
        </p:spPr>
        <p:txBody>
          <a:bodyPr wrap="square" rtlCol="0">
            <a:spAutoFit/>
          </a:bodyPr>
          <a:lstStyle/>
          <a:p>
            <a:r>
              <a:rPr lang="en-US" altLang="ja-JP" sz="1200" dirty="0" smtClean="0"/>
              <a:t>1)  Preston et al. (2003)  2) </a:t>
            </a:r>
            <a:r>
              <a:rPr lang="ja-JP" altLang="en-US" sz="1200" dirty="0" smtClean="0"/>
              <a:t>岡俊之（</a:t>
            </a:r>
            <a:r>
              <a:rPr lang="en-US" altLang="ja-JP" sz="1200" dirty="0" smtClean="0"/>
              <a:t>2011</a:t>
            </a:r>
            <a:r>
              <a:rPr lang="ja-JP" altLang="en-US" sz="1200" dirty="0" smtClean="0"/>
              <a:t>）</a:t>
            </a:r>
            <a:r>
              <a:rPr lang="en-US" altLang="ja-JP" sz="1200" dirty="0" smtClean="0"/>
              <a:t>  </a:t>
            </a:r>
            <a:r>
              <a:rPr lang="en-GB" altLang="ja-JP" sz="1200" dirty="0" smtClean="0"/>
              <a:t>3) </a:t>
            </a:r>
            <a:r>
              <a:rPr lang="en-GB" altLang="ja-JP" sz="1200" dirty="0" smtClean="0">
                <a:solidFill>
                  <a:srgbClr val="000000"/>
                </a:solidFill>
              </a:rPr>
              <a:t>ICRP (2007)  4) </a:t>
            </a:r>
            <a:r>
              <a:rPr lang="en-GB" altLang="ja-JP" sz="1200" dirty="0" err="1" smtClean="0"/>
              <a:t>Gamo</a:t>
            </a:r>
            <a:r>
              <a:rPr lang="en-GB" altLang="ja-JP" sz="1200" dirty="0" smtClean="0"/>
              <a:t> et al. (2003), Iwai and Uchiyama</a:t>
            </a:r>
            <a:r>
              <a:rPr lang="ja-JP" altLang="en-US" sz="1200" dirty="0" smtClean="0"/>
              <a:t>（</a:t>
            </a:r>
            <a:r>
              <a:rPr lang="en-US" altLang="ja-JP" sz="1200" dirty="0" smtClean="0"/>
              <a:t>2000),</a:t>
            </a:r>
            <a:r>
              <a:rPr lang="ja-JP" altLang="en-US" sz="1200" dirty="0" smtClean="0"/>
              <a:t> </a:t>
            </a:r>
            <a:r>
              <a:rPr lang="en-GB" altLang="ja-JP" sz="1200" dirty="0" smtClean="0"/>
              <a:t>Sugiyama et al. (2007),</a:t>
            </a:r>
            <a:r>
              <a:rPr lang="en-US" altLang="ja-JP" sz="1200" dirty="0" smtClean="0"/>
              <a:t> USEPA (1988, 1991, 1997, 1998, 2000), </a:t>
            </a:r>
            <a:r>
              <a:rPr lang="ja-JP" altLang="en-US" sz="1200" dirty="0" smtClean="0"/>
              <a:t>厚生労働省（</a:t>
            </a:r>
            <a:r>
              <a:rPr lang="en-US" altLang="ja-JP" sz="1200" dirty="0" smtClean="0"/>
              <a:t>1997, 1999</a:t>
            </a:r>
            <a:r>
              <a:rPr lang="ja-JP" altLang="en-US" sz="1200" dirty="0" smtClean="0"/>
              <a:t>）</a:t>
            </a:r>
            <a:r>
              <a:rPr lang="en-US" altLang="ja-JP" sz="1200" dirty="0" smtClean="0"/>
              <a:t>, </a:t>
            </a:r>
            <a:r>
              <a:rPr lang="en-US" altLang="ja-JP" sz="1200" dirty="0" err="1" smtClean="0"/>
              <a:t>Gamo</a:t>
            </a:r>
            <a:r>
              <a:rPr lang="en-US" altLang="ja-JP" sz="1200" dirty="0" smtClean="0"/>
              <a:t> et al. (1995), </a:t>
            </a:r>
            <a:r>
              <a:rPr lang="en-US" altLang="ja-JP" sz="1200" dirty="0" err="1" smtClean="0"/>
              <a:t>Mashiko</a:t>
            </a:r>
            <a:r>
              <a:rPr lang="en-US" altLang="ja-JP" sz="1200" dirty="0" smtClean="0"/>
              <a:t> (1989), Toyoda et al. (1998, 1999), </a:t>
            </a:r>
            <a:r>
              <a:rPr lang="en-US" altLang="ja-JP" sz="1200" dirty="0" err="1" smtClean="0"/>
              <a:t>Tani</a:t>
            </a:r>
            <a:r>
              <a:rPr lang="en-US" altLang="ja-JP" sz="1200" dirty="0" smtClean="0"/>
              <a:t> et al. (1996)  5) </a:t>
            </a:r>
            <a:r>
              <a:rPr lang="ja-JP" altLang="en-US" sz="1200" dirty="0" smtClean="0"/>
              <a:t>中谷内（</a:t>
            </a:r>
            <a:r>
              <a:rPr lang="en-US" altLang="ja-JP" sz="1200" dirty="0" smtClean="0"/>
              <a:t>2006</a:t>
            </a:r>
            <a:r>
              <a:rPr lang="ja-JP" altLang="en-US" sz="1200" dirty="0" smtClean="0"/>
              <a:t>）</a:t>
            </a:r>
            <a:r>
              <a:rPr lang="en-US" altLang="ja-JP" sz="1200" dirty="0" smtClean="0"/>
              <a:t>, </a:t>
            </a:r>
            <a:r>
              <a:rPr lang="ja-JP" altLang="en-US" sz="1200" dirty="0" smtClean="0"/>
              <a:t>警察庁</a:t>
            </a:r>
            <a:r>
              <a:rPr lang="en-US" altLang="ja-JP" sz="1200" dirty="0" smtClean="0"/>
              <a:t>HP (2011), </a:t>
            </a:r>
            <a:r>
              <a:rPr lang="ja-JP" altLang="en-US" sz="1200" dirty="0" smtClean="0"/>
              <a:t>日本生活習慣病予防協会</a:t>
            </a:r>
            <a:r>
              <a:rPr lang="en-US" altLang="ja-JP" sz="1200" dirty="0" smtClean="0"/>
              <a:t>HP (2010)</a:t>
            </a:r>
            <a:endParaRPr lang="en-GB" altLang="ja-JP" sz="12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他の発がん性物質や事故・病気等との比較</a:t>
            </a:r>
          </a:p>
        </p:txBody>
      </p:sp>
      <p:graphicFrame>
        <p:nvGraphicFramePr>
          <p:cNvPr id="4" name="表 3"/>
          <p:cNvGraphicFramePr>
            <a:graphicFrameLocks noGrp="1"/>
          </p:cNvGraphicFramePr>
          <p:nvPr/>
        </p:nvGraphicFramePr>
        <p:xfrm>
          <a:off x="144016" y="979370"/>
          <a:ext cx="4211960" cy="4302323"/>
        </p:xfrm>
        <a:graphic>
          <a:graphicData uri="http://schemas.openxmlformats.org/drawingml/2006/table">
            <a:tbl>
              <a:tblPr firstRow="1" bandRow="1">
                <a:tableStyleId>{5C22544A-7EE6-4342-B048-85BDC9FD1C3A}</a:tableStyleId>
              </a:tblPr>
              <a:tblGrid>
                <a:gridCol w="2267744"/>
                <a:gridCol w="1944216"/>
              </a:tblGrid>
              <a:tr h="382228">
                <a:tc>
                  <a:txBody>
                    <a:bodyPr/>
                    <a:lstStyle/>
                    <a:p>
                      <a:pPr algn="l" fontAlgn="ctr"/>
                      <a:r>
                        <a:rPr lang="ja-JP" altLang="en-US" sz="1800" b="0" i="0" u="none" strike="noStrike" dirty="0" smtClean="0">
                          <a:solidFill>
                            <a:srgbClr val="000000"/>
                          </a:solidFill>
                          <a:latin typeface="+mn-lt"/>
                        </a:rPr>
                        <a:t>発がん性物質</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ja-JP" altLang="en-US" sz="1800" b="0" i="0" u="none" strike="noStrike" dirty="0" smtClean="0">
                          <a:solidFill>
                            <a:srgbClr val="000000"/>
                          </a:solidFill>
                          <a:latin typeface="+mn-lt"/>
                        </a:rPr>
                        <a:t>発がんリスク（</a:t>
                      </a:r>
                      <a:r>
                        <a:rPr lang="en-US" altLang="ja-JP" sz="1800" b="0" i="0" u="none" strike="noStrike" dirty="0" smtClean="0">
                          <a:solidFill>
                            <a:srgbClr val="000000"/>
                          </a:solidFill>
                          <a:latin typeface="+mn-lt"/>
                        </a:rPr>
                        <a:t>10</a:t>
                      </a:r>
                      <a:r>
                        <a:rPr lang="en-US" altLang="ja-JP" sz="1800" b="0" i="0" u="none" strike="noStrike" baseline="30000" dirty="0" smtClean="0">
                          <a:solidFill>
                            <a:srgbClr val="000000"/>
                          </a:solidFill>
                          <a:latin typeface="+mn-lt"/>
                        </a:rPr>
                        <a:t>-5</a:t>
                      </a:r>
                      <a:r>
                        <a:rPr lang="ja-JP" altLang="en-US" sz="1800" b="0" i="0" u="none" strike="noStrike" dirty="0" smtClean="0">
                          <a:solidFill>
                            <a:srgbClr val="000000"/>
                          </a:solidFill>
                          <a:latin typeface="+mn-lt"/>
                        </a:rPr>
                        <a:t>）</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05630">
                <a:tc>
                  <a:txBody>
                    <a:bodyPr/>
                    <a:lstStyle/>
                    <a:p>
                      <a:pPr algn="l" fontAlgn="ctr"/>
                      <a:r>
                        <a:rPr lang="ja-JP" altLang="en-US" sz="1800" b="0" i="0" u="none" strike="noStrike" dirty="0" smtClean="0">
                          <a:solidFill>
                            <a:srgbClr val="000000"/>
                          </a:solidFill>
                          <a:latin typeface="+mn-lt"/>
                        </a:rPr>
                        <a:t>カリウム</a:t>
                      </a:r>
                      <a:r>
                        <a:rPr lang="en-US" altLang="ja-JP" sz="1800" b="0" i="0" u="none" strike="noStrike" dirty="0" smtClean="0">
                          <a:solidFill>
                            <a:srgbClr val="000000"/>
                          </a:solidFill>
                          <a:latin typeface="+mn-lt"/>
                        </a:rPr>
                        <a:t>40</a:t>
                      </a:r>
                      <a:endParaRPr lang="ja-JP" altLang="en-US" sz="1800" b="0" i="0" u="none" strike="noStrike" dirty="0">
                        <a:solidFill>
                          <a:srgbClr val="000000"/>
                        </a:solidFill>
                        <a:latin typeface="+mn-lt"/>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6.2 </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563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00"/>
                          </a:solidFill>
                          <a:latin typeface="+mn-lt"/>
                        </a:rPr>
                        <a:t>ディーゼル車排出粒子</a:t>
                      </a:r>
                      <a:endParaRPr lang="ja-JP" altLang="en-US" sz="1800" b="0" i="0" u="none" strike="noStrike" dirty="0">
                        <a:solidFill>
                          <a:srgbClr val="000000"/>
                        </a:solidFill>
                        <a:latin typeface="+mn-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4.5</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563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FF"/>
                          </a:solidFill>
                          <a:latin typeface="+mn-lt"/>
                        </a:rPr>
                        <a:t>ヨウ素</a:t>
                      </a:r>
                      <a:r>
                        <a:rPr lang="en-US" altLang="ja-JP" sz="1800" b="0" i="0" u="none" strike="noStrike" dirty="0" smtClean="0">
                          <a:solidFill>
                            <a:srgbClr val="0000FF"/>
                          </a:solidFill>
                          <a:latin typeface="+mn-lt"/>
                        </a:rPr>
                        <a:t>131</a:t>
                      </a:r>
                      <a:r>
                        <a:rPr lang="ja-JP" altLang="en-US" sz="1800" b="0" i="0" u="none" strike="noStrike" dirty="0" smtClean="0">
                          <a:solidFill>
                            <a:srgbClr val="0000FF"/>
                          </a:solidFill>
                          <a:latin typeface="+mn-lt"/>
                        </a:rPr>
                        <a:t>（乳児）</a:t>
                      </a:r>
                      <a:endParaRPr lang="ja-JP" altLang="en-US" sz="1800" b="0" i="0" u="none" strike="noStrike" dirty="0">
                        <a:solidFill>
                          <a:srgbClr val="0000FF"/>
                        </a:solidFill>
                        <a:latin typeface="+mn-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ctr"/>
                      <a:r>
                        <a:rPr lang="en-US" altLang="ja-JP" sz="1800" b="0" i="0" u="none" strike="noStrike" dirty="0" smtClean="0">
                          <a:solidFill>
                            <a:srgbClr val="0000FF"/>
                          </a:solidFill>
                          <a:latin typeface="+mn-lt"/>
                        </a:rPr>
                        <a:t>               3</a:t>
                      </a: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563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FF"/>
                          </a:solidFill>
                          <a:latin typeface="+mj-lt"/>
                        </a:rPr>
                        <a:t>ヨウ素</a:t>
                      </a:r>
                      <a:r>
                        <a:rPr lang="en-US" altLang="ja-JP" sz="1800" b="0" i="0" u="none" strike="noStrike" dirty="0" smtClean="0">
                          <a:solidFill>
                            <a:srgbClr val="0000FF"/>
                          </a:solidFill>
                          <a:latin typeface="+mj-lt"/>
                        </a:rPr>
                        <a:t>131</a:t>
                      </a:r>
                      <a:r>
                        <a:rPr lang="ja-JP" altLang="en-US" sz="1800" b="0" i="0" u="none" strike="noStrike" dirty="0" smtClean="0">
                          <a:solidFill>
                            <a:srgbClr val="0000FF"/>
                          </a:solidFill>
                          <a:latin typeface="+mj-lt"/>
                        </a:rPr>
                        <a:t>（幼児）</a:t>
                      </a:r>
                      <a:endParaRPr lang="ja-JP" altLang="en-US" sz="1800" b="0" i="0" u="none" strike="noStrike" dirty="0">
                        <a:solidFill>
                          <a:srgbClr val="0000FF"/>
                        </a:solidFill>
                        <a:latin typeface="+mj-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ctr"/>
                      <a:r>
                        <a:rPr lang="en-US" altLang="ja-JP" sz="1800" b="0" i="0" u="none" strike="noStrike" dirty="0" smtClean="0">
                          <a:solidFill>
                            <a:srgbClr val="0000FF"/>
                          </a:solidFill>
                          <a:latin typeface="+mj-lt"/>
                        </a:rPr>
                        <a:t> </a:t>
                      </a:r>
                      <a:r>
                        <a:rPr lang="ja-JP" altLang="en-US" sz="1800" b="0" i="0" u="none" strike="noStrike" baseline="0" dirty="0" smtClean="0">
                          <a:solidFill>
                            <a:srgbClr val="0000FF"/>
                          </a:solidFill>
                          <a:latin typeface="+mj-lt"/>
                        </a:rPr>
                        <a:t>              </a:t>
                      </a:r>
                      <a:r>
                        <a:rPr lang="en-US" altLang="ja-JP" sz="1800" b="0" i="0" u="none" strike="noStrike" dirty="0" smtClean="0">
                          <a:solidFill>
                            <a:srgbClr val="0000FF"/>
                          </a:solidFill>
                          <a:latin typeface="+mj-lt"/>
                        </a:rPr>
                        <a:t>2</a:t>
                      </a:r>
                      <a:endParaRPr lang="en-US" altLang="ja-JP" sz="1800" b="0" i="0" u="none" strike="noStrike" dirty="0">
                        <a:solidFill>
                          <a:srgbClr val="0000FF"/>
                        </a:solidFill>
                        <a:latin typeface="+mj-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a:solidFill>
                            <a:srgbClr val="000000"/>
                          </a:solidFill>
                          <a:latin typeface="+mn-lt"/>
                        </a:rPr>
                        <a:t>ホルムアルデヒド</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1.3 </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a:solidFill>
                            <a:srgbClr val="000000"/>
                          </a:solidFill>
                          <a:latin typeface="+mn-lt"/>
                        </a:rPr>
                        <a:t>ヒ素</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1.3 </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smtClean="0">
                          <a:solidFill>
                            <a:srgbClr val="000000"/>
                          </a:solidFill>
                          <a:latin typeface="+mn-lt"/>
                        </a:rPr>
                        <a:t>ダイオキシン類</a:t>
                      </a:r>
                      <a:endParaRPr lang="ja-JP" altLang="en-US"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0.4 </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smtClean="0">
                          <a:solidFill>
                            <a:srgbClr val="0000FF"/>
                          </a:solidFill>
                          <a:latin typeface="+mn-lt"/>
                        </a:rPr>
                        <a:t>ヨウ素</a:t>
                      </a:r>
                      <a:r>
                        <a:rPr lang="en-US" altLang="ja-JP" sz="1800" b="0" i="0" u="none" strike="noStrike" dirty="0" smtClean="0">
                          <a:solidFill>
                            <a:srgbClr val="0000FF"/>
                          </a:solidFill>
                          <a:latin typeface="+mn-lt"/>
                        </a:rPr>
                        <a:t>131</a:t>
                      </a:r>
                      <a:r>
                        <a:rPr lang="ja-JP" altLang="en-US" sz="1800" b="0" i="0" u="none" strike="noStrike" dirty="0" smtClean="0">
                          <a:solidFill>
                            <a:srgbClr val="0000FF"/>
                          </a:solidFill>
                          <a:latin typeface="+mn-lt"/>
                        </a:rPr>
                        <a:t>（成人）</a:t>
                      </a: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FF"/>
                          </a:solidFill>
                          <a:latin typeface="+mn-lt"/>
                        </a:rPr>
                        <a:t>    0.3</a:t>
                      </a: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smtClean="0">
                          <a:solidFill>
                            <a:srgbClr val="0000FF"/>
                          </a:solidFill>
                          <a:latin typeface="+mn-lt"/>
                        </a:rPr>
                        <a:t>セシウム</a:t>
                      </a:r>
                      <a:r>
                        <a:rPr lang="en-US" altLang="ja-JP" sz="1800" b="0" i="0" u="none" strike="noStrike" dirty="0" smtClean="0">
                          <a:solidFill>
                            <a:srgbClr val="0000FF"/>
                          </a:solidFill>
                          <a:latin typeface="+mn-lt"/>
                        </a:rPr>
                        <a:t>134+137</a:t>
                      </a:r>
                    </a:p>
                    <a:p>
                      <a:pPr algn="l" fontAlgn="ctr"/>
                      <a:r>
                        <a:rPr lang="ja-JP" altLang="en-US" sz="1800" b="0" i="0" u="none" strike="noStrike" dirty="0" smtClean="0">
                          <a:solidFill>
                            <a:srgbClr val="0000FF"/>
                          </a:solidFill>
                          <a:latin typeface="+mn-lt"/>
                        </a:rPr>
                        <a:t>（乳児、幼児、成人）</a:t>
                      </a:r>
                      <a:endParaRPr lang="ja-JP" altLang="en-US"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800" b="0" i="0" u="none" strike="noStrike" dirty="0" smtClean="0">
                          <a:solidFill>
                            <a:srgbClr val="0000FF"/>
                          </a:solidFill>
                          <a:latin typeface="+mn-lt"/>
                        </a:rPr>
                        <a:t>    0.3</a:t>
                      </a:r>
                    </a:p>
                    <a:p>
                      <a:pPr algn="ctr" fontAlgn="ct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a:solidFill>
                            <a:srgbClr val="000000"/>
                          </a:solidFill>
                          <a:latin typeface="+mn-lt"/>
                        </a:rPr>
                        <a:t>ベンゼン</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ja-JP" altLang="en-US" sz="1800" b="0" i="0" u="none" strike="noStrike" dirty="0" smtClean="0">
                          <a:solidFill>
                            <a:srgbClr val="000000"/>
                          </a:solidFill>
                          <a:latin typeface="+mn-lt"/>
                        </a:rPr>
                        <a:t>　   </a:t>
                      </a:r>
                      <a:r>
                        <a:rPr lang="en-US" altLang="ja-JP" sz="1800" b="0" i="0" u="none" strike="noStrike" dirty="0" smtClean="0">
                          <a:solidFill>
                            <a:srgbClr val="000000"/>
                          </a:solidFill>
                          <a:latin typeface="+mn-lt"/>
                        </a:rPr>
                        <a:t>0.05 </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05630">
                <a:tc>
                  <a:txBody>
                    <a:bodyPr/>
                    <a:lstStyle/>
                    <a:p>
                      <a:pPr algn="l" fontAlgn="ctr"/>
                      <a:r>
                        <a:rPr lang="en-US" sz="1800" b="0" i="0" u="none" strike="noStrike" dirty="0" smtClean="0">
                          <a:solidFill>
                            <a:srgbClr val="000000"/>
                          </a:solidFill>
                          <a:latin typeface="+mn-lt"/>
                        </a:rPr>
                        <a:t>DDT</a:t>
                      </a:r>
                      <a:r>
                        <a:rPr lang="ja-JP" altLang="en-US" sz="1800" b="0" i="0" u="none" strike="noStrike" dirty="0" smtClean="0">
                          <a:solidFill>
                            <a:srgbClr val="000000"/>
                          </a:solidFill>
                          <a:latin typeface="+mn-lt"/>
                        </a:rPr>
                        <a:t>類</a:t>
                      </a:r>
                      <a:endParaRPr lang="ja-JP" altLang="en-US"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b="0" i="0" u="none" strike="noStrike" baseline="0" dirty="0" smtClean="0">
                          <a:solidFill>
                            <a:srgbClr val="000000"/>
                          </a:solidFill>
                          <a:latin typeface="+mn-lt"/>
                        </a:rPr>
                        <a:t>       </a:t>
                      </a:r>
                      <a:r>
                        <a:rPr lang="en-US" altLang="ja-JP" sz="1800" b="0" i="0" u="none" strike="noStrike" dirty="0" smtClean="0">
                          <a:solidFill>
                            <a:srgbClr val="000000"/>
                          </a:solidFill>
                          <a:latin typeface="+mn-lt"/>
                        </a:rPr>
                        <a:t>0.005 </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05630">
                <a:tc>
                  <a:txBody>
                    <a:bodyPr/>
                    <a:lstStyle/>
                    <a:p>
                      <a:pPr algn="l" fontAlgn="ctr"/>
                      <a:r>
                        <a:rPr lang="ja-JP" altLang="en-US" sz="1800" b="0" i="0" u="none" strike="noStrike" dirty="0" smtClean="0">
                          <a:solidFill>
                            <a:srgbClr val="000000"/>
                          </a:solidFill>
                          <a:latin typeface="+mn-lt"/>
                        </a:rPr>
                        <a:t>クロルデン</a:t>
                      </a:r>
                      <a:endParaRPr lang="ja-JP" altLang="en-US"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0.003</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表 4"/>
          <p:cNvGraphicFramePr>
            <a:graphicFrameLocks noGrp="1"/>
          </p:cNvGraphicFramePr>
          <p:nvPr/>
        </p:nvGraphicFramePr>
        <p:xfrm>
          <a:off x="4534300" y="979370"/>
          <a:ext cx="4430188" cy="4248150"/>
        </p:xfrm>
        <a:graphic>
          <a:graphicData uri="http://schemas.openxmlformats.org/drawingml/2006/table">
            <a:tbl>
              <a:tblPr firstRow="1" bandRow="1">
                <a:tableStyleId>{5C22544A-7EE6-4342-B048-85BDC9FD1C3A}</a:tableStyleId>
              </a:tblPr>
              <a:tblGrid>
                <a:gridCol w="2160240"/>
                <a:gridCol w="2269948"/>
              </a:tblGrid>
              <a:tr h="234820">
                <a:tc gridSpan="2">
                  <a:txBody>
                    <a:bodyPr/>
                    <a:lstStyle/>
                    <a:p>
                      <a:pPr algn="l" fontAlgn="ctr"/>
                      <a:r>
                        <a:rPr lang="ja-JP" altLang="en-US" sz="1800" b="0" i="0" u="none" strike="noStrike" dirty="0" smtClean="0">
                          <a:solidFill>
                            <a:srgbClr val="000000"/>
                          </a:solidFill>
                          <a:latin typeface="+mn-lt"/>
                        </a:rPr>
                        <a:t>事故・病気等による死亡者数（</a:t>
                      </a:r>
                      <a:r>
                        <a:rPr lang="en-US" altLang="ja-JP" sz="1800" b="0" i="0" u="none" strike="noStrike" dirty="0" smtClean="0">
                          <a:solidFill>
                            <a:srgbClr val="000000"/>
                          </a:solidFill>
                          <a:latin typeface="+mn-lt"/>
                        </a:rPr>
                        <a:t>10</a:t>
                      </a:r>
                      <a:r>
                        <a:rPr lang="ja-JP" altLang="en-US" sz="1800" b="0" i="0" u="none" strike="noStrike" dirty="0" smtClean="0">
                          <a:solidFill>
                            <a:srgbClr val="000000"/>
                          </a:solidFill>
                          <a:latin typeface="+mn-lt"/>
                        </a:rPr>
                        <a:t>万人当たり）</a:t>
                      </a:r>
                      <a:endParaRPr lang="ja-JP" altLang="en-US" sz="1800" b="0" i="0" u="none" strike="noStrike" dirty="0">
                        <a:solidFill>
                          <a:srgbClr val="000000"/>
                        </a:solidFill>
                        <a:latin typeface="+mn-lt"/>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hMerge="1">
                  <a:txBody>
                    <a:bodyPr/>
                    <a:lstStyle/>
                    <a:p>
                      <a:pPr algn="ctr" fontAlgn="ct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00"/>
                          </a:solidFill>
                          <a:latin typeface="ＭＳ Ｐゴシック"/>
                        </a:rPr>
                        <a:t>　ガン</a:t>
                      </a:r>
                      <a:endParaRPr lang="ja-JP" altLang="en-US" sz="1800" b="0" i="0" u="none" strike="noStrike" dirty="0">
                        <a:solidFill>
                          <a:srgbClr val="000000"/>
                        </a:solidFill>
                        <a:latin typeface="ＭＳ Ｐゴシック"/>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250</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01869">
                <a:tc>
                  <a:txBody>
                    <a:bodyPr/>
                    <a:lstStyle/>
                    <a:p>
                      <a:pPr algn="l" fontAlgn="ctr"/>
                      <a:r>
                        <a:rPr lang="ja-JP" altLang="en-US" sz="1800" b="0" i="0" u="none" strike="noStrike" dirty="0" smtClean="0">
                          <a:solidFill>
                            <a:srgbClr val="000000"/>
                          </a:solidFill>
                          <a:latin typeface="ＭＳ Ｐゴシック"/>
                        </a:rPr>
                        <a:t>　喫煙</a:t>
                      </a:r>
                      <a:endParaRPr lang="ja-JP" altLang="en-US" sz="1800" b="0" i="0" u="none" strike="noStrike" dirty="0">
                        <a:solidFill>
                          <a:srgbClr val="000000"/>
                        </a:solidFill>
                        <a:latin typeface="ＭＳ Ｐゴシック"/>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fontAlgn="ctr"/>
                      <a:r>
                        <a:rPr lang="ja-JP" altLang="en-US" sz="1800" b="0" i="0" u="none" strike="noStrike" dirty="0" smtClean="0">
                          <a:solidFill>
                            <a:srgbClr val="000000"/>
                          </a:solidFill>
                          <a:latin typeface="+mn-lt"/>
                        </a:rPr>
                        <a:t>　</a:t>
                      </a:r>
                      <a:r>
                        <a:rPr lang="en-US" altLang="ja-JP" sz="1800" b="0" i="0" u="none" strike="noStrike" dirty="0" smtClean="0">
                          <a:solidFill>
                            <a:srgbClr val="000000"/>
                          </a:solidFill>
                          <a:latin typeface="+mn-lt"/>
                        </a:rPr>
                        <a:t>80</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00"/>
                          </a:solidFill>
                          <a:latin typeface="ＭＳ Ｐゴシック"/>
                        </a:rPr>
                        <a:t>　受動</a:t>
                      </a:r>
                      <a:r>
                        <a:rPr lang="ja-JP" altLang="en-US" sz="1800" b="0" i="0" u="none" strike="noStrike" dirty="0">
                          <a:solidFill>
                            <a:srgbClr val="000000"/>
                          </a:solidFill>
                          <a:latin typeface="ＭＳ Ｐゴシック"/>
                        </a:rPr>
                        <a:t>喫煙</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ja-JP" altLang="en-US" sz="1800" b="0" i="0" u="none" strike="noStrike" dirty="0" smtClean="0">
                          <a:solidFill>
                            <a:srgbClr val="000000"/>
                          </a:solidFill>
                          <a:latin typeface="+mn-lt"/>
                        </a:rPr>
                        <a:t>　　　</a:t>
                      </a:r>
                      <a:r>
                        <a:rPr lang="en-US" altLang="ja-JP" sz="1800" b="0" i="0" u="none" strike="noStrike" dirty="0" smtClean="0">
                          <a:solidFill>
                            <a:srgbClr val="000000"/>
                          </a:solidFill>
                          <a:latin typeface="+mn-lt"/>
                        </a:rPr>
                        <a:t>5.3</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00"/>
                          </a:solidFill>
                          <a:latin typeface="ＭＳ Ｐゴシック"/>
                        </a:rPr>
                        <a:t>　交通</a:t>
                      </a:r>
                      <a:r>
                        <a:rPr lang="ja-JP" altLang="en-US" sz="1800" b="0" i="0" u="none" strike="noStrike" dirty="0">
                          <a:solidFill>
                            <a:srgbClr val="000000"/>
                          </a:solidFill>
                          <a:latin typeface="ＭＳ Ｐゴシック"/>
                        </a:rPr>
                        <a:t>事故</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ja-JP" altLang="en-US" sz="1800" b="0" i="0" u="none" strike="noStrike" dirty="0" smtClean="0">
                          <a:solidFill>
                            <a:srgbClr val="000000"/>
                          </a:solidFill>
                          <a:latin typeface="+mn-lt"/>
                        </a:rPr>
                        <a:t>　　　</a:t>
                      </a:r>
                      <a:r>
                        <a:rPr lang="en-US" altLang="ja-JP" sz="1800" b="0" i="0" u="none" strike="noStrike" dirty="0" smtClean="0">
                          <a:solidFill>
                            <a:srgbClr val="000000"/>
                          </a:solidFill>
                          <a:latin typeface="+mn-lt"/>
                        </a:rPr>
                        <a:t>4.5</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6558">
                <a:tc>
                  <a:txBody>
                    <a:bodyPr/>
                    <a:lstStyle/>
                    <a:p>
                      <a:pPr algn="l" fontAlgn="ctr"/>
                      <a:r>
                        <a:rPr lang="ja-JP" altLang="en-US" sz="1800" b="0" i="0" u="none" strike="noStrike" dirty="0" smtClean="0">
                          <a:solidFill>
                            <a:srgbClr val="000000"/>
                          </a:solidFill>
                          <a:latin typeface="ＭＳ Ｐゴシック"/>
                        </a:rPr>
                        <a:t>　入浴中の水死</a:t>
                      </a:r>
                      <a:endParaRPr lang="ja-JP" altLang="en-US" sz="1800" b="0" i="0" u="none" strike="noStrike" dirty="0">
                        <a:solidFill>
                          <a:srgbClr val="000000"/>
                        </a:solidFill>
                        <a:latin typeface="ＭＳ Ｐゴシック"/>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00"/>
                          </a:solidFill>
                          <a:latin typeface="+mn-lt"/>
                        </a:rPr>
                        <a:t>       2.6</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00"/>
                          </a:solidFill>
                          <a:latin typeface="ＭＳ Ｐゴシック"/>
                        </a:rPr>
                        <a:t>　他殺</a:t>
                      </a:r>
                      <a:endParaRPr lang="ja-JP" altLang="en-US" sz="1800" b="0" i="0" u="none" strike="noStrike" dirty="0">
                        <a:solidFill>
                          <a:srgbClr val="000000"/>
                        </a:solidFill>
                        <a:latin typeface="ＭＳ Ｐゴシック"/>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b="0" i="0" u="none" strike="noStrike" dirty="0" smtClean="0">
                          <a:solidFill>
                            <a:srgbClr val="000000"/>
                          </a:solidFill>
                          <a:latin typeface="+mn-lt"/>
                        </a:rPr>
                        <a:t>　  　   </a:t>
                      </a:r>
                      <a:r>
                        <a:rPr lang="en-US" altLang="ja-JP" sz="1800" b="0" i="0" u="none" strike="noStrike" dirty="0" smtClean="0">
                          <a:solidFill>
                            <a:srgbClr val="000000"/>
                          </a:solidFill>
                          <a:latin typeface="+mn-lt"/>
                        </a:rPr>
                        <a:t>0.52</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00"/>
                          </a:solidFill>
                          <a:latin typeface="ＭＳ Ｐゴシック"/>
                        </a:rPr>
                        <a:t>　踏切内事故</a:t>
                      </a:r>
                      <a:endParaRPr lang="ja-JP" altLang="en-US" sz="1800" b="0" i="0" u="none" strike="noStrike" dirty="0">
                        <a:solidFill>
                          <a:srgbClr val="000000"/>
                        </a:solidFill>
                        <a:latin typeface="ＭＳ Ｐゴシック"/>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b="0" i="0" u="none" strike="noStrike" dirty="0" smtClean="0">
                          <a:solidFill>
                            <a:srgbClr val="000000"/>
                          </a:solidFill>
                          <a:latin typeface="+mn-lt"/>
                        </a:rPr>
                        <a:t>　　　 </a:t>
                      </a:r>
                      <a:r>
                        <a:rPr lang="ja-JP" altLang="en-US" sz="1800" b="0" i="0" u="none" strike="noStrike" baseline="0" dirty="0" smtClean="0">
                          <a:solidFill>
                            <a:srgbClr val="000000"/>
                          </a:solidFill>
                          <a:latin typeface="+mn-lt"/>
                        </a:rPr>
                        <a:t> </a:t>
                      </a:r>
                      <a:r>
                        <a:rPr lang="en-US" altLang="ja-JP" sz="1800" b="0" i="0" u="none" strike="noStrike" dirty="0" smtClean="0">
                          <a:solidFill>
                            <a:srgbClr val="000000"/>
                          </a:solidFill>
                          <a:latin typeface="+mn-lt"/>
                        </a:rPr>
                        <a:t>0.09</a:t>
                      </a:r>
                      <a:endParaRPr lang="en-US" altLang="ja-JP" sz="1800" b="0" i="0" u="none" strike="noStrike" dirty="0">
                        <a:solidFill>
                          <a:srgbClr val="000000"/>
                        </a:solidFill>
                        <a:latin typeface="+mn-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4820">
                <a:tc>
                  <a:txBody>
                    <a:bodyPr/>
                    <a:lstStyle/>
                    <a:p>
                      <a:pPr algn="l" fontAlgn="ctr"/>
                      <a:endParaRPr lang="ja-JP" altLang="en-US" sz="1800" b="0" i="0" u="none" strike="noStrike" dirty="0">
                        <a:solidFill>
                          <a:srgbClr val="000000"/>
                        </a:solidFill>
                        <a:latin typeface="ＭＳ Ｐゴシック"/>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4820">
                <a:tc gridSpan="2">
                  <a:txBody>
                    <a:bodyPr/>
                    <a:lstStyle/>
                    <a:p>
                      <a:pPr algn="l" fontAlgn="ctr"/>
                      <a:r>
                        <a:rPr lang="ja-JP" altLang="en-US" sz="1800" b="0" i="0" u="none" strike="noStrike" dirty="0" smtClean="0">
                          <a:solidFill>
                            <a:srgbClr val="000000"/>
                          </a:solidFill>
                          <a:latin typeface="+mj-lt"/>
                        </a:rPr>
                        <a:t>致死性発がんリスク（</a:t>
                      </a:r>
                      <a:r>
                        <a:rPr lang="en-US" altLang="ja-JP" sz="1800" b="0" i="0" u="none" strike="noStrike" dirty="0" smtClean="0">
                          <a:solidFill>
                            <a:srgbClr val="000000"/>
                          </a:solidFill>
                          <a:latin typeface="+mj-lt"/>
                        </a:rPr>
                        <a:t>10</a:t>
                      </a:r>
                      <a:r>
                        <a:rPr lang="en-US" altLang="ja-JP" sz="1800" b="0" i="0" u="none" strike="noStrike" baseline="30000" dirty="0" smtClean="0">
                          <a:solidFill>
                            <a:srgbClr val="000000"/>
                          </a:solidFill>
                          <a:latin typeface="+mj-lt"/>
                        </a:rPr>
                        <a:t>-5</a:t>
                      </a:r>
                      <a:r>
                        <a:rPr lang="ja-JP" altLang="en-US" sz="1800" b="0" i="0" u="none" strike="noStrike" dirty="0" smtClean="0">
                          <a:solidFill>
                            <a:srgbClr val="000000"/>
                          </a:solidFill>
                          <a:latin typeface="+mj-lt"/>
                        </a:rPr>
                        <a:t>）</a:t>
                      </a:r>
                      <a:endParaRPr lang="ja-JP" altLang="en-US" sz="1800" b="0" i="0" u="none" strike="noStrike" dirty="0">
                        <a:solidFill>
                          <a:srgbClr val="000000"/>
                        </a:solidFill>
                        <a:latin typeface="+mj-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kumimoji="1" lang="ja-JP" altLang="en-US"/>
                    </a:p>
                  </a:txBody>
                  <a:tcPr/>
                </a:tc>
              </a:tr>
              <a:tr h="234820">
                <a:tc>
                  <a:txBody>
                    <a:bodyPr/>
                    <a:lstStyle/>
                    <a:p>
                      <a:pPr algn="l" fontAlgn="ctr"/>
                      <a:r>
                        <a:rPr lang="ja-JP" altLang="en-US" sz="1800" b="0" i="0" u="none" strike="noStrike" dirty="0" smtClean="0">
                          <a:solidFill>
                            <a:srgbClr val="0000FF"/>
                          </a:solidFill>
                          <a:latin typeface="ＭＳ Ｐゴシック"/>
                        </a:rPr>
                        <a:t>　ヨウ素</a:t>
                      </a:r>
                      <a:r>
                        <a:rPr lang="en-US" altLang="ja-JP" sz="1800" b="0" i="0" u="none" strike="noStrike" dirty="0" smtClean="0">
                          <a:solidFill>
                            <a:srgbClr val="0000FF"/>
                          </a:solidFill>
                          <a:latin typeface="ＭＳ Ｐゴシック"/>
                        </a:rPr>
                        <a:t>131</a:t>
                      </a:r>
                      <a:r>
                        <a:rPr lang="ja-JP" altLang="en-US" sz="1800" b="0" i="0" u="none" strike="noStrike" dirty="0" smtClean="0">
                          <a:solidFill>
                            <a:srgbClr val="0000FF"/>
                          </a:solidFill>
                          <a:latin typeface="ＭＳ Ｐゴシック"/>
                        </a:rPr>
                        <a:t>（乳児）</a:t>
                      </a:r>
                      <a:endParaRPr lang="ja-JP" altLang="en-US" sz="1800" b="0" i="0" u="none" strike="noStrike" dirty="0">
                        <a:solidFill>
                          <a:srgbClr val="0000FF"/>
                        </a:solidFill>
                        <a:latin typeface="ＭＳ Ｐゴシック"/>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FF"/>
                          </a:solidFill>
                          <a:latin typeface="+mn-lt"/>
                        </a:rPr>
                        <a:t>       0.2</a:t>
                      </a: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FF"/>
                          </a:solidFill>
                          <a:latin typeface="ＭＳ Ｐゴシック"/>
                        </a:rPr>
                        <a:t>　ヨウ素</a:t>
                      </a:r>
                      <a:r>
                        <a:rPr lang="en-US" altLang="ja-JP" sz="1800" b="0" i="0" u="none" strike="noStrike" dirty="0" smtClean="0">
                          <a:solidFill>
                            <a:srgbClr val="0000FF"/>
                          </a:solidFill>
                          <a:latin typeface="ＭＳ Ｐゴシック"/>
                        </a:rPr>
                        <a:t>131</a:t>
                      </a:r>
                      <a:r>
                        <a:rPr lang="ja-JP" altLang="en-US" sz="1800" b="0" i="0" u="none" strike="noStrike" dirty="0" smtClean="0">
                          <a:solidFill>
                            <a:srgbClr val="0000FF"/>
                          </a:solidFill>
                          <a:latin typeface="ＭＳ Ｐゴシック"/>
                        </a:rPr>
                        <a:t>（幼児）</a:t>
                      </a:r>
                      <a:endParaRPr lang="ja-JP" altLang="en-US" sz="1800" b="0" i="0" u="none" strike="noStrike" dirty="0">
                        <a:solidFill>
                          <a:srgbClr val="0000FF"/>
                        </a:solidFill>
                        <a:latin typeface="ＭＳ Ｐゴシック"/>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FF"/>
                          </a:solidFill>
                          <a:latin typeface="+mn-lt"/>
                        </a:rPr>
                        <a:t>       0.1</a:t>
                      </a: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FF"/>
                          </a:solidFill>
                          <a:latin typeface="ＭＳ Ｐゴシック"/>
                        </a:rPr>
                        <a:t>　セシウム</a:t>
                      </a:r>
                      <a:r>
                        <a:rPr lang="en-US" altLang="ja-JP" sz="1800" b="0" i="0" u="none" strike="noStrike" dirty="0" smtClean="0">
                          <a:solidFill>
                            <a:srgbClr val="0000FF"/>
                          </a:solidFill>
                          <a:latin typeface="ＭＳ Ｐゴシック"/>
                        </a:rPr>
                        <a:t>134+137</a:t>
                      </a:r>
                    </a:p>
                    <a:p>
                      <a:pPr algn="l" fontAlgn="ctr"/>
                      <a:r>
                        <a:rPr lang="ja-JP" altLang="en-US" sz="1800" b="0" i="0" u="none" strike="noStrike" dirty="0" smtClean="0">
                          <a:solidFill>
                            <a:srgbClr val="0000FF"/>
                          </a:solidFill>
                          <a:latin typeface="ＭＳ Ｐゴシック"/>
                        </a:rPr>
                        <a:t>　（乳児、幼児、成人）</a:t>
                      </a:r>
                      <a:endParaRPr lang="ja-JP" altLang="en-US" sz="1800" b="0" i="0" u="none" strike="noStrike" dirty="0">
                        <a:solidFill>
                          <a:srgbClr val="0000FF"/>
                        </a:solidFill>
                        <a:latin typeface="ＭＳ Ｐゴシック"/>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800" b="0" i="0" u="none" strike="noStrike" dirty="0" smtClean="0">
                          <a:solidFill>
                            <a:srgbClr val="0000FF"/>
                          </a:solidFill>
                          <a:latin typeface="+mn-lt"/>
                        </a:rPr>
                        <a:t>         0.08</a:t>
                      </a:r>
                    </a:p>
                    <a:p>
                      <a:pPr algn="ctr"/>
                      <a:endParaRPr kumimoji="1" lang="ja-JP" altLang="en-US" b="1" dirty="0">
                        <a:solidFill>
                          <a:srgbClr val="0000FF"/>
                        </a:solidFill>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34820">
                <a:tc>
                  <a:txBody>
                    <a:bodyPr/>
                    <a:lstStyle/>
                    <a:p>
                      <a:pPr algn="l" fontAlgn="ctr"/>
                      <a:r>
                        <a:rPr lang="ja-JP" altLang="en-US" sz="1800" b="0" i="0" u="none" strike="noStrike" dirty="0" smtClean="0">
                          <a:solidFill>
                            <a:srgbClr val="0000FF"/>
                          </a:solidFill>
                          <a:latin typeface="ＭＳ Ｐゴシック"/>
                        </a:rPr>
                        <a:t>　ヨウ素</a:t>
                      </a:r>
                      <a:r>
                        <a:rPr lang="en-US" altLang="ja-JP" sz="1800" b="0" i="0" u="none" strike="noStrike" dirty="0" smtClean="0">
                          <a:solidFill>
                            <a:srgbClr val="0000FF"/>
                          </a:solidFill>
                          <a:latin typeface="ＭＳ Ｐゴシック"/>
                        </a:rPr>
                        <a:t>131</a:t>
                      </a:r>
                      <a:r>
                        <a:rPr lang="ja-JP" altLang="en-US" sz="1800" b="0" i="0" u="none" strike="noStrike" dirty="0" smtClean="0">
                          <a:solidFill>
                            <a:srgbClr val="0000FF"/>
                          </a:solidFill>
                          <a:latin typeface="ＭＳ Ｐゴシック"/>
                        </a:rPr>
                        <a:t>（成人）</a:t>
                      </a:r>
                      <a:endParaRPr lang="ja-JP" altLang="en-US" sz="1800" b="0" i="0" u="none" strike="noStrike" dirty="0">
                        <a:solidFill>
                          <a:srgbClr val="0000FF"/>
                        </a:solidFill>
                        <a:latin typeface="ＭＳ Ｐゴシック"/>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800" b="0" i="0" u="none" strike="noStrike" dirty="0" smtClean="0">
                          <a:solidFill>
                            <a:srgbClr val="0000FF"/>
                          </a:solidFill>
                          <a:latin typeface="+mn-lt"/>
                        </a:rPr>
                        <a:t>    </a:t>
                      </a:r>
                      <a:r>
                        <a:rPr lang="en-US" altLang="ja-JP" sz="1800" b="0" i="0" u="none" strike="noStrike" baseline="0" dirty="0" smtClean="0">
                          <a:solidFill>
                            <a:srgbClr val="0000FF"/>
                          </a:solidFill>
                          <a:latin typeface="+mn-lt"/>
                        </a:rPr>
                        <a:t> </a:t>
                      </a:r>
                      <a:r>
                        <a:rPr lang="en-US" altLang="ja-JP" sz="1800" b="0" i="0" u="none" strike="noStrike" dirty="0" smtClean="0">
                          <a:solidFill>
                            <a:srgbClr val="0000FF"/>
                          </a:solidFill>
                          <a:latin typeface="+mn-lt"/>
                        </a:rPr>
                        <a:t>    0.02</a:t>
                      </a:r>
                      <a:endParaRPr lang="en-US" altLang="ja-JP" sz="1800" b="0" i="0" u="none" strike="noStrike" dirty="0">
                        <a:solidFill>
                          <a:srgbClr val="0000FF"/>
                        </a:solidFill>
                        <a:latin typeface="+mn-lt"/>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4684531" y="600623"/>
            <a:ext cx="4121641" cy="400110"/>
          </a:xfrm>
          <a:prstGeom prst="rect">
            <a:avLst/>
          </a:prstGeom>
          <a:noFill/>
        </p:spPr>
        <p:txBody>
          <a:bodyPr wrap="none" rtlCol="0">
            <a:spAutoFit/>
          </a:bodyPr>
          <a:lstStyle/>
          <a:p>
            <a:pPr algn="ctr"/>
            <a:r>
              <a:rPr kumimoji="1" lang="ja-JP" altLang="en-US" sz="2000" dirty="0" smtClean="0"/>
              <a:t>年間死亡者数、致死性発がんリスク</a:t>
            </a:r>
            <a:r>
              <a:rPr kumimoji="1" lang="en-US" altLang="ja-JP" sz="2000" dirty="0" smtClean="0"/>
              <a:t> </a:t>
            </a:r>
            <a:endParaRPr kumimoji="1" lang="ja-JP" altLang="en-US" sz="2000" dirty="0"/>
          </a:p>
        </p:txBody>
      </p:sp>
      <p:sp>
        <p:nvSpPr>
          <p:cNvPr id="7" name="テキスト ボックス 6"/>
          <p:cNvSpPr txBox="1"/>
          <p:nvPr/>
        </p:nvSpPr>
        <p:spPr>
          <a:xfrm>
            <a:off x="238402" y="621094"/>
            <a:ext cx="3682418" cy="400110"/>
          </a:xfrm>
          <a:prstGeom prst="rect">
            <a:avLst/>
          </a:prstGeom>
          <a:noFill/>
        </p:spPr>
        <p:txBody>
          <a:bodyPr wrap="none" rtlCol="0">
            <a:spAutoFit/>
          </a:bodyPr>
          <a:lstStyle/>
          <a:p>
            <a:pPr algn="ctr"/>
            <a:r>
              <a:rPr kumimoji="1" lang="en-US" altLang="ja-JP" sz="2000" dirty="0" smtClean="0"/>
              <a:t>1</a:t>
            </a:r>
            <a:r>
              <a:rPr kumimoji="1" lang="ja-JP" altLang="en-US" sz="2000" dirty="0" smtClean="0"/>
              <a:t>年間の曝露による発がんリスク</a:t>
            </a:r>
            <a:endParaRPr kumimoji="1" lang="ja-JP" altLang="en-US" sz="2000" baseline="30000" dirty="0"/>
          </a:p>
        </p:txBody>
      </p:sp>
      <p:sp>
        <p:nvSpPr>
          <p:cNvPr id="10" name="テキスト ボックス 9"/>
          <p:cNvSpPr txBox="1"/>
          <p:nvPr/>
        </p:nvSpPr>
        <p:spPr>
          <a:xfrm>
            <a:off x="144016" y="5489356"/>
            <a:ext cx="8244408" cy="1231106"/>
          </a:xfrm>
          <a:prstGeom prst="rect">
            <a:avLst/>
          </a:prstGeom>
          <a:noFill/>
        </p:spPr>
        <p:txBody>
          <a:bodyPr wrap="square" rtlCol="0">
            <a:spAutoFit/>
          </a:bodyPr>
          <a:lstStyle/>
          <a:p>
            <a:r>
              <a:rPr lang="ja-JP" altLang="en-US" sz="2200" dirty="0" smtClean="0">
                <a:solidFill>
                  <a:srgbClr val="0000FF"/>
                </a:solidFill>
              </a:rPr>
              <a:t>◆</a:t>
            </a:r>
            <a:r>
              <a:rPr lang="ja-JP" altLang="en-US" sz="2200" dirty="0" smtClean="0"/>
              <a:t>環境中のディーゼル車排出粒子、カリウム</a:t>
            </a:r>
            <a:r>
              <a:rPr lang="en-US" altLang="ja-JP" sz="2200" dirty="0" smtClean="0"/>
              <a:t>40</a:t>
            </a:r>
            <a:r>
              <a:rPr lang="ja-JP" altLang="en-US" sz="2200" dirty="0" smtClean="0"/>
              <a:t>を</a:t>
            </a:r>
            <a:r>
              <a:rPr lang="en-US" altLang="ja-JP" sz="2200" dirty="0" smtClean="0"/>
              <a:t>1</a:t>
            </a:r>
            <a:r>
              <a:rPr lang="ja-JP" altLang="en-US" sz="2200" dirty="0" smtClean="0"/>
              <a:t>年曝露した時の発がんリスクより低く、ベンゼンより高いレベル</a:t>
            </a:r>
            <a:endParaRPr lang="en-US" altLang="ja-JP" sz="2200" dirty="0" smtClean="0"/>
          </a:p>
          <a:p>
            <a:endParaRPr lang="en-US" altLang="ja-JP" sz="800" dirty="0" smtClean="0"/>
          </a:p>
          <a:p>
            <a:r>
              <a:rPr lang="ja-JP" altLang="en-US" sz="2200" dirty="0" smtClean="0">
                <a:solidFill>
                  <a:srgbClr val="0000FF"/>
                </a:solidFill>
              </a:rPr>
              <a:t>◆</a:t>
            </a:r>
            <a:r>
              <a:rPr lang="ja-JP" altLang="en-US" sz="2200" dirty="0" smtClean="0"/>
              <a:t>交通事故による年間死亡率より</a:t>
            </a:r>
            <a:r>
              <a:rPr lang="en-US" altLang="ja-JP" sz="2200" dirty="0" smtClean="0"/>
              <a:t>1</a:t>
            </a:r>
            <a:r>
              <a:rPr lang="ja-JP" altLang="en-US" sz="2200" dirty="0" smtClean="0"/>
              <a:t>けた以上小さいレベル</a:t>
            </a:r>
            <a:endParaRPr kumimoji="1" lang="ja-JP" altLang="en-US" sz="2200" dirty="0"/>
          </a:p>
        </p:txBody>
      </p:sp>
      <p:sp>
        <p:nvSpPr>
          <p:cNvPr id="12" name="スライド番号プレースホルダ 1"/>
          <p:cNvSpPr>
            <a:spLocks noGrp="1"/>
          </p:cNvSpPr>
          <p:nvPr>
            <p:ph type="sldNum" sz="quarter" idx="12"/>
          </p:nvPr>
        </p:nvSpPr>
        <p:spPr>
          <a:xfrm>
            <a:off x="6553200" y="6356350"/>
            <a:ext cx="2133600" cy="365125"/>
          </a:xfrm>
        </p:spPr>
        <p:txBody>
          <a:bodyPr/>
          <a:lstStyle/>
          <a:p>
            <a:fld id="{CFACF748-94A9-4393-9F69-46C6BA5454CF}" type="slidenum">
              <a:rPr kumimoji="1" lang="ja-JP" altLang="en-US" smtClean="0"/>
              <a:pPr/>
              <a:t>42</a:t>
            </a:fld>
            <a:endParaRPr kumimoji="1"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将来展望</a:t>
            </a:r>
          </a:p>
        </p:txBody>
      </p:sp>
      <p:sp>
        <p:nvSpPr>
          <p:cNvPr id="9" name="スライド番号プレースホルダ 3"/>
          <p:cNvSpPr>
            <a:spLocks noGrp="1"/>
          </p:cNvSpPr>
          <p:nvPr>
            <p:ph type="sldNum" sz="quarter" idx="12"/>
          </p:nvPr>
        </p:nvSpPr>
        <p:spPr>
          <a:xfrm>
            <a:off x="6553200" y="6356350"/>
            <a:ext cx="2133600" cy="365125"/>
          </a:xfrm>
        </p:spPr>
        <p:txBody>
          <a:bodyPr/>
          <a:lstStyle/>
          <a:p>
            <a:fld id="{01FAD805-4C22-491F-801B-C88F918C8E28}" type="slidenum">
              <a:rPr kumimoji="1" lang="ja-JP" altLang="en-US" smtClean="0"/>
              <a:pPr/>
              <a:t>43</a:t>
            </a:fld>
            <a:endParaRPr kumimoji="1" lang="ja-JP" altLang="en-US" dirty="0"/>
          </a:p>
        </p:txBody>
      </p:sp>
      <p:sp>
        <p:nvSpPr>
          <p:cNvPr id="12" name="テキスト ボックス 11"/>
          <p:cNvSpPr txBox="1"/>
          <p:nvPr/>
        </p:nvSpPr>
        <p:spPr>
          <a:xfrm>
            <a:off x="107504" y="1758295"/>
            <a:ext cx="8820473" cy="2246769"/>
          </a:xfrm>
          <a:prstGeom prst="rect">
            <a:avLst/>
          </a:prstGeom>
          <a:noFill/>
        </p:spPr>
        <p:txBody>
          <a:bodyPr wrap="square" rtlCol="0">
            <a:spAutoFit/>
          </a:bodyPr>
          <a:lstStyle/>
          <a:p>
            <a:pPr marL="342900" indent="-342900"/>
            <a:r>
              <a:rPr kumimoji="1" lang="ja-JP" altLang="en-US" sz="2800" dirty="0" smtClean="0">
                <a:solidFill>
                  <a:srgbClr val="0000FF"/>
                </a:solidFill>
              </a:rPr>
              <a:t>◆</a:t>
            </a:r>
            <a:r>
              <a:rPr kumimoji="1" lang="ja-JP" altLang="en-US" sz="2800" dirty="0" smtClean="0"/>
              <a:t>　東京以外の地域における曝露量とリスクを推定する</a:t>
            </a:r>
            <a:endParaRPr kumimoji="1" lang="en-US" altLang="ja-JP" sz="2800" dirty="0" smtClean="0"/>
          </a:p>
          <a:p>
            <a:pPr marL="342900" indent="-342900"/>
            <a:endParaRPr lang="en-US" altLang="ja-JP" sz="2800" dirty="0" smtClean="0"/>
          </a:p>
          <a:p>
            <a:pPr marL="342900" indent="-342900"/>
            <a:r>
              <a:rPr kumimoji="1" lang="ja-JP" altLang="en-US" sz="2800" dirty="0" smtClean="0">
                <a:solidFill>
                  <a:srgbClr val="0000FF"/>
                </a:solidFill>
              </a:rPr>
              <a:t>◆</a:t>
            </a:r>
            <a:r>
              <a:rPr kumimoji="1" lang="ja-JP" altLang="en-US" sz="2800" dirty="0" smtClean="0"/>
              <a:t>　開発される放射性物質移流拡散シミュレータと組み合わせ、仮に事故が生じた際の飲食物由来の放射性物質のリスクを事前に推計できるようにする</a:t>
            </a:r>
            <a:endParaRPr kumimoji="1" lang="ja-JP" altLang="en-US"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まとめ</a:t>
            </a:r>
            <a:endParaRPr lang="ja-JP" altLang="en-US" sz="3600" b="1" dirty="0">
              <a:solidFill>
                <a:schemeClr val="bg1"/>
              </a:solidFill>
            </a:endParaRPr>
          </a:p>
        </p:txBody>
      </p:sp>
      <p:sp>
        <p:nvSpPr>
          <p:cNvPr id="3" name="テキスト ボックス 2"/>
          <p:cNvSpPr txBox="1"/>
          <p:nvPr/>
        </p:nvSpPr>
        <p:spPr>
          <a:xfrm>
            <a:off x="20745" y="566568"/>
            <a:ext cx="9096703" cy="6401753"/>
          </a:xfrm>
          <a:prstGeom prst="rect">
            <a:avLst/>
          </a:prstGeom>
          <a:noFill/>
        </p:spPr>
        <p:txBody>
          <a:bodyPr wrap="square" rtlCol="0">
            <a:spAutoFit/>
          </a:bodyPr>
          <a:lstStyle/>
          <a:p>
            <a:pPr marL="342900" indent="-342900">
              <a:buFont typeface="+mj-lt"/>
              <a:buAutoNum type="arabicPeriod"/>
            </a:pPr>
            <a:r>
              <a:rPr lang="ja-JP" altLang="en-US" sz="2400" dirty="0" smtClean="0"/>
              <a:t>放射性ヨウ素、セシウムの合計曝露量（</a:t>
            </a:r>
            <a:r>
              <a:rPr lang="en-US" altLang="ja-JP" sz="2000" dirty="0" smtClean="0"/>
              <a:t>2011/3/21~2012/3/20</a:t>
            </a:r>
            <a:r>
              <a:rPr lang="ja-JP" altLang="en-US" sz="2400" dirty="0" smtClean="0"/>
              <a:t>）</a:t>
            </a:r>
            <a:endParaRPr lang="en-US" altLang="ja-JP" sz="2400" dirty="0" smtClean="0"/>
          </a:p>
          <a:p>
            <a:pPr marL="342900" indent="-342900"/>
            <a:r>
              <a:rPr lang="ja-JP" altLang="en-US" sz="2400" dirty="0" smtClean="0"/>
              <a:t>　　</a:t>
            </a:r>
            <a:r>
              <a:rPr lang="ja-JP" altLang="en-US" sz="2000" dirty="0" smtClean="0">
                <a:solidFill>
                  <a:srgbClr val="0000FF"/>
                </a:solidFill>
              </a:rPr>
              <a:t>◆</a:t>
            </a:r>
            <a:r>
              <a:rPr lang="en-US" altLang="ja-JP" sz="2000" dirty="0" smtClean="0"/>
              <a:t>18</a:t>
            </a:r>
            <a:r>
              <a:rPr lang="ja-JP" altLang="en-US" sz="2000" dirty="0" smtClean="0"/>
              <a:t> </a:t>
            </a:r>
            <a:r>
              <a:rPr lang="ja-JP" altLang="en-US" sz="2000" dirty="0" smtClean="0">
                <a:sym typeface="Symbol"/>
              </a:rPr>
              <a:t></a:t>
            </a:r>
            <a:r>
              <a:rPr lang="en-GB" altLang="ja-JP" sz="2000" dirty="0" err="1" smtClean="0"/>
              <a:t>Sv</a:t>
            </a:r>
            <a:r>
              <a:rPr lang="ja-JP" altLang="en-US" sz="2000" dirty="0" smtClean="0"/>
              <a:t>（成人）、</a:t>
            </a:r>
            <a:r>
              <a:rPr lang="en-US" altLang="ja-JP" sz="2000" dirty="0" smtClean="0"/>
              <a:t>42</a:t>
            </a:r>
            <a:r>
              <a:rPr lang="en-GB" altLang="ja-JP" sz="2000" dirty="0" smtClean="0"/>
              <a:t> </a:t>
            </a:r>
            <a:r>
              <a:rPr lang="ja-JP" altLang="en-US" sz="2000" dirty="0" smtClean="0">
                <a:sym typeface="Symbol"/>
              </a:rPr>
              <a:t></a:t>
            </a:r>
            <a:r>
              <a:rPr lang="en-GB" altLang="ja-JP" sz="2000" dirty="0" err="1" smtClean="0"/>
              <a:t>Sv</a:t>
            </a:r>
            <a:r>
              <a:rPr lang="ja-JP" altLang="en-US" sz="2000" dirty="0" smtClean="0"/>
              <a:t>（幼児）、</a:t>
            </a:r>
            <a:r>
              <a:rPr lang="en-US" altLang="ja-JP" sz="2000" dirty="0" smtClean="0"/>
              <a:t>48 </a:t>
            </a:r>
            <a:r>
              <a:rPr lang="ja-JP" altLang="en-US" sz="2000" dirty="0" smtClean="0">
                <a:sym typeface="Symbol"/>
              </a:rPr>
              <a:t></a:t>
            </a:r>
            <a:r>
              <a:rPr lang="en-GB" altLang="ja-JP" sz="2000" dirty="0" err="1" smtClean="0"/>
              <a:t>Sv</a:t>
            </a:r>
            <a:r>
              <a:rPr lang="ja-JP" altLang="en-US" sz="2000" dirty="0" smtClean="0"/>
              <a:t>（乳児）</a:t>
            </a:r>
            <a:endParaRPr lang="en-US" altLang="ja-JP" sz="2000" dirty="0" smtClean="0"/>
          </a:p>
          <a:p>
            <a:pPr marL="342900" indent="-342900"/>
            <a:r>
              <a:rPr lang="ja-JP" altLang="en-US" sz="2400" dirty="0" smtClean="0"/>
              <a:t>　　</a:t>
            </a:r>
            <a:r>
              <a:rPr lang="ja-JP" altLang="en-US" sz="2000" dirty="0" smtClean="0">
                <a:solidFill>
                  <a:srgbClr val="0000FF"/>
                </a:solidFill>
              </a:rPr>
              <a:t>◆</a:t>
            </a:r>
            <a:r>
              <a:rPr lang="ja-JP" altLang="en-US" sz="2000" dirty="0" smtClean="0"/>
              <a:t>出荷制限、ボトル水配布で</a:t>
            </a:r>
            <a:r>
              <a:rPr lang="en-US" altLang="ja-JP" sz="2000" dirty="0" smtClean="0"/>
              <a:t>29%-44%</a:t>
            </a:r>
            <a:r>
              <a:rPr lang="ja-JP" altLang="en-US" sz="2000" dirty="0" smtClean="0"/>
              <a:t>の削減効果</a:t>
            </a:r>
            <a:endParaRPr lang="en-US" altLang="ja-JP" sz="2000" dirty="0" smtClean="0"/>
          </a:p>
          <a:p>
            <a:pPr marL="342900" indent="-342900"/>
            <a:r>
              <a:rPr lang="ja-JP" altLang="en-US" sz="2400" dirty="0" smtClean="0"/>
              <a:t>　　</a:t>
            </a:r>
            <a:r>
              <a:rPr lang="ja-JP" altLang="en-US" sz="2000" dirty="0" smtClean="0">
                <a:solidFill>
                  <a:srgbClr val="0000FF"/>
                </a:solidFill>
              </a:rPr>
              <a:t>◆</a:t>
            </a:r>
            <a:r>
              <a:rPr lang="ja-JP" altLang="en-US" sz="2000" dirty="0" smtClean="0"/>
              <a:t>自然放射性カリウム</a:t>
            </a:r>
            <a:r>
              <a:rPr lang="en-US" altLang="ja-JP" sz="2000" dirty="0" smtClean="0"/>
              <a:t>40</a:t>
            </a:r>
            <a:r>
              <a:rPr lang="ja-JP" altLang="en-US" sz="2000" dirty="0" smtClean="0"/>
              <a:t>の年間曝露量の数分の</a:t>
            </a:r>
            <a:r>
              <a:rPr lang="en-US" altLang="ja-JP" sz="2000" dirty="0" smtClean="0"/>
              <a:t>1</a:t>
            </a:r>
            <a:r>
              <a:rPr lang="ja-JP" altLang="en-US" sz="2000" dirty="0" smtClean="0"/>
              <a:t>から</a:t>
            </a:r>
            <a:r>
              <a:rPr lang="en-US" altLang="ja-JP" sz="2000" dirty="0" smtClean="0"/>
              <a:t>10</a:t>
            </a:r>
            <a:r>
              <a:rPr lang="ja-JP" altLang="en-US" sz="2000" dirty="0" smtClean="0"/>
              <a:t>分の</a:t>
            </a:r>
            <a:r>
              <a:rPr lang="en-US" altLang="ja-JP" sz="2000" dirty="0" smtClean="0"/>
              <a:t>1</a:t>
            </a:r>
            <a:r>
              <a:rPr lang="ja-JP" altLang="en-US" sz="2000" dirty="0" smtClean="0"/>
              <a:t>程度</a:t>
            </a:r>
            <a:endParaRPr lang="en-US" altLang="ja-JP" sz="2000" dirty="0" smtClean="0"/>
          </a:p>
          <a:p>
            <a:pPr marL="342900" indent="-342900"/>
            <a:endParaRPr lang="en-US" altLang="ja-JP" sz="600" dirty="0" smtClean="0"/>
          </a:p>
          <a:p>
            <a:pPr marL="457200" indent="-457200"/>
            <a:r>
              <a:rPr lang="en-US" altLang="ja-JP" sz="2400" dirty="0" smtClean="0"/>
              <a:t>2</a:t>
            </a:r>
            <a:r>
              <a:rPr lang="ja-JP" altLang="en-US" sz="2400" dirty="0" err="1" smtClean="0"/>
              <a:t>．</a:t>
            </a:r>
            <a:r>
              <a:rPr lang="ja-JP" altLang="en-US" sz="2400" dirty="0" smtClean="0"/>
              <a:t>曝露量の経時的変化</a:t>
            </a:r>
            <a:endParaRPr lang="en-US" altLang="ja-JP" sz="2400" dirty="0" smtClean="0"/>
          </a:p>
          <a:p>
            <a:pPr marL="457200" indent="-457200"/>
            <a:r>
              <a:rPr lang="ja-JP" altLang="en-US" sz="2000" dirty="0" smtClean="0"/>
              <a:t>　　</a:t>
            </a:r>
            <a:r>
              <a:rPr lang="ja-JP" altLang="en-US" sz="2000" dirty="0" smtClean="0">
                <a:solidFill>
                  <a:srgbClr val="0000FF"/>
                </a:solidFill>
              </a:rPr>
              <a:t>◆</a:t>
            </a:r>
            <a:r>
              <a:rPr lang="ja-JP" altLang="en-US" sz="2000" dirty="0" smtClean="0"/>
              <a:t>放射性ヨウ素は最初の</a:t>
            </a:r>
            <a:r>
              <a:rPr lang="en-US" altLang="ja-JP" sz="2000" dirty="0" smtClean="0"/>
              <a:t>2</a:t>
            </a:r>
            <a:r>
              <a:rPr lang="ja-JP" altLang="en-US" sz="2000" dirty="0" smtClean="0"/>
              <a:t>週間で年間曝露量の</a:t>
            </a:r>
            <a:r>
              <a:rPr lang="en-US" altLang="ja-JP" sz="2000" dirty="0" smtClean="0"/>
              <a:t>80%</a:t>
            </a:r>
          </a:p>
          <a:p>
            <a:pPr marL="457200" indent="-457200"/>
            <a:r>
              <a:rPr lang="ja-JP" altLang="en-US" sz="2000" dirty="0" smtClean="0"/>
              <a:t>　　</a:t>
            </a:r>
            <a:r>
              <a:rPr lang="ja-JP" altLang="en-US" sz="2000" dirty="0" smtClean="0">
                <a:solidFill>
                  <a:srgbClr val="0000FF"/>
                </a:solidFill>
              </a:rPr>
              <a:t>◆</a:t>
            </a:r>
            <a:r>
              <a:rPr lang="ja-JP" altLang="en-US" sz="2000" dirty="0" smtClean="0"/>
              <a:t>放射性セシウムの曝露は継続的</a:t>
            </a:r>
            <a:endParaRPr lang="en-US" altLang="ja-JP" sz="2000" dirty="0" smtClean="0"/>
          </a:p>
          <a:p>
            <a:pPr marL="457200" indent="-457200"/>
            <a:endParaRPr kumimoji="1" lang="en-US" altLang="ja-JP" sz="600" dirty="0" smtClean="0"/>
          </a:p>
          <a:p>
            <a:pPr marL="457200" indent="-457200">
              <a:buFont typeface="+mj-lt"/>
              <a:buAutoNum type="arabicPeriod" startAt="3"/>
            </a:pPr>
            <a:r>
              <a:rPr lang="ja-JP" altLang="en-US" sz="2400" dirty="0" smtClean="0"/>
              <a:t>発がんリスク（</a:t>
            </a:r>
            <a:r>
              <a:rPr lang="ja-JP" altLang="en-US" sz="2000" dirty="0" smtClean="0"/>
              <a:t>低線量領域における曝露量と発がんリスクに直線的な関係があると仮定し、低線量補正を用いずに算出</a:t>
            </a:r>
            <a:r>
              <a:rPr lang="ja-JP" altLang="en-US" sz="2400" dirty="0" smtClean="0"/>
              <a:t>）</a:t>
            </a:r>
            <a:endParaRPr lang="en-US" altLang="ja-JP" sz="2400" dirty="0" smtClean="0"/>
          </a:p>
          <a:p>
            <a:pPr marL="342900" indent="-342900"/>
            <a:r>
              <a:rPr lang="ja-JP" altLang="en-US" sz="2000" dirty="0" smtClean="0"/>
              <a:t>　　</a:t>
            </a:r>
            <a:r>
              <a:rPr lang="ja-JP" altLang="en-US" sz="2000" dirty="0" smtClean="0">
                <a:solidFill>
                  <a:srgbClr val="0000FF"/>
                </a:solidFill>
              </a:rPr>
              <a:t>◆</a:t>
            </a:r>
            <a:r>
              <a:rPr lang="ja-JP" altLang="en-US" sz="2000" dirty="0" smtClean="0"/>
              <a:t>発がんリスク</a:t>
            </a:r>
            <a:endParaRPr lang="en-US" altLang="ja-JP" sz="2000" dirty="0" smtClean="0"/>
          </a:p>
          <a:p>
            <a:pPr marL="342900" indent="-342900"/>
            <a:r>
              <a:rPr lang="ja-JP" altLang="en-US" sz="2000" dirty="0" smtClean="0"/>
              <a:t>　　　放射性ヨウ素：　 </a:t>
            </a:r>
            <a:r>
              <a:rPr lang="en-US" altLang="ja-JP" sz="2000" dirty="0" smtClean="0"/>
              <a:t>3×10</a:t>
            </a:r>
            <a:r>
              <a:rPr lang="en-US" altLang="ja-JP" sz="2000" baseline="30000" dirty="0" smtClean="0"/>
              <a:t>-6</a:t>
            </a:r>
            <a:r>
              <a:rPr lang="ja-JP" altLang="en-US" sz="2000" dirty="0" smtClean="0"/>
              <a:t>（成人）、</a:t>
            </a:r>
            <a:r>
              <a:rPr lang="en-US" altLang="ja-JP" sz="2000" dirty="0" smtClean="0"/>
              <a:t> 2×10</a:t>
            </a:r>
            <a:r>
              <a:rPr lang="en-US" altLang="ja-JP" sz="2000" baseline="30000" dirty="0" smtClean="0"/>
              <a:t>-5</a:t>
            </a:r>
            <a:r>
              <a:rPr lang="ja-JP" altLang="en-US" sz="2000" dirty="0" smtClean="0"/>
              <a:t>（幼児）、</a:t>
            </a:r>
            <a:r>
              <a:rPr lang="en-US" altLang="ja-JP" sz="2000" dirty="0" smtClean="0"/>
              <a:t> 3×10</a:t>
            </a:r>
            <a:r>
              <a:rPr lang="en-US" altLang="ja-JP" sz="2000" baseline="30000" dirty="0" smtClean="0"/>
              <a:t>-5</a:t>
            </a:r>
            <a:r>
              <a:rPr lang="ja-JP" altLang="en-US" sz="2000" dirty="0" smtClean="0"/>
              <a:t>（乳児）　　</a:t>
            </a:r>
            <a:endParaRPr lang="en-US" altLang="ja-JP" sz="2000" dirty="0" smtClean="0"/>
          </a:p>
          <a:p>
            <a:pPr marL="342900" indent="-342900"/>
            <a:r>
              <a:rPr lang="ja-JP" altLang="en-US" sz="2000" dirty="0" smtClean="0"/>
              <a:t>　　　放射性セシウム：</a:t>
            </a:r>
            <a:r>
              <a:rPr lang="en-US" altLang="ja-JP" sz="2000" dirty="0" smtClean="0"/>
              <a:t>3×10</a:t>
            </a:r>
            <a:r>
              <a:rPr lang="en-US" altLang="ja-JP" sz="2000" baseline="30000" dirty="0" smtClean="0"/>
              <a:t>-6</a:t>
            </a:r>
            <a:r>
              <a:rPr lang="ja-JP" altLang="en-US" sz="2000" dirty="0" smtClean="0"/>
              <a:t>（成人、幼児、乳児）</a:t>
            </a:r>
            <a:endParaRPr lang="en-US" altLang="ja-JP" sz="2000" dirty="0" smtClean="0"/>
          </a:p>
          <a:p>
            <a:pPr marL="342900" indent="-342900"/>
            <a:r>
              <a:rPr lang="ja-JP" altLang="en-US" sz="2000" dirty="0" smtClean="0"/>
              <a:t>　　　⇒環境中のディーゼル車排出粒子やカリウム</a:t>
            </a:r>
            <a:r>
              <a:rPr lang="en-US" altLang="ja-JP" sz="2000" dirty="0" smtClean="0"/>
              <a:t>40</a:t>
            </a:r>
            <a:r>
              <a:rPr lang="ja-JP" altLang="en-US" sz="2000" dirty="0" smtClean="0"/>
              <a:t>を</a:t>
            </a:r>
            <a:r>
              <a:rPr lang="en-US" altLang="ja-JP" sz="2000" dirty="0" smtClean="0"/>
              <a:t>1</a:t>
            </a:r>
            <a:r>
              <a:rPr lang="ja-JP" altLang="en-US" sz="2000" dirty="0" smtClean="0"/>
              <a:t>年間曝露した際の発がんリスクよりも低く、ベンゼンより高いレベル</a:t>
            </a:r>
            <a:endParaRPr lang="en-US" altLang="ja-JP" sz="2000" dirty="0" smtClean="0"/>
          </a:p>
          <a:p>
            <a:pPr marL="342900" indent="-342900"/>
            <a:endParaRPr lang="en-US" altLang="ja-JP" sz="800" dirty="0" smtClean="0"/>
          </a:p>
          <a:p>
            <a:pPr marL="342900" indent="-342900"/>
            <a:r>
              <a:rPr lang="ja-JP" altLang="en-US" sz="2000" dirty="0" smtClean="0"/>
              <a:t>　　</a:t>
            </a:r>
            <a:r>
              <a:rPr lang="ja-JP" altLang="en-US" sz="2000" dirty="0" smtClean="0">
                <a:solidFill>
                  <a:srgbClr val="0000FF"/>
                </a:solidFill>
              </a:rPr>
              <a:t>◆</a:t>
            </a:r>
            <a:r>
              <a:rPr lang="ja-JP" altLang="en-US" sz="2000" dirty="0" smtClean="0"/>
              <a:t>致死性発がんリスク：</a:t>
            </a:r>
            <a:endParaRPr lang="en-US" altLang="ja-JP" sz="2000" dirty="0" smtClean="0"/>
          </a:p>
          <a:p>
            <a:pPr marL="342900" indent="-342900"/>
            <a:r>
              <a:rPr lang="ja-JP" altLang="en-US" sz="2000" dirty="0" smtClean="0"/>
              <a:t>　　　放射性ヨウ素：　 </a:t>
            </a:r>
            <a:r>
              <a:rPr lang="en-US" altLang="ja-JP" sz="2000" dirty="0" smtClean="0"/>
              <a:t>2×10</a:t>
            </a:r>
            <a:r>
              <a:rPr lang="en-US" altLang="ja-JP" sz="2000" baseline="30000" dirty="0" smtClean="0"/>
              <a:t>-7</a:t>
            </a:r>
            <a:r>
              <a:rPr lang="ja-JP" altLang="en-US" sz="2000" dirty="0" smtClean="0"/>
              <a:t>（成人）、</a:t>
            </a:r>
            <a:r>
              <a:rPr lang="en-US" altLang="ja-JP" sz="2000" dirty="0" smtClean="0"/>
              <a:t> 1×10</a:t>
            </a:r>
            <a:r>
              <a:rPr lang="en-US" altLang="ja-JP" sz="2000" baseline="30000" dirty="0" smtClean="0"/>
              <a:t>-6</a:t>
            </a:r>
            <a:r>
              <a:rPr lang="ja-JP" altLang="en-US" sz="2000" dirty="0" smtClean="0"/>
              <a:t>（幼児）、</a:t>
            </a:r>
            <a:r>
              <a:rPr lang="en-US" altLang="ja-JP" sz="2000" dirty="0" smtClean="0"/>
              <a:t> 2×10</a:t>
            </a:r>
            <a:r>
              <a:rPr lang="en-US" altLang="ja-JP" sz="2000" baseline="30000" dirty="0" smtClean="0"/>
              <a:t>-6</a:t>
            </a:r>
            <a:r>
              <a:rPr lang="ja-JP" altLang="en-US" sz="2000" dirty="0" smtClean="0"/>
              <a:t>（乳児）　　</a:t>
            </a:r>
            <a:endParaRPr lang="en-US" altLang="ja-JP" sz="2000" dirty="0" smtClean="0"/>
          </a:p>
          <a:p>
            <a:pPr marL="342900" indent="-342900"/>
            <a:r>
              <a:rPr lang="ja-JP" altLang="en-US" sz="2000" dirty="0" smtClean="0"/>
              <a:t>　　　放射性セシウム：</a:t>
            </a:r>
            <a:r>
              <a:rPr lang="en-US" altLang="ja-JP" sz="2000" dirty="0" smtClean="0"/>
              <a:t>8×10</a:t>
            </a:r>
            <a:r>
              <a:rPr lang="en-US" altLang="ja-JP" sz="2000" baseline="30000" dirty="0" smtClean="0"/>
              <a:t>-7</a:t>
            </a:r>
            <a:r>
              <a:rPr lang="ja-JP" altLang="en-US" sz="2000" dirty="0" smtClean="0"/>
              <a:t>（成人、幼児、乳児）</a:t>
            </a:r>
            <a:endParaRPr lang="en-US" altLang="ja-JP" sz="2000" dirty="0" smtClean="0"/>
          </a:p>
          <a:p>
            <a:pPr marL="342900" indent="-342900"/>
            <a:r>
              <a:rPr lang="ja-JP" altLang="en-US" sz="2000" dirty="0" smtClean="0"/>
              <a:t>　　　⇒交通事故による年間死亡率より</a:t>
            </a:r>
            <a:r>
              <a:rPr lang="en-US" altLang="ja-JP" sz="2000" dirty="0" smtClean="0"/>
              <a:t>1</a:t>
            </a:r>
            <a:r>
              <a:rPr lang="ja-JP" altLang="en-US" sz="2000" dirty="0" smtClean="0"/>
              <a:t>けた以上小さいレベル</a:t>
            </a:r>
            <a:endParaRPr kumimoji="1" lang="ja-JP" altLang="en-US" sz="2400" dirty="0"/>
          </a:p>
        </p:txBody>
      </p:sp>
      <p:sp>
        <p:nvSpPr>
          <p:cNvPr id="4" name="スライド番号プレースホルダ 3"/>
          <p:cNvSpPr>
            <a:spLocks noGrp="1"/>
          </p:cNvSpPr>
          <p:nvPr>
            <p:ph type="sldNum" sz="quarter" idx="12"/>
          </p:nvPr>
        </p:nvSpPr>
        <p:spPr/>
        <p:txBody>
          <a:bodyPr/>
          <a:lstStyle/>
          <a:p>
            <a:fld id="{01FAD805-4C22-491F-801B-C88F918C8E28}" type="slidenum">
              <a:rPr kumimoji="1" lang="ja-JP" altLang="en-US" smtClean="0"/>
              <a:pPr/>
              <a:t>44</a:t>
            </a:fld>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p:cNvPicPr>
            <a:picLocks noChangeAspect="1" noChangeArrowheads="1"/>
          </p:cNvPicPr>
          <p:nvPr/>
        </p:nvPicPr>
        <p:blipFill>
          <a:blip r:embed="rId2" cstate="print"/>
          <a:srcRect/>
          <a:stretch>
            <a:fillRect/>
          </a:stretch>
        </p:blipFill>
        <p:spPr bwMode="auto">
          <a:xfrm>
            <a:off x="4985710" y="836712"/>
            <a:ext cx="3978778" cy="3525038"/>
          </a:xfrm>
          <a:prstGeom prst="rect">
            <a:avLst/>
          </a:prstGeom>
          <a:noFill/>
          <a:ln w="9525">
            <a:noFill/>
            <a:miter lim="800000"/>
            <a:headEnd/>
            <a:tailEnd/>
          </a:ln>
          <a:effectLst/>
        </p:spPr>
      </p:pic>
      <p:pic>
        <p:nvPicPr>
          <p:cNvPr id="14339" name="Picture 3"/>
          <p:cNvPicPr>
            <a:picLocks noChangeAspect="1" noChangeArrowheads="1"/>
          </p:cNvPicPr>
          <p:nvPr/>
        </p:nvPicPr>
        <p:blipFill>
          <a:blip r:embed="rId3" cstate="print"/>
          <a:srcRect/>
          <a:stretch>
            <a:fillRect/>
          </a:stretch>
        </p:blipFill>
        <p:spPr bwMode="auto">
          <a:xfrm>
            <a:off x="467544" y="836712"/>
            <a:ext cx="4019355" cy="3537849"/>
          </a:xfrm>
          <a:prstGeom prst="rect">
            <a:avLst/>
          </a:prstGeom>
          <a:noFill/>
          <a:ln w="9525">
            <a:noFill/>
            <a:miter lim="800000"/>
            <a:headEnd/>
            <a:tailEnd/>
          </a:ln>
          <a:effectLst/>
        </p:spPr>
      </p:pic>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野菜の放射性物質濃度の比較</a:t>
            </a:r>
            <a:endParaRPr lang="ja-JP" altLang="en-US" sz="3600" b="1" baseline="30000" dirty="0">
              <a:solidFill>
                <a:schemeClr val="bg1"/>
              </a:solidFill>
            </a:endParaRPr>
          </a:p>
        </p:txBody>
      </p:sp>
      <p:sp>
        <p:nvSpPr>
          <p:cNvPr id="4" name="テキスト ボックス 3"/>
          <p:cNvSpPr txBox="1"/>
          <p:nvPr/>
        </p:nvSpPr>
        <p:spPr>
          <a:xfrm rot="16200000">
            <a:off x="-869078" y="2203957"/>
            <a:ext cx="2209258" cy="400110"/>
          </a:xfrm>
          <a:prstGeom prst="rect">
            <a:avLst/>
          </a:prstGeom>
          <a:noFill/>
        </p:spPr>
        <p:txBody>
          <a:bodyPr wrap="none" rtlCol="0">
            <a:spAutoFit/>
          </a:bodyPr>
          <a:lstStyle/>
          <a:p>
            <a:pPr algn="ctr"/>
            <a:r>
              <a:rPr lang="ja-JP" altLang="en-US" sz="2000" dirty="0" smtClean="0"/>
              <a:t>ヨウ素</a:t>
            </a:r>
            <a:r>
              <a:rPr lang="en-US" altLang="ja-JP" sz="2000" dirty="0" smtClean="0"/>
              <a:t>131</a:t>
            </a:r>
            <a:r>
              <a:rPr lang="ja-JP" altLang="en-US" sz="2000" dirty="0" smtClean="0"/>
              <a:t>（</a:t>
            </a:r>
            <a:r>
              <a:rPr lang="en-US" altLang="ja-JP" sz="2000" dirty="0" err="1" smtClean="0"/>
              <a:t>Bq</a:t>
            </a:r>
            <a:r>
              <a:rPr lang="en-US" altLang="ja-JP" sz="2000" dirty="0" smtClean="0"/>
              <a:t>/kg</a:t>
            </a:r>
            <a:r>
              <a:rPr lang="ja-JP" altLang="en-US" sz="2000" dirty="0" smtClean="0"/>
              <a:t>）</a:t>
            </a:r>
            <a:endParaRPr kumimoji="1" lang="ja-JP" altLang="en-US" sz="2000" dirty="0"/>
          </a:p>
        </p:txBody>
      </p:sp>
      <p:sp>
        <p:nvSpPr>
          <p:cNvPr id="5" name="テキスト ボックス 4"/>
          <p:cNvSpPr txBox="1"/>
          <p:nvPr/>
        </p:nvSpPr>
        <p:spPr>
          <a:xfrm>
            <a:off x="3172784" y="1056504"/>
            <a:ext cx="877163" cy="369332"/>
          </a:xfrm>
          <a:prstGeom prst="rect">
            <a:avLst/>
          </a:prstGeom>
          <a:noFill/>
        </p:spPr>
        <p:txBody>
          <a:bodyPr wrap="none" rtlCol="0">
            <a:spAutoFit/>
          </a:bodyPr>
          <a:lstStyle/>
          <a:p>
            <a:r>
              <a:rPr kumimoji="1" lang="ja-JP" altLang="en-US" dirty="0" smtClean="0"/>
              <a:t>中央値</a:t>
            </a:r>
            <a:endParaRPr kumimoji="1" lang="ja-JP" altLang="en-US" dirty="0"/>
          </a:p>
        </p:txBody>
      </p:sp>
      <p:sp>
        <p:nvSpPr>
          <p:cNvPr id="6" name="正方形/長方形 5"/>
          <p:cNvSpPr/>
          <p:nvPr/>
        </p:nvSpPr>
        <p:spPr>
          <a:xfrm>
            <a:off x="2915816" y="1011792"/>
            <a:ext cx="1224136" cy="4320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79512" y="5805264"/>
            <a:ext cx="3608680" cy="646331"/>
          </a:xfrm>
          <a:prstGeom prst="rect">
            <a:avLst/>
          </a:prstGeom>
          <a:noFill/>
        </p:spPr>
        <p:txBody>
          <a:bodyPr wrap="none" rtlCol="0">
            <a:spAutoFit/>
          </a:bodyPr>
          <a:lstStyle/>
          <a:p>
            <a:r>
              <a:rPr kumimoji="1" lang="ja-JP" altLang="en-US" dirty="0" smtClean="0"/>
              <a:t>期間：</a:t>
            </a:r>
            <a:r>
              <a:rPr kumimoji="1" lang="en-US" altLang="ja-JP" dirty="0" smtClean="0"/>
              <a:t>2011</a:t>
            </a:r>
            <a:r>
              <a:rPr kumimoji="1" lang="ja-JP" altLang="en-US" dirty="0" smtClean="0"/>
              <a:t>年</a:t>
            </a:r>
            <a:r>
              <a:rPr kumimoji="1" lang="en-US" altLang="ja-JP" dirty="0" smtClean="0"/>
              <a:t>3</a:t>
            </a:r>
            <a:r>
              <a:rPr kumimoji="1" lang="ja-JP" altLang="en-US" dirty="0" smtClean="0"/>
              <a:t>月</a:t>
            </a:r>
            <a:r>
              <a:rPr kumimoji="1" lang="en-US" altLang="ja-JP" dirty="0" smtClean="0"/>
              <a:t>19</a:t>
            </a:r>
            <a:r>
              <a:rPr kumimoji="1" lang="ja-JP" altLang="en-US" dirty="0" smtClean="0"/>
              <a:t>日</a:t>
            </a:r>
            <a:r>
              <a:rPr kumimoji="1" lang="en-US" altLang="ja-JP" dirty="0" smtClean="0"/>
              <a:t>~31</a:t>
            </a:r>
            <a:r>
              <a:rPr kumimoji="1" lang="ja-JP" altLang="en-US" dirty="0" smtClean="0"/>
              <a:t>日</a:t>
            </a:r>
            <a:endParaRPr kumimoji="1" lang="en-US" altLang="ja-JP" dirty="0" smtClean="0"/>
          </a:p>
          <a:p>
            <a:r>
              <a:rPr lang="ja-JP" altLang="en-US" dirty="0" smtClean="0"/>
              <a:t>対象地域：福島県、茨城県、栃木県</a:t>
            </a:r>
            <a:endParaRPr kumimoji="1" lang="ja-JP" altLang="en-US" dirty="0"/>
          </a:p>
        </p:txBody>
      </p:sp>
      <p:sp>
        <p:nvSpPr>
          <p:cNvPr id="8" name="テキスト ボックス 7"/>
          <p:cNvSpPr txBox="1"/>
          <p:nvPr/>
        </p:nvSpPr>
        <p:spPr>
          <a:xfrm rot="16200000">
            <a:off x="2096449" y="3286147"/>
            <a:ext cx="1523173" cy="3323987"/>
          </a:xfrm>
          <a:prstGeom prst="rect">
            <a:avLst/>
          </a:prstGeom>
          <a:noFill/>
        </p:spPr>
        <p:txBody>
          <a:bodyPr wrap="none" rtlCol="0">
            <a:spAutoFit/>
          </a:bodyPr>
          <a:lstStyle/>
          <a:p>
            <a:pPr algn="r">
              <a:lnSpc>
                <a:spcPts val="1800"/>
              </a:lnSpc>
            </a:pPr>
            <a:r>
              <a:rPr lang="ja-JP" altLang="en-US" sz="1600" dirty="0" smtClean="0">
                <a:latin typeface="ＭＳ Ｐゴシック" pitchFamily="50" charset="-128"/>
                <a:ea typeface="ＭＳ Ｐゴシック" pitchFamily="50" charset="-128"/>
              </a:rPr>
              <a:t>ホウレン草</a:t>
            </a:r>
          </a:p>
          <a:p>
            <a:pPr algn="r">
              <a:lnSpc>
                <a:spcPts val="1800"/>
              </a:lnSpc>
            </a:pPr>
            <a:r>
              <a:rPr lang="ja-JP" altLang="en-US" sz="1600" dirty="0" smtClean="0">
                <a:latin typeface="ＭＳ Ｐゴシック" pitchFamily="50" charset="-128"/>
                <a:ea typeface="ＭＳ Ｐゴシック" pitchFamily="50" charset="-128"/>
              </a:rPr>
              <a:t>チンゲンサイ</a:t>
            </a:r>
          </a:p>
          <a:p>
            <a:pPr algn="r">
              <a:lnSpc>
                <a:spcPts val="1800"/>
              </a:lnSpc>
            </a:pPr>
            <a:r>
              <a:rPr lang="ja-JP" altLang="en-US" sz="1600" dirty="0" smtClean="0">
                <a:latin typeface="ＭＳ Ｐゴシック" pitchFamily="50" charset="-128"/>
                <a:ea typeface="ＭＳ Ｐゴシック" pitchFamily="50" charset="-128"/>
              </a:rPr>
              <a:t>春菊</a:t>
            </a:r>
            <a:endParaRPr lang="en-US" altLang="ja-JP" sz="1600" dirty="0" smtClean="0">
              <a:latin typeface="ＭＳ Ｐゴシック" pitchFamily="50" charset="-128"/>
              <a:ea typeface="ＭＳ Ｐゴシック" pitchFamily="50" charset="-128"/>
            </a:endParaRPr>
          </a:p>
          <a:p>
            <a:pPr algn="r">
              <a:lnSpc>
                <a:spcPts val="1800"/>
              </a:lnSpc>
            </a:pPr>
            <a:r>
              <a:rPr lang="ja-JP" altLang="en-US" sz="1600" dirty="0" smtClean="0">
                <a:latin typeface="ＭＳ Ｐゴシック" pitchFamily="50" charset="-128"/>
                <a:ea typeface="ＭＳ Ｐゴシック" pitchFamily="50" charset="-128"/>
              </a:rPr>
              <a:t>小松菜</a:t>
            </a:r>
          </a:p>
          <a:p>
            <a:pPr algn="r">
              <a:lnSpc>
                <a:spcPts val="1800"/>
              </a:lnSpc>
            </a:pPr>
            <a:r>
              <a:rPr lang="ja-JP" altLang="en-US" sz="1600" dirty="0" smtClean="0">
                <a:latin typeface="ＭＳ Ｐゴシック" pitchFamily="50" charset="-128"/>
                <a:ea typeface="ＭＳ Ｐゴシック" pitchFamily="50" charset="-128"/>
              </a:rPr>
              <a:t>非結球性レタス</a:t>
            </a:r>
            <a:endParaRPr lang="en-US" altLang="ja-JP" sz="1600" dirty="0" smtClean="0">
              <a:latin typeface="ＭＳ Ｐゴシック" pitchFamily="50" charset="-128"/>
              <a:ea typeface="ＭＳ Ｐゴシック" pitchFamily="50" charset="-128"/>
            </a:endParaRPr>
          </a:p>
          <a:p>
            <a:pPr algn="r">
              <a:lnSpc>
                <a:spcPts val="1800"/>
              </a:lnSpc>
            </a:pPr>
            <a:r>
              <a:rPr lang="ja-JP" altLang="en-US" sz="1600" dirty="0" smtClean="0">
                <a:latin typeface="ＭＳ Ｐゴシック" pitchFamily="50" charset="-128"/>
                <a:ea typeface="ＭＳ Ｐゴシック" pitchFamily="50" charset="-128"/>
              </a:rPr>
              <a:t>レタス</a:t>
            </a:r>
          </a:p>
          <a:p>
            <a:pPr algn="r">
              <a:lnSpc>
                <a:spcPts val="1800"/>
              </a:lnSpc>
            </a:pPr>
            <a:r>
              <a:rPr lang="ja-JP" altLang="en-US" sz="1600" dirty="0" smtClean="0">
                <a:latin typeface="ＭＳ Ｐゴシック" pitchFamily="50" charset="-128"/>
                <a:ea typeface="ＭＳ Ｐゴシック" pitchFamily="50" charset="-128"/>
              </a:rPr>
              <a:t>キャベツ</a:t>
            </a:r>
          </a:p>
          <a:p>
            <a:pPr algn="r">
              <a:lnSpc>
                <a:spcPts val="1800"/>
              </a:lnSpc>
            </a:pPr>
            <a:r>
              <a:rPr lang="ja-JP" altLang="en-US" sz="1600" dirty="0" smtClean="0">
                <a:latin typeface="ＭＳ Ｐゴシック" pitchFamily="50" charset="-128"/>
                <a:ea typeface="ＭＳ Ｐゴシック" pitchFamily="50" charset="-128"/>
              </a:rPr>
              <a:t>白菜</a:t>
            </a:r>
            <a:endParaRPr lang="en-US" altLang="ja-JP" sz="1600" dirty="0" smtClean="0">
              <a:latin typeface="ＭＳ Ｐゴシック" pitchFamily="50" charset="-128"/>
              <a:ea typeface="ＭＳ Ｐゴシック" pitchFamily="50" charset="-128"/>
            </a:endParaRPr>
          </a:p>
          <a:p>
            <a:pPr algn="r">
              <a:lnSpc>
                <a:spcPts val="1800"/>
              </a:lnSpc>
            </a:pPr>
            <a:r>
              <a:rPr lang="ja-JP" altLang="en-US" sz="1600" dirty="0" smtClean="0">
                <a:latin typeface="ＭＳ Ｐゴシック" pitchFamily="50" charset="-128"/>
                <a:ea typeface="ＭＳ Ｐゴシック" pitchFamily="50" charset="-128"/>
              </a:rPr>
              <a:t>アスパラガス</a:t>
            </a:r>
          </a:p>
          <a:p>
            <a:pPr algn="r">
              <a:lnSpc>
                <a:spcPts val="1800"/>
              </a:lnSpc>
            </a:pPr>
            <a:r>
              <a:rPr lang="ja-JP" altLang="en-US" sz="1600" dirty="0" smtClean="0">
                <a:latin typeface="ＭＳ Ｐゴシック" pitchFamily="50" charset="-128"/>
                <a:ea typeface="ＭＳ Ｐゴシック" pitchFamily="50" charset="-128"/>
              </a:rPr>
              <a:t>トマト</a:t>
            </a:r>
          </a:p>
          <a:p>
            <a:pPr algn="r">
              <a:lnSpc>
                <a:spcPts val="1800"/>
              </a:lnSpc>
            </a:pPr>
            <a:r>
              <a:rPr lang="ja-JP" altLang="en-US" sz="1600" dirty="0" smtClean="0">
                <a:latin typeface="ＭＳ Ｐゴシック" pitchFamily="50" charset="-128"/>
                <a:ea typeface="ＭＳ Ｐゴシック" pitchFamily="50" charset="-128"/>
              </a:rPr>
              <a:t>ねぎ</a:t>
            </a:r>
          </a:p>
          <a:p>
            <a:pPr algn="r">
              <a:lnSpc>
                <a:spcPts val="1800"/>
              </a:lnSpc>
            </a:pPr>
            <a:r>
              <a:rPr lang="ja-JP" altLang="en-US" sz="1600" dirty="0" smtClean="0">
                <a:latin typeface="ＭＳ Ｐゴシック" pitchFamily="50" charset="-128"/>
                <a:ea typeface="ＭＳ Ｐゴシック" pitchFamily="50" charset="-128"/>
              </a:rPr>
              <a:t>キュウリ</a:t>
            </a:r>
          </a:p>
          <a:p>
            <a:pPr algn="r">
              <a:lnSpc>
                <a:spcPts val="1800"/>
              </a:lnSpc>
            </a:pPr>
            <a:r>
              <a:rPr lang="ja-JP" altLang="en-US" sz="1600" dirty="0" smtClean="0">
                <a:latin typeface="ＭＳ Ｐゴシック" pitchFamily="50" charset="-128"/>
                <a:ea typeface="ＭＳ Ｐゴシック" pitchFamily="50" charset="-128"/>
              </a:rPr>
              <a:t>レンコン</a:t>
            </a:r>
          </a:p>
          <a:p>
            <a:pPr algn="r">
              <a:lnSpc>
                <a:spcPts val="1800"/>
              </a:lnSpc>
            </a:pPr>
            <a:r>
              <a:rPr lang="ja-JP" altLang="en-US" sz="1600" dirty="0" smtClean="0">
                <a:latin typeface="ＭＳ Ｐゴシック" pitchFamily="50" charset="-128"/>
                <a:ea typeface="ＭＳ Ｐゴシック" pitchFamily="50" charset="-128"/>
              </a:rPr>
              <a:t>いちご</a:t>
            </a:r>
          </a:p>
        </p:txBody>
      </p:sp>
      <p:sp>
        <p:nvSpPr>
          <p:cNvPr id="10" name="テキスト ボックス 9"/>
          <p:cNvSpPr txBox="1"/>
          <p:nvPr/>
        </p:nvSpPr>
        <p:spPr>
          <a:xfrm>
            <a:off x="7623632" y="1042856"/>
            <a:ext cx="877163" cy="369332"/>
          </a:xfrm>
          <a:prstGeom prst="rect">
            <a:avLst/>
          </a:prstGeom>
          <a:noFill/>
        </p:spPr>
        <p:txBody>
          <a:bodyPr wrap="none" rtlCol="0">
            <a:spAutoFit/>
          </a:bodyPr>
          <a:lstStyle/>
          <a:p>
            <a:r>
              <a:rPr kumimoji="1" lang="ja-JP" altLang="en-US" dirty="0" smtClean="0"/>
              <a:t>中央値</a:t>
            </a:r>
            <a:endParaRPr kumimoji="1" lang="ja-JP" altLang="en-US" dirty="0"/>
          </a:p>
        </p:txBody>
      </p:sp>
      <p:sp>
        <p:nvSpPr>
          <p:cNvPr id="11" name="正方形/長方形 10"/>
          <p:cNvSpPr/>
          <p:nvPr/>
        </p:nvSpPr>
        <p:spPr>
          <a:xfrm>
            <a:off x="7353016" y="1025440"/>
            <a:ext cx="1224136" cy="4320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rot="16200000">
            <a:off x="6568204" y="3296028"/>
            <a:ext cx="1523173" cy="3323987"/>
          </a:xfrm>
          <a:prstGeom prst="rect">
            <a:avLst/>
          </a:prstGeom>
          <a:noFill/>
        </p:spPr>
        <p:txBody>
          <a:bodyPr wrap="none" rtlCol="0">
            <a:spAutoFit/>
          </a:bodyPr>
          <a:lstStyle/>
          <a:p>
            <a:pPr algn="r">
              <a:lnSpc>
                <a:spcPts val="1800"/>
              </a:lnSpc>
            </a:pPr>
            <a:r>
              <a:rPr lang="ja-JP" altLang="en-US" sz="1600" dirty="0" smtClean="0">
                <a:latin typeface="ＭＳ Ｐゴシック" pitchFamily="50" charset="-128"/>
                <a:ea typeface="ＭＳ Ｐゴシック" pitchFamily="50" charset="-128"/>
              </a:rPr>
              <a:t>ホウレン草</a:t>
            </a:r>
          </a:p>
          <a:p>
            <a:pPr algn="r">
              <a:lnSpc>
                <a:spcPts val="1800"/>
              </a:lnSpc>
            </a:pPr>
            <a:r>
              <a:rPr lang="ja-JP" altLang="en-US" sz="1600" dirty="0" smtClean="0">
                <a:latin typeface="ＭＳ Ｐゴシック" pitchFamily="50" charset="-128"/>
                <a:ea typeface="ＭＳ Ｐゴシック" pitchFamily="50" charset="-128"/>
              </a:rPr>
              <a:t>チンゲンサイ</a:t>
            </a:r>
          </a:p>
          <a:p>
            <a:pPr algn="r">
              <a:lnSpc>
                <a:spcPts val="1800"/>
              </a:lnSpc>
            </a:pPr>
            <a:r>
              <a:rPr lang="ja-JP" altLang="en-US" sz="1600" dirty="0" smtClean="0">
                <a:latin typeface="ＭＳ Ｐゴシック" pitchFamily="50" charset="-128"/>
                <a:ea typeface="ＭＳ Ｐゴシック" pitchFamily="50" charset="-128"/>
              </a:rPr>
              <a:t>春菊</a:t>
            </a:r>
            <a:endParaRPr lang="en-US" altLang="ja-JP" sz="1600" dirty="0" smtClean="0">
              <a:latin typeface="ＭＳ Ｐゴシック" pitchFamily="50" charset="-128"/>
              <a:ea typeface="ＭＳ Ｐゴシック" pitchFamily="50" charset="-128"/>
            </a:endParaRPr>
          </a:p>
          <a:p>
            <a:pPr algn="r">
              <a:lnSpc>
                <a:spcPts val="1800"/>
              </a:lnSpc>
            </a:pPr>
            <a:r>
              <a:rPr lang="ja-JP" altLang="en-US" sz="1600" dirty="0" smtClean="0">
                <a:latin typeface="ＭＳ Ｐゴシック" pitchFamily="50" charset="-128"/>
                <a:ea typeface="ＭＳ Ｐゴシック" pitchFamily="50" charset="-128"/>
              </a:rPr>
              <a:t>小松菜</a:t>
            </a:r>
          </a:p>
          <a:p>
            <a:pPr algn="r">
              <a:lnSpc>
                <a:spcPts val="1800"/>
              </a:lnSpc>
            </a:pPr>
            <a:r>
              <a:rPr lang="ja-JP" altLang="en-US" sz="1600" dirty="0" smtClean="0">
                <a:latin typeface="ＭＳ Ｐゴシック" pitchFamily="50" charset="-128"/>
                <a:ea typeface="ＭＳ Ｐゴシック" pitchFamily="50" charset="-128"/>
              </a:rPr>
              <a:t>非結球性レタス</a:t>
            </a:r>
            <a:endParaRPr lang="en-US" altLang="ja-JP" sz="1600" dirty="0" smtClean="0">
              <a:latin typeface="ＭＳ Ｐゴシック" pitchFamily="50" charset="-128"/>
              <a:ea typeface="ＭＳ Ｐゴシック" pitchFamily="50" charset="-128"/>
            </a:endParaRPr>
          </a:p>
          <a:p>
            <a:pPr algn="r">
              <a:lnSpc>
                <a:spcPts val="1800"/>
              </a:lnSpc>
            </a:pPr>
            <a:r>
              <a:rPr lang="ja-JP" altLang="en-US" sz="1600" dirty="0" smtClean="0">
                <a:latin typeface="ＭＳ Ｐゴシック" pitchFamily="50" charset="-128"/>
                <a:ea typeface="ＭＳ Ｐゴシック" pitchFamily="50" charset="-128"/>
              </a:rPr>
              <a:t>レタス</a:t>
            </a:r>
          </a:p>
          <a:p>
            <a:pPr algn="r">
              <a:lnSpc>
                <a:spcPts val="1800"/>
              </a:lnSpc>
            </a:pPr>
            <a:r>
              <a:rPr lang="ja-JP" altLang="en-US" sz="1600" dirty="0" smtClean="0">
                <a:latin typeface="ＭＳ Ｐゴシック" pitchFamily="50" charset="-128"/>
                <a:ea typeface="ＭＳ Ｐゴシック" pitchFamily="50" charset="-128"/>
              </a:rPr>
              <a:t>キャベツ</a:t>
            </a:r>
          </a:p>
          <a:p>
            <a:pPr algn="r">
              <a:lnSpc>
                <a:spcPts val="1800"/>
              </a:lnSpc>
            </a:pPr>
            <a:r>
              <a:rPr lang="ja-JP" altLang="en-US" sz="1600" dirty="0" smtClean="0">
                <a:latin typeface="ＭＳ Ｐゴシック" pitchFamily="50" charset="-128"/>
                <a:ea typeface="ＭＳ Ｐゴシック" pitchFamily="50" charset="-128"/>
              </a:rPr>
              <a:t>白菜</a:t>
            </a:r>
            <a:endParaRPr lang="en-US" altLang="ja-JP" sz="1600" dirty="0" smtClean="0">
              <a:latin typeface="ＭＳ Ｐゴシック" pitchFamily="50" charset="-128"/>
              <a:ea typeface="ＭＳ Ｐゴシック" pitchFamily="50" charset="-128"/>
            </a:endParaRPr>
          </a:p>
          <a:p>
            <a:pPr algn="r">
              <a:lnSpc>
                <a:spcPts val="1800"/>
              </a:lnSpc>
            </a:pPr>
            <a:r>
              <a:rPr lang="ja-JP" altLang="en-US" sz="1600" dirty="0" smtClean="0">
                <a:latin typeface="ＭＳ Ｐゴシック" pitchFamily="50" charset="-128"/>
                <a:ea typeface="ＭＳ Ｐゴシック" pitchFamily="50" charset="-128"/>
              </a:rPr>
              <a:t>アスパラガス</a:t>
            </a:r>
          </a:p>
          <a:p>
            <a:pPr algn="r">
              <a:lnSpc>
                <a:spcPts val="1800"/>
              </a:lnSpc>
            </a:pPr>
            <a:r>
              <a:rPr lang="ja-JP" altLang="en-US" sz="1600" dirty="0" smtClean="0">
                <a:latin typeface="ＭＳ Ｐゴシック" pitchFamily="50" charset="-128"/>
                <a:ea typeface="ＭＳ Ｐゴシック" pitchFamily="50" charset="-128"/>
              </a:rPr>
              <a:t>トマト</a:t>
            </a:r>
          </a:p>
          <a:p>
            <a:pPr algn="r">
              <a:lnSpc>
                <a:spcPts val="1800"/>
              </a:lnSpc>
            </a:pPr>
            <a:r>
              <a:rPr lang="ja-JP" altLang="en-US" sz="1600" dirty="0" smtClean="0">
                <a:latin typeface="ＭＳ Ｐゴシック" pitchFamily="50" charset="-128"/>
                <a:ea typeface="ＭＳ Ｐゴシック" pitchFamily="50" charset="-128"/>
              </a:rPr>
              <a:t>ねぎ</a:t>
            </a:r>
          </a:p>
          <a:p>
            <a:pPr algn="r">
              <a:lnSpc>
                <a:spcPts val="1800"/>
              </a:lnSpc>
            </a:pPr>
            <a:r>
              <a:rPr lang="ja-JP" altLang="en-US" sz="1600" dirty="0" smtClean="0">
                <a:latin typeface="ＭＳ Ｐゴシック" pitchFamily="50" charset="-128"/>
                <a:ea typeface="ＭＳ Ｐゴシック" pitchFamily="50" charset="-128"/>
              </a:rPr>
              <a:t>キュウリ</a:t>
            </a:r>
          </a:p>
          <a:p>
            <a:pPr algn="r">
              <a:lnSpc>
                <a:spcPts val="1800"/>
              </a:lnSpc>
            </a:pPr>
            <a:r>
              <a:rPr lang="ja-JP" altLang="en-US" sz="1600" dirty="0" smtClean="0">
                <a:latin typeface="ＭＳ Ｐゴシック" pitchFamily="50" charset="-128"/>
                <a:ea typeface="ＭＳ Ｐゴシック" pitchFamily="50" charset="-128"/>
              </a:rPr>
              <a:t>レンコン</a:t>
            </a:r>
          </a:p>
          <a:p>
            <a:pPr algn="r">
              <a:lnSpc>
                <a:spcPts val="1800"/>
              </a:lnSpc>
            </a:pPr>
            <a:r>
              <a:rPr lang="ja-JP" altLang="en-US" sz="1600" dirty="0" smtClean="0">
                <a:latin typeface="ＭＳ Ｐゴシック" pitchFamily="50" charset="-128"/>
                <a:ea typeface="ＭＳ Ｐゴシック" pitchFamily="50" charset="-128"/>
              </a:rPr>
              <a:t>いちご</a:t>
            </a:r>
          </a:p>
        </p:txBody>
      </p:sp>
      <p:sp>
        <p:nvSpPr>
          <p:cNvPr id="17" name="テキスト ボックス 16"/>
          <p:cNvSpPr txBox="1"/>
          <p:nvPr/>
        </p:nvSpPr>
        <p:spPr>
          <a:xfrm rot="16200000">
            <a:off x="3146326" y="2363367"/>
            <a:ext cx="3315331" cy="400110"/>
          </a:xfrm>
          <a:prstGeom prst="rect">
            <a:avLst/>
          </a:prstGeom>
          <a:noFill/>
        </p:spPr>
        <p:txBody>
          <a:bodyPr wrap="none" rtlCol="0">
            <a:spAutoFit/>
          </a:bodyPr>
          <a:lstStyle/>
          <a:p>
            <a:pPr algn="ctr"/>
            <a:r>
              <a:rPr lang="ja-JP" altLang="en-US" sz="2000" dirty="0" smtClean="0"/>
              <a:t>セシウム（</a:t>
            </a:r>
            <a:r>
              <a:rPr lang="en-US" altLang="ja-JP" sz="2000" dirty="0" smtClean="0"/>
              <a:t>134+137</a:t>
            </a:r>
            <a:r>
              <a:rPr lang="ja-JP" altLang="en-US" sz="2000" dirty="0" smtClean="0"/>
              <a:t>）（</a:t>
            </a:r>
            <a:r>
              <a:rPr lang="en-US" altLang="ja-JP" sz="2000" dirty="0" err="1" smtClean="0"/>
              <a:t>Bq</a:t>
            </a:r>
            <a:r>
              <a:rPr lang="en-US" altLang="ja-JP" sz="2000" dirty="0" smtClean="0"/>
              <a:t>/kg</a:t>
            </a:r>
            <a:r>
              <a:rPr lang="ja-JP" altLang="en-US" sz="2000" dirty="0" smtClean="0"/>
              <a:t>）</a:t>
            </a:r>
            <a:endParaRPr kumimoji="1" lang="ja-JP" altLang="en-US" sz="2000" dirty="0"/>
          </a:p>
        </p:txBody>
      </p:sp>
      <p:sp>
        <p:nvSpPr>
          <p:cNvPr id="14" name="テキスト ボックス 13"/>
          <p:cNvSpPr txBox="1"/>
          <p:nvPr/>
        </p:nvSpPr>
        <p:spPr>
          <a:xfrm>
            <a:off x="35496" y="6597352"/>
            <a:ext cx="5872826" cy="276999"/>
          </a:xfrm>
          <a:prstGeom prst="rect">
            <a:avLst/>
          </a:prstGeom>
          <a:noFill/>
        </p:spPr>
        <p:txBody>
          <a:bodyPr wrap="none" rtlCol="0">
            <a:spAutoFit/>
          </a:bodyPr>
          <a:lstStyle/>
          <a:p>
            <a:r>
              <a:rPr lang="ja-JP" altLang="en-US" sz="1200" dirty="0" smtClean="0"/>
              <a:t>厚生労働省（</a:t>
            </a:r>
            <a:r>
              <a:rPr lang="en-GB" altLang="ja-JP" sz="1200" dirty="0" smtClean="0"/>
              <a:t>http://www.mhlw.go.jp/stf/houdou/2r98520000016378.html</a:t>
            </a:r>
            <a:r>
              <a:rPr lang="ja-JP" altLang="en-US" sz="1200" dirty="0" smtClean="0"/>
              <a:t>）を</a:t>
            </a:r>
            <a:r>
              <a:rPr kumimoji="1" lang="ja-JP" altLang="en-US" sz="1200" dirty="0" smtClean="0"/>
              <a:t>もとに作成</a:t>
            </a:r>
            <a:endParaRPr kumimoji="1" lang="ja-JP" altLang="en-US" sz="12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放射性ヨウ素の指標値（</a:t>
            </a:r>
            <a:r>
              <a:rPr lang="en-US" altLang="ja-JP" sz="3600" b="1" dirty="0" err="1" smtClean="0">
                <a:solidFill>
                  <a:schemeClr val="bg1"/>
                </a:solidFill>
              </a:rPr>
              <a:t>Bq</a:t>
            </a:r>
            <a:r>
              <a:rPr lang="en-US" altLang="ja-JP" sz="3600" b="1" dirty="0" smtClean="0">
                <a:solidFill>
                  <a:schemeClr val="bg1"/>
                </a:solidFill>
              </a:rPr>
              <a:t>/kg</a:t>
            </a:r>
            <a:r>
              <a:rPr lang="ja-JP" altLang="en-US" sz="3600" b="1" dirty="0" smtClean="0">
                <a:solidFill>
                  <a:schemeClr val="bg1"/>
                </a:solidFill>
              </a:rPr>
              <a:t>）</a:t>
            </a:r>
            <a:endParaRPr lang="ja-JP" altLang="en-US" sz="3600" b="1" baseline="30000" dirty="0">
              <a:solidFill>
                <a:schemeClr val="bg1"/>
              </a:solidFill>
            </a:endParaRPr>
          </a:p>
        </p:txBody>
      </p:sp>
      <p:graphicFrame>
        <p:nvGraphicFramePr>
          <p:cNvPr id="5" name="表 4"/>
          <p:cNvGraphicFramePr>
            <a:graphicFrameLocks noGrp="1"/>
          </p:cNvGraphicFramePr>
          <p:nvPr/>
        </p:nvGraphicFramePr>
        <p:xfrm>
          <a:off x="210576" y="864008"/>
          <a:ext cx="8712969" cy="5250243"/>
        </p:xfrm>
        <a:graphic>
          <a:graphicData uri="http://schemas.openxmlformats.org/drawingml/2006/table">
            <a:tbl>
              <a:tblPr firstRow="1" bandRow="1">
                <a:tableStyleId>{5C22544A-7EE6-4342-B048-85BDC9FD1C3A}</a:tableStyleId>
              </a:tblPr>
              <a:tblGrid>
                <a:gridCol w="1697128"/>
                <a:gridCol w="1872208"/>
                <a:gridCol w="5143633"/>
              </a:tblGrid>
              <a:tr h="549329">
                <a:tc>
                  <a:txBody>
                    <a:bodyPr/>
                    <a:lstStyle/>
                    <a:p>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sz="2400" b="0" dirty="0" smtClean="0">
                          <a:solidFill>
                            <a:schemeClr val="tx1"/>
                          </a:solidFill>
                        </a:rPr>
                        <a:t>指標値</a:t>
                      </a:r>
                      <a:endParaRPr kumimoji="1" lang="ja-JP" altLang="en-US" sz="24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sz="2400" b="0" baseline="0" dirty="0" smtClean="0">
                          <a:solidFill>
                            <a:schemeClr val="tx1"/>
                          </a:solidFill>
                        </a:rPr>
                        <a:t>備考</a:t>
                      </a:r>
                      <a:endParaRPr kumimoji="1" lang="en-US" altLang="ja-JP" sz="2400" b="0" baseline="0" dirty="0" smtClean="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1317634">
                <a:tc>
                  <a:txBody>
                    <a:bodyPr/>
                    <a:lstStyle/>
                    <a:p>
                      <a:r>
                        <a:rPr kumimoji="1" lang="en-US" altLang="ja-JP" sz="2000" b="0" dirty="0" smtClean="0">
                          <a:solidFill>
                            <a:schemeClr val="tx1"/>
                          </a:solidFill>
                        </a:rPr>
                        <a:t>WHO</a:t>
                      </a:r>
                      <a:r>
                        <a:rPr kumimoji="1" lang="ja-JP" altLang="en-US" sz="2000" b="0" dirty="0" smtClean="0">
                          <a:solidFill>
                            <a:schemeClr val="tx1"/>
                          </a:solidFill>
                        </a:rPr>
                        <a:t>の飲料水水質ガイドライン</a:t>
                      </a:r>
                      <a:endParaRPr kumimoji="1" lang="en-US" altLang="ja-JP" sz="2000" b="0" baseline="30000" dirty="0" smtClean="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0" baseline="0" dirty="0" smtClean="0">
                          <a:solidFill>
                            <a:schemeClr val="tx1"/>
                          </a:solidFill>
                        </a:rPr>
                        <a:t>ヨウ素</a:t>
                      </a:r>
                      <a:r>
                        <a:rPr kumimoji="1" lang="en-US" altLang="ja-JP" sz="2000" b="0" baseline="0" dirty="0" smtClean="0">
                          <a:solidFill>
                            <a:schemeClr val="tx1"/>
                          </a:solidFill>
                        </a:rPr>
                        <a:t>131:   10</a:t>
                      </a:r>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kumimoji="1" lang="ja-JP" altLang="en-US" sz="1800" b="0" dirty="0" smtClean="0">
                          <a:solidFill>
                            <a:srgbClr val="0000FF"/>
                          </a:solidFill>
                        </a:rPr>
                        <a:t>◆</a:t>
                      </a:r>
                      <a:r>
                        <a:rPr kumimoji="1" lang="ja-JP" altLang="en-US" sz="1800" b="0" dirty="0" smtClean="0">
                          <a:solidFill>
                            <a:schemeClr val="tx1"/>
                          </a:solidFill>
                        </a:rPr>
                        <a:t>平時の指標（一生涯の摂取に対する指標）</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年間の</a:t>
                      </a:r>
                      <a:r>
                        <a:rPr kumimoji="1" lang="ja-JP" altLang="en-US" sz="1800" b="0" u="sng" dirty="0" smtClean="0">
                          <a:solidFill>
                            <a:schemeClr val="tx1"/>
                          </a:solidFill>
                        </a:rPr>
                        <a:t>実効線量</a:t>
                      </a:r>
                      <a:r>
                        <a:rPr kumimoji="1" lang="ja-JP" altLang="en-US" sz="1800" b="0" dirty="0" smtClean="0">
                          <a:solidFill>
                            <a:schemeClr val="tx1"/>
                          </a:solidFill>
                        </a:rPr>
                        <a:t>が</a:t>
                      </a:r>
                      <a:r>
                        <a:rPr kumimoji="1" lang="en-US" altLang="ja-JP" sz="1800" b="0" dirty="0" smtClean="0">
                          <a:solidFill>
                            <a:schemeClr val="tx1"/>
                          </a:solidFill>
                        </a:rPr>
                        <a:t>0.1 </a:t>
                      </a:r>
                      <a:r>
                        <a:rPr kumimoji="1" lang="en-US" altLang="ja-JP" sz="1800" b="0" dirty="0" err="1" smtClean="0">
                          <a:solidFill>
                            <a:schemeClr val="tx1"/>
                          </a:solidFill>
                        </a:rPr>
                        <a:t>mSv</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各種放射性物質の測定値とガイドライン値の比和が</a:t>
                      </a:r>
                      <a:r>
                        <a:rPr kumimoji="1" lang="en-US" altLang="ja-JP" sz="1800" b="0" dirty="0" smtClean="0">
                          <a:solidFill>
                            <a:schemeClr val="tx1"/>
                          </a:solidFill>
                        </a:rPr>
                        <a:t>1</a:t>
                      </a:r>
                      <a:r>
                        <a:rPr kumimoji="1" lang="ja-JP" altLang="en-US" sz="1800" b="0" dirty="0" smtClean="0">
                          <a:solidFill>
                            <a:schemeClr val="tx1"/>
                          </a:solidFill>
                        </a:rPr>
                        <a:t>以下</a:t>
                      </a:r>
                      <a:endParaRPr kumimoji="1" lang="ja-JP" altLang="en-US" sz="1800" b="0" dirty="0">
                        <a:solidFill>
                          <a:schemeClr val="tx1"/>
                        </a:solidFill>
                      </a:endParaRPr>
                    </a:p>
                  </a:txBody>
                  <a:tcP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10031">
                <a:tc>
                  <a:txBody>
                    <a:bodyPr/>
                    <a:lstStyle/>
                    <a:p>
                      <a:endParaRPr kumimoji="1" lang="en-US" altLang="ja-JP" sz="1800" b="0" dirty="0" smtClean="0">
                        <a:solidFill>
                          <a:schemeClr val="tx1"/>
                        </a:solidFill>
                      </a:endParaRPr>
                    </a:p>
                  </a:txBody>
                  <a:tcPr>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baseline="0" dirty="0" smtClean="0">
                        <a:solidFill>
                          <a:schemeClr val="tx1"/>
                        </a:solidFill>
                      </a:endParaRPr>
                    </a:p>
                  </a:txBody>
                  <a:tcPr>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kumimoji="1" lang="ja-JP" altLang="en-US" sz="1800" b="0" dirty="0">
                        <a:solidFill>
                          <a:schemeClr val="tx1"/>
                        </a:solidFill>
                      </a:endParaRPr>
                    </a:p>
                  </a:txBody>
                  <a:tcPr>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1162618">
                <a:tc>
                  <a:txBody>
                    <a:bodyPr/>
                    <a:lstStyle/>
                    <a:p>
                      <a:r>
                        <a:rPr kumimoji="1" lang="ja-JP" altLang="en-US" sz="2000" b="0" dirty="0" smtClean="0">
                          <a:solidFill>
                            <a:schemeClr val="tx1"/>
                          </a:solidFill>
                        </a:rPr>
                        <a:t>コーデックス委員会（</a:t>
                      </a:r>
                      <a:r>
                        <a:rPr kumimoji="1" lang="en-US" altLang="ja-JP" sz="2000" b="0" dirty="0" smtClean="0">
                          <a:solidFill>
                            <a:schemeClr val="tx1"/>
                          </a:solidFill>
                        </a:rPr>
                        <a:t>FAO/WHO</a:t>
                      </a:r>
                      <a:r>
                        <a:rPr kumimoji="1" lang="ja-JP" altLang="en-US" sz="2000" b="0" dirty="0" smtClean="0">
                          <a:solidFill>
                            <a:schemeClr val="tx1"/>
                          </a:solidFill>
                        </a:rPr>
                        <a:t>）</a:t>
                      </a:r>
                      <a:endParaRPr kumimoji="1" lang="ja-JP" altLang="en-US" sz="20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000" b="0" baseline="0" dirty="0" smtClean="0">
                          <a:solidFill>
                            <a:schemeClr val="tx1"/>
                          </a:solidFill>
                        </a:rPr>
                        <a:t>ヨウ素</a:t>
                      </a:r>
                      <a:r>
                        <a:rPr kumimoji="1" lang="en-US" altLang="ja-JP" sz="2000" b="0" baseline="0" dirty="0" smtClean="0">
                          <a:solidFill>
                            <a:schemeClr val="tx1"/>
                          </a:solidFill>
                        </a:rPr>
                        <a:t>129: 100</a:t>
                      </a:r>
                    </a:p>
                    <a:p>
                      <a:r>
                        <a:rPr kumimoji="1" lang="ja-JP" altLang="en-US" sz="2000" b="0" baseline="0" dirty="0" smtClean="0">
                          <a:solidFill>
                            <a:schemeClr val="tx1"/>
                          </a:solidFill>
                        </a:rPr>
                        <a:t>ヨウ素</a:t>
                      </a:r>
                      <a:r>
                        <a:rPr kumimoji="1" lang="en-US" altLang="ja-JP" sz="2000" b="0" baseline="0" dirty="0" smtClean="0">
                          <a:solidFill>
                            <a:schemeClr val="tx1"/>
                          </a:solidFill>
                        </a:rPr>
                        <a:t>131: 100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kumimoji="1" lang="ja-JP" altLang="en-US" sz="1800" b="0" dirty="0" smtClean="0">
                          <a:solidFill>
                            <a:srgbClr val="0000FF"/>
                          </a:solidFill>
                        </a:rPr>
                        <a:t>◆</a:t>
                      </a:r>
                      <a:r>
                        <a:rPr kumimoji="1" lang="ja-JP" altLang="en-US" sz="1800" b="0" u="sng" dirty="0" smtClean="0">
                          <a:solidFill>
                            <a:schemeClr val="tx1"/>
                          </a:solidFill>
                        </a:rPr>
                        <a:t>食品</a:t>
                      </a:r>
                      <a:r>
                        <a:rPr kumimoji="1" lang="ja-JP" altLang="en-US" sz="1800" b="0" dirty="0" smtClean="0">
                          <a:solidFill>
                            <a:schemeClr val="tx1"/>
                          </a:solidFill>
                        </a:rPr>
                        <a:t>の国際取引上の指標</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事故後</a:t>
                      </a:r>
                      <a:r>
                        <a:rPr kumimoji="1" lang="en-US" altLang="ja-JP" sz="1800" b="0" dirty="0" smtClean="0">
                          <a:solidFill>
                            <a:schemeClr val="tx1"/>
                          </a:solidFill>
                        </a:rPr>
                        <a:t>1</a:t>
                      </a:r>
                      <a:r>
                        <a:rPr kumimoji="1" lang="ja-JP" altLang="en-US" sz="1800" b="0" dirty="0" smtClean="0">
                          <a:solidFill>
                            <a:schemeClr val="tx1"/>
                          </a:solidFill>
                        </a:rPr>
                        <a:t>年間における</a:t>
                      </a:r>
                      <a:r>
                        <a:rPr kumimoji="1" lang="ja-JP" altLang="en-US" sz="1800" b="0" u="sng" dirty="0" smtClean="0">
                          <a:solidFill>
                            <a:schemeClr val="tx1"/>
                          </a:solidFill>
                        </a:rPr>
                        <a:t>実効線量</a:t>
                      </a:r>
                      <a:r>
                        <a:rPr kumimoji="1" lang="ja-JP" altLang="en-US" sz="1800" b="0" dirty="0" smtClean="0">
                          <a:solidFill>
                            <a:schemeClr val="tx1"/>
                          </a:solidFill>
                        </a:rPr>
                        <a:t>が</a:t>
                      </a:r>
                      <a:r>
                        <a:rPr kumimoji="1" lang="en-US" altLang="ja-JP" sz="1800" b="0" dirty="0" smtClean="0">
                          <a:solidFill>
                            <a:schemeClr val="tx1"/>
                          </a:solidFill>
                        </a:rPr>
                        <a:t>1 </a:t>
                      </a:r>
                      <a:r>
                        <a:rPr kumimoji="1" lang="en-US" altLang="ja-JP" sz="1800" b="0" dirty="0" err="1" smtClean="0">
                          <a:solidFill>
                            <a:schemeClr val="tx1"/>
                          </a:solidFill>
                        </a:rPr>
                        <a:t>mSv</a:t>
                      </a:r>
                      <a:r>
                        <a:rPr kumimoji="1" lang="ja-JP" altLang="en-US" sz="1800" b="0" dirty="0" smtClean="0">
                          <a:solidFill>
                            <a:schemeClr val="tx1"/>
                          </a:solidFill>
                        </a:rPr>
                        <a:t>以下</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摂取量の</a:t>
                      </a:r>
                      <a:r>
                        <a:rPr kumimoji="1" lang="en-US" altLang="ja-JP" sz="1800" b="0" dirty="0" smtClean="0">
                          <a:solidFill>
                            <a:schemeClr val="tx1"/>
                          </a:solidFill>
                        </a:rPr>
                        <a:t>10%</a:t>
                      </a:r>
                      <a:r>
                        <a:rPr kumimoji="1" lang="ja-JP" altLang="en-US" sz="1800" b="0" dirty="0" smtClean="0">
                          <a:solidFill>
                            <a:schemeClr val="tx1"/>
                          </a:solidFill>
                        </a:rPr>
                        <a:t>が汚染された食品と仮定</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成人と乳児を考慮</a:t>
                      </a:r>
                      <a:endParaRPr kumimoji="1" lang="en-US" altLang="ja-JP" sz="1800" b="0" dirty="0" smtClean="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19271">
                <a:tc>
                  <a:txBody>
                    <a:bodyPr/>
                    <a:lstStyle/>
                    <a:p>
                      <a:endParaRPr lang="ja-JP" altLang="en-US" sz="1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ja-JP" altLang="en-US" sz="1800" baseline="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ja-JP" altLang="en-US" sz="1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007602">
                <a:tc>
                  <a:txBody>
                    <a:bodyPr/>
                    <a:lstStyle/>
                    <a:p>
                      <a:r>
                        <a:rPr kumimoji="1" lang="ja-JP" altLang="en-US" sz="2000" b="0" dirty="0" smtClean="0">
                          <a:solidFill>
                            <a:schemeClr val="tx1"/>
                          </a:solidFill>
                        </a:rPr>
                        <a:t>原子力安全委員会</a:t>
                      </a:r>
                      <a:endParaRPr kumimoji="1" lang="ja-JP" altLang="en-US" sz="2000" b="0" baseline="30000" dirty="0">
                        <a:solidFill>
                          <a:schemeClr val="tx1"/>
                        </a:solidFill>
                      </a:endParaRPr>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b="0" baseline="0" dirty="0" smtClean="0">
                          <a:solidFill>
                            <a:schemeClr val="tx1"/>
                          </a:solidFill>
                        </a:rPr>
                        <a:t>ヨウ素</a:t>
                      </a:r>
                      <a:r>
                        <a:rPr kumimoji="1" lang="en-US" altLang="ja-JP" sz="2000" b="0" baseline="0" dirty="0" smtClean="0">
                          <a:solidFill>
                            <a:schemeClr val="tx1"/>
                          </a:solidFill>
                        </a:rPr>
                        <a:t>131: 300</a:t>
                      </a:r>
                      <a:endParaRPr kumimoji="1" lang="ja-JP" altLang="en-US" sz="2000" b="0" baseline="0" dirty="0">
                        <a:solidFill>
                          <a:schemeClr val="tx1"/>
                        </a:solidFill>
                      </a:endParaRPr>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b="0" dirty="0" smtClean="0">
                          <a:solidFill>
                            <a:srgbClr val="0000FF"/>
                          </a:solidFill>
                        </a:rPr>
                        <a:t>◆</a:t>
                      </a:r>
                      <a:r>
                        <a:rPr kumimoji="1" lang="ja-JP" altLang="en-US" sz="1800" b="0" dirty="0" smtClean="0">
                          <a:solidFill>
                            <a:schemeClr val="tx1"/>
                          </a:solidFill>
                        </a:rPr>
                        <a:t>事故後</a:t>
                      </a:r>
                      <a:r>
                        <a:rPr kumimoji="1" lang="en-US" altLang="ja-JP" sz="1800" b="0" dirty="0" smtClean="0">
                          <a:solidFill>
                            <a:schemeClr val="tx1"/>
                          </a:solidFill>
                        </a:rPr>
                        <a:t>1</a:t>
                      </a:r>
                      <a:r>
                        <a:rPr kumimoji="1" lang="ja-JP" altLang="en-US" sz="1800" b="0" dirty="0" smtClean="0">
                          <a:solidFill>
                            <a:schemeClr val="tx1"/>
                          </a:solidFill>
                        </a:rPr>
                        <a:t>年間における</a:t>
                      </a:r>
                      <a:r>
                        <a:rPr kumimoji="1" lang="ja-JP" altLang="en-US" sz="1800" b="0" u="sng" dirty="0" smtClean="0">
                          <a:solidFill>
                            <a:schemeClr val="tx1"/>
                          </a:solidFill>
                        </a:rPr>
                        <a:t>甲状腺等価線量</a:t>
                      </a:r>
                      <a:r>
                        <a:rPr kumimoji="1" lang="ja-JP" altLang="en-US" sz="1800" b="0" dirty="0" smtClean="0">
                          <a:solidFill>
                            <a:schemeClr val="tx1"/>
                          </a:solidFill>
                        </a:rPr>
                        <a:t>が</a:t>
                      </a:r>
                      <a:r>
                        <a:rPr kumimoji="1" lang="en-US" altLang="ja-JP" sz="1800" b="0" dirty="0" smtClean="0">
                          <a:solidFill>
                            <a:schemeClr val="tx1"/>
                          </a:solidFill>
                        </a:rPr>
                        <a:t>50 </a:t>
                      </a:r>
                      <a:r>
                        <a:rPr kumimoji="1" lang="en-US" altLang="ja-JP" sz="1800" b="0" dirty="0" err="1" smtClean="0">
                          <a:solidFill>
                            <a:schemeClr val="tx1"/>
                          </a:solidFill>
                        </a:rPr>
                        <a:t>mSv</a:t>
                      </a:r>
                      <a:r>
                        <a:rPr kumimoji="1" lang="ja-JP" altLang="en-US" sz="1800" b="0" dirty="0" smtClean="0">
                          <a:solidFill>
                            <a:schemeClr val="tx1"/>
                          </a:solidFill>
                        </a:rPr>
                        <a:t>　　</a:t>
                      </a:r>
                      <a:endParaRPr kumimoji="1" lang="en-US" altLang="ja-JP" sz="1800" b="0" dirty="0" smtClean="0">
                        <a:solidFill>
                          <a:schemeClr val="tx1"/>
                        </a:solidFill>
                      </a:endParaRPr>
                    </a:p>
                    <a:p>
                      <a:r>
                        <a:rPr kumimoji="1" lang="ja-JP" altLang="en-US" sz="1800" b="0" dirty="0" smtClean="0">
                          <a:solidFill>
                            <a:schemeClr val="tx1"/>
                          </a:solidFill>
                        </a:rPr>
                        <a:t>　　の</a:t>
                      </a:r>
                      <a:r>
                        <a:rPr kumimoji="1" lang="en-US" altLang="ja-JP" sz="1800" b="0" dirty="0" smtClean="0">
                          <a:solidFill>
                            <a:schemeClr val="tx1"/>
                          </a:solidFill>
                        </a:rPr>
                        <a:t>2/9</a:t>
                      </a:r>
                      <a:r>
                        <a:rPr kumimoji="1" lang="ja-JP" altLang="en-US" sz="1800" b="0" dirty="0" smtClean="0">
                          <a:solidFill>
                            <a:schemeClr val="tx1"/>
                          </a:solidFill>
                        </a:rPr>
                        <a:t>（</a:t>
                      </a:r>
                      <a:r>
                        <a:rPr kumimoji="1" lang="en-US" altLang="ja-JP" sz="1800" b="0" dirty="0" smtClean="0">
                          <a:solidFill>
                            <a:schemeClr val="tx1"/>
                          </a:solidFill>
                        </a:rPr>
                        <a:t>=11.1 </a:t>
                      </a:r>
                      <a:r>
                        <a:rPr kumimoji="1" lang="en-US" altLang="ja-JP" sz="1800" b="0" dirty="0" err="1" smtClean="0">
                          <a:solidFill>
                            <a:schemeClr val="tx1"/>
                          </a:solidFill>
                        </a:rPr>
                        <a:t>mSv</a:t>
                      </a:r>
                      <a:r>
                        <a:rPr kumimoji="1" lang="ja-JP" altLang="en-US" sz="1800" b="0" dirty="0" smtClean="0">
                          <a:solidFill>
                            <a:schemeClr val="tx1"/>
                          </a:solidFill>
                        </a:rPr>
                        <a:t>）</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他の放射性ヨウ素による影響も考慮</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飲食物の濃度が半減期に従って減少すると仮定</a:t>
                      </a:r>
                      <a:endParaRPr kumimoji="1" lang="en-US" altLang="ja-JP" sz="1800" b="0" dirty="0" smtClean="0">
                        <a:solidFill>
                          <a:schemeClr val="tx1"/>
                        </a:solidFill>
                      </a:endParaRPr>
                    </a:p>
                    <a:p>
                      <a:r>
                        <a:rPr kumimoji="1" lang="ja-JP" altLang="en-US" sz="1800" b="0" dirty="0" smtClean="0">
                          <a:solidFill>
                            <a:srgbClr val="0000FF"/>
                          </a:solidFill>
                        </a:rPr>
                        <a:t>◆</a:t>
                      </a:r>
                      <a:r>
                        <a:rPr kumimoji="1" lang="ja-JP" altLang="en-US" sz="1800" b="0" dirty="0" smtClean="0">
                          <a:solidFill>
                            <a:schemeClr val="tx1"/>
                          </a:solidFill>
                        </a:rPr>
                        <a:t>成人、幼児、乳児の中で最も厳しい値</a:t>
                      </a:r>
                      <a:endParaRPr kumimoji="1" lang="ja-JP" altLang="en-US" sz="1800" b="0" dirty="0">
                        <a:solidFill>
                          <a:schemeClr val="tx1"/>
                        </a:solidFill>
                      </a:endParaRPr>
                    </a:p>
                  </a:txBody>
                  <a:tcP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スライド番号プレースホルダ 6"/>
          <p:cNvSpPr>
            <a:spLocks noGrp="1"/>
          </p:cNvSpPr>
          <p:nvPr>
            <p:ph type="sldNum" sz="quarter" idx="12"/>
          </p:nvPr>
        </p:nvSpPr>
        <p:spPr/>
        <p:txBody>
          <a:bodyPr/>
          <a:lstStyle/>
          <a:p>
            <a:fld id="{E5B38C71-72A9-4A23-A2EB-0C1911F9BE65}" type="slidenum">
              <a:rPr kumimoji="1" lang="ja-JP" altLang="en-US" smtClean="0"/>
              <a:pPr/>
              <a:t>46</a:t>
            </a:fld>
            <a:endParaRPr kumimoji="1" lang="ja-JP"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47</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en-US" altLang="ja-JP" sz="3600" b="1" dirty="0" smtClean="0">
                <a:solidFill>
                  <a:schemeClr val="bg1"/>
                </a:solidFill>
              </a:rPr>
              <a:t>1 </a:t>
            </a:r>
            <a:r>
              <a:rPr lang="en-US" altLang="ja-JP" sz="3600" b="1" dirty="0" err="1" smtClean="0">
                <a:solidFill>
                  <a:schemeClr val="bg1"/>
                </a:solidFill>
              </a:rPr>
              <a:t>Sv</a:t>
            </a:r>
            <a:r>
              <a:rPr lang="ja-JP" altLang="en-US" sz="3600" b="1" dirty="0" err="1" smtClean="0">
                <a:solidFill>
                  <a:schemeClr val="bg1"/>
                </a:solidFill>
              </a:rPr>
              <a:t>での</a:t>
            </a:r>
            <a:r>
              <a:rPr lang="ja-JP" altLang="en-US" sz="3600" b="1" dirty="0" smtClean="0">
                <a:solidFill>
                  <a:schemeClr val="bg1"/>
                </a:solidFill>
              </a:rPr>
              <a:t>発がんリスクはどれくらい？</a:t>
            </a:r>
            <a:endParaRPr lang="en-US" altLang="ja-JP" sz="3600" b="1" baseline="30000" dirty="0" smtClean="0">
              <a:solidFill>
                <a:schemeClr val="bg1"/>
              </a:solidFill>
            </a:endParaRPr>
          </a:p>
        </p:txBody>
      </p:sp>
      <p:sp>
        <p:nvSpPr>
          <p:cNvPr id="4" name="テキスト ボックス 3"/>
          <p:cNvSpPr txBox="1"/>
          <p:nvPr/>
        </p:nvSpPr>
        <p:spPr>
          <a:xfrm>
            <a:off x="179512" y="908720"/>
            <a:ext cx="8676455" cy="5447645"/>
          </a:xfrm>
          <a:prstGeom prst="rect">
            <a:avLst/>
          </a:prstGeom>
          <a:noFill/>
        </p:spPr>
        <p:txBody>
          <a:bodyPr wrap="square" rtlCol="0">
            <a:spAutoFit/>
          </a:bodyPr>
          <a:lstStyle/>
          <a:p>
            <a:r>
              <a:rPr kumimoji="1" lang="en-US" altLang="ja-JP" sz="2800" dirty="0" smtClean="0"/>
              <a:t>ICRP</a:t>
            </a:r>
            <a:r>
              <a:rPr kumimoji="1" lang="ja-JP" altLang="en-US" sz="2800" dirty="0" smtClean="0"/>
              <a:t>（</a:t>
            </a:r>
            <a:r>
              <a:rPr lang="zh-TW" altLang="en-US" sz="2800" dirty="0" smtClean="0"/>
              <a:t>国際放射線防護委員会</a:t>
            </a:r>
            <a:r>
              <a:rPr kumimoji="1" lang="ja-JP" altLang="en-US" sz="2800" dirty="0" smtClean="0"/>
              <a:t>）の場合：</a:t>
            </a:r>
            <a:endParaRPr kumimoji="1" lang="en-US" altLang="ja-JP" sz="2800" dirty="0" smtClean="0"/>
          </a:p>
          <a:p>
            <a:r>
              <a:rPr kumimoji="1" lang="ja-JP" altLang="en-US" sz="2000" dirty="0" smtClean="0"/>
              <a:t>　◆原爆による曝露量と発がんのデータを使用</a:t>
            </a:r>
            <a:endParaRPr kumimoji="1" lang="en-US" altLang="ja-JP" sz="2000" dirty="0" smtClean="0"/>
          </a:p>
          <a:p>
            <a:r>
              <a:rPr lang="ja-JP" altLang="en-US" sz="2000" dirty="0" smtClean="0"/>
              <a:t>　◆世界各地の年齢構成・自然発がん率を設定</a:t>
            </a:r>
            <a:endParaRPr kumimoji="1" lang="en-US" altLang="ja-JP" sz="2000" dirty="0" smtClean="0"/>
          </a:p>
          <a:p>
            <a:r>
              <a:rPr kumimoji="1" lang="ja-JP" altLang="en-US" sz="2000" dirty="0" smtClean="0"/>
              <a:t>　◆</a:t>
            </a:r>
            <a:r>
              <a:rPr lang="ja-JP" altLang="en-US" sz="2000" dirty="0" smtClean="0">
                <a:solidFill>
                  <a:srgbClr val="0000FF"/>
                </a:solidFill>
              </a:rPr>
              <a:t>低線量</a:t>
            </a:r>
            <a:r>
              <a:rPr kumimoji="1" lang="ja-JP" altLang="en-US" sz="2000" dirty="0" smtClean="0">
                <a:solidFill>
                  <a:srgbClr val="0000FF"/>
                </a:solidFill>
              </a:rPr>
              <a:t>領域では発がんリスクが高線量領域の半分になると仮定</a:t>
            </a:r>
            <a:endParaRPr kumimoji="1" lang="en-US" altLang="ja-JP" sz="2000" dirty="0" smtClean="0">
              <a:solidFill>
                <a:srgbClr val="0000FF"/>
              </a:solidFill>
            </a:endParaRPr>
          </a:p>
          <a:p>
            <a:r>
              <a:rPr lang="ja-JP" altLang="en-US" sz="2400" dirty="0" smtClean="0"/>
              <a:t>　　総発がんリスク：</a:t>
            </a:r>
            <a:r>
              <a:rPr lang="en-US" altLang="ja-JP" sz="2400" dirty="0" smtClean="0"/>
              <a:t>10</a:t>
            </a:r>
            <a:r>
              <a:rPr lang="ja-JP" altLang="en-US" sz="2400" dirty="0" smtClean="0"/>
              <a:t>万人中</a:t>
            </a:r>
            <a:r>
              <a:rPr lang="en-US" altLang="ja-JP" sz="2400" dirty="0" smtClean="0"/>
              <a:t>17154</a:t>
            </a:r>
            <a:r>
              <a:rPr lang="ja-JP" altLang="en-US" sz="2400" dirty="0" smtClean="0"/>
              <a:t>人（</a:t>
            </a:r>
            <a:r>
              <a:rPr lang="en-US" altLang="ja-JP" sz="2400" dirty="0" smtClean="0"/>
              <a:t>1.7154×10</a:t>
            </a:r>
            <a:r>
              <a:rPr lang="en-US" altLang="ja-JP" sz="2400" baseline="30000" dirty="0" smtClean="0"/>
              <a:t>-1</a:t>
            </a:r>
            <a:r>
              <a:rPr lang="ja-JP" altLang="en-US" sz="2400" dirty="0" smtClean="0"/>
              <a:t>）</a:t>
            </a:r>
            <a:endParaRPr lang="en-US" altLang="ja-JP" sz="2400" dirty="0" smtClean="0"/>
          </a:p>
          <a:p>
            <a:r>
              <a:rPr lang="ja-JP" altLang="en-US" sz="2400" dirty="0" smtClean="0"/>
              <a:t>　　致死性発がんリスク：</a:t>
            </a:r>
            <a:r>
              <a:rPr lang="en-US" altLang="ja-JP" sz="2400" dirty="0" smtClean="0"/>
              <a:t>10</a:t>
            </a:r>
            <a:r>
              <a:rPr lang="ja-JP" altLang="en-US" sz="2400" dirty="0" smtClean="0"/>
              <a:t>万人中</a:t>
            </a:r>
            <a:r>
              <a:rPr lang="en-US" altLang="ja-JP" sz="2400" dirty="0" smtClean="0"/>
              <a:t>4140</a:t>
            </a:r>
            <a:r>
              <a:rPr lang="ja-JP" altLang="en-US" sz="2400" dirty="0" smtClean="0"/>
              <a:t>人（</a:t>
            </a:r>
            <a:r>
              <a:rPr lang="en-US" altLang="ja-JP" sz="2400" dirty="0" smtClean="0"/>
              <a:t>4.14×10</a:t>
            </a:r>
            <a:r>
              <a:rPr lang="en-US" altLang="ja-JP" sz="2400" baseline="30000" dirty="0" smtClean="0"/>
              <a:t>-2</a:t>
            </a:r>
            <a:r>
              <a:rPr lang="ja-JP" altLang="en-US" sz="2400" dirty="0" smtClean="0"/>
              <a:t>）</a:t>
            </a:r>
            <a:endParaRPr lang="en-US" altLang="ja-JP" sz="2400" dirty="0" smtClean="0"/>
          </a:p>
          <a:p>
            <a:endParaRPr lang="en-US" altLang="ja-JP" sz="2800" dirty="0" smtClean="0"/>
          </a:p>
          <a:p>
            <a:r>
              <a:rPr lang="ja-JP" altLang="en-US" sz="2800" dirty="0" smtClean="0"/>
              <a:t>日本人の年齢構成・自然発がん率、低線量領域でも発がんリスクが半分にならないと仮定したとき：</a:t>
            </a:r>
            <a:endParaRPr lang="en-US" altLang="ja-JP" sz="2800" dirty="0" smtClean="0"/>
          </a:p>
          <a:p>
            <a:r>
              <a:rPr lang="ja-JP" altLang="en-US" sz="2800" dirty="0" smtClean="0"/>
              <a:t>　　致死性発がんリスク</a:t>
            </a:r>
            <a:endParaRPr lang="en-US" altLang="ja-JP" sz="2800" dirty="0" smtClean="0"/>
          </a:p>
          <a:p>
            <a:r>
              <a:rPr lang="ja-JP" altLang="en-US" sz="2400" dirty="0" smtClean="0"/>
              <a:t>　　　　　　　全年齢：</a:t>
            </a:r>
            <a:r>
              <a:rPr lang="en-US" altLang="ja-JP" sz="2400" dirty="0" smtClean="0"/>
              <a:t>10</a:t>
            </a:r>
            <a:r>
              <a:rPr lang="ja-JP" altLang="en-US" sz="2400" dirty="0" smtClean="0"/>
              <a:t>万人中</a:t>
            </a:r>
            <a:r>
              <a:rPr lang="en-US" altLang="ja-JP" sz="2400" dirty="0" smtClean="0"/>
              <a:t>8860</a:t>
            </a:r>
            <a:r>
              <a:rPr lang="ja-JP" altLang="en-US" sz="2400" dirty="0" smtClean="0"/>
              <a:t>人（</a:t>
            </a:r>
            <a:r>
              <a:rPr lang="en-US" altLang="ja-JP" sz="2400" dirty="0" smtClean="0"/>
              <a:t>8.86×10</a:t>
            </a:r>
            <a:r>
              <a:rPr lang="en-US" altLang="ja-JP" sz="2400" baseline="30000" dirty="0" smtClean="0"/>
              <a:t>-2</a:t>
            </a:r>
            <a:r>
              <a:rPr lang="ja-JP" altLang="en-US" sz="2400" dirty="0" smtClean="0"/>
              <a:t>）</a:t>
            </a:r>
            <a:endParaRPr lang="en-US" altLang="ja-JP" sz="2400" dirty="0" smtClean="0"/>
          </a:p>
          <a:p>
            <a:r>
              <a:rPr lang="ja-JP" altLang="en-US" sz="2400" dirty="0" smtClean="0"/>
              <a:t>　　　　　　　　　</a:t>
            </a:r>
            <a:r>
              <a:rPr lang="en-US" altLang="ja-JP" sz="2400" dirty="0" smtClean="0"/>
              <a:t>0</a:t>
            </a:r>
            <a:r>
              <a:rPr lang="ja-JP" altLang="en-US" sz="2400" dirty="0" smtClean="0"/>
              <a:t>歳：</a:t>
            </a:r>
            <a:r>
              <a:rPr lang="en-US" altLang="ja-JP" sz="2400" dirty="0" smtClean="0"/>
              <a:t> 10</a:t>
            </a:r>
            <a:r>
              <a:rPr lang="ja-JP" altLang="en-US" sz="2400" dirty="0" smtClean="0"/>
              <a:t>万人中</a:t>
            </a:r>
            <a:r>
              <a:rPr lang="en-US" altLang="ja-JP" sz="2400" dirty="0" smtClean="0"/>
              <a:t>33940</a:t>
            </a:r>
            <a:r>
              <a:rPr lang="ja-JP" altLang="en-US" sz="2400" dirty="0" smtClean="0"/>
              <a:t>人（</a:t>
            </a:r>
            <a:r>
              <a:rPr lang="en-US" altLang="ja-JP" sz="2400" dirty="0" smtClean="0"/>
              <a:t>3.394×10</a:t>
            </a:r>
            <a:r>
              <a:rPr lang="en-US" altLang="ja-JP" sz="2400" baseline="30000" dirty="0" smtClean="0"/>
              <a:t>-1</a:t>
            </a:r>
            <a:r>
              <a:rPr lang="ja-JP" altLang="en-US" sz="2400" dirty="0" smtClean="0"/>
              <a:t>）</a:t>
            </a:r>
            <a:endParaRPr lang="en-US" altLang="ja-JP" sz="2400" dirty="0" smtClean="0"/>
          </a:p>
          <a:p>
            <a:r>
              <a:rPr lang="en-US" altLang="ja-JP" sz="2400" dirty="0" smtClean="0"/>
              <a:t>	</a:t>
            </a:r>
            <a:r>
              <a:rPr lang="ja-JP" altLang="en-US" sz="2400" dirty="0" smtClean="0"/>
              <a:t>　　</a:t>
            </a:r>
            <a:r>
              <a:rPr lang="en-US" altLang="ja-JP" sz="2400" dirty="0" smtClean="0"/>
              <a:t>0</a:t>
            </a:r>
            <a:r>
              <a:rPr lang="ja-JP" altLang="en-US" sz="2400" dirty="0" smtClean="0"/>
              <a:t>～</a:t>
            </a:r>
            <a:r>
              <a:rPr lang="en-US" altLang="ja-JP" sz="2400" dirty="0" smtClean="0"/>
              <a:t>9</a:t>
            </a:r>
            <a:r>
              <a:rPr lang="ja-JP" altLang="en-US" sz="2400" dirty="0" smtClean="0"/>
              <a:t>歳：</a:t>
            </a:r>
            <a:r>
              <a:rPr lang="en-US" altLang="ja-JP" sz="2400" dirty="0" smtClean="0"/>
              <a:t> 10</a:t>
            </a:r>
            <a:r>
              <a:rPr lang="ja-JP" altLang="en-US" sz="2400" dirty="0" smtClean="0"/>
              <a:t>万人中</a:t>
            </a:r>
            <a:r>
              <a:rPr lang="en-US" altLang="ja-JP" sz="2400" dirty="0" smtClean="0"/>
              <a:t>28050</a:t>
            </a:r>
            <a:r>
              <a:rPr lang="ja-JP" altLang="en-US" sz="2400" dirty="0" smtClean="0"/>
              <a:t>人（</a:t>
            </a:r>
            <a:r>
              <a:rPr lang="en-US" altLang="ja-JP" sz="2400" dirty="0" smtClean="0"/>
              <a:t>2.805×10</a:t>
            </a:r>
            <a:r>
              <a:rPr lang="en-US" altLang="ja-JP" sz="2400" baseline="30000" dirty="0" smtClean="0"/>
              <a:t>-1</a:t>
            </a:r>
            <a:r>
              <a:rPr lang="ja-JP" altLang="en-US" sz="2400" dirty="0" smtClean="0"/>
              <a:t>）</a:t>
            </a:r>
            <a:endParaRPr lang="en-US" altLang="ja-JP" sz="2400" dirty="0" smtClean="0"/>
          </a:p>
          <a:p>
            <a:r>
              <a:rPr lang="ja-JP" altLang="en-US" sz="2400" dirty="0" smtClean="0"/>
              <a:t>　　　　　　</a:t>
            </a:r>
            <a:r>
              <a:rPr lang="en-US" altLang="ja-JP" sz="2400" dirty="0" smtClean="0"/>
              <a:t>20-34</a:t>
            </a:r>
            <a:r>
              <a:rPr lang="ja-JP" altLang="en-US" sz="2400" dirty="0" smtClean="0"/>
              <a:t>歳：</a:t>
            </a:r>
            <a:r>
              <a:rPr lang="en-US" altLang="ja-JP" sz="2400" dirty="0" smtClean="0"/>
              <a:t> 10</a:t>
            </a:r>
            <a:r>
              <a:rPr lang="ja-JP" altLang="en-US" sz="2400" dirty="0" smtClean="0"/>
              <a:t>万人中</a:t>
            </a:r>
            <a:r>
              <a:rPr lang="en-US" altLang="ja-JP" sz="2400" dirty="0" smtClean="0"/>
              <a:t>12040</a:t>
            </a:r>
            <a:r>
              <a:rPr lang="ja-JP" altLang="en-US" sz="2400" dirty="0" smtClean="0"/>
              <a:t>人（</a:t>
            </a:r>
            <a:r>
              <a:rPr lang="en-US" altLang="ja-JP" sz="2400" dirty="0" smtClean="0"/>
              <a:t>1.204×10</a:t>
            </a:r>
            <a:r>
              <a:rPr lang="en-US" altLang="ja-JP" sz="2400" baseline="30000" dirty="0" smtClean="0"/>
              <a:t>-1</a:t>
            </a:r>
            <a:r>
              <a:rPr lang="ja-JP" altLang="en-US" sz="2400" dirty="0" smtClean="0"/>
              <a:t>）</a:t>
            </a:r>
            <a:endParaRPr kumimoji="1" lang="ja-JP" altLang="en-US" sz="2800" dirty="0"/>
          </a:p>
        </p:txBody>
      </p:sp>
      <p:sp>
        <p:nvSpPr>
          <p:cNvPr id="5" name="テキスト ボックス 4"/>
          <p:cNvSpPr txBox="1"/>
          <p:nvPr/>
        </p:nvSpPr>
        <p:spPr>
          <a:xfrm>
            <a:off x="-36512" y="6423719"/>
            <a:ext cx="4129207" cy="461665"/>
          </a:xfrm>
          <a:prstGeom prst="rect">
            <a:avLst/>
          </a:prstGeom>
          <a:noFill/>
        </p:spPr>
        <p:txBody>
          <a:bodyPr wrap="none" rtlCol="0">
            <a:spAutoFit/>
          </a:bodyPr>
          <a:lstStyle/>
          <a:p>
            <a:r>
              <a:rPr lang="en-US" altLang="ja-JP" sz="1200" dirty="0" smtClean="0"/>
              <a:t>ICRP Publication 103, 2007.</a:t>
            </a:r>
          </a:p>
          <a:p>
            <a:r>
              <a:rPr lang="ja-JP" altLang="en-US" sz="1200" dirty="0" smtClean="0"/>
              <a:t>岡敏弘（</a:t>
            </a:r>
            <a:r>
              <a:rPr lang="en-GB" altLang="ja-JP" sz="1200" dirty="0" smtClean="0"/>
              <a:t>http://www.s.fpu.ac.jp/oka/radiationriskbenefit.pdf</a:t>
            </a:r>
            <a:r>
              <a:rPr lang="ja-JP" altLang="en-US" sz="1200" dirty="0" smtClean="0"/>
              <a:t>）</a:t>
            </a:r>
            <a:endParaRPr kumimoji="1" lang="ja-JP" altLang="en-US" sz="12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48</a:t>
            </a:fld>
            <a:endParaRPr kumimoji="1" lang="ja-JP" altLang="en-US"/>
          </a:p>
        </p:txBody>
      </p:sp>
      <p:sp>
        <p:nvSpPr>
          <p:cNvPr id="3" name="Text Box 4"/>
          <p:cNvSpPr txBox="1">
            <a:spLocks noChangeArrowheads="1"/>
          </p:cNvSpPr>
          <p:nvPr/>
        </p:nvSpPr>
        <p:spPr bwMode="auto">
          <a:xfrm>
            <a:off x="-9525"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福島と東京の食品中濃度の比較</a:t>
            </a:r>
          </a:p>
        </p:txBody>
      </p:sp>
      <p:graphicFrame>
        <p:nvGraphicFramePr>
          <p:cNvPr id="4" name="表 3"/>
          <p:cNvGraphicFramePr>
            <a:graphicFrameLocks noGrp="1"/>
          </p:cNvGraphicFramePr>
          <p:nvPr/>
        </p:nvGraphicFramePr>
        <p:xfrm>
          <a:off x="467544" y="1558280"/>
          <a:ext cx="8424936" cy="2961640"/>
        </p:xfrm>
        <a:graphic>
          <a:graphicData uri="http://schemas.openxmlformats.org/drawingml/2006/table">
            <a:tbl>
              <a:tblPr firstRow="1" bandRow="1">
                <a:tableStyleId>{5C22544A-7EE6-4342-B048-85BDC9FD1C3A}</a:tableStyleId>
              </a:tblPr>
              <a:tblGrid>
                <a:gridCol w="3168351"/>
                <a:gridCol w="2448273"/>
                <a:gridCol w="2808312"/>
              </a:tblGrid>
              <a:tr h="370840">
                <a:tc>
                  <a:txBody>
                    <a:bodyPr/>
                    <a:lstStyle/>
                    <a:p>
                      <a:pPr algn="ct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3200" b="0" dirty="0" smtClean="0">
                          <a:solidFill>
                            <a:schemeClr val="tx1"/>
                          </a:solidFill>
                        </a:rPr>
                        <a:t>東京・関東</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3200" b="0" dirty="0" smtClean="0">
                          <a:solidFill>
                            <a:schemeClr val="tx1"/>
                          </a:solidFill>
                        </a:rPr>
                        <a:t>福島</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kumimoji="1" lang="ja-JP" altLang="en-US" sz="3200" b="0" dirty="0" smtClean="0">
                          <a:solidFill>
                            <a:schemeClr val="tx1"/>
                          </a:solidFill>
                        </a:rPr>
                        <a:t>厚労省</a:t>
                      </a:r>
                      <a:r>
                        <a:rPr kumimoji="1" lang="en-US" altLang="ja-JP" sz="3200" b="0" dirty="0" smtClean="0">
                          <a:solidFill>
                            <a:schemeClr val="tx1"/>
                          </a:solidFill>
                        </a:rPr>
                        <a:t>*</a:t>
                      </a:r>
                    </a:p>
                    <a:p>
                      <a:pPr algn="ctr"/>
                      <a:r>
                        <a:rPr kumimoji="1" lang="ja-JP" altLang="en-US" sz="2400" b="0" dirty="0" smtClean="0">
                          <a:solidFill>
                            <a:schemeClr val="tx1"/>
                          </a:solidFill>
                        </a:rPr>
                        <a:t>（</a:t>
                      </a:r>
                      <a:r>
                        <a:rPr kumimoji="1" lang="en-US" altLang="ja-JP" sz="2400" b="0" dirty="0" smtClean="0">
                          <a:solidFill>
                            <a:schemeClr val="tx1"/>
                          </a:solidFill>
                        </a:rPr>
                        <a:t>2011</a:t>
                      </a:r>
                      <a:r>
                        <a:rPr kumimoji="1" lang="ja-JP" altLang="en-US" sz="2400" b="0" dirty="0" smtClean="0">
                          <a:solidFill>
                            <a:schemeClr val="tx1"/>
                          </a:solidFill>
                        </a:rPr>
                        <a:t>年</a:t>
                      </a:r>
                      <a:r>
                        <a:rPr kumimoji="1" lang="en-US" altLang="ja-JP" sz="2400" b="0" dirty="0" smtClean="0">
                          <a:solidFill>
                            <a:schemeClr val="tx1"/>
                          </a:solidFill>
                        </a:rPr>
                        <a:t>9</a:t>
                      </a:r>
                      <a:r>
                        <a:rPr kumimoji="1" lang="ja-JP" altLang="en-US" sz="2400" b="0" dirty="0" smtClean="0">
                          <a:solidFill>
                            <a:schemeClr val="tx1"/>
                          </a:solidFill>
                        </a:rPr>
                        <a:t>月</a:t>
                      </a:r>
                      <a:r>
                        <a:rPr kumimoji="1" lang="en-US" altLang="ja-JP" sz="2400" b="0" dirty="0" smtClean="0">
                          <a:solidFill>
                            <a:schemeClr val="tx1"/>
                          </a:solidFill>
                        </a:rPr>
                        <a:t>11</a:t>
                      </a:r>
                      <a:r>
                        <a:rPr kumimoji="1" lang="ja-JP" altLang="en-US" sz="2400" b="0" dirty="0" smtClean="0">
                          <a:solidFill>
                            <a:schemeClr val="tx1"/>
                          </a:solidFill>
                        </a:rPr>
                        <a:t>月）</a:t>
                      </a:r>
                      <a:endParaRPr kumimoji="1" lang="ja-JP" altLang="en-US" sz="24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0.21 </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3200" b="0" dirty="0" smtClean="0">
                          <a:solidFill>
                            <a:schemeClr val="tx1"/>
                          </a:solidFill>
                        </a:rPr>
                        <a:t>1.6</a:t>
                      </a:r>
                      <a:endParaRPr kumimoji="1" lang="ja-JP" altLang="en-US" sz="32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pPr algn="ctr"/>
                      <a:endParaRPr kumimoji="1" lang="ja-JP" altLang="en-US" sz="8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8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kumimoji="1" lang="ja-JP" altLang="en-US" sz="800" b="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kumimoji="1" lang="ja-JP" altLang="en-US" sz="3200" b="0" dirty="0" smtClean="0">
                          <a:solidFill>
                            <a:schemeClr val="tx1"/>
                          </a:solidFill>
                        </a:rPr>
                        <a:t>京大・朝日新聞</a:t>
                      </a:r>
                      <a:r>
                        <a:rPr kumimoji="1" lang="en-US" altLang="ja-JP" sz="3200" b="0" dirty="0" smtClean="0">
                          <a:solidFill>
                            <a:schemeClr val="tx1"/>
                          </a:solidFill>
                        </a:rPr>
                        <a:t>**</a:t>
                      </a:r>
                    </a:p>
                    <a:p>
                      <a:pPr algn="ctr"/>
                      <a:r>
                        <a:rPr kumimoji="1" lang="ja-JP" altLang="en-US" sz="3200" b="0" dirty="0" smtClean="0">
                          <a:solidFill>
                            <a:schemeClr val="tx1"/>
                          </a:solidFill>
                        </a:rPr>
                        <a:t>（</a:t>
                      </a:r>
                      <a:r>
                        <a:rPr kumimoji="1" lang="en-US" altLang="ja-JP" sz="2400" b="0" dirty="0" smtClean="0">
                          <a:solidFill>
                            <a:schemeClr val="tx1"/>
                          </a:solidFill>
                        </a:rPr>
                        <a:t>2011</a:t>
                      </a:r>
                      <a:r>
                        <a:rPr kumimoji="1" lang="ja-JP" altLang="en-US" sz="2400" b="0" dirty="0" smtClean="0">
                          <a:solidFill>
                            <a:schemeClr val="tx1"/>
                          </a:solidFill>
                        </a:rPr>
                        <a:t>年</a:t>
                      </a:r>
                      <a:r>
                        <a:rPr kumimoji="1" lang="en-US" altLang="ja-JP" sz="2400" b="0" dirty="0" smtClean="0">
                          <a:solidFill>
                            <a:schemeClr val="tx1"/>
                          </a:solidFill>
                        </a:rPr>
                        <a:t>12</a:t>
                      </a:r>
                      <a:r>
                        <a:rPr kumimoji="1" lang="ja-JP" altLang="en-US" sz="2400" b="0" dirty="0" smtClean="0">
                          <a:solidFill>
                            <a:schemeClr val="tx1"/>
                          </a:solidFill>
                        </a:rPr>
                        <a:t>月</a:t>
                      </a:r>
                      <a:r>
                        <a:rPr kumimoji="1" lang="ja-JP" altLang="en-US" sz="3200" b="0" dirty="0" smtClean="0">
                          <a:solidFill>
                            <a:schemeClr val="tx1"/>
                          </a:solidFill>
                        </a:rPr>
                        <a:t>）</a:t>
                      </a:r>
                      <a:endParaRPr kumimoji="1" lang="ja-JP" alt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3200" b="0" dirty="0" smtClean="0">
                          <a:solidFill>
                            <a:schemeClr val="tx1"/>
                          </a:solidFill>
                        </a:rPr>
                        <a:t>中央値：</a:t>
                      </a:r>
                      <a:r>
                        <a:rPr kumimoji="1" lang="en-US" altLang="ja-JP" sz="3200" b="0" dirty="0" smtClean="0">
                          <a:solidFill>
                            <a:schemeClr val="tx1"/>
                          </a:solidFill>
                        </a:rPr>
                        <a:t>0.17</a:t>
                      </a:r>
                    </a:p>
                    <a:p>
                      <a:pPr algn="ctr"/>
                      <a:r>
                        <a:rPr kumimoji="1" lang="ja-JP" altLang="en-US" sz="3200" b="0" dirty="0" smtClean="0">
                          <a:solidFill>
                            <a:schemeClr val="tx1"/>
                          </a:solidFill>
                        </a:rPr>
                        <a:t>最大値：</a:t>
                      </a:r>
                      <a:r>
                        <a:rPr kumimoji="1" lang="en-US" altLang="ja-JP" sz="3200" b="0" dirty="0" smtClean="0">
                          <a:solidFill>
                            <a:schemeClr val="tx1"/>
                          </a:solidFill>
                        </a:rPr>
                        <a:t>5.1</a:t>
                      </a:r>
                      <a:endParaRPr kumimoji="1" lang="ja-JP" altLang="en-US" sz="3200" b="0" dirty="0" smtClean="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3200" b="0" dirty="0" smtClean="0">
                          <a:solidFill>
                            <a:schemeClr val="tx1"/>
                          </a:solidFill>
                        </a:rPr>
                        <a:t>中央値：</a:t>
                      </a:r>
                      <a:r>
                        <a:rPr kumimoji="1" lang="en-US" altLang="ja-JP" sz="3200" b="0" dirty="0" smtClean="0">
                          <a:solidFill>
                            <a:schemeClr val="tx1"/>
                          </a:solidFill>
                        </a:rPr>
                        <a:t>2.0</a:t>
                      </a:r>
                    </a:p>
                    <a:p>
                      <a:pPr algn="ctr"/>
                      <a:r>
                        <a:rPr kumimoji="1" lang="ja-JP" altLang="en-US" sz="3200" b="0" dirty="0" smtClean="0">
                          <a:solidFill>
                            <a:schemeClr val="tx1"/>
                          </a:solidFill>
                        </a:rPr>
                        <a:t>最大値：</a:t>
                      </a:r>
                      <a:r>
                        <a:rPr kumimoji="1" lang="en-US" altLang="ja-JP" sz="3200" b="0" dirty="0" smtClean="0">
                          <a:solidFill>
                            <a:schemeClr val="tx1"/>
                          </a:solidFill>
                        </a:rPr>
                        <a:t>8.6</a:t>
                      </a:r>
                      <a:endParaRPr kumimoji="1" lang="ja-JP" altLang="en-US" sz="32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1342065" y="692696"/>
            <a:ext cx="6614311" cy="584775"/>
          </a:xfrm>
          <a:prstGeom prst="rect">
            <a:avLst/>
          </a:prstGeom>
          <a:noFill/>
        </p:spPr>
        <p:txBody>
          <a:bodyPr wrap="none" rtlCol="0">
            <a:spAutoFit/>
          </a:bodyPr>
          <a:lstStyle/>
          <a:p>
            <a:r>
              <a:rPr lang="ja-JP" altLang="en-US" sz="3200" dirty="0" smtClean="0"/>
              <a:t>セシウム</a:t>
            </a:r>
            <a:r>
              <a:rPr lang="en-US" altLang="ja-JP" sz="3200" dirty="0" smtClean="0"/>
              <a:t>134+137</a:t>
            </a:r>
            <a:r>
              <a:rPr kumimoji="1" lang="ja-JP" altLang="en-US" sz="3200" dirty="0" smtClean="0"/>
              <a:t>の曝露量（</a:t>
            </a:r>
            <a:r>
              <a:rPr kumimoji="1" lang="en-US" altLang="ja-JP" sz="3200" dirty="0" smtClean="0"/>
              <a:t>µ</a:t>
            </a:r>
            <a:r>
              <a:rPr kumimoji="1" lang="en-US" altLang="ja-JP" sz="3200" dirty="0" err="1" smtClean="0"/>
              <a:t>Sv</a:t>
            </a:r>
            <a:r>
              <a:rPr kumimoji="1" lang="en-US" altLang="ja-JP" sz="3200" dirty="0" smtClean="0"/>
              <a:t>/</a:t>
            </a:r>
            <a:r>
              <a:rPr lang="ja-JP" altLang="en-US" sz="3200" dirty="0" smtClean="0"/>
              <a:t>月</a:t>
            </a:r>
            <a:r>
              <a:rPr kumimoji="1" lang="ja-JP" altLang="en-US" sz="3200" dirty="0" smtClean="0"/>
              <a:t>）</a:t>
            </a:r>
            <a:endParaRPr kumimoji="1" lang="ja-JP" altLang="en-US" sz="3200" dirty="0"/>
          </a:p>
        </p:txBody>
      </p:sp>
      <p:sp>
        <p:nvSpPr>
          <p:cNvPr id="7" name="テキスト ボックス 6"/>
          <p:cNvSpPr txBox="1"/>
          <p:nvPr/>
        </p:nvSpPr>
        <p:spPr>
          <a:xfrm>
            <a:off x="323528" y="4725144"/>
            <a:ext cx="8748464" cy="923330"/>
          </a:xfrm>
          <a:prstGeom prst="rect">
            <a:avLst/>
          </a:prstGeom>
          <a:noFill/>
        </p:spPr>
        <p:txBody>
          <a:bodyPr wrap="square" rtlCol="0">
            <a:spAutoFit/>
          </a:bodyPr>
          <a:lstStyle/>
          <a:p>
            <a:r>
              <a:rPr lang="ja-JP" altLang="en-US" dirty="0" smtClean="0"/>
              <a:t>* 東京で流通されている食品を購入し、食品別摂取量平均を踏まえて均一化して測定　</a:t>
            </a:r>
            <a:endParaRPr lang="en-US" altLang="ja-JP" dirty="0" smtClean="0"/>
          </a:p>
          <a:p>
            <a:r>
              <a:rPr lang="ja-JP" altLang="en-US" dirty="0" smtClean="0"/>
              <a:t>　  （</a:t>
            </a:r>
            <a:r>
              <a:rPr lang="ja-JP" altLang="en-US" sz="1200" dirty="0" smtClean="0"/>
              <a:t>「食品からの放射性物質の</a:t>
            </a:r>
            <a:r>
              <a:rPr lang="en-US" altLang="ja-JP" sz="1200" dirty="0" smtClean="0"/>
              <a:t>1</a:t>
            </a:r>
            <a:r>
              <a:rPr lang="ja-JP" altLang="en-US" sz="1200" dirty="0" smtClean="0"/>
              <a:t>日摂取量の推定について」</a:t>
            </a:r>
            <a:r>
              <a:rPr lang="ja-JP" altLang="en-US" dirty="0" smtClean="0"/>
              <a:t>）</a:t>
            </a:r>
            <a:endParaRPr lang="en-US" altLang="ja-JP" dirty="0" smtClean="0"/>
          </a:p>
          <a:p>
            <a:r>
              <a:rPr kumimoji="1" lang="ja-JP" altLang="en-US" dirty="0" smtClean="0"/>
              <a:t>** 陰膳方式による調査。関東</a:t>
            </a:r>
            <a:r>
              <a:rPr kumimoji="1" lang="en-US" altLang="ja-JP" dirty="0" smtClean="0"/>
              <a:t>16</a:t>
            </a:r>
            <a:r>
              <a:rPr lang="ja-JP" altLang="en-US" dirty="0" smtClean="0"/>
              <a:t>家庭、福島県</a:t>
            </a:r>
            <a:r>
              <a:rPr lang="en-US" altLang="ja-JP" dirty="0" smtClean="0"/>
              <a:t>26</a:t>
            </a:r>
            <a:r>
              <a:rPr lang="ja-JP" altLang="en-US" dirty="0" smtClean="0"/>
              <a:t>家庭を対象（</a:t>
            </a:r>
            <a:r>
              <a:rPr lang="ja-JP" altLang="en-US" sz="1200" dirty="0" smtClean="0"/>
              <a:t>朝日新聞</a:t>
            </a:r>
            <a:r>
              <a:rPr lang="en-US" altLang="ja-JP" sz="1200" dirty="0" smtClean="0"/>
              <a:t>2012</a:t>
            </a:r>
            <a:r>
              <a:rPr lang="ja-JP" altLang="en-US" sz="1200" dirty="0" smtClean="0"/>
              <a:t>年</a:t>
            </a:r>
            <a:r>
              <a:rPr lang="en-US" altLang="ja-JP" sz="1200" dirty="0" smtClean="0"/>
              <a:t>1</a:t>
            </a:r>
            <a:r>
              <a:rPr lang="ja-JP" altLang="en-US" sz="1200" dirty="0" smtClean="0"/>
              <a:t>月</a:t>
            </a:r>
            <a:r>
              <a:rPr lang="en-US" altLang="ja-JP" sz="1200" dirty="0" smtClean="0"/>
              <a:t>19</a:t>
            </a:r>
            <a:r>
              <a:rPr lang="ja-JP" altLang="en-US" sz="1200" dirty="0" smtClean="0"/>
              <a:t>日</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49</a:t>
            </a:fld>
            <a:endParaRPr kumimoji="1" lang="ja-JP" altLang="en-US"/>
          </a:p>
        </p:txBody>
      </p:sp>
      <p:sp>
        <p:nvSpPr>
          <p:cNvPr id="3" name="Text Box 4"/>
          <p:cNvSpPr txBox="1">
            <a:spLocks noChangeArrowheads="1"/>
          </p:cNvSpPr>
          <p:nvPr/>
        </p:nvSpPr>
        <p:spPr bwMode="auto">
          <a:xfrm>
            <a:off x="-9525"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外部被曝量との比較（東京）</a:t>
            </a:r>
          </a:p>
        </p:txBody>
      </p:sp>
      <p:sp>
        <p:nvSpPr>
          <p:cNvPr id="4" name="テキスト ボックス 3"/>
          <p:cNvSpPr txBox="1"/>
          <p:nvPr/>
        </p:nvSpPr>
        <p:spPr>
          <a:xfrm>
            <a:off x="539552" y="1196752"/>
            <a:ext cx="7667484" cy="2246769"/>
          </a:xfrm>
          <a:prstGeom prst="rect">
            <a:avLst/>
          </a:prstGeom>
          <a:noFill/>
        </p:spPr>
        <p:txBody>
          <a:bodyPr wrap="none" rtlCol="0">
            <a:spAutoFit/>
          </a:bodyPr>
          <a:lstStyle/>
          <a:p>
            <a:r>
              <a:rPr kumimoji="1" lang="ja-JP" altLang="en-US" sz="2800" dirty="0" smtClean="0"/>
              <a:t>飲食物由来ヨウ素およびセシウムの曝露量</a:t>
            </a:r>
            <a:endParaRPr kumimoji="1" lang="en-US" altLang="ja-JP" sz="2800" dirty="0" smtClean="0"/>
          </a:p>
          <a:p>
            <a:r>
              <a:rPr lang="ja-JP" altLang="en-US" sz="2800" dirty="0" smtClean="0"/>
              <a:t>　　成人：</a:t>
            </a:r>
            <a:r>
              <a:rPr lang="en-US" altLang="ja-JP" sz="2800" dirty="0" smtClean="0"/>
              <a:t>18</a:t>
            </a:r>
            <a:r>
              <a:rPr lang="ja-JP" altLang="en-US" sz="2800" dirty="0" smtClean="0">
                <a:sym typeface="Symbol"/>
              </a:rPr>
              <a:t> </a:t>
            </a:r>
            <a:r>
              <a:rPr lang="en-GB" altLang="ja-JP" sz="2800" dirty="0" err="1" smtClean="0"/>
              <a:t>Sv</a:t>
            </a:r>
            <a:r>
              <a:rPr lang="ja-JP" altLang="en-US" sz="2800" dirty="0" err="1" smtClean="0"/>
              <a:t>、</a:t>
            </a:r>
            <a:r>
              <a:rPr lang="en-US" altLang="ja-JP" sz="2800" dirty="0" smtClean="0"/>
              <a:t>42</a:t>
            </a:r>
            <a:r>
              <a:rPr lang="en-GB" altLang="ja-JP" sz="2800" dirty="0" smtClean="0"/>
              <a:t> </a:t>
            </a:r>
            <a:r>
              <a:rPr lang="ja-JP" altLang="en-US" sz="2800" dirty="0" smtClean="0">
                <a:sym typeface="Symbol"/>
              </a:rPr>
              <a:t></a:t>
            </a:r>
            <a:r>
              <a:rPr lang="en-GB" altLang="ja-JP" sz="2800" dirty="0" err="1" smtClean="0"/>
              <a:t>Sv</a:t>
            </a:r>
            <a:r>
              <a:rPr lang="ja-JP" altLang="en-US" sz="2800" dirty="0" smtClean="0"/>
              <a:t>（幼児）、</a:t>
            </a:r>
            <a:r>
              <a:rPr lang="en-US" altLang="ja-JP" sz="2800" dirty="0" smtClean="0"/>
              <a:t>48 </a:t>
            </a:r>
            <a:r>
              <a:rPr lang="ja-JP" altLang="en-US" sz="2800" dirty="0" smtClean="0">
                <a:sym typeface="Symbol"/>
              </a:rPr>
              <a:t></a:t>
            </a:r>
            <a:r>
              <a:rPr lang="en-GB" altLang="ja-JP" sz="2800" dirty="0" err="1" smtClean="0"/>
              <a:t>Sv</a:t>
            </a:r>
            <a:r>
              <a:rPr lang="ja-JP" altLang="en-US" sz="2800" dirty="0" smtClean="0"/>
              <a:t>（乳児）</a:t>
            </a:r>
            <a:r>
              <a:rPr lang="en-US" altLang="ja-JP" sz="2800" dirty="0" smtClean="0"/>
              <a:t> </a:t>
            </a:r>
          </a:p>
          <a:p>
            <a:endParaRPr kumimoji="1" lang="en-US" altLang="ja-JP" sz="2800" dirty="0" smtClean="0"/>
          </a:p>
          <a:p>
            <a:r>
              <a:rPr lang="ja-JP" altLang="en-US" sz="2800" dirty="0" smtClean="0"/>
              <a:t>空間線量（新宿、地上から約</a:t>
            </a:r>
            <a:r>
              <a:rPr lang="en-US" altLang="ja-JP" sz="2800" dirty="0" smtClean="0"/>
              <a:t>20m</a:t>
            </a:r>
            <a:r>
              <a:rPr lang="ja-JP" altLang="en-US" sz="2800" dirty="0" smtClean="0"/>
              <a:t>）</a:t>
            </a:r>
            <a:endParaRPr lang="en-US" altLang="ja-JP" sz="2800" dirty="0" smtClean="0"/>
          </a:p>
          <a:p>
            <a:r>
              <a:rPr lang="ja-JP" altLang="en-US" sz="2800" dirty="0" smtClean="0"/>
              <a:t>　約</a:t>
            </a:r>
            <a:r>
              <a:rPr lang="en-US" altLang="ja-JP" sz="2800" dirty="0" smtClean="0"/>
              <a:t>500 </a:t>
            </a:r>
            <a:r>
              <a:rPr lang="ja-JP" altLang="en-US" sz="2800" dirty="0" smtClean="0">
                <a:sym typeface="Symbol"/>
              </a:rPr>
              <a:t></a:t>
            </a:r>
            <a:r>
              <a:rPr lang="en-GB" altLang="ja-JP" sz="2800" dirty="0" err="1" smtClean="0"/>
              <a:t>Sv</a:t>
            </a:r>
            <a:endParaRPr kumimoji="1" lang="ja-JP" alt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5</a:t>
            </a:fld>
            <a:endParaRPr kumimoji="1" lang="ja-JP" altLang="en-US" dirty="0"/>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今回の質問</a:t>
            </a:r>
            <a:endParaRPr lang="ja-JP" altLang="en-US" sz="3600" b="1" dirty="0">
              <a:solidFill>
                <a:schemeClr val="bg1"/>
              </a:solidFill>
            </a:endParaRPr>
          </a:p>
        </p:txBody>
      </p:sp>
      <p:sp>
        <p:nvSpPr>
          <p:cNvPr id="7" name="テキスト ボックス 6"/>
          <p:cNvSpPr txBox="1"/>
          <p:nvPr/>
        </p:nvSpPr>
        <p:spPr>
          <a:xfrm>
            <a:off x="8186121" y="5218134"/>
            <a:ext cx="697627" cy="400110"/>
          </a:xfrm>
          <a:prstGeom prst="rect">
            <a:avLst/>
          </a:prstGeom>
          <a:noFill/>
        </p:spPr>
        <p:txBody>
          <a:bodyPr wrap="none" rtlCol="0">
            <a:spAutoFit/>
          </a:bodyPr>
          <a:lstStyle/>
          <a:p>
            <a:r>
              <a:rPr kumimoji="1" lang="ja-JP" altLang="en-US" sz="2000" dirty="0" smtClean="0"/>
              <a:t>人数</a:t>
            </a:r>
            <a:endParaRPr kumimoji="1" lang="ja-JP" altLang="en-US" sz="2000" dirty="0"/>
          </a:p>
        </p:txBody>
      </p:sp>
      <p:sp>
        <p:nvSpPr>
          <p:cNvPr id="9" name="テキスト ボックス 8"/>
          <p:cNvSpPr txBox="1"/>
          <p:nvPr/>
        </p:nvSpPr>
        <p:spPr>
          <a:xfrm>
            <a:off x="659562" y="3935634"/>
            <a:ext cx="2544286" cy="461665"/>
          </a:xfrm>
          <a:prstGeom prst="rect">
            <a:avLst/>
          </a:prstGeom>
          <a:noFill/>
        </p:spPr>
        <p:txBody>
          <a:bodyPr wrap="none" rtlCol="0">
            <a:spAutoFit/>
          </a:bodyPr>
          <a:lstStyle/>
          <a:p>
            <a:r>
              <a:rPr kumimoji="1" lang="ja-JP" altLang="en-US" sz="2400" dirty="0" smtClean="0"/>
              <a:t>質問</a:t>
            </a:r>
            <a:r>
              <a:rPr kumimoji="1" lang="en-US" altLang="ja-JP" sz="2400" dirty="0" smtClean="0"/>
              <a:t>A</a:t>
            </a:r>
            <a:r>
              <a:rPr kumimoji="1" lang="ja-JP" altLang="en-US" sz="2400" dirty="0" smtClean="0"/>
              <a:t>（単純質問）</a:t>
            </a:r>
            <a:endParaRPr kumimoji="1" lang="ja-JP" altLang="en-US" sz="2400" dirty="0"/>
          </a:p>
        </p:txBody>
      </p:sp>
      <p:sp>
        <p:nvSpPr>
          <p:cNvPr id="10" name="テキスト ボックス 9"/>
          <p:cNvSpPr txBox="1"/>
          <p:nvPr/>
        </p:nvSpPr>
        <p:spPr>
          <a:xfrm>
            <a:off x="659562" y="4711956"/>
            <a:ext cx="2544286" cy="461665"/>
          </a:xfrm>
          <a:prstGeom prst="rect">
            <a:avLst/>
          </a:prstGeom>
          <a:noFill/>
        </p:spPr>
        <p:txBody>
          <a:bodyPr wrap="none" rtlCol="0">
            <a:spAutoFit/>
          </a:bodyPr>
          <a:lstStyle/>
          <a:p>
            <a:r>
              <a:rPr kumimoji="1" lang="ja-JP" altLang="en-US" sz="2400" dirty="0" smtClean="0"/>
              <a:t>質問</a:t>
            </a:r>
            <a:r>
              <a:rPr kumimoji="1" lang="en-US" altLang="ja-JP" sz="2400" dirty="0" smtClean="0"/>
              <a:t>B</a:t>
            </a:r>
            <a:r>
              <a:rPr kumimoji="1" lang="ja-JP" altLang="en-US" sz="2400" dirty="0" smtClean="0"/>
              <a:t>（死因比較）</a:t>
            </a:r>
            <a:endParaRPr kumimoji="1" lang="ja-JP" altLang="en-US" sz="2400" dirty="0"/>
          </a:p>
        </p:txBody>
      </p:sp>
      <p:sp>
        <p:nvSpPr>
          <p:cNvPr id="12" name="テキスト ボックス 11"/>
          <p:cNvSpPr txBox="1"/>
          <p:nvPr/>
        </p:nvSpPr>
        <p:spPr>
          <a:xfrm>
            <a:off x="107504" y="5736158"/>
            <a:ext cx="8784976" cy="1077218"/>
          </a:xfrm>
          <a:prstGeom prst="rect">
            <a:avLst/>
          </a:prstGeom>
          <a:noFill/>
        </p:spPr>
        <p:txBody>
          <a:bodyPr wrap="square" rtlCol="0">
            <a:spAutoFit/>
          </a:bodyPr>
          <a:lstStyle/>
          <a:p>
            <a:r>
              <a:rPr kumimoji="1" lang="ja-JP" altLang="en-US" sz="3200" dirty="0" smtClean="0">
                <a:solidFill>
                  <a:srgbClr val="0000FF"/>
                </a:solidFill>
              </a:rPr>
              <a:t>◆</a:t>
            </a:r>
            <a:r>
              <a:rPr kumimoji="1" lang="ja-JP" altLang="en-US" sz="3200" dirty="0" smtClean="0"/>
              <a:t>人によって大きくばらつく（得た知識による？）</a:t>
            </a:r>
            <a:endParaRPr kumimoji="1" lang="en-US" altLang="ja-JP" sz="3200" dirty="0" smtClean="0"/>
          </a:p>
          <a:p>
            <a:r>
              <a:rPr lang="ja-JP" altLang="en-US" sz="3200" dirty="0" smtClean="0">
                <a:solidFill>
                  <a:srgbClr val="0000FF"/>
                </a:solidFill>
              </a:rPr>
              <a:t>◆</a:t>
            </a:r>
            <a:r>
              <a:rPr lang="ja-JP" altLang="en-US" sz="3200" dirty="0" smtClean="0"/>
              <a:t>専門をかじると一般の人よりも低めに考える？</a:t>
            </a:r>
            <a:endParaRPr kumimoji="1" lang="ja-JP" altLang="en-US" sz="3200" dirty="0"/>
          </a:p>
        </p:txBody>
      </p:sp>
      <p:pic>
        <p:nvPicPr>
          <p:cNvPr id="1026" name="Picture 2"/>
          <p:cNvPicPr>
            <a:picLocks noChangeAspect="1" noChangeArrowheads="1"/>
          </p:cNvPicPr>
          <p:nvPr/>
        </p:nvPicPr>
        <p:blipFill>
          <a:blip r:embed="rId2" cstate="print"/>
          <a:srcRect/>
          <a:stretch>
            <a:fillRect/>
          </a:stretch>
        </p:blipFill>
        <p:spPr bwMode="auto">
          <a:xfrm>
            <a:off x="2843808" y="1257694"/>
            <a:ext cx="5306868" cy="1897334"/>
          </a:xfrm>
          <a:prstGeom prst="rect">
            <a:avLst/>
          </a:prstGeom>
          <a:noFill/>
          <a:ln w="9525">
            <a:noFill/>
            <a:miter lim="800000"/>
            <a:headEnd/>
            <a:tailEnd/>
          </a:ln>
          <a:effectLst/>
        </p:spPr>
      </p:pic>
      <p:pic>
        <p:nvPicPr>
          <p:cNvPr id="4" name="Picture 3"/>
          <p:cNvPicPr>
            <a:picLocks noChangeAspect="1" noChangeArrowheads="1"/>
          </p:cNvPicPr>
          <p:nvPr/>
        </p:nvPicPr>
        <p:blipFill>
          <a:blip r:embed="rId3" cstate="print"/>
          <a:srcRect/>
          <a:stretch>
            <a:fillRect/>
          </a:stretch>
        </p:blipFill>
        <p:spPr bwMode="auto">
          <a:xfrm>
            <a:off x="2843808" y="3710188"/>
            <a:ext cx="5306868" cy="1897334"/>
          </a:xfrm>
          <a:prstGeom prst="rect">
            <a:avLst/>
          </a:prstGeom>
          <a:noFill/>
          <a:ln w="9525">
            <a:noFill/>
            <a:miter lim="800000"/>
            <a:headEnd/>
            <a:tailEnd/>
          </a:ln>
          <a:effectLst/>
        </p:spPr>
      </p:pic>
      <p:sp>
        <p:nvSpPr>
          <p:cNvPr id="13" name="テキスト ボックス 12"/>
          <p:cNvSpPr txBox="1"/>
          <p:nvPr/>
        </p:nvSpPr>
        <p:spPr>
          <a:xfrm>
            <a:off x="3824044" y="2099202"/>
            <a:ext cx="1107996" cy="461665"/>
          </a:xfrm>
          <a:prstGeom prst="rect">
            <a:avLst/>
          </a:prstGeom>
          <a:noFill/>
        </p:spPr>
        <p:txBody>
          <a:bodyPr wrap="none" rtlCol="0">
            <a:spAutoFit/>
          </a:bodyPr>
          <a:lstStyle/>
          <a:p>
            <a:r>
              <a:rPr kumimoji="1" lang="ja-JP" altLang="en-US" sz="2400" dirty="0" smtClean="0"/>
              <a:t>中央値</a:t>
            </a:r>
            <a:endParaRPr kumimoji="1" lang="ja-JP" altLang="en-US" sz="2400" dirty="0"/>
          </a:p>
        </p:txBody>
      </p:sp>
      <p:cxnSp>
        <p:nvCxnSpPr>
          <p:cNvPr id="15" name="直線コネクタ 14"/>
          <p:cNvCxnSpPr/>
          <p:nvPr/>
        </p:nvCxnSpPr>
        <p:spPr>
          <a:xfrm>
            <a:off x="3635896" y="2130734"/>
            <a:ext cx="0" cy="3960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3419872" y="1986718"/>
            <a:ext cx="1728192" cy="6480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740268" y="2817160"/>
            <a:ext cx="93610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17" name="テキスト ボックス 16"/>
          <p:cNvSpPr txBox="1"/>
          <p:nvPr/>
        </p:nvSpPr>
        <p:spPr>
          <a:xfrm flipH="1">
            <a:off x="2987824" y="2760918"/>
            <a:ext cx="504056" cy="400110"/>
          </a:xfrm>
          <a:prstGeom prst="rect">
            <a:avLst/>
          </a:prstGeom>
          <a:noFill/>
        </p:spPr>
        <p:txBody>
          <a:bodyPr wrap="square" rtlCol="0">
            <a:spAutoFit/>
          </a:bodyPr>
          <a:lstStyle/>
          <a:p>
            <a:pPr algn="ctr"/>
            <a:r>
              <a:rPr kumimoji="1" lang="en-US" altLang="ja-JP" sz="2000" dirty="0" smtClean="0"/>
              <a:t>0</a:t>
            </a:r>
            <a:endParaRPr kumimoji="1" lang="ja-JP" altLang="en-US" sz="2000" dirty="0"/>
          </a:p>
        </p:txBody>
      </p:sp>
      <p:sp>
        <p:nvSpPr>
          <p:cNvPr id="21" name="テキスト ボックス 20"/>
          <p:cNvSpPr txBox="1"/>
          <p:nvPr/>
        </p:nvSpPr>
        <p:spPr>
          <a:xfrm>
            <a:off x="587554" y="1444101"/>
            <a:ext cx="2544286" cy="461665"/>
          </a:xfrm>
          <a:prstGeom prst="rect">
            <a:avLst/>
          </a:prstGeom>
          <a:noFill/>
        </p:spPr>
        <p:txBody>
          <a:bodyPr wrap="none" rtlCol="0">
            <a:spAutoFit/>
          </a:bodyPr>
          <a:lstStyle/>
          <a:p>
            <a:r>
              <a:rPr kumimoji="1" lang="ja-JP" altLang="en-US" sz="2400" dirty="0" smtClean="0"/>
              <a:t>質問</a:t>
            </a:r>
            <a:r>
              <a:rPr kumimoji="1" lang="en-US" altLang="ja-JP" sz="2400" dirty="0" smtClean="0"/>
              <a:t>A</a:t>
            </a:r>
            <a:r>
              <a:rPr kumimoji="1" lang="ja-JP" altLang="en-US" sz="2400" dirty="0" smtClean="0"/>
              <a:t>（単純質問）</a:t>
            </a:r>
            <a:endParaRPr kumimoji="1" lang="ja-JP" altLang="en-US" sz="2400" dirty="0"/>
          </a:p>
        </p:txBody>
      </p:sp>
      <p:sp>
        <p:nvSpPr>
          <p:cNvPr id="22" name="テキスト ボックス 21"/>
          <p:cNvSpPr txBox="1"/>
          <p:nvPr/>
        </p:nvSpPr>
        <p:spPr>
          <a:xfrm>
            <a:off x="587554" y="2193798"/>
            <a:ext cx="2544286" cy="461665"/>
          </a:xfrm>
          <a:prstGeom prst="rect">
            <a:avLst/>
          </a:prstGeom>
          <a:noFill/>
        </p:spPr>
        <p:txBody>
          <a:bodyPr wrap="none" rtlCol="0">
            <a:spAutoFit/>
          </a:bodyPr>
          <a:lstStyle/>
          <a:p>
            <a:r>
              <a:rPr kumimoji="1" lang="ja-JP" altLang="en-US" sz="2400" dirty="0" smtClean="0"/>
              <a:t>質問</a:t>
            </a:r>
            <a:r>
              <a:rPr kumimoji="1" lang="en-US" altLang="ja-JP" sz="2400" dirty="0" smtClean="0"/>
              <a:t>B</a:t>
            </a:r>
            <a:r>
              <a:rPr kumimoji="1" lang="ja-JP" altLang="en-US" sz="2400" dirty="0" smtClean="0"/>
              <a:t>（死因比較）</a:t>
            </a:r>
            <a:endParaRPr kumimoji="1" lang="ja-JP" altLang="en-US" sz="2400" dirty="0"/>
          </a:p>
        </p:txBody>
      </p:sp>
      <p:sp>
        <p:nvSpPr>
          <p:cNvPr id="23" name="テキスト ボックス 22"/>
          <p:cNvSpPr txBox="1"/>
          <p:nvPr/>
        </p:nvSpPr>
        <p:spPr>
          <a:xfrm>
            <a:off x="0" y="673532"/>
            <a:ext cx="3637534" cy="523220"/>
          </a:xfrm>
          <a:prstGeom prst="rect">
            <a:avLst/>
          </a:prstGeom>
          <a:noFill/>
        </p:spPr>
        <p:txBody>
          <a:bodyPr wrap="none" rtlCol="0">
            <a:spAutoFit/>
          </a:bodyPr>
          <a:lstStyle/>
          <a:p>
            <a:r>
              <a:rPr kumimoji="1" lang="ja-JP" altLang="en-US" sz="2800" u="sng" dirty="0" smtClean="0"/>
              <a:t>東大教養学部</a:t>
            </a:r>
            <a:r>
              <a:rPr kumimoji="1" lang="en-US" altLang="ja-JP" sz="2800" u="sng" dirty="0" smtClean="0"/>
              <a:t>1</a:t>
            </a:r>
            <a:r>
              <a:rPr kumimoji="1" lang="ja-JP" altLang="en-US" sz="2800" u="sng" dirty="0" smtClean="0"/>
              <a:t>・</a:t>
            </a:r>
            <a:r>
              <a:rPr kumimoji="1" lang="en-US" altLang="ja-JP" sz="2800" u="sng" dirty="0" smtClean="0"/>
              <a:t>2</a:t>
            </a:r>
            <a:r>
              <a:rPr kumimoji="1" lang="ja-JP" altLang="en-US" sz="2800" u="sng" dirty="0" smtClean="0"/>
              <a:t>年生</a:t>
            </a:r>
            <a:endParaRPr kumimoji="1" lang="ja-JP" altLang="en-US" sz="2800" u="sng" dirty="0"/>
          </a:p>
        </p:txBody>
      </p:sp>
      <p:sp>
        <p:nvSpPr>
          <p:cNvPr id="24" name="テキスト ボックス 23"/>
          <p:cNvSpPr txBox="1"/>
          <p:nvPr/>
        </p:nvSpPr>
        <p:spPr>
          <a:xfrm>
            <a:off x="35496" y="3123080"/>
            <a:ext cx="4931158" cy="523220"/>
          </a:xfrm>
          <a:prstGeom prst="rect">
            <a:avLst/>
          </a:prstGeom>
          <a:noFill/>
        </p:spPr>
        <p:txBody>
          <a:bodyPr wrap="none" rtlCol="0">
            <a:spAutoFit/>
          </a:bodyPr>
          <a:lstStyle/>
          <a:p>
            <a:r>
              <a:rPr kumimoji="1" lang="ja-JP" altLang="en-US" sz="2800" u="sng" dirty="0" smtClean="0"/>
              <a:t>東大都市環境コース学部</a:t>
            </a:r>
            <a:r>
              <a:rPr kumimoji="1" lang="en-US" altLang="ja-JP" sz="2800" u="sng" dirty="0" smtClean="0"/>
              <a:t>3</a:t>
            </a:r>
            <a:r>
              <a:rPr kumimoji="1" lang="ja-JP" altLang="en-US" sz="2800" u="sng" dirty="0" smtClean="0"/>
              <a:t>年生</a:t>
            </a:r>
            <a:endParaRPr kumimoji="1" lang="ja-JP" altLang="en-US" sz="2800" u="sng" dirty="0"/>
          </a:p>
        </p:txBody>
      </p:sp>
      <p:sp>
        <p:nvSpPr>
          <p:cNvPr id="25" name="テキスト ボックス 24"/>
          <p:cNvSpPr txBox="1"/>
          <p:nvPr/>
        </p:nvSpPr>
        <p:spPr>
          <a:xfrm>
            <a:off x="8188166" y="2780928"/>
            <a:ext cx="697627" cy="400110"/>
          </a:xfrm>
          <a:prstGeom prst="rect">
            <a:avLst/>
          </a:prstGeom>
          <a:noFill/>
        </p:spPr>
        <p:txBody>
          <a:bodyPr wrap="none" rtlCol="0">
            <a:spAutoFit/>
          </a:bodyPr>
          <a:lstStyle/>
          <a:p>
            <a:r>
              <a:rPr kumimoji="1" lang="ja-JP" altLang="en-US" sz="2000" dirty="0" smtClean="0"/>
              <a:t>人数</a:t>
            </a:r>
            <a:endParaRPr kumimoji="1" lang="ja-JP" altLang="en-US" sz="2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50</a:t>
            </a:fld>
            <a:endParaRPr kumimoji="1" lang="ja-JP" altLang="en-US"/>
          </a:p>
        </p:txBody>
      </p:sp>
      <p:sp>
        <p:nvSpPr>
          <p:cNvPr id="3"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日本社会のリスク概念の歴史～原発関係～</a:t>
            </a:r>
            <a:endParaRPr lang="en-US" altLang="ja-JP" sz="3600" b="1" dirty="0" smtClean="0">
              <a:solidFill>
                <a:schemeClr val="bg1"/>
              </a:solidFill>
            </a:endParaRPr>
          </a:p>
        </p:txBody>
      </p:sp>
      <p:sp>
        <p:nvSpPr>
          <p:cNvPr id="4" name="テキスト ボックス 3"/>
          <p:cNvSpPr txBox="1"/>
          <p:nvPr/>
        </p:nvSpPr>
        <p:spPr>
          <a:xfrm>
            <a:off x="395536" y="980728"/>
            <a:ext cx="8280920" cy="4985980"/>
          </a:xfrm>
          <a:prstGeom prst="rect">
            <a:avLst/>
          </a:prstGeom>
          <a:noFill/>
        </p:spPr>
        <p:txBody>
          <a:bodyPr wrap="square" rtlCol="0">
            <a:spAutoFit/>
          </a:bodyPr>
          <a:lstStyle/>
          <a:p>
            <a:r>
              <a:rPr kumimoji="1" lang="en-US" altLang="ja-JP" sz="3600" dirty="0" smtClean="0"/>
              <a:t>1999</a:t>
            </a:r>
            <a:r>
              <a:rPr kumimoji="1" lang="ja-JP" altLang="en-US" sz="3600" dirty="0" smtClean="0"/>
              <a:t>年　平成</a:t>
            </a:r>
            <a:r>
              <a:rPr kumimoji="1" lang="en-US" altLang="ja-JP" sz="3600" dirty="0" smtClean="0"/>
              <a:t>10</a:t>
            </a:r>
            <a:r>
              <a:rPr kumimoji="1" lang="ja-JP" altLang="en-US" sz="3600" dirty="0" smtClean="0"/>
              <a:t>年版原子力安全白書</a:t>
            </a:r>
            <a:endParaRPr kumimoji="1" lang="en-US" altLang="ja-JP" sz="3600" dirty="0" smtClean="0"/>
          </a:p>
          <a:p>
            <a:r>
              <a:rPr lang="ja-JP" altLang="en-US" sz="2400" dirty="0" smtClean="0"/>
              <a:t>リスクを定量的に示し、どこまでなら許容されるのかを示す安全目標について、総合的な観点から検討すべきと指摘</a:t>
            </a:r>
            <a:endParaRPr lang="en-US" altLang="ja-JP" sz="2400" dirty="0" smtClean="0"/>
          </a:p>
          <a:p>
            <a:endParaRPr lang="en-US" altLang="ja-JP" dirty="0" smtClean="0"/>
          </a:p>
          <a:p>
            <a:r>
              <a:rPr kumimoji="1" lang="en-US" altLang="ja-JP" sz="3600" dirty="0" smtClean="0"/>
              <a:t>2001</a:t>
            </a:r>
            <a:r>
              <a:rPr kumimoji="1" lang="ja-JP" altLang="en-US" sz="3600" dirty="0" smtClean="0"/>
              <a:t>年　平成</a:t>
            </a:r>
            <a:r>
              <a:rPr kumimoji="1" lang="en-US" altLang="ja-JP" sz="3600" dirty="0" smtClean="0"/>
              <a:t>12</a:t>
            </a:r>
            <a:r>
              <a:rPr kumimoji="1" lang="ja-JP" altLang="en-US" sz="3600" dirty="0" smtClean="0"/>
              <a:t>年版原子力安全白書</a:t>
            </a:r>
            <a:endParaRPr kumimoji="1" lang="en-US" altLang="ja-JP" sz="3600" dirty="0" smtClean="0"/>
          </a:p>
          <a:p>
            <a:r>
              <a:rPr lang="ja-JP" altLang="en-US" sz="2400" dirty="0" smtClean="0"/>
              <a:t>・・・</a:t>
            </a:r>
            <a:r>
              <a:rPr lang="ja-JP" altLang="en-US" sz="2400" dirty="0" smtClean="0">
                <a:solidFill>
                  <a:srgbClr val="0000FF"/>
                </a:solidFill>
              </a:rPr>
              <a:t>「原子力は</a:t>
            </a:r>
            <a:r>
              <a:rPr lang="en-US" altLang="ja-JP" sz="2400" dirty="0" smtClean="0">
                <a:solidFill>
                  <a:srgbClr val="0000FF"/>
                </a:solidFill>
              </a:rPr>
              <a:t>『</a:t>
            </a:r>
            <a:r>
              <a:rPr lang="ja-JP" altLang="en-US" sz="2400" dirty="0" smtClean="0">
                <a:solidFill>
                  <a:srgbClr val="0000FF"/>
                </a:solidFill>
              </a:rPr>
              <a:t>絶対</a:t>
            </a:r>
            <a:r>
              <a:rPr lang="en-US" altLang="ja-JP" sz="2400" dirty="0" smtClean="0">
                <a:solidFill>
                  <a:srgbClr val="0000FF"/>
                </a:solidFill>
              </a:rPr>
              <a:t>』</a:t>
            </a:r>
            <a:r>
              <a:rPr lang="ja-JP" altLang="en-US" sz="2400" dirty="0" smtClean="0">
                <a:solidFill>
                  <a:srgbClr val="0000FF"/>
                </a:solidFill>
              </a:rPr>
              <a:t>に安全」とは誰にも言えない。</a:t>
            </a:r>
            <a:endParaRPr lang="en-US" altLang="ja-JP" sz="2400" dirty="0" smtClean="0">
              <a:solidFill>
                <a:srgbClr val="0000FF"/>
              </a:solidFill>
            </a:endParaRPr>
          </a:p>
          <a:p>
            <a:endParaRPr kumimoji="1" lang="en-US" altLang="ja-JP" sz="2400" dirty="0" smtClean="0"/>
          </a:p>
          <a:p>
            <a:r>
              <a:rPr lang="en-US" altLang="ja-JP" sz="3600" dirty="0" smtClean="0"/>
              <a:t>2004</a:t>
            </a:r>
            <a:r>
              <a:rPr lang="ja-JP" altLang="en-US" sz="3600" dirty="0" smtClean="0"/>
              <a:t>年　平成</a:t>
            </a:r>
            <a:r>
              <a:rPr lang="en-US" altLang="ja-JP" sz="3600" dirty="0" smtClean="0"/>
              <a:t>15</a:t>
            </a:r>
            <a:r>
              <a:rPr lang="ja-JP" altLang="en-US" sz="3600" dirty="0" smtClean="0"/>
              <a:t>年版原子力安全白書</a:t>
            </a:r>
            <a:endParaRPr lang="en-US" altLang="ja-JP" sz="3600" dirty="0" smtClean="0"/>
          </a:p>
          <a:p>
            <a:r>
              <a:rPr lang="ja-JP" altLang="en-US" sz="2400" dirty="0" smtClean="0"/>
              <a:t>・・・原子力施設の事故に起因する、施設からある範囲の距離にある公衆の個人の放射線被曝によって生じ得るがんによる平均死亡リスクは、</a:t>
            </a:r>
            <a:r>
              <a:rPr lang="ja-JP" altLang="en-US" sz="2400" dirty="0" smtClean="0">
                <a:solidFill>
                  <a:srgbClr val="0000FF"/>
                </a:solidFill>
              </a:rPr>
              <a:t>年あたり百万分の１程度</a:t>
            </a:r>
            <a:r>
              <a:rPr lang="ja-JP" altLang="en-US" sz="2400" dirty="0" smtClean="0"/>
              <a:t>を超えないように抑制されるべきである。</a:t>
            </a:r>
            <a:endParaRPr kumimoji="1" lang="ja-JP" altLang="en-US" sz="2400" dirty="0"/>
          </a:p>
        </p:txBody>
      </p:sp>
      <p:sp>
        <p:nvSpPr>
          <p:cNvPr id="5" name="正方形/長方形 4"/>
          <p:cNvSpPr/>
          <p:nvPr/>
        </p:nvSpPr>
        <p:spPr>
          <a:xfrm>
            <a:off x="0" y="6581001"/>
            <a:ext cx="6030416" cy="276999"/>
          </a:xfrm>
          <a:prstGeom prst="rect">
            <a:avLst/>
          </a:prstGeom>
        </p:spPr>
        <p:txBody>
          <a:bodyPr wrap="square">
            <a:spAutoFit/>
          </a:bodyPr>
          <a:lstStyle/>
          <a:p>
            <a:r>
              <a:rPr lang="ja-JP" altLang="en-US" sz="1200" dirty="0" smtClean="0"/>
              <a:t>原子力安全委員会（</a:t>
            </a:r>
            <a:r>
              <a:rPr lang="en-GB" altLang="ja-JP" sz="1200" dirty="0" smtClean="0"/>
              <a:t>http://www.nsc.go.jp/hakusyo/hakusyo_kensaku.htm</a:t>
            </a:r>
            <a:r>
              <a:rPr lang="ja-JP" altLang="en-US" sz="1200" dirty="0" smtClean="0"/>
              <a:t>）</a:t>
            </a:r>
            <a:endParaRPr lang="ja-JP" alt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cstate="print"/>
          <a:srcRect/>
          <a:stretch>
            <a:fillRect/>
          </a:stretch>
        </p:blipFill>
        <p:spPr bwMode="auto">
          <a:xfrm>
            <a:off x="515857" y="620688"/>
            <a:ext cx="6745707" cy="5338036"/>
          </a:xfrm>
          <a:prstGeom prst="rect">
            <a:avLst/>
          </a:prstGeom>
          <a:noFill/>
          <a:ln w="9525">
            <a:noFill/>
            <a:miter lim="800000"/>
            <a:headEnd/>
            <a:tailEnd/>
          </a:ln>
          <a:effectLst/>
        </p:spPr>
      </p:pic>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6</a:t>
            </a:fld>
            <a:endParaRPr kumimoji="1" lang="ja-JP" altLang="en-US" dirty="0"/>
          </a:p>
        </p:txBody>
      </p:sp>
      <p:sp>
        <p:nvSpPr>
          <p:cNvPr id="7"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東京の降下物と水道水の放射性物質濃度</a:t>
            </a:r>
            <a:endParaRPr lang="ja-JP" altLang="en-US" sz="3600" b="1" baseline="30000" dirty="0">
              <a:solidFill>
                <a:schemeClr val="bg1"/>
              </a:solidFill>
            </a:endParaRPr>
          </a:p>
        </p:txBody>
      </p:sp>
      <p:sp>
        <p:nvSpPr>
          <p:cNvPr id="10" name="テキスト ボックス 9"/>
          <p:cNvSpPr txBox="1"/>
          <p:nvPr/>
        </p:nvSpPr>
        <p:spPr>
          <a:xfrm rot="16200000">
            <a:off x="1055958" y="5946809"/>
            <a:ext cx="683200" cy="400110"/>
          </a:xfrm>
          <a:prstGeom prst="rect">
            <a:avLst/>
          </a:prstGeom>
          <a:noFill/>
        </p:spPr>
        <p:txBody>
          <a:bodyPr wrap="none" rtlCol="0">
            <a:spAutoFit/>
          </a:bodyPr>
          <a:lstStyle/>
          <a:p>
            <a:r>
              <a:rPr lang="en-US" altLang="ja-JP" sz="2000" dirty="0" smtClean="0"/>
              <a:t>3/18</a:t>
            </a:r>
            <a:endParaRPr kumimoji="1" lang="ja-JP" altLang="en-US" sz="2000" dirty="0"/>
          </a:p>
        </p:txBody>
      </p:sp>
      <p:sp>
        <p:nvSpPr>
          <p:cNvPr id="11" name="テキスト ボックス 10"/>
          <p:cNvSpPr txBox="1"/>
          <p:nvPr/>
        </p:nvSpPr>
        <p:spPr>
          <a:xfrm rot="16200000">
            <a:off x="2498733" y="5946810"/>
            <a:ext cx="683200" cy="400110"/>
          </a:xfrm>
          <a:prstGeom prst="rect">
            <a:avLst/>
          </a:prstGeom>
          <a:noFill/>
        </p:spPr>
        <p:txBody>
          <a:bodyPr wrap="none" rtlCol="0">
            <a:spAutoFit/>
          </a:bodyPr>
          <a:lstStyle/>
          <a:p>
            <a:r>
              <a:rPr lang="en-US" altLang="ja-JP" sz="2000" dirty="0" smtClean="0"/>
              <a:t>3/25</a:t>
            </a:r>
            <a:endParaRPr kumimoji="1" lang="ja-JP" altLang="en-US" sz="2000" dirty="0"/>
          </a:p>
        </p:txBody>
      </p:sp>
      <p:sp>
        <p:nvSpPr>
          <p:cNvPr id="12" name="テキスト ボックス 11"/>
          <p:cNvSpPr txBox="1"/>
          <p:nvPr/>
        </p:nvSpPr>
        <p:spPr>
          <a:xfrm rot="16200000">
            <a:off x="3996578" y="5875476"/>
            <a:ext cx="540533" cy="400110"/>
          </a:xfrm>
          <a:prstGeom prst="rect">
            <a:avLst/>
          </a:prstGeom>
          <a:noFill/>
        </p:spPr>
        <p:txBody>
          <a:bodyPr wrap="none" rtlCol="0">
            <a:spAutoFit/>
          </a:bodyPr>
          <a:lstStyle/>
          <a:p>
            <a:r>
              <a:rPr lang="en-US" altLang="ja-JP" sz="2000" dirty="0" smtClean="0"/>
              <a:t>4/1</a:t>
            </a:r>
            <a:endParaRPr kumimoji="1" lang="ja-JP" altLang="en-US" sz="2000" dirty="0"/>
          </a:p>
        </p:txBody>
      </p:sp>
      <p:sp>
        <p:nvSpPr>
          <p:cNvPr id="13" name="テキスト ボックス 12"/>
          <p:cNvSpPr txBox="1"/>
          <p:nvPr/>
        </p:nvSpPr>
        <p:spPr>
          <a:xfrm rot="16200000">
            <a:off x="5436738" y="5875476"/>
            <a:ext cx="540533" cy="400110"/>
          </a:xfrm>
          <a:prstGeom prst="rect">
            <a:avLst/>
          </a:prstGeom>
          <a:noFill/>
        </p:spPr>
        <p:txBody>
          <a:bodyPr wrap="none" rtlCol="0">
            <a:spAutoFit/>
          </a:bodyPr>
          <a:lstStyle/>
          <a:p>
            <a:r>
              <a:rPr lang="en-US" altLang="ja-JP" sz="2000" dirty="0" smtClean="0"/>
              <a:t>4/8</a:t>
            </a:r>
            <a:endParaRPr kumimoji="1" lang="ja-JP" altLang="en-US" sz="2000" dirty="0"/>
          </a:p>
        </p:txBody>
      </p:sp>
      <p:sp>
        <p:nvSpPr>
          <p:cNvPr id="14" name="テキスト ボックス 13"/>
          <p:cNvSpPr txBox="1"/>
          <p:nvPr/>
        </p:nvSpPr>
        <p:spPr>
          <a:xfrm rot="16200000">
            <a:off x="6747205" y="5946810"/>
            <a:ext cx="683200" cy="400110"/>
          </a:xfrm>
          <a:prstGeom prst="rect">
            <a:avLst/>
          </a:prstGeom>
          <a:noFill/>
        </p:spPr>
        <p:txBody>
          <a:bodyPr wrap="none" rtlCol="0">
            <a:spAutoFit/>
          </a:bodyPr>
          <a:lstStyle/>
          <a:p>
            <a:r>
              <a:rPr lang="en-US" altLang="ja-JP" sz="2000" dirty="0" smtClean="0"/>
              <a:t>4/15</a:t>
            </a:r>
            <a:endParaRPr kumimoji="1" lang="ja-JP" altLang="en-US" sz="2000" dirty="0"/>
          </a:p>
        </p:txBody>
      </p:sp>
      <p:sp>
        <p:nvSpPr>
          <p:cNvPr id="18" name="テキスト ボックス 17"/>
          <p:cNvSpPr txBox="1"/>
          <p:nvPr/>
        </p:nvSpPr>
        <p:spPr>
          <a:xfrm>
            <a:off x="4663184" y="939784"/>
            <a:ext cx="1186543" cy="369332"/>
          </a:xfrm>
          <a:prstGeom prst="rect">
            <a:avLst/>
          </a:prstGeom>
          <a:noFill/>
        </p:spPr>
        <p:txBody>
          <a:bodyPr wrap="none" rtlCol="0">
            <a:spAutoFit/>
          </a:bodyPr>
          <a:lstStyle/>
          <a:p>
            <a:r>
              <a:rPr kumimoji="1" lang="ja-JP" altLang="en-US" dirty="0" smtClean="0"/>
              <a:t>ヨウ素</a:t>
            </a:r>
            <a:r>
              <a:rPr kumimoji="1" lang="en-US" altLang="ja-JP" dirty="0" smtClean="0"/>
              <a:t>131</a:t>
            </a:r>
          </a:p>
        </p:txBody>
      </p:sp>
      <p:sp>
        <p:nvSpPr>
          <p:cNvPr id="19" name="正方形/長方形 18"/>
          <p:cNvSpPr/>
          <p:nvPr/>
        </p:nvSpPr>
        <p:spPr>
          <a:xfrm>
            <a:off x="4622240" y="1368064"/>
            <a:ext cx="1951175" cy="369332"/>
          </a:xfrm>
          <a:prstGeom prst="rect">
            <a:avLst/>
          </a:prstGeom>
        </p:spPr>
        <p:txBody>
          <a:bodyPr wrap="none">
            <a:spAutoFit/>
          </a:bodyPr>
          <a:lstStyle/>
          <a:p>
            <a:r>
              <a:rPr lang="ja-JP" altLang="en-US" dirty="0" smtClean="0"/>
              <a:t>セシウム</a:t>
            </a:r>
            <a:r>
              <a:rPr lang="en-US" altLang="ja-JP" dirty="0" smtClean="0"/>
              <a:t>134+137</a:t>
            </a:r>
            <a:endParaRPr lang="ja-JP" altLang="en-US" dirty="0"/>
          </a:p>
        </p:txBody>
      </p:sp>
      <p:sp>
        <p:nvSpPr>
          <p:cNvPr id="20" name="テキスト ボックス 19"/>
          <p:cNvSpPr txBox="1"/>
          <p:nvPr/>
        </p:nvSpPr>
        <p:spPr>
          <a:xfrm rot="16200000">
            <a:off x="-754839" y="1461269"/>
            <a:ext cx="1951175" cy="400110"/>
          </a:xfrm>
          <a:prstGeom prst="rect">
            <a:avLst/>
          </a:prstGeom>
          <a:noFill/>
        </p:spPr>
        <p:txBody>
          <a:bodyPr wrap="none" rtlCol="0">
            <a:spAutoFit/>
          </a:bodyPr>
          <a:lstStyle/>
          <a:p>
            <a:r>
              <a:rPr kumimoji="1" lang="ja-JP" altLang="en-US" sz="2000" dirty="0" smtClean="0"/>
              <a:t>降下物（</a:t>
            </a:r>
            <a:r>
              <a:rPr kumimoji="1" lang="en-US" altLang="ja-JP" sz="2000" dirty="0" err="1" smtClean="0"/>
              <a:t>Bq</a:t>
            </a:r>
            <a:r>
              <a:rPr kumimoji="1" lang="en-US" altLang="ja-JP" sz="2000" dirty="0" smtClean="0"/>
              <a:t>/m</a:t>
            </a:r>
            <a:r>
              <a:rPr kumimoji="1" lang="en-US" altLang="ja-JP" sz="2000" baseline="30000" dirty="0" smtClean="0"/>
              <a:t>2</a:t>
            </a:r>
            <a:r>
              <a:rPr kumimoji="1" lang="ja-JP" altLang="en-US" sz="2000" dirty="0" smtClean="0"/>
              <a:t>）</a:t>
            </a:r>
            <a:endParaRPr kumimoji="1" lang="ja-JP" altLang="en-US" sz="2000" dirty="0"/>
          </a:p>
        </p:txBody>
      </p:sp>
      <p:sp>
        <p:nvSpPr>
          <p:cNvPr id="21" name="テキスト ボックス 20"/>
          <p:cNvSpPr txBox="1"/>
          <p:nvPr/>
        </p:nvSpPr>
        <p:spPr>
          <a:xfrm rot="16200000">
            <a:off x="-424328" y="4053557"/>
            <a:ext cx="1866217" cy="400110"/>
          </a:xfrm>
          <a:prstGeom prst="rect">
            <a:avLst/>
          </a:prstGeom>
          <a:noFill/>
        </p:spPr>
        <p:txBody>
          <a:bodyPr wrap="none" rtlCol="0">
            <a:spAutoFit/>
          </a:bodyPr>
          <a:lstStyle/>
          <a:p>
            <a:r>
              <a:rPr kumimoji="1" lang="ja-JP" altLang="en-US" sz="2000" dirty="0" smtClean="0"/>
              <a:t>水道水（</a:t>
            </a:r>
            <a:r>
              <a:rPr kumimoji="1" lang="en-US" altLang="ja-JP" sz="2000" dirty="0" err="1" smtClean="0"/>
              <a:t>Bq</a:t>
            </a:r>
            <a:r>
              <a:rPr kumimoji="1" lang="en-US" altLang="ja-JP" sz="2000" dirty="0" smtClean="0"/>
              <a:t>/kg</a:t>
            </a:r>
            <a:r>
              <a:rPr kumimoji="1" lang="ja-JP" altLang="en-US" sz="2000" dirty="0" smtClean="0"/>
              <a:t>）</a:t>
            </a:r>
            <a:endParaRPr kumimoji="1" lang="ja-JP" altLang="en-US" sz="2000" dirty="0"/>
          </a:p>
        </p:txBody>
      </p:sp>
      <p:sp>
        <p:nvSpPr>
          <p:cNvPr id="22" name="テキスト ボックス 21"/>
          <p:cNvSpPr txBox="1"/>
          <p:nvPr/>
        </p:nvSpPr>
        <p:spPr>
          <a:xfrm>
            <a:off x="4470668" y="3037896"/>
            <a:ext cx="2632452" cy="1502976"/>
          </a:xfrm>
          <a:prstGeom prst="rect">
            <a:avLst/>
          </a:prstGeom>
          <a:noFill/>
        </p:spPr>
        <p:txBody>
          <a:bodyPr wrap="none" rtlCol="0">
            <a:spAutoFit/>
          </a:bodyPr>
          <a:lstStyle/>
          <a:p>
            <a:pPr>
              <a:lnSpc>
                <a:spcPts val="2200"/>
              </a:lnSpc>
            </a:pPr>
            <a:r>
              <a:rPr lang="ja-JP" altLang="en-US" sz="1600" dirty="0" smtClean="0"/>
              <a:t>新宿蛇口 ヨウ素</a:t>
            </a:r>
            <a:r>
              <a:rPr lang="en-US" altLang="ja-JP" sz="1600" dirty="0" smtClean="0"/>
              <a:t>131</a:t>
            </a:r>
          </a:p>
          <a:p>
            <a:pPr>
              <a:lnSpc>
                <a:spcPts val="2200"/>
              </a:lnSpc>
            </a:pPr>
            <a:r>
              <a:rPr lang="ja-JP" altLang="en-US" sz="1600" dirty="0" smtClean="0"/>
              <a:t>新宿蛇口 セシウム</a:t>
            </a:r>
            <a:r>
              <a:rPr lang="en-US" altLang="ja-JP" sz="1600" dirty="0" smtClean="0"/>
              <a:t>134+137</a:t>
            </a:r>
          </a:p>
          <a:p>
            <a:pPr>
              <a:lnSpc>
                <a:spcPts val="2200"/>
              </a:lnSpc>
            </a:pPr>
            <a:r>
              <a:rPr lang="ja-JP" altLang="en-US" sz="1600" dirty="0" smtClean="0"/>
              <a:t>金町（江戸川） ヨウ素</a:t>
            </a:r>
            <a:r>
              <a:rPr lang="en-US" altLang="ja-JP" sz="1600" dirty="0" smtClean="0"/>
              <a:t>131</a:t>
            </a:r>
            <a:r>
              <a:rPr lang="ja-JP" altLang="en-US" sz="1600" dirty="0" smtClean="0"/>
              <a:t> </a:t>
            </a:r>
            <a:endParaRPr lang="en-US" altLang="ja-JP" sz="1600" dirty="0" smtClean="0"/>
          </a:p>
          <a:p>
            <a:pPr>
              <a:lnSpc>
                <a:spcPts val="2200"/>
              </a:lnSpc>
            </a:pPr>
            <a:r>
              <a:rPr lang="ja-JP" altLang="en-US" sz="1600" dirty="0" smtClean="0"/>
              <a:t>朝霞（荒川） ヨウ素</a:t>
            </a:r>
            <a:r>
              <a:rPr lang="en-US" altLang="ja-JP" sz="1600" dirty="0" smtClean="0"/>
              <a:t>131</a:t>
            </a:r>
          </a:p>
          <a:p>
            <a:pPr>
              <a:lnSpc>
                <a:spcPts val="2200"/>
              </a:lnSpc>
            </a:pPr>
            <a:r>
              <a:rPr lang="ja-JP" altLang="en-US" sz="1600" dirty="0" smtClean="0"/>
              <a:t>小作（多摩川） ヨウ素</a:t>
            </a:r>
            <a:r>
              <a:rPr lang="en-US" altLang="ja-JP" sz="1600" dirty="0" smtClean="0"/>
              <a:t>131</a:t>
            </a:r>
            <a:endParaRPr kumimoji="1" lang="ja-JP" altLang="en-US" sz="1600" dirty="0"/>
          </a:p>
        </p:txBody>
      </p:sp>
      <p:sp>
        <p:nvSpPr>
          <p:cNvPr id="23" name="正方形/長方形 22"/>
          <p:cNvSpPr/>
          <p:nvPr/>
        </p:nvSpPr>
        <p:spPr>
          <a:xfrm>
            <a:off x="4093212" y="3068960"/>
            <a:ext cx="3096344" cy="141738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flipH="1">
            <a:off x="7245512" y="4512022"/>
            <a:ext cx="1907704" cy="830997"/>
          </a:xfrm>
          <a:prstGeom prst="rect">
            <a:avLst/>
          </a:prstGeom>
          <a:noFill/>
        </p:spPr>
        <p:txBody>
          <a:bodyPr wrap="square" rtlCol="0">
            <a:spAutoFit/>
          </a:bodyPr>
          <a:lstStyle/>
          <a:p>
            <a:r>
              <a:rPr kumimoji="1" lang="en-US" altLang="ja-JP" sz="1600" dirty="0" smtClean="0"/>
              <a:t>※</a:t>
            </a:r>
            <a:r>
              <a:rPr kumimoji="1" lang="ja-JP" altLang="en-US" sz="1600" dirty="0" smtClean="0"/>
              <a:t>点線はヨウ素</a:t>
            </a:r>
            <a:r>
              <a:rPr kumimoji="1" lang="en-US" altLang="ja-JP" sz="1600" dirty="0" smtClean="0"/>
              <a:t>131</a:t>
            </a:r>
            <a:r>
              <a:rPr kumimoji="1" lang="ja-JP" altLang="en-US" sz="1600" dirty="0" smtClean="0"/>
              <a:t>の半減期に従って</a:t>
            </a:r>
            <a:r>
              <a:rPr lang="ja-JP" altLang="en-US" sz="1600" dirty="0" smtClean="0"/>
              <a:t>減少</a:t>
            </a:r>
            <a:r>
              <a:rPr kumimoji="1" lang="ja-JP" altLang="en-US" sz="1600" dirty="0" smtClean="0"/>
              <a:t>したときの濃度</a:t>
            </a:r>
            <a:endParaRPr kumimoji="1" lang="ja-JP" altLang="en-US" sz="1600" dirty="0"/>
          </a:p>
        </p:txBody>
      </p:sp>
      <p:sp>
        <p:nvSpPr>
          <p:cNvPr id="24" name="正方形/長方形 23"/>
          <p:cNvSpPr/>
          <p:nvPr/>
        </p:nvSpPr>
        <p:spPr>
          <a:xfrm>
            <a:off x="4067944" y="908720"/>
            <a:ext cx="2736304" cy="9361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0" y="6439485"/>
            <a:ext cx="9144000" cy="461665"/>
          </a:xfrm>
          <a:prstGeom prst="rect">
            <a:avLst/>
          </a:prstGeom>
        </p:spPr>
        <p:txBody>
          <a:bodyPr wrap="square">
            <a:spAutoFit/>
          </a:bodyPr>
          <a:lstStyle/>
          <a:p>
            <a:pPr marL="342900" indent="-342900"/>
            <a:r>
              <a:rPr lang="ja-JP" altLang="en-US" sz="1200" dirty="0" smtClean="0"/>
              <a:t>東京都健康安全研究センター（</a:t>
            </a:r>
            <a:r>
              <a:rPr lang="en-GB" altLang="ja-JP" sz="1200" dirty="0" smtClean="0"/>
              <a:t>http://monitoring.tokyo-eiken.go.jp/</a:t>
            </a:r>
            <a:r>
              <a:rPr lang="ja-JP" altLang="en-US" sz="1200" dirty="0" smtClean="0"/>
              <a:t>）と</a:t>
            </a:r>
            <a:endParaRPr lang="en-US" altLang="ja-JP" sz="1200" dirty="0" smtClean="0"/>
          </a:p>
          <a:p>
            <a:r>
              <a:rPr lang="ja-JP" altLang="en-US" sz="1200" dirty="0" smtClean="0"/>
              <a:t>東京都水道局（</a:t>
            </a:r>
            <a:r>
              <a:rPr lang="en-GB" altLang="ja-JP" sz="1200" dirty="0" smtClean="0"/>
              <a:t>http://www.waterworks.metro.tokyo.jp/press/shinsai22/index.html</a:t>
            </a:r>
            <a:r>
              <a:rPr lang="ja-JP" altLang="en-US" sz="1200" dirty="0" smtClean="0"/>
              <a:t>）をもとに作成</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4860033" y="802014"/>
            <a:ext cx="4072747" cy="351222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323529" y="764704"/>
            <a:ext cx="3953149" cy="3512228"/>
          </a:xfrm>
          <a:prstGeom prst="rect">
            <a:avLst/>
          </a:prstGeom>
          <a:noFill/>
          <a:ln w="9525">
            <a:noFill/>
            <a:miter lim="800000"/>
            <a:headEnd/>
            <a:tailEnd/>
          </a:ln>
          <a:effectLst/>
        </p:spPr>
      </p:pic>
      <p:sp>
        <p:nvSpPr>
          <p:cNvPr id="3" name="テキスト ボックス 2"/>
          <p:cNvSpPr txBox="1"/>
          <p:nvPr/>
        </p:nvSpPr>
        <p:spPr>
          <a:xfrm rot="16200000">
            <a:off x="-941085" y="2317350"/>
            <a:ext cx="2209258" cy="400110"/>
          </a:xfrm>
          <a:prstGeom prst="rect">
            <a:avLst/>
          </a:prstGeom>
          <a:noFill/>
        </p:spPr>
        <p:txBody>
          <a:bodyPr wrap="none" rtlCol="0">
            <a:spAutoFit/>
          </a:bodyPr>
          <a:lstStyle/>
          <a:p>
            <a:pPr algn="ctr"/>
            <a:r>
              <a:rPr lang="ja-JP" altLang="en-US" sz="2000" dirty="0" smtClean="0"/>
              <a:t>ヨウ素</a:t>
            </a:r>
            <a:r>
              <a:rPr lang="en-US" altLang="ja-JP" sz="2000" dirty="0" smtClean="0"/>
              <a:t>131</a:t>
            </a:r>
            <a:r>
              <a:rPr lang="ja-JP" altLang="en-US" sz="2000" dirty="0" smtClean="0"/>
              <a:t>（</a:t>
            </a:r>
            <a:r>
              <a:rPr lang="en-US" altLang="ja-JP" sz="2000" dirty="0" err="1" smtClean="0"/>
              <a:t>Bq</a:t>
            </a:r>
            <a:r>
              <a:rPr lang="en-US" altLang="ja-JP" sz="2000" dirty="0" smtClean="0"/>
              <a:t>/kg</a:t>
            </a:r>
            <a:r>
              <a:rPr lang="ja-JP" altLang="en-US" sz="2000" dirty="0" smtClean="0"/>
              <a:t>）</a:t>
            </a:r>
            <a:endParaRPr kumimoji="1" lang="ja-JP" altLang="en-US" sz="2000" dirty="0"/>
          </a:p>
        </p:txBody>
      </p:sp>
      <p:sp>
        <p:nvSpPr>
          <p:cNvPr id="5" name="テキスト ボックス 4"/>
          <p:cNvSpPr txBox="1"/>
          <p:nvPr/>
        </p:nvSpPr>
        <p:spPr>
          <a:xfrm>
            <a:off x="323528" y="5517232"/>
            <a:ext cx="8275022" cy="615553"/>
          </a:xfrm>
          <a:prstGeom prst="rect">
            <a:avLst/>
          </a:prstGeom>
          <a:noFill/>
        </p:spPr>
        <p:txBody>
          <a:bodyPr wrap="none" rtlCol="0">
            <a:spAutoFit/>
          </a:bodyPr>
          <a:lstStyle/>
          <a:p>
            <a:r>
              <a:rPr kumimoji="1" lang="ja-JP" altLang="en-US" dirty="0" smtClean="0"/>
              <a:t>対象地域：</a:t>
            </a:r>
            <a:endParaRPr kumimoji="1" lang="en-US" altLang="ja-JP" dirty="0" smtClean="0"/>
          </a:p>
          <a:p>
            <a:r>
              <a:rPr kumimoji="1" lang="ja-JP" altLang="en-US" sz="1600" dirty="0" smtClean="0"/>
              <a:t>福島県白河市、いわき市、矢吹町、棚倉町、矢祭町、塙町、西郷村、泉崎村、中島村、鮫川村</a:t>
            </a:r>
            <a:endParaRPr kumimoji="1" lang="ja-JP" altLang="en-US" sz="1600" dirty="0"/>
          </a:p>
        </p:txBody>
      </p:sp>
      <p:sp>
        <p:nvSpPr>
          <p:cNvPr id="6" name="テキスト ボックス 5"/>
          <p:cNvSpPr txBox="1"/>
          <p:nvPr/>
        </p:nvSpPr>
        <p:spPr>
          <a:xfrm flipH="1">
            <a:off x="251520" y="5013176"/>
            <a:ext cx="8496944" cy="338554"/>
          </a:xfrm>
          <a:prstGeom prst="rect">
            <a:avLst/>
          </a:prstGeom>
          <a:noFill/>
        </p:spPr>
        <p:txBody>
          <a:bodyPr wrap="square" rtlCol="0">
            <a:spAutoFit/>
          </a:bodyPr>
          <a:lstStyle/>
          <a:p>
            <a:r>
              <a:rPr lang="en-US" altLang="ja-JP" sz="1600" dirty="0" smtClean="0"/>
              <a:t>※</a:t>
            </a:r>
            <a:r>
              <a:rPr lang="ja-JP" altLang="en-US" sz="1600" dirty="0" smtClean="0"/>
              <a:t>点</a:t>
            </a:r>
            <a:r>
              <a:rPr kumimoji="1" lang="ja-JP" altLang="en-US" sz="1600" dirty="0" smtClean="0"/>
              <a:t>線は半減期に従って減少したときの</a:t>
            </a:r>
            <a:r>
              <a:rPr lang="ja-JP" altLang="en-US" sz="1600" dirty="0" smtClean="0"/>
              <a:t>濃度。</a:t>
            </a:r>
            <a:r>
              <a:rPr lang="en-US" altLang="ja-JP" sz="1600" dirty="0" smtClean="0"/>
              <a:t>54%</a:t>
            </a:r>
            <a:r>
              <a:rPr lang="ja-JP" altLang="en-US" sz="1600" dirty="0" smtClean="0"/>
              <a:t>をセシウム</a:t>
            </a:r>
            <a:r>
              <a:rPr lang="en-US" altLang="ja-JP" sz="1600" dirty="0" smtClean="0"/>
              <a:t>134</a:t>
            </a:r>
            <a:r>
              <a:rPr lang="ja-JP" altLang="en-US" sz="1600" dirty="0" err="1" smtClean="0"/>
              <a:t>、</a:t>
            </a:r>
            <a:r>
              <a:rPr lang="en-US" altLang="ja-JP" sz="1600" dirty="0" smtClean="0"/>
              <a:t>46%</a:t>
            </a:r>
            <a:r>
              <a:rPr lang="ja-JP" altLang="en-US" sz="1600" dirty="0" smtClean="0"/>
              <a:t>をセシウム</a:t>
            </a:r>
            <a:r>
              <a:rPr lang="en-US" altLang="ja-JP" sz="1600" dirty="0" smtClean="0"/>
              <a:t>137</a:t>
            </a:r>
            <a:r>
              <a:rPr lang="ja-JP" altLang="en-US" sz="1600" dirty="0" smtClean="0"/>
              <a:t>と仮定。</a:t>
            </a:r>
            <a:endParaRPr kumimoji="1" lang="ja-JP" altLang="en-US" sz="1600" dirty="0"/>
          </a:p>
        </p:txBody>
      </p:sp>
      <p:sp>
        <p:nvSpPr>
          <p:cNvPr id="9" name="テキスト ボックス 8"/>
          <p:cNvSpPr txBox="1"/>
          <p:nvPr/>
        </p:nvSpPr>
        <p:spPr>
          <a:xfrm rot="16200000">
            <a:off x="3202559" y="2363367"/>
            <a:ext cx="3058850" cy="400110"/>
          </a:xfrm>
          <a:prstGeom prst="rect">
            <a:avLst/>
          </a:prstGeom>
          <a:noFill/>
        </p:spPr>
        <p:txBody>
          <a:bodyPr wrap="none" rtlCol="0">
            <a:spAutoFit/>
          </a:bodyPr>
          <a:lstStyle/>
          <a:p>
            <a:pPr algn="ctr"/>
            <a:r>
              <a:rPr lang="ja-JP" altLang="en-US" sz="2000" dirty="0" smtClean="0"/>
              <a:t>セシウム</a:t>
            </a:r>
            <a:r>
              <a:rPr lang="en-US" altLang="ja-JP" sz="2000" dirty="0" smtClean="0"/>
              <a:t>134+137</a:t>
            </a:r>
            <a:r>
              <a:rPr lang="ja-JP" altLang="en-US" sz="2000" dirty="0" smtClean="0"/>
              <a:t>（</a:t>
            </a:r>
            <a:r>
              <a:rPr lang="en-US" altLang="ja-JP" sz="2000" dirty="0" err="1" smtClean="0"/>
              <a:t>Bq</a:t>
            </a:r>
            <a:r>
              <a:rPr lang="en-US" altLang="ja-JP" sz="2000" dirty="0" smtClean="0"/>
              <a:t>/kg</a:t>
            </a:r>
            <a:r>
              <a:rPr lang="ja-JP" altLang="en-US" sz="2000" dirty="0" smtClean="0"/>
              <a:t>）</a:t>
            </a:r>
            <a:endParaRPr kumimoji="1" lang="ja-JP" altLang="en-US" sz="2000" dirty="0"/>
          </a:p>
        </p:txBody>
      </p:sp>
      <p:sp>
        <p:nvSpPr>
          <p:cNvPr id="11"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福島県のホウレン草の放射性物質濃度</a:t>
            </a:r>
            <a:endParaRPr lang="ja-JP" altLang="en-US" sz="3600" b="1" baseline="30000" dirty="0">
              <a:solidFill>
                <a:schemeClr val="bg1"/>
              </a:solidFill>
            </a:endParaRPr>
          </a:p>
        </p:txBody>
      </p:sp>
      <p:sp>
        <p:nvSpPr>
          <p:cNvPr id="14" name="テキスト ボックス 13"/>
          <p:cNvSpPr txBox="1"/>
          <p:nvPr/>
        </p:nvSpPr>
        <p:spPr>
          <a:xfrm rot="16200000">
            <a:off x="2116113" y="2826727"/>
            <a:ext cx="633507" cy="3325269"/>
          </a:xfrm>
          <a:prstGeom prst="rect">
            <a:avLst/>
          </a:prstGeom>
          <a:noFill/>
        </p:spPr>
        <p:txBody>
          <a:bodyPr wrap="none" rtlCol="0">
            <a:spAutoFit/>
          </a:bodyPr>
          <a:lstStyle/>
          <a:p>
            <a:pPr algn="r">
              <a:lnSpc>
                <a:spcPts val="3100"/>
              </a:lnSpc>
            </a:pPr>
            <a:r>
              <a:rPr kumimoji="1" lang="en-US" altLang="ja-JP" dirty="0" smtClean="0">
                <a:latin typeface="Arial" pitchFamily="34" charset="0"/>
                <a:cs typeface="Arial" pitchFamily="34" charset="0"/>
              </a:rPr>
              <a:t>3/20</a:t>
            </a:r>
          </a:p>
          <a:p>
            <a:pPr algn="r">
              <a:lnSpc>
                <a:spcPts val="3100"/>
              </a:lnSpc>
            </a:pPr>
            <a:r>
              <a:rPr lang="en-US" altLang="ja-JP" dirty="0" smtClean="0">
                <a:latin typeface="Arial" pitchFamily="34" charset="0"/>
                <a:cs typeface="Arial" pitchFamily="34" charset="0"/>
              </a:rPr>
              <a:t>3/27</a:t>
            </a:r>
          </a:p>
          <a:p>
            <a:pPr algn="r">
              <a:lnSpc>
                <a:spcPts val="3100"/>
              </a:lnSpc>
            </a:pPr>
            <a:r>
              <a:rPr kumimoji="1" lang="en-US" altLang="ja-JP" dirty="0" smtClean="0">
                <a:latin typeface="Arial" pitchFamily="34" charset="0"/>
                <a:cs typeface="Arial" pitchFamily="34" charset="0"/>
              </a:rPr>
              <a:t>4/3</a:t>
            </a:r>
          </a:p>
          <a:p>
            <a:pPr algn="r">
              <a:lnSpc>
                <a:spcPts val="3100"/>
              </a:lnSpc>
            </a:pPr>
            <a:r>
              <a:rPr lang="en-US" altLang="ja-JP" dirty="0" smtClean="0">
                <a:latin typeface="Arial" pitchFamily="34" charset="0"/>
                <a:cs typeface="Arial" pitchFamily="34" charset="0"/>
              </a:rPr>
              <a:t>4/10</a:t>
            </a:r>
          </a:p>
          <a:p>
            <a:pPr algn="r">
              <a:lnSpc>
                <a:spcPts val="3100"/>
              </a:lnSpc>
            </a:pPr>
            <a:r>
              <a:rPr kumimoji="1" lang="en-US" altLang="ja-JP" dirty="0" smtClean="0">
                <a:latin typeface="Arial" pitchFamily="34" charset="0"/>
                <a:cs typeface="Arial" pitchFamily="34" charset="0"/>
              </a:rPr>
              <a:t>4/17</a:t>
            </a:r>
          </a:p>
          <a:p>
            <a:pPr algn="r">
              <a:lnSpc>
                <a:spcPts val="3100"/>
              </a:lnSpc>
            </a:pPr>
            <a:r>
              <a:rPr lang="en-US" altLang="ja-JP" dirty="0" smtClean="0">
                <a:latin typeface="Arial" pitchFamily="34" charset="0"/>
                <a:cs typeface="Arial" pitchFamily="34" charset="0"/>
              </a:rPr>
              <a:t>4/24</a:t>
            </a:r>
          </a:p>
          <a:p>
            <a:pPr algn="r">
              <a:lnSpc>
                <a:spcPts val="3100"/>
              </a:lnSpc>
            </a:pPr>
            <a:r>
              <a:rPr lang="en-US" altLang="ja-JP" dirty="0" smtClean="0">
                <a:latin typeface="Arial" pitchFamily="34" charset="0"/>
                <a:cs typeface="Arial" pitchFamily="34" charset="0"/>
              </a:rPr>
              <a:t>5/1</a:t>
            </a:r>
          </a:p>
          <a:p>
            <a:pPr algn="r">
              <a:lnSpc>
                <a:spcPts val="3100"/>
              </a:lnSpc>
            </a:pPr>
            <a:r>
              <a:rPr kumimoji="1" lang="en-US" altLang="ja-JP" dirty="0" smtClean="0">
                <a:latin typeface="Arial" pitchFamily="34" charset="0"/>
                <a:cs typeface="Arial" pitchFamily="34" charset="0"/>
              </a:rPr>
              <a:t>5/8</a:t>
            </a:r>
          </a:p>
        </p:txBody>
      </p:sp>
      <p:sp>
        <p:nvSpPr>
          <p:cNvPr id="15" name="テキスト ボックス 14"/>
          <p:cNvSpPr txBox="1"/>
          <p:nvPr/>
        </p:nvSpPr>
        <p:spPr>
          <a:xfrm rot="16200000">
            <a:off x="6781978" y="2826727"/>
            <a:ext cx="633507" cy="3325269"/>
          </a:xfrm>
          <a:prstGeom prst="rect">
            <a:avLst/>
          </a:prstGeom>
          <a:noFill/>
        </p:spPr>
        <p:txBody>
          <a:bodyPr wrap="none" rtlCol="0">
            <a:spAutoFit/>
          </a:bodyPr>
          <a:lstStyle/>
          <a:p>
            <a:pPr algn="r">
              <a:lnSpc>
                <a:spcPts val="3100"/>
              </a:lnSpc>
            </a:pPr>
            <a:r>
              <a:rPr kumimoji="1" lang="en-US" altLang="ja-JP" dirty="0" smtClean="0">
                <a:latin typeface="Arial" pitchFamily="34" charset="0"/>
                <a:cs typeface="Arial" pitchFamily="34" charset="0"/>
              </a:rPr>
              <a:t>3/20</a:t>
            </a:r>
          </a:p>
          <a:p>
            <a:pPr algn="r">
              <a:lnSpc>
                <a:spcPts val="3100"/>
              </a:lnSpc>
            </a:pPr>
            <a:r>
              <a:rPr lang="en-US" altLang="ja-JP" dirty="0" smtClean="0">
                <a:latin typeface="Arial" pitchFamily="34" charset="0"/>
                <a:cs typeface="Arial" pitchFamily="34" charset="0"/>
              </a:rPr>
              <a:t>3/27</a:t>
            </a:r>
          </a:p>
          <a:p>
            <a:pPr algn="r">
              <a:lnSpc>
                <a:spcPts val="3100"/>
              </a:lnSpc>
            </a:pPr>
            <a:r>
              <a:rPr kumimoji="1" lang="en-US" altLang="ja-JP" dirty="0" smtClean="0">
                <a:latin typeface="Arial" pitchFamily="34" charset="0"/>
                <a:cs typeface="Arial" pitchFamily="34" charset="0"/>
              </a:rPr>
              <a:t>4/3</a:t>
            </a:r>
          </a:p>
          <a:p>
            <a:pPr algn="r">
              <a:lnSpc>
                <a:spcPts val="3100"/>
              </a:lnSpc>
            </a:pPr>
            <a:r>
              <a:rPr lang="en-US" altLang="ja-JP" dirty="0" smtClean="0">
                <a:latin typeface="Arial" pitchFamily="34" charset="0"/>
                <a:cs typeface="Arial" pitchFamily="34" charset="0"/>
              </a:rPr>
              <a:t>4/10</a:t>
            </a:r>
          </a:p>
          <a:p>
            <a:pPr algn="r">
              <a:lnSpc>
                <a:spcPts val="3100"/>
              </a:lnSpc>
            </a:pPr>
            <a:r>
              <a:rPr kumimoji="1" lang="en-US" altLang="ja-JP" dirty="0" smtClean="0">
                <a:latin typeface="Arial" pitchFamily="34" charset="0"/>
                <a:cs typeface="Arial" pitchFamily="34" charset="0"/>
              </a:rPr>
              <a:t>4/17</a:t>
            </a:r>
          </a:p>
          <a:p>
            <a:pPr algn="r">
              <a:lnSpc>
                <a:spcPts val="3100"/>
              </a:lnSpc>
            </a:pPr>
            <a:r>
              <a:rPr lang="en-US" altLang="ja-JP" dirty="0" smtClean="0">
                <a:latin typeface="Arial" pitchFamily="34" charset="0"/>
                <a:cs typeface="Arial" pitchFamily="34" charset="0"/>
              </a:rPr>
              <a:t>4/24</a:t>
            </a:r>
          </a:p>
          <a:p>
            <a:pPr algn="r">
              <a:lnSpc>
                <a:spcPts val="3100"/>
              </a:lnSpc>
            </a:pPr>
            <a:r>
              <a:rPr lang="en-US" altLang="ja-JP" dirty="0" smtClean="0">
                <a:latin typeface="Arial" pitchFamily="34" charset="0"/>
                <a:cs typeface="Arial" pitchFamily="34" charset="0"/>
              </a:rPr>
              <a:t>5/1</a:t>
            </a:r>
          </a:p>
          <a:p>
            <a:pPr algn="r">
              <a:lnSpc>
                <a:spcPts val="3100"/>
              </a:lnSpc>
            </a:pPr>
            <a:r>
              <a:rPr kumimoji="1" lang="en-US" altLang="ja-JP" dirty="0" smtClean="0">
                <a:latin typeface="Arial" pitchFamily="34" charset="0"/>
                <a:cs typeface="Arial" pitchFamily="34" charset="0"/>
              </a:rPr>
              <a:t>5/8</a:t>
            </a:r>
          </a:p>
        </p:txBody>
      </p:sp>
      <p:sp>
        <p:nvSpPr>
          <p:cNvPr id="12" name="テキスト ボックス 11"/>
          <p:cNvSpPr txBox="1"/>
          <p:nvPr/>
        </p:nvSpPr>
        <p:spPr>
          <a:xfrm>
            <a:off x="35496" y="6597352"/>
            <a:ext cx="5872826" cy="276999"/>
          </a:xfrm>
          <a:prstGeom prst="rect">
            <a:avLst/>
          </a:prstGeom>
          <a:noFill/>
        </p:spPr>
        <p:txBody>
          <a:bodyPr wrap="none" rtlCol="0">
            <a:spAutoFit/>
          </a:bodyPr>
          <a:lstStyle/>
          <a:p>
            <a:r>
              <a:rPr lang="ja-JP" altLang="en-US" sz="1200" dirty="0" smtClean="0"/>
              <a:t>厚生労働省（</a:t>
            </a:r>
            <a:r>
              <a:rPr lang="en-GB" altLang="ja-JP" sz="1200" dirty="0" smtClean="0"/>
              <a:t>http://www.mhlw.go.jp/stf/houdou/2r98520000016378.html</a:t>
            </a:r>
            <a:r>
              <a:rPr lang="ja-JP" altLang="en-US" sz="1200" dirty="0" smtClean="0"/>
              <a:t>）を</a:t>
            </a:r>
            <a:r>
              <a:rPr kumimoji="1" lang="ja-JP" altLang="en-US" sz="1200" dirty="0" smtClean="0"/>
              <a:t>もとに作成</a:t>
            </a:r>
            <a:endParaRPr kumimoji="1" lang="ja-JP" alt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2" cstate="print"/>
          <a:srcRect/>
          <a:stretch>
            <a:fillRect/>
          </a:stretch>
        </p:blipFill>
        <p:spPr bwMode="auto">
          <a:xfrm>
            <a:off x="827584" y="620688"/>
            <a:ext cx="6088528" cy="1991126"/>
          </a:xfrm>
          <a:prstGeom prst="rect">
            <a:avLst/>
          </a:prstGeom>
          <a:noFill/>
          <a:ln w="9525">
            <a:noFill/>
            <a:miter lim="800000"/>
            <a:headEnd/>
            <a:tailEnd/>
          </a:ln>
          <a:effectLst/>
        </p:spPr>
      </p:pic>
      <p:sp>
        <p:nvSpPr>
          <p:cNvPr id="2" name="スライド番号プレースホルダ 1"/>
          <p:cNvSpPr>
            <a:spLocks noGrp="1"/>
          </p:cNvSpPr>
          <p:nvPr>
            <p:ph type="sldNum" sz="quarter" idx="12"/>
          </p:nvPr>
        </p:nvSpPr>
        <p:spPr/>
        <p:txBody>
          <a:bodyPr/>
          <a:lstStyle/>
          <a:p>
            <a:fld id="{CFACF748-94A9-4393-9F69-46C6BA5454CF}" type="slidenum">
              <a:rPr kumimoji="1" lang="ja-JP" altLang="en-US" smtClean="0"/>
              <a:pPr/>
              <a:t>8</a:t>
            </a:fld>
            <a:endParaRPr kumimoji="1" lang="ja-JP" altLang="en-US"/>
          </a:p>
        </p:txBody>
      </p:sp>
      <p:sp>
        <p:nvSpPr>
          <p:cNvPr id="6" name="Text Box 4"/>
          <p:cNvSpPr txBox="1">
            <a:spLocks noChangeArrowheads="1"/>
          </p:cNvSpPr>
          <p:nvPr/>
        </p:nvSpPr>
        <p:spPr bwMode="auto">
          <a:xfrm>
            <a:off x="0" y="0"/>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茶、牛肉、原乳・牛乳中セシウム濃度</a:t>
            </a:r>
            <a:endParaRPr lang="ja-JP" altLang="en-US" sz="3600" b="1" baseline="30000" dirty="0">
              <a:solidFill>
                <a:schemeClr val="bg1"/>
              </a:solidFill>
            </a:endParaRPr>
          </a:p>
        </p:txBody>
      </p:sp>
      <p:pic>
        <p:nvPicPr>
          <p:cNvPr id="2052" name="Picture 4"/>
          <p:cNvPicPr>
            <a:picLocks noChangeAspect="1" noChangeArrowheads="1"/>
          </p:cNvPicPr>
          <p:nvPr/>
        </p:nvPicPr>
        <p:blipFill>
          <a:blip r:embed="rId3" cstate="print"/>
          <a:srcRect/>
          <a:stretch>
            <a:fillRect/>
          </a:stretch>
        </p:blipFill>
        <p:spPr bwMode="auto">
          <a:xfrm>
            <a:off x="827584" y="2533372"/>
            <a:ext cx="6088528" cy="1991126"/>
          </a:xfrm>
          <a:prstGeom prst="rect">
            <a:avLst/>
          </a:prstGeom>
          <a:noFill/>
          <a:ln w="9525">
            <a:noFill/>
            <a:miter lim="800000"/>
            <a:headEnd/>
            <a:tailEnd/>
          </a:ln>
          <a:effectLst/>
        </p:spPr>
      </p:pic>
      <p:pic>
        <p:nvPicPr>
          <p:cNvPr id="2053" name="Picture 5"/>
          <p:cNvPicPr>
            <a:picLocks noChangeAspect="1" noChangeArrowheads="1"/>
          </p:cNvPicPr>
          <p:nvPr/>
        </p:nvPicPr>
        <p:blipFill>
          <a:blip r:embed="rId4" cstate="print"/>
          <a:srcRect/>
          <a:stretch>
            <a:fillRect/>
          </a:stretch>
        </p:blipFill>
        <p:spPr bwMode="auto">
          <a:xfrm>
            <a:off x="935939" y="4446444"/>
            <a:ext cx="5986014" cy="1991126"/>
          </a:xfrm>
          <a:prstGeom prst="rect">
            <a:avLst/>
          </a:prstGeom>
          <a:noFill/>
          <a:ln w="9525">
            <a:noFill/>
            <a:miter lim="800000"/>
            <a:headEnd/>
            <a:tailEnd/>
          </a:ln>
          <a:effectLst/>
        </p:spPr>
      </p:pic>
      <p:sp>
        <p:nvSpPr>
          <p:cNvPr id="10" name="テキスト ボックス 9"/>
          <p:cNvSpPr txBox="1"/>
          <p:nvPr/>
        </p:nvSpPr>
        <p:spPr>
          <a:xfrm rot="16200000">
            <a:off x="3777981" y="3726072"/>
            <a:ext cx="633507" cy="5819542"/>
          </a:xfrm>
          <a:prstGeom prst="rect">
            <a:avLst/>
          </a:prstGeom>
          <a:noFill/>
        </p:spPr>
        <p:txBody>
          <a:bodyPr wrap="none" rtlCol="0">
            <a:spAutoFit/>
          </a:bodyPr>
          <a:lstStyle/>
          <a:p>
            <a:pPr algn="r">
              <a:lnSpc>
                <a:spcPts val="3000"/>
              </a:lnSpc>
            </a:pPr>
            <a:r>
              <a:rPr lang="pt-BR" altLang="ja-JP" dirty="0" smtClean="0"/>
              <a:t>3/18</a:t>
            </a:r>
          </a:p>
          <a:p>
            <a:pPr algn="r">
              <a:lnSpc>
                <a:spcPts val="3000"/>
              </a:lnSpc>
            </a:pPr>
            <a:r>
              <a:rPr lang="pt-BR" altLang="ja-JP" dirty="0" smtClean="0"/>
              <a:t>4/1</a:t>
            </a:r>
          </a:p>
          <a:p>
            <a:pPr algn="r">
              <a:lnSpc>
                <a:spcPts val="3000"/>
              </a:lnSpc>
            </a:pPr>
            <a:r>
              <a:rPr lang="pt-BR" altLang="ja-JP" dirty="0" smtClean="0"/>
              <a:t>4/15</a:t>
            </a:r>
          </a:p>
          <a:p>
            <a:pPr algn="r">
              <a:lnSpc>
                <a:spcPts val="3000"/>
              </a:lnSpc>
            </a:pPr>
            <a:r>
              <a:rPr lang="pt-BR" altLang="ja-JP" dirty="0" smtClean="0"/>
              <a:t>4/29</a:t>
            </a:r>
          </a:p>
          <a:p>
            <a:pPr algn="r">
              <a:lnSpc>
                <a:spcPts val="3000"/>
              </a:lnSpc>
            </a:pPr>
            <a:r>
              <a:rPr lang="pt-BR" altLang="ja-JP" dirty="0" smtClean="0"/>
              <a:t>5/13</a:t>
            </a:r>
          </a:p>
          <a:p>
            <a:pPr algn="r">
              <a:lnSpc>
                <a:spcPts val="3000"/>
              </a:lnSpc>
            </a:pPr>
            <a:r>
              <a:rPr lang="pt-BR" altLang="ja-JP" dirty="0" smtClean="0"/>
              <a:t>5/27</a:t>
            </a:r>
          </a:p>
          <a:p>
            <a:pPr algn="r">
              <a:lnSpc>
                <a:spcPts val="3000"/>
              </a:lnSpc>
            </a:pPr>
            <a:r>
              <a:rPr lang="pt-BR" altLang="ja-JP" dirty="0" smtClean="0"/>
              <a:t>6/10</a:t>
            </a:r>
          </a:p>
          <a:p>
            <a:pPr algn="r">
              <a:lnSpc>
                <a:spcPts val="3000"/>
              </a:lnSpc>
            </a:pPr>
            <a:r>
              <a:rPr lang="pt-BR" altLang="ja-JP" dirty="0" smtClean="0"/>
              <a:t>6/24</a:t>
            </a:r>
          </a:p>
          <a:p>
            <a:pPr algn="r">
              <a:lnSpc>
                <a:spcPts val="3000"/>
              </a:lnSpc>
            </a:pPr>
            <a:r>
              <a:rPr lang="pt-BR" altLang="ja-JP" dirty="0" smtClean="0"/>
              <a:t>7/8</a:t>
            </a:r>
          </a:p>
          <a:p>
            <a:pPr algn="r">
              <a:lnSpc>
                <a:spcPts val="3000"/>
              </a:lnSpc>
            </a:pPr>
            <a:r>
              <a:rPr lang="pt-BR" altLang="ja-JP" dirty="0" smtClean="0"/>
              <a:t>7/22</a:t>
            </a:r>
          </a:p>
          <a:p>
            <a:pPr algn="r">
              <a:lnSpc>
                <a:spcPts val="3000"/>
              </a:lnSpc>
            </a:pPr>
            <a:r>
              <a:rPr lang="pt-BR" altLang="ja-JP" dirty="0" smtClean="0"/>
              <a:t>8/5</a:t>
            </a:r>
          </a:p>
          <a:p>
            <a:pPr algn="r">
              <a:lnSpc>
                <a:spcPts val="3000"/>
              </a:lnSpc>
            </a:pPr>
            <a:r>
              <a:rPr lang="pt-BR" altLang="ja-JP" dirty="0" smtClean="0"/>
              <a:t>8/19</a:t>
            </a:r>
          </a:p>
          <a:p>
            <a:pPr algn="r">
              <a:lnSpc>
                <a:spcPts val="3000"/>
              </a:lnSpc>
            </a:pPr>
            <a:r>
              <a:rPr lang="pt-BR" altLang="ja-JP" dirty="0" smtClean="0"/>
              <a:t>9/2</a:t>
            </a:r>
          </a:p>
          <a:p>
            <a:pPr algn="r">
              <a:lnSpc>
                <a:spcPts val="3000"/>
              </a:lnSpc>
            </a:pPr>
            <a:r>
              <a:rPr lang="pt-BR" altLang="ja-JP" dirty="0" smtClean="0"/>
              <a:t>9/16</a:t>
            </a:r>
          </a:p>
          <a:p>
            <a:pPr algn="r">
              <a:lnSpc>
                <a:spcPts val="3000"/>
              </a:lnSpc>
            </a:pPr>
            <a:r>
              <a:rPr lang="pt-BR" altLang="ja-JP" dirty="0" smtClean="0"/>
              <a:t>9/30</a:t>
            </a:r>
            <a:endParaRPr kumimoji="1" lang="ja-JP" altLang="en-US" dirty="0"/>
          </a:p>
        </p:txBody>
      </p:sp>
      <p:sp>
        <p:nvSpPr>
          <p:cNvPr id="12" name="テキスト ボックス 11"/>
          <p:cNvSpPr txBox="1"/>
          <p:nvPr/>
        </p:nvSpPr>
        <p:spPr>
          <a:xfrm>
            <a:off x="5141242" y="764704"/>
            <a:ext cx="1723549" cy="461665"/>
          </a:xfrm>
          <a:prstGeom prst="rect">
            <a:avLst/>
          </a:prstGeom>
          <a:noFill/>
        </p:spPr>
        <p:txBody>
          <a:bodyPr wrap="none" rtlCol="0">
            <a:spAutoFit/>
          </a:bodyPr>
          <a:lstStyle/>
          <a:p>
            <a:r>
              <a:rPr kumimoji="1" lang="ja-JP" altLang="en-US" sz="2400" dirty="0" smtClean="0"/>
              <a:t>茶（静岡県）</a:t>
            </a:r>
            <a:endParaRPr kumimoji="1" lang="ja-JP" altLang="en-US" sz="2400" dirty="0"/>
          </a:p>
        </p:txBody>
      </p:sp>
      <p:sp>
        <p:nvSpPr>
          <p:cNvPr id="13" name="テキスト ボックス 12"/>
          <p:cNvSpPr txBox="1"/>
          <p:nvPr/>
        </p:nvSpPr>
        <p:spPr>
          <a:xfrm rot="16200000">
            <a:off x="-1077850" y="3086410"/>
            <a:ext cx="3058850" cy="400110"/>
          </a:xfrm>
          <a:prstGeom prst="rect">
            <a:avLst/>
          </a:prstGeom>
          <a:noFill/>
        </p:spPr>
        <p:txBody>
          <a:bodyPr wrap="none" rtlCol="0">
            <a:spAutoFit/>
          </a:bodyPr>
          <a:lstStyle/>
          <a:p>
            <a:pPr algn="ctr"/>
            <a:r>
              <a:rPr lang="ja-JP" altLang="en-US" sz="2000" dirty="0" smtClean="0"/>
              <a:t>セシウム</a:t>
            </a:r>
            <a:r>
              <a:rPr lang="en-US" altLang="ja-JP" sz="2000" dirty="0" smtClean="0"/>
              <a:t>134+137</a:t>
            </a:r>
            <a:r>
              <a:rPr lang="ja-JP" altLang="en-US" sz="2000" dirty="0" smtClean="0"/>
              <a:t>（</a:t>
            </a:r>
            <a:r>
              <a:rPr lang="en-US" altLang="ja-JP" sz="2000" dirty="0" err="1" smtClean="0"/>
              <a:t>Bq</a:t>
            </a:r>
            <a:r>
              <a:rPr lang="en-US" altLang="ja-JP" sz="2000" dirty="0" smtClean="0"/>
              <a:t>/kg</a:t>
            </a:r>
            <a:r>
              <a:rPr lang="ja-JP" altLang="en-US" sz="2000" dirty="0" smtClean="0"/>
              <a:t>）</a:t>
            </a:r>
            <a:endParaRPr kumimoji="1" lang="ja-JP" altLang="en-US" sz="2000" dirty="0"/>
          </a:p>
        </p:txBody>
      </p:sp>
      <p:sp>
        <p:nvSpPr>
          <p:cNvPr id="14" name="テキスト ボックス 13"/>
          <p:cNvSpPr txBox="1"/>
          <p:nvPr/>
        </p:nvSpPr>
        <p:spPr>
          <a:xfrm>
            <a:off x="4844266" y="2684210"/>
            <a:ext cx="2031325" cy="461665"/>
          </a:xfrm>
          <a:prstGeom prst="rect">
            <a:avLst/>
          </a:prstGeom>
          <a:noFill/>
        </p:spPr>
        <p:txBody>
          <a:bodyPr wrap="none" rtlCol="0">
            <a:spAutoFit/>
          </a:bodyPr>
          <a:lstStyle/>
          <a:p>
            <a:r>
              <a:rPr kumimoji="1" lang="ja-JP" altLang="en-US" sz="2400" dirty="0" smtClean="0"/>
              <a:t>牛肉（福島県）</a:t>
            </a:r>
            <a:endParaRPr kumimoji="1" lang="ja-JP" altLang="en-US" sz="2400" dirty="0"/>
          </a:p>
        </p:txBody>
      </p:sp>
      <p:sp>
        <p:nvSpPr>
          <p:cNvPr id="15" name="テキスト ボックス 14"/>
          <p:cNvSpPr txBox="1"/>
          <p:nvPr/>
        </p:nvSpPr>
        <p:spPr>
          <a:xfrm>
            <a:off x="4074824" y="4581128"/>
            <a:ext cx="2800767" cy="461665"/>
          </a:xfrm>
          <a:prstGeom prst="rect">
            <a:avLst/>
          </a:prstGeom>
          <a:noFill/>
        </p:spPr>
        <p:txBody>
          <a:bodyPr wrap="none" rtlCol="0">
            <a:spAutoFit/>
          </a:bodyPr>
          <a:lstStyle/>
          <a:p>
            <a:r>
              <a:rPr lang="ja-JP" altLang="en-US" sz="2400" dirty="0" smtClean="0"/>
              <a:t>原乳・牛乳</a:t>
            </a:r>
            <a:r>
              <a:rPr kumimoji="1" lang="ja-JP" altLang="en-US" sz="2400" dirty="0" smtClean="0"/>
              <a:t>（福島県）</a:t>
            </a:r>
            <a:endParaRPr kumimoji="1" lang="ja-JP"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36512" y="6423719"/>
            <a:ext cx="9180512" cy="461665"/>
          </a:xfrm>
          <a:prstGeom prst="rect">
            <a:avLst/>
          </a:prstGeom>
          <a:noFill/>
        </p:spPr>
        <p:txBody>
          <a:bodyPr wrap="square" rtlCol="0">
            <a:spAutoFit/>
          </a:bodyPr>
          <a:lstStyle/>
          <a:p>
            <a:r>
              <a:rPr lang="ja-JP" altLang="en-US" sz="1200" dirty="0" smtClean="0"/>
              <a:t>厚生労働省　食安発</a:t>
            </a:r>
            <a:r>
              <a:rPr lang="en-US" altLang="ja-JP" sz="1200" dirty="0" smtClean="0"/>
              <a:t>0405</a:t>
            </a:r>
            <a:r>
              <a:rPr lang="ja-JP" altLang="en-US" sz="1200" dirty="0" smtClean="0"/>
              <a:t>第</a:t>
            </a:r>
            <a:r>
              <a:rPr lang="en-US" altLang="ja-JP" sz="1200" dirty="0" smtClean="0"/>
              <a:t>1</a:t>
            </a:r>
            <a:r>
              <a:rPr lang="ja-JP" altLang="en-US" sz="1200" dirty="0" smtClean="0"/>
              <a:t>号　</a:t>
            </a:r>
            <a:r>
              <a:rPr lang="en-US" altLang="ja-JP" sz="1200" dirty="0" smtClean="0"/>
              <a:t>2011</a:t>
            </a:r>
            <a:r>
              <a:rPr lang="ja-JP" altLang="en-US" sz="1200" dirty="0" smtClean="0"/>
              <a:t>年</a:t>
            </a:r>
            <a:r>
              <a:rPr lang="en-US" altLang="ja-JP" sz="1200" dirty="0" smtClean="0"/>
              <a:t>4</a:t>
            </a:r>
            <a:r>
              <a:rPr lang="ja-JP" altLang="en-US" sz="1200" dirty="0" smtClean="0"/>
              <a:t>月</a:t>
            </a:r>
            <a:r>
              <a:rPr lang="en-US" altLang="ja-JP" sz="1200" dirty="0" smtClean="0"/>
              <a:t>5</a:t>
            </a:r>
            <a:r>
              <a:rPr lang="ja-JP" altLang="en-US" sz="1200" dirty="0" smtClean="0"/>
              <a:t>日</a:t>
            </a:r>
            <a:r>
              <a:rPr lang="en-US" altLang="ja-JP" sz="1200" dirty="0" smtClean="0"/>
              <a:t>.</a:t>
            </a:r>
            <a:r>
              <a:rPr lang="ja-JP" altLang="en-US" sz="1200" dirty="0" smtClean="0"/>
              <a:t>（</a:t>
            </a:r>
            <a:r>
              <a:rPr lang="en-GB" altLang="ja-JP" sz="1200" dirty="0" smtClean="0"/>
              <a:t>http://www.mhlw.go.jp/stf/houdou/2r98520000017z1u-att/2r98520000017z7d.pdf</a:t>
            </a:r>
            <a:r>
              <a:rPr lang="ja-JP" altLang="en-US" sz="1200" dirty="0" smtClean="0"/>
              <a:t>）および厚生労働省</a:t>
            </a:r>
            <a:r>
              <a:rPr lang="en-US" altLang="ja-JP" sz="1200" dirty="0" smtClean="0"/>
              <a:t>HP</a:t>
            </a:r>
            <a:r>
              <a:rPr lang="en-GB" altLang="ja-JP" sz="1200" dirty="0" smtClean="0"/>
              <a:t>http</a:t>
            </a:r>
            <a:r>
              <a:rPr lang="en-GB" altLang="ja-JP" sz="1200" dirty="0" smtClean="0"/>
              <a:t>://www.mhlw.go.jp/topics/bukyoku/iyaku/syoku-anzen/iken/dl/120117-1-03-01.pdf</a:t>
            </a:r>
            <a:r>
              <a:rPr kumimoji="1" lang="ja-JP" altLang="en-US" sz="1200" dirty="0" smtClean="0"/>
              <a:t>を</a:t>
            </a:r>
            <a:r>
              <a:rPr kumimoji="1" lang="ja-JP" altLang="en-US" sz="1200" dirty="0" smtClean="0"/>
              <a:t>もとに作成</a:t>
            </a:r>
            <a:endParaRPr kumimoji="1" lang="ja-JP" altLang="en-US" sz="1200" dirty="0"/>
          </a:p>
        </p:txBody>
      </p:sp>
      <p:sp>
        <p:nvSpPr>
          <p:cNvPr id="9" name="Text Box 4"/>
          <p:cNvSpPr txBox="1">
            <a:spLocks noChangeArrowheads="1"/>
          </p:cNvSpPr>
          <p:nvPr/>
        </p:nvSpPr>
        <p:spPr bwMode="auto">
          <a:xfrm>
            <a:off x="-7937" y="1588"/>
            <a:ext cx="9153525" cy="646331"/>
          </a:xfrm>
          <a:prstGeom prst="rect">
            <a:avLst/>
          </a:prstGeom>
          <a:solidFill>
            <a:srgbClr val="0000FF"/>
          </a:solidFill>
          <a:ln w="9525">
            <a:noFill/>
            <a:miter lim="800000"/>
            <a:headEnd/>
            <a:tailEnd/>
          </a:ln>
        </p:spPr>
        <p:txBody>
          <a:bodyPr>
            <a:spAutoFit/>
          </a:bodyPr>
          <a:lstStyle/>
          <a:p>
            <a:r>
              <a:rPr lang="ja-JP" altLang="en-US" sz="3600" b="1" dirty="0" smtClean="0">
                <a:solidFill>
                  <a:schemeClr val="bg1"/>
                </a:solidFill>
              </a:rPr>
              <a:t>放射性物質</a:t>
            </a:r>
            <a:r>
              <a:rPr lang="ja-JP" altLang="en-US" sz="3600" b="1" dirty="0" smtClean="0">
                <a:solidFill>
                  <a:schemeClr val="bg1"/>
                </a:solidFill>
              </a:rPr>
              <a:t>の基準値（単位：</a:t>
            </a:r>
            <a:r>
              <a:rPr lang="en-US" altLang="ja-JP" sz="3600" b="1" dirty="0" err="1" smtClean="0">
                <a:solidFill>
                  <a:schemeClr val="bg1"/>
                </a:solidFill>
              </a:rPr>
              <a:t>Bq</a:t>
            </a:r>
            <a:r>
              <a:rPr lang="en-US" altLang="ja-JP" sz="3600" b="1" dirty="0" smtClean="0">
                <a:solidFill>
                  <a:schemeClr val="bg1"/>
                </a:solidFill>
              </a:rPr>
              <a:t>/kg</a:t>
            </a:r>
            <a:r>
              <a:rPr lang="ja-JP" altLang="en-US" sz="3600" b="1" dirty="0" smtClean="0">
                <a:solidFill>
                  <a:schemeClr val="bg1"/>
                </a:solidFill>
              </a:rPr>
              <a:t>）</a:t>
            </a:r>
            <a:endParaRPr lang="ja-JP" altLang="en-US" sz="3600" b="1" baseline="30000" dirty="0">
              <a:solidFill>
                <a:schemeClr val="bg1"/>
              </a:solidFill>
            </a:endParaRPr>
          </a:p>
        </p:txBody>
      </p:sp>
      <p:graphicFrame>
        <p:nvGraphicFramePr>
          <p:cNvPr id="11" name="表 10"/>
          <p:cNvGraphicFramePr>
            <a:graphicFrameLocks noGrp="1"/>
          </p:cNvGraphicFramePr>
          <p:nvPr/>
        </p:nvGraphicFramePr>
        <p:xfrm>
          <a:off x="107504" y="1138304"/>
          <a:ext cx="8892478" cy="2895517"/>
        </p:xfrm>
        <a:graphic>
          <a:graphicData uri="http://schemas.openxmlformats.org/drawingml/2006/table">
            <a:tbl>
              <a:tblPr firstRow="1" bandRow="1">
                <a:tableStyleId>{5C22544A-7EE6-4342-B048-85BDC9FD1C3A}</a:tableStyleId>
              </a:tblPr>
              <a:tblGrid>
                <a:gridCol w="1979710"/>
                <a:gridCol w="929553"/>
                <a:gridCol w="1022173"/>
                <a:gridCol w="1022173"/>
                <a:gridCol w="864916"/>
                <a:gridCol w="1221353"/>
                <a:gridCol w="963352"/>
                <a:gridCol w="889248"/>
              </a:tblGrid>
              <a:tr h="540636">
                <a:tc>
                  <a:txBody>
                    <a:bodyPr/>
                    <a:lstStyle/>
                    <a:p>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飲料水</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牛乳・</a:t>
                      </a:r>
                      <a:endParaRPr kumimoji="1" lang="en-US" altLang="ja-JP" b="0" dirty="0" smtClean="0">
                        <a:solidFill>
                          <a:schemeClr val="tx1"/>
                        </a:solidFill>
                      </a:endParaRPr>
                    </a:p>
                    <a:p>
                      <a:r>
                        <a:rPr kumimoji="1" lang="ja-JP" altLang="en-US" b="0" dirty="0" smtClean="0">
                          <a:solidFill>
                            <a:schemeClr val="tx1"/>
                          </a:solidFill>
                        </a:rPr>
                        <a:t>乳製品</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野菜類</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穀類</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魚介類</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肉・卵・</a:t>
                      </a:r>
                      <a:endParaRPr kumimoji="1" lang="en-US" altLang="ja-JP" b="0" dirty="0" smtClean="0">
                        <a:solidFill>
                          <a:schemeClr val="tx1"/>
                        </a:solidFill>
                      </a:endParaRPr>
                    </a:p>
                    <a:p>
                      <a:r>
                        <a:rPr kumimoji="1" lang="ja-JP" altLang="en-US" b="0" dirty="0" smtClean="0">
                          <a:solidFill>
                            <a:schemeClr val="tx1"/>
                          </a:solidFill>
                        </a:rPr>
                        <a:t>その他</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乳幼児用食品</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489147">
                <a:tc>
                  <a:txBody>
                    <a:bodyPr/>
                    <a:lstStyle/>
                    <a:p>
                      <a:r>
                        <a:rPr kumimoji="1" lang="ja-JP" altLang="en-US" sz="1800" b="0" dirty="0" smtClean="0">
                          <a:solidFill>
                            <a:schemeClr val="tx1"/>
                          </a:solidFill>
                        </a:rPr>
                        <a:t>ヨウ素</a:t>
                      </a:r>
                      <a:r>
                        <a:rPr kumimoji="1" lang="en-US" altLang="ja-JP" sz="1800" b="0" dirty="0" smtClean="0">
                          <a:solidFill>
                            <a:schemeClr val="tx1"/>
                          </a:solidFill>
                        </a:rPr>
                        <a:t>131</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300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300</a:t>
                      </a:r>
                    </a:p>
                    <a:p>
                      <a:pPr algn="ctr"/>
                      <a:r>
                        <a:rPr kumimoji="1" lang="en-US" altLang="ja-JP" sz="1800" b="0" dirty="0" smtClean="0">
                          <a:solidFill>
                            <a:schemeClr val="tx1"/>
                          </a:solidFill>
                        </a:rPr>
                        <a:t> (100)*</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2000**</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なし</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2000</a:t>
                      </a:r>
                      <a:r>
                        <a:rPr kumimoji="1" lang="ja-JP" altLang="en-US" sz="1800" b="0" dirty="0" smtClean="0">
                          <a:solidFill>
                            <a:schemeClr val="tx1"/>
                          </a:solidFill>
                        </a:rPr>
                        <a:t>***</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なし</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なし</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26637">
                <a:tc>
                  <a:txBody>
                    <a:bodyPr/>
                    <a:lstStyle/>
                    <a:p>
                      <a:r>
                        <a:rPr kumimoji="1" lang="ja-JP" altLang="en-US" sz="1800" b="0" dirty="0" smtClean="0">
                          <a:solidFill>
                            <a:schemeClr val="tx1"/>
                          </a:solidFill>
                        </a:rPr>
                        <a:t>セシウム</a:t>
                      </a:r>
                      <a:r>
                        <a:rPr kumimoji="1" lang="en-US" altLang="ja-JP" sz="1800" b="0" dirty="0" smtClean="0">
                          <a:solidFill>
                            <a:schemeClr val="tx1"/>
                          </a:solidFill>
                        </a:rPr>
                        <a:t>134+137</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200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200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500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500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kumimoji="1" lang="ja-JP" altLang="en-US" sz="1800" b="0" baseline="0" dirty="0" smtClean="0">
                          <a:solidFill>
                            <a:schemeClr val="tx1"/>
                          </a:solidFill>
                        </a:rPr>
                        <a:t>   </a:t>
                      </a:r>
                      <a:r>
                        <a:rPr kumimoji="1" lang="en-US" altLang="ja-JP" sz="1800" b="0" dirty="0" smtClean="0">
                          <a:solidFill>
                            <a:schemeClr val="tx1"/>
                          </a:solidFill>
                        </a:rPr>
                        <a:t>500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500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なし</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83190">
                <a:tc>
                  <a:txBody>
                    <a:bodyPr/>
                    <a:lstStyle/>
                    <a:p>
                      <a:r>
                        <a:rPr kumimoji="1" lang="ja-JP" altLang="en-US" sz="1800" b="0" dirty="0" smtClean="0">
                          <a:solidFill>
                            <a:schemeClr val="tx1"/>
                          </a:solidFill>
                        </a:rPr>
                        <a:t>ウラン</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　</a:t>
                      </a:r>
                      <a:r>
                        <a:rPr kumimoji="1" lang="en-US" altLang="ja-JP" sz="1800" b="0" dirty="0" smtClean="0">
                          <a:solidFill>
                            <a:schemeClr val="tx1"/>
                          </a:solidFill>
                        </a:rPr>
                        <a:t>20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ja-JP" altLang="en-US" sz="1800" b="0" dirty="0" smtClean="0">
                          <a:solidFill>
                            <a:schemeClr val="tx1"/>
                          </a:solidFill>
                        </a:rPr>
                        <a:t>　</a:t>
                      </a:r>
                      <a:r>
                        <a:rPr kumimoji="1" lang="en-US" altLang="ja-JP" sz="1800" b="0" dirty="0" smtClean="0">
                          <a:solidFill>
                            <a:schemeClr val="tx1"/>
                          </a:solidFill>
                        </a:rPr>
                        <a:t>20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100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100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kumimoji="1" lang="en-US" altLang="ja-JP" sz="1800" b="0" dirty="0" smtClean="0">
                          <a:solidFill>
                            <a:schemeClr val="tx1"/>
                          </a:solidFill>
                        </a:rPr>
                        <a:t>   100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100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20</a:t>
                      </a:r>
                      <a:endParaRPr kumimoji="1" lang="ja-JP" altLang="en-US" sz="1800" b="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695103">
                <a:tc>
                  <a:txBody>
                    <a:bodyPr/>
                    <a:lstStyle/>
                    <a:p>
                      <a:r>
                        <a:rPr kumimoji="1" lang="ja-JP" altLang="en-US" sz="1600" b="0" dirty="0" smtClean="0">
                          <a:solidFill>
                            <a:schemeClr val="tx1"/>
                          </a:solidFill>
                        </a:rPr>
                        <a:t>プルトニウムおよび超ウラン元素のアルファ核種</a:t>
                      </a:r>
                      <a:endParaRPr kumimoji="1" lang="ja-JP" altLang="en-US" sz="16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ctr"/>
                      <a:r>
                        <a:rPr kumimoji="1" lang="ja-JP" altLang="en-US" sz="1800" b="0" dirty="0" smtClean="0">
                          <a:solidFill>
                            <a:schemeClr val="tx1"/>
                          </a:solidFill>
                        </a:rPr>
                        <a:t>　　</a:t>
                      </a:r>
                      <a:r>
                        <a:rPr kumimoji="1" lang="en-US" altLang="ja-JP" sz="1800" b="0" dirty="0" smtClean="0">
                          <a:solidFill>
                            <a:schemeClr val="tx1"/>
                          </a:solidFill>
                        </a:rPr>
                        <a:t>1</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ctr"/>
                      <a:r>
                        <a:rPr kumimoji="1" lang="ja-JP" altLang="en-US" sz="1800" b="0" dirty="0" smtClean="0">
                          <a:solidFill>
                            <a:schemeClr val="tx1"/>
                          </a:solidFill>
                        </a:rPr>
                        <a:t>　　</a:t>
                      </a:r>
                      <a:r>
                        <a:rPr kumimoji="1" lang="en-US" altLang="ja-JP" sz="1800" b="0" dirty="0" smtClean="0">
                          <a:solidFill>
                            <a:schemeClr val="tx1"/>
                          </a:solidFill>
                        </a:rPr>
                        <a:t>1</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ctr"/>
                      <a:r>
                        <a:rPr kumimoji="1" lang="ja-JP" altLang="en-US" sz="1800" b="0" dirty="0" smtClean="0">
                          <a:solidFill>
                            <a:schemeClr val="tx1"/>
                          </a:solidFill>
                        </a:rPr>
                        <a:t>　</a:t>
                      </a:r>
                      <a:r>
                        <a:rPr kumimoji="1" lang="en-US" altLang="ja-JP" sz="1800" b="0" dirty="0" smtClean="0">
                          <a:solidFill>
                            <a:schemeClr val="tx1"/>
                          </a:solidFill>
                        </a:rPr>
                        <a:t>10</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ctr"/>
                      <a:r>
                        <a:rPr kumimoji="1" lang="ja-JP" altLang="en-US" sz="1800" b="0" dirty="0" smtClean="0">
                          <a:solidFill>
                            <a:schemeClr val="tx1"/>
                          </a:solidFill>
                        </a:rPr>
                        <a:t>　</a:t>
                      </a:r>
                      <a:r>
                        <a:rPr kumimoji="1" lang="en-US" altLang="ja-JP" sz="1800" b="0" dirty="0" smtClean="0">
                          <a:solidFill>
                            <a:schemeClr val="tx1"/>
                          </a:solidFill>
                        </a:rPr>
                        <a:t>10</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l"/>
                      <a:r>
                        <a:rPr kumimoji="1" lang="en-US" altLang="ja-JP" sz="1800" b="0" dirty="0" smtClean="0">
                          <a:solidFill>
                            <a:schemeClr val="tx1"/>
                          </a:solidFill>
                        </a:rPr>
                        <a:t>     10</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ctr"/>
                      <a:r>
                        <a:rPr kumimoji="1" lang="ja-JP" altLang="en-US" sz="1800" b="0" dirty="0" smtClean="0">
                          <a:solidFill>
                            <a:schemeClr val="tx1"/>
                          </a:solidFill>
                        </a:rPr>
                        <a:t>　</a:t>
                      </a:r>
                      <a:r>
                        <a:rPr kumimoji="1" lang="en-US" altLang="ja-JP" sz="1800" b="0" dirty="0" smtClean="0">
                          <a:solidFill>
                            <a:schemeClr val="tx1"/>
                          </a:solidFill>
                        </a:rPr>
                        <a:t>10</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800" b="0" dirty="0" smtClean="0">
                        <a:solidFill>
                          <a:schemeClr val="tx1"/>
                        </a:solidFill>
                      </a:endParaRPr>
                    </a:p>
                    <a:p>
                      <a:pPr algn="ctr"/>
                      <a:r>
                        <a:rPr kumimoji="1" lang="ja-JP" altLang="en-US" sz="1800" b="0" dirty="0" smtClean="0">
                          <a:solidFill>
                            <a:schemeClr val="tx1"/>
                          </a:solidFill>
                        </a:rPr>
                        <a:t>　</a:t>
                      </a:r>
                      <a:r>
                        <a:rPr kumimoji="1" lang="en-US" altLang="ja-JP" sz="1800" b="0" dirty="0" smtClean="0">
                          <a:solidFill>
                            <a:schemeClr val="tx1"/>
                          </a:solidFill>
                        </a:rPr>
                        <a:t>1</a:t>
                      </a:r>
                      <a:endParaRPr kumimoji="1" lang="ja-JP" altLang="en-US" sz="1800" b="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2990146" y="620688"/>
            <a:ext cx="1980029" cy="523220"/>
          </a:xfrm>
          <a:prstGeom prst="rect">
            <a:avLst/>
          </a:prstGeom>
          <a:noFill/>
        </p:spPr>
        <p:txBody>
          <a:bodyPr wrap="none" rtlCol="0">
            <a:spAutoFit/>
          </a:bodyPr>
          <a:lstStyle/>
          <a:p>
            <a:r>
              <a:rPr kumimoji="1" lang="ja-JP" altLang="en-US" sz="2800" dirty="0" smtClean="0"/>
              <a:t>暫定規制値</a:t>
            </a:r>
            <a:endParaRPr kumimoji="1" lang="ja-JP" altLang="en-US" sz="2800" dirty="0"/>
          </a:p>
        </p:txBody>
      </p:sp>
      <p:sp>
        <p:nvSpPr>
          <p:cNvPr id="14" name="テキスト ボックス 13"/>
          <p:cNvSpPr txBox="1"/>
          <p:nvPr/>
        </p:nvSpPr>
        <p:spPr>
          <a:xfrm>
            <a:off x="323528" y="4005064"/>
            <a:ext cx="7404591" cy="738664"/>
          </a:xfrm>
          <a:prstGeom prst="rect">
            <a:avLst/>
          </a:prstGeom>
          <a:noFill/>
        </p:spPr>
        <p:txBody>
          <a:bodyPr wrap="none" rtlCol="0">
            <a:spAutoFit/>
          </a:bodyPr>
          <a:lstStyle/>
          <a:p>
            <a:r>
              <a:rPr kumimoji="1" lang="en-US" altLang="ja-JP" sz="1400" dirty="0" smtClean="0"/>
              <a:t>*</a:t>
            </a:r>
            <a:r>
              <a:rPr kumimoji="1" lang="ja-JP" altLang="en-US" sz="1400" dirty="0" smtClean="0"/>
              <a:t>　</a:t>
            </a:r>
            <a:r>
              <a:rPr lang="en-US" altLang="ja-JP" sz="1400" dirty="0" smtClean="0"/>
              <a:t> 100 </a:t>
            </a:r>
            <a:r>
              <a:rPr lang="en-US" altLang="ja-JP" sz="1400" dirty="0" err="1" smtClean="0"/>
              <a:t>Bq</a:t>
            </a:r>
            <a:r>
              <a:rPr lang="en-US" altLang="ja-JP" sz="1400" dirty="0" smtClean="0"/>
              <a:t>/kg</a:t>
            </a:r>
            <a:r>
              <a:rPr lang="ja-JP" altLang="en-US" sz="1400" dirty="0" smtClean="0"/>
              <a:t>を超えるものは、乳児用</a:t>
            </a:r>
            <a:r>
              <a:rPr kumimoji="1" lang="ja-JP" altLang="en-US" sz="1400" dirty="0" smtClean="0"/>
              <a:t>の粉ミルクや直接飲用に供する乳に使用しないように指導</a:t>
            </a:r>
            <a:endParaRPr kumimoji="1" lang="en-US" altLang="ja-JP" sz="1400" dirty="0" smtClean="0"/>
          </a:p>
          <a:p>
            <a:r>
              <a:rPr kumimoji="1" lang="en-US" altLang="ja-JP" sz="1400" dirty="0" smtClean="0"/>
              <a:t>** </a:t>
            </a:r>
            <a:r>
              <a:rPr kumimoji="1" lang="ja-JP" altLang="en-US" sz="1400" dirty="0" smtClean="0"/>
              <a:t>根菜、芋類を除く</a:t>
            </a:r>
            <a:endParaRPr kumimoji="1" lang="en-US" altLang="ja-JP" sz="1400" dirty="0" smtClean="0"/>
          </a:p>
          <a:p>
            <a:r>
              <a:rPr lang="ja-JP" altLang="en-US" sz="1400" dirty="0" smtClean="0"/>
              <a:t>***　</a:t>
            </a:r>
            <a:r>
              <a:rPr lang="en-US" altLang="ja-JP" sz="1400" dirty="0" smtClean="0"/>
              <a:t> 2011</a:t>
            </a:r>
            <a:r>
              <a:rPr lang="ja-JP" altLang="en-US" sz="1400" dirty="0" smtClean="0"/>
              <a:t>年</a:t>
            </a:r>
            <a:r>
              <a:rPr lang="en-US" altLang="ja-JP" sz="1400" dirty="0" smtClean="0"/>
              <a:t>3</a:t>
            </a:r>
            <a:r>
              <a:rPr lang="ja-JP" altLang="en-US" sz="1400" dirty="0" smtClean="0"/>
              <a:t>月</a:t>
            </a:r>
            <a:r>
              <a:rPr lang="en-US" altLang="ja-JP" sz="1400" dirty="0" smtClean="0"/>
              <a:t>17</a:t>
            </a:r>
            <a:r>
              <a:rPr lang="ja-JP" altLang="en-US" sz="1400" dirty="0" smtClean="0"/>
              <a:t>日の規制値では設定されていなかったが、</a:t>
            </a:r>
            <a:r>
              <a:rPr lang="en-US" altLang="ja-JP" sz="1400" dirty="0" smtClean="0"/>
              <a:t>4</a:t>
            </a:r>
            <a:r>
              <a:rPr lang="ja-JP" altLang="en-US" sz="1400" dirty="0" smtClean="0"/>
              <a:t>月</a:t>
            </a:r>
            <a:r>
              <a:rPr lang="en-US" altLang="ja-JP" sz="1400" dirty="0" smtClean="0"/>
              <a:t>5</a:t>
            </a:r>
            <a:r>
              <a:rPr lang="ja-JP" altLang="en-US" sz="1400" dirty="0" smtClean="0"/>
              <a:t>日に設定された</a:t>
            </a:r>
            <a:endParaRPr kumimoji="1" lang="en-US" altLang="ja-JP" sz="1400" dirty="0" smtClean="0"/>
          </a:p>
        </p:txBody>
      </p:sp>
      <p:graphicFrame>
        <p:nvGraphicFramePr>
          <p:cNvPr id="16" name="表 15"/>
          <p:cNvGraphicFramePr>
            <a:graphicFrameLocks noGrp="1"/>
          </p:cNvGraphicFramePr>
          <p:nvPr/>
        </p:nvGraphicFramePr>
        <p:xfrm>
          <a:off x="251520" y="5373216"/>
          <a:ext cx="8533455" cy="756624"/>
        </p:xfrm>
        <a:graphic>
          <a:graphicData uri="http://schemas.openxmlformats.org/drawingml/2006/table">
            <a:tbl>
              <a:tblPr firstRow="1" bandRow="1">
                <a:tableStyleId>{5C22544A-7EE6-4342-B048-85BDC9FD1C3A}</a:tableStyleId>
              </a:tblPr>
              <a:tblGrid>
                <a:gridCol w="2779383"/>
                <a:gridCol w="1487345"/>
                <a:gridCol w="1499120"/>
                <a:gridCol w="1327448"/>
                <a:gridCol w="1440159"/>
              </a:tblGrid>
              <a:tr h="369799">
                <a:tc>
                  <a:txBody>
                    <a:bodyPr/>
                    <a:lstStyle/>
                    <a:p>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飲料水</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牛乳</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一般食品</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kumimoji="1" lang="ja-JP" altLang="en-US" b="0" dirty="0" smtClean="0">
                          <a:solidFill>
                            <a:schemeClr val="tx1"/>
                          </a:solidFill>
                        </a:rPr>
                        <a:t>乳児用食品</a:t>
                      </a:r>
                      <a:endParaRPr kumimoji="1" lang="ja-JP" altLang="en-US"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86825">
                <a:tc>
                  <a:txBody>
                    <a:bodyPr/>
                    <a:lstStyle/>
                    <a:p>
                      <a:r>
                        <a:rPr kumimoji="1" lang="ja-JP" altLang="en-US" sz="1800" b="0" smtClean="0">
                          <a:solidFill>
                            <a:schemeClr val="tx1"/>
                          </a:solidFill>
                        </a:rPr>
                        <a:t>セシウム</a:t>
                      </a:r>
                      <a:r>
                        <a:rPr kumimoji="1" lang="en-US" altLang="ja-JP" sz="1800" b="0" smtClean="0">
                          <a:solidFill>
                            <a:schemeClr val="tx1"/>
                          </a:solidFill>
                        </a:rPr>
                        <a:t>134+137</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10</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50</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100</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800" b="0" dirty="0" smtClean="0">
                          <a:solidFill>
                            <a:schemeClr val="tx1"/>
                          </a:solidFill>
                        </a:rPr>
                        <a:t>50</a:t>
                      </a:r>
                      <a:endParaRPr kumimoji="1" lang="ja-JP" altLang="en-US" sz="1800" b="0" dirty="0">
                        <a:solidFill>
                          <a:schemeClr val="tx1"/>
                        </a:solidFill>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8" name="テキスト ボックス 17"/>
          <p:cNvSpPr txBox="1"/>
          <p:nvPr/>
        </p:nvSpPr>
        <p:spPr>
          <a:xfrm>
            <a:off x="3169682" y="4777988"/>
            <a:ext cx="1620957" cy="523220"/>
          </a:xfrm>
          <a:prstGeom prst="rect">
            <a:avLst/>
          </a:prstGeom>
          <a:noFill/>
        </p:spPr>
        <p:txBody>
          <a:bodyPr wrap="none" rtlCol="0">
            <a:spAutoFit/>
          </a:bodyPr>
          <a:lstStyle/>
          <a:p>
            <a:r>
              <a:rPr kumimoji="1" lang="ja-JP" altLang="en-US" sz="2800" dirty="0" smtClean="0"/>
              <a:t>新基準値</a:t>
            </a:r>
            <a:endParaRPr kumimoji="1" lang="ja-JP" altLang="en-US" sz="28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2.7|0.4|0.6"/>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1571</TotalTime>
  <Words>4572</Words>
  <Application>Microsoft Office PowerPoint</Application>
  <PresentationFormat>画面に合わせる (4:3)</PresentationFormat>
  <Paragraphs>1036</Paragraphs>
  <Slides>50</Slides>
  <Notes>0</Notes>
  <HiddenSlides>0</HiddenSlides>
  <MMClips>0</MMClips>
  <ScaleCrop>false</ScaleCrop>
  <HeadingPairs>
    <vt:vector size="4" baseType="variant">
      <vt:variant>
        <vt:lpstr>テーマ</vt:lpstr>
      </vt:variant>
      <vt:variant>
        <vt:i4>1</vt:i4>
      </vt:variant>
      <vt:variant>
        <vt:lpstr>スライド タイトル</vt:lpstr>
      </vt:variant>
      <vt:variant>
        <vt:i4>50</vt:i4>
      </vt:variant>
    </vt:vector>
  </HeadingPairs>
  <TitlesOfParts>
    <vt:vector size="51" baseType="lpstr">
      <vt:lpstr>Office テーマ</vt:lpstr>
      <vt:lpstr>飲食物の安全とリスクを考える ～放射性物質の基準値の決まり方と被曝量の実際～</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スライド 37</vt:lpstr>
      <vt:lpstr>スライド 38</vt:lpstr>
      <vt:lpstr>スライド 39</vt:lpstr>
      <vt:lpstr>スライド 40</vt:lpstr>
      <vt:lpstr>スライド 41</vt:lpstr>
      <vt:lpstr>スライド 42</vt:lpstr>
      <vt:lpstr>スライド 43</vt:lpstr>
      <vt:lpstr>スライド 44</vt:lpstr>
      <vt:lpstr>スライド 45</vt:lpstr>
      <vt:lpstr>スライド 46</vt:lpstr>
      <vt:lpstr>スライド 47</vt:lpstr>
      <vt:lpstr>スライド 48</vt:lpstr>
      <vt:lpstr>スライド 49</vt:lpstr>
      <vt:lpstr>スライド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michio</dc:creator>
  <cp:lastModifiedBy>michio</cp:lastModifiedBy>
  <cp:revision>280</cp:revision>
  <dcterms:created xsi:type="dcterms:W3CDTF">2011-05-31T02:48:27Z</dcterms:created>
  <dcterms:modified xsi:type="dcterms:W3CDTF">2012-04-25T01:54:21Z</dcterms:modified>
</cp:coreProperties>
</file>