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71" r:id="rId2"/>
    <p:sldId id="342" r:id="rId3"/>
    <p:sldId id="367" r:id="rId4"/>
    <p:sldId id="365" r:id="rId5"/>
    <p:sldId id="366" r:id="rId6"/>
    <p:sldId id="372" r:id="rId7"/>
    <p:sldId id="380" r:id="rId8"/>
    <p:sldId id="381" r:id="rId9"/>
    <p:sldId id="378" r:id="rId10"/>
    <p:sldId id="379" r:id="rId11"/>
    <p:sldId id="377" r:id="rId12"/>
    <p:sldId id="382" r:id="rId13"/>
    <p:sldId id="383" r:id="rId14"/>
    <p:sldId id="384" r:id="rId15"/>
    <p:sldId id="385" r:id="rId16"/>
  </p:sldIdLst>
  <p:sldSz cx="9144000" cy="6858000" type="screen4x3"/>
  <p:notesSz cx="7099300" cy="102346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CC00"/>
    <a:srgbClr val="66CCFF"/>
    <a:srgbClr val="FF00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455" autoAdjust="0"/>
    <p:restoredTop sz="94522" autoAdjust="0"/>
  </p:normalViewPr>
  <p:slideViewPr>
    <p:cSldViewPr>
      <p:cViewPr>
        <p:scale>
          <a:sx n="70" d="100"/>
          <a:sy n="70" d="100"/>
        </p:scale>
        <p:origin x="-924" y="24"/>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40838645169354"/>
          <c:y val="1.6605495741603728E-2"/>
          <c:w val="0.7961998500187476"/>
          <c:h val="0.90162129733783281"/>
        </c:manualLayout>
      </c:layout>
      <c:scatterChart>
        <c:scatterStyle val="lineMarker"/>
        <c:varyColors val="0"/>
        <c:ser>
          <c:idx val="0"/>
          <c:order val="0"/>
          <c:spPr>
            <a:ln w="28575">
              <a:noFill/>
            </a:ln>
          </c:spPr>
          <c:marker>
            <c:symbol val="circle"/>
            <c:size val="2"/>
            <c:spPr>
              <a:solidFill>
                <a:schemeClr val="tx1"/>
              </a:solidFill>
              <a:ln>
                <a:solidFill>
                  <a:schemeClr val="tx1"/>
                </a:solidFill>
              </a:ln>
            </c:spPr>
          </c:marker>
          <c:xVal>
            <c:numRef>
              <c:f>'2012040801'!$F$13:$F$421</c:f>
              <c:numCache>
                <c:formatCode>General</c:formatCode>
                <c:ptCount val="409"/>
                <c:pt idx="0">
                  <c:v>0</c:v>
                </c:pt>
                <c:pt idx="1">
                  <c:v>7.0576923076923074E-3</c:v>
                </c:pt>
                <c:pt idx="2">
                  <c:v>1.4115384615384615E-2</c:v>
                </c:pt>
                <c:pt idx="3">
                  <c:v>2.1173076923076923E-2</c:v>
                </c:pt>
                <c:pt idx="4">
                  <c:v>2.8230769230769229E-2</c:v>
                </c:pt>
                <c:pt idx="5">
                  <c:v>3.5288461538461539E-2</c:v>
                </c:pt>
                <c:pt idx="6">
                  <c:v>4.2346153846153846E-2</c:v>
                </c:pt>
                <c:pt idx="7">
                  <c:v>4.9403846153846152E-2</c:v>
                </c:pt>
                <c:pt idx="8">
                  <c:v>5.6461538461538459E-2</c:v>
                </c:pt>
                <c:pt idx="9">
                  <c:v>6.3519230769230772E-2</c:v>
                </c:pt>
                <c:pt idx="10">
                  <c:v>7.0576923076923079E-2</c:v>
                </c:pt>
                <c:pt idx="11">
                  <c:v>7.7634615384615385E-2</c:v>
                </c:pt>
                <c:pt idx="12">
                  <c:v>8.4692307692307692E-2</c:v>
                </c:pt>
                <c:pt idx="13">
                  <c:v>9.1749999999999998E-2</c:v>
                </c:pt>
                <c:pt idx="14">
                  <c:v>9.8807692307692305E-2</c:v>
                </c:pt>
                <c:pt idx="15">
                  <c:v>0.10586538461538461</c:v>
                </c:pt>
                <c:pt idx="16">
                  <c:v>0.11292307692307692</c:v>
                </c:pt>
                <c:pt idx="17">
                  <c:v>0.11998076923076922</c:v>
                </c:pt>
                <c:pt idx="18">
                  <c:v>0.12703846153846154</c:v>
                </c:pt>
                <c:pt idx="19">
                  <c:v>0.13409615384615384</c:v>
                </c:pt>
                <c:pt idx="20">
                  <c:v>0.14115384615384616</c:v>
                </c:pt>
                <c:pt idx="21">
                  <c:v>0.14821153846153845</c:v>
                </c:pt>
                <c:pt idx="22">
                  <c:v>0.15526923076923077</c:v>
                </c:pt>
                <c:pt idx="23">
                  <c:v>0.16232692307692306</c:v>
                </c:pt>
                <c:pt idx="24">
                  <c:v>0.16938461538461538</c:v>
                </c:pt>
                <c:pt idx="25">
                  <c:v>0.17644230769230768</c:v>
                </c:pt>
                <c:pt idx="26">
                  <c:v>0.1835</c:v>
                </c:pt>
                <c:pt idx="27">
                  <c:v>0.19055769230769229</c:v>
                </c:pt>
                <c:pt idx="28">
                  <c:v>0.19761538461538461</c:v>
                </c:pt>
                <c:pt idx="29">
                  <c:v>0.2046730769230769</c:v>
                </c:pt>
                <c:pt idx="30">
                  <c:v>0.21173076923076922</c:v>
                </c:pt>
                <c:pt idx="31">
                  <c:v>0.21878846153846152</c:v>
                </c:pt>
                <c:pt idx="32">
                  <c:v>0.22584615384615384</c:v>
                </c:pt>
                <c:pt idx="33">
                  <c:v>0.23290384615384616</c:v>
                </c:pt>
                <c:pt idx="34">
                  <c:v>0.23996153846153845</c:v>
                </c:pt>
                <c:pt idx="35">
                  <c:v>0.24701923076923077</c:v>
                </c:pt>
                <c:pt idx="36">
                  <c:v>0.25407692307692309</c:v>
                </c:pt>
                <c:pt idx="37">
                  <c:v>0.26113461538461535</c:v>
                </c:pt>
                <c:pt idx="38">
                  <c:v>0.26819230769230767</c:v>
                </c:pt>
                <c:pt idx="39">
                  <c:v>0.27524999999999999</c:v>
                </c:pt>
                <c:pt idx="40">
                  <c:v>0.28230769230769232</c:v>
                </c:pt>
                <c:pt idx="41">
                  <c:v>0.28936538461538458</c:v>
                </c:pt>
                <c:pt idx="42">
                  <c:v>0.2964230769230769</c:v>
                </c:pt>
                <c:pt idx="43">
                  <c:v>0.30348076923076922</c:v>
                </c:pt>
                <c:pt idx="44">
                  <c:v>0.31053846153846154</c:v>
                </c:pt>
                <c:pt idx="45">
                  <c:v>0.31759615384615381</c:v>
                </c:pt>
                <c:pt idx="46">
                  <c:v>0.32465384615384613</c:v>
                </c:pt>
                <c:pt idx="47">
                  <c:v>0.33171153846153845</c:v>
                </c:pt>
                <c:pt idx="48">
                  <c:v>0.33876923076923077</c:v>
                </c:pt>
                <c:pt idx="49">
                  <c:v>0.34582692307692309</c:v>
                </c:pt>
                <c:pt idx="50">
                  <c:v>0.35288461538461535</c:v>
                </c:pt>
                <c:pt idx="51">
                  <c:v>0.35994230769230767</c:v>
                </c:pt>
                <c:pt idx="52">
                  <c:v>0.36699999999999999</c:v>
                </c:pt>
                <c:pt idx="53">
                  <c:v>0.37405769230769231</c:v>
                </c:pt>
                <c:pt idx="54">
                  <c:v>0.38111538461538458</c:v>
                </c:pt>
                <c:pt idx="55">
                  <c:v>0.3881730769230769</c:v>
                </c:pt>
                <c:pt idx="56">
                  <c:v>0.39523076923076922</c:v>
                </c:pt>
                <c:pt idx="57">
                  <c:v>0.40228846153846154</c:v>
                </c:pt>
                <c:pt idx="58">
                  <c:v>0.4093461538461538</c:v>
                </c:pt>
                <c:pt idx="59">
                  <c:v>0.41640384615384612</c:v>
                </c:pt>
                <c:pt idx="60">
                  <c:v>0.42346153846153844</c:v>
                </c:pt>
                <c:pt idx="61">
                  <c:v>0.43051923076923077</c:v>
                </c:pt>
                <c:pt idx="62">
                  <c:v>0.43757692307692303</c:v>
                </c:pt>
                <c:pt idx="63">
                  <c:v>0.44463461538461535</c:v>
                </c:pt>
                <c:pt idx="64">
                  <c:v>0.45169230769230767</c:v>
                </c:pt>
                <c:pt idx="65">
                  <c:v>0.45874999999999999</c:v>
                </c:pt>
                <c:pt idx="66">
                  <c:v>0.46580769230769231</c:v>
                </c:pt>
                <c:pt idx="67">
                  <c:v>0.47286538461538458</c:v>
                </c:pt>
                <c:pt idx="68">
                  <c:v>0.4799230769230769</c:v>
                </c:pt>
                <c:pt idx="69">
                  <c:v>0.48698076923076922</c:v>
                </c:pt>
                <c:pt idx="70">
                  <c:v>0.49403846153846154</c:v>
                </c:pt>
                <c:pt idx="71">
                  <c:v>0.5010961538461538</c:v>
                </c:pt>
                <c:pt idx="72">
                  <c:v>0.50815384615384618</c:v>
                </c:pt>
                <c:pt idx="73">
                  <c:v>0.51521153846153844</c:v>
                </c:pt>
                <c:pt idx="74">
                  <c:v>0.52226923076923071</c:v>
                </c:pt>
                <c:pt idx="75">
                  <c:v>0.52932692307692308</c:v>
                </c:pt>
                <c:pt idx="76">
                  <c:v>0.53638461538461535</c:v>
                </c:pt>
                <c:pt idx="77">
                  <c:v>0.54344230769230761</c:v>
                </c:pt>
                <c:pt idx="78">
                  <c:v>0.55049999999999999</c:v>
                </c:pt>
                <c:pt idx="79">
                  <c:v>0.55755769230769225</c:v>
                </c:pt>
                <c:pt idx="80">
                  <c:v>0.56461538461538463</c:v>
                </c:pt>
                <c:pt idx="81">
                  <c:v>0.57167307692307689</c:v>
                </c:pt>
                <c:pt idx="82">
                  <c:v>0.57873076923076916</c:v>
                </c:pt>
                <c:pt idx="83">
                  <c:v>0.58578846153846154</c:v>
                </c:pt>
                <c:pt idx="84">
                  <c:v>0.5928461538461538</c:v>
                </c:pt>
                <c:pt idx="85">
                  <c:v>0.59990384615384618</c:v>
                </c:pt>
                <c:pt idx="86">
                  <c:v>0.60696153846153844</c:v>
                </c:pt>
                <c:pt idx="87">
                  <c:v>0.61401923076923071</c:v>
                </c:pt>
                <c:pt idx="88">
                  <c:v>0.62107692307692308</c:v>
                </c:pt>
                <c:pt idx="89">
                  <c:v>0.62813461538461535</c:v>
                </c:pt>
                <c:pt idx="90">
                  <c:v>0.63519230769230761</c:v>
                </c:pt>
                <c:pt idx="91">
                  <c:v>0.64224999999999999</c:v>
                </c:pt>
                <c:pt idx="92">
                  <c:v>0.64930769230769225</c:v>
                </c:pt>
                <c:pt idx="93">
                  <c:v>0.65636538461538463</c:v>
                </c:pt>
                <c:pt idx="94">
                  <c:v>0.66342307692307689</c:v>
                </c:pt>
                <c:pt idx="95">
                  <c:v>0.67048076923076916</c:v>
                </c:pt>
                <c:pt idx="96">
                  <c:v>0.67753846153846153</c:v>
                </c:pt>
                <c:pt idx="97">
                  <c:v>0.6845961538461538</c:v>
                </c:pt>
                <c:pt idx="98">
                  <c:v>0.69165384615384617</c:v>
                </c:pt>
                <c:pt idx="99">
                  <c:v>0.69871153846153844</c:v>
                </c:pt>
                <c:pt idx="100">
                  <c:v>0.7057692307692307</c:v>
                </c:pt>
                <c:pt idx="101">
                  <c:v>0.71282692307692308</c:v>
                </c:pt>
                <c:pt idx="102">
                  <c:v>0.71988461538461535</c:v>
                </c:pt>
                <c:pt idx="103">
                  <c:v>0.72694230769230761</c:v>
                </c:pt>
                <c:pt idx="104">
                  <c:v>0.73399999999999999</c:v>
                </c:pt>
                <c:pt idx="105">
                  <c:v>0.74105769230769225</c:v>
                </c:pt>
                <c:pt idx="106">
                  <c:v>0.74811538461538463</c:v>
                </c:pt>
                <c:pt idx="107">
                  <c:v>0.75517307692307689</c:v>
                </c:pt>
                <c:pt idx="108">
                  <c:v>0.76223076923076916</c:v>
                </c:pt>
                <c:pt idx="109">
                  <c:v>0.76928846153846153</c:v>
                </c:pt>
                <c:pt idx="110">
                  <c:v>0.7763461538461538</c:v>
                </c:pt>
                <c:pt idx="111">
                  <c:v>0.78340384615384606</c:v>
                </c:pt>
                <c:pt idx="112">
                  <c:v>0.79046153846153844</c:v>
                </c:pt>
                <c:pt idx="113">
                  <c:v>0.7975192307692307</c:v>
                </c:pt>
                <c:pt idx="114">
                  <c:v>0.80457692307692308</c:v>
                </c:pt>
                <c:pt idx="115">
                  <c:v>0.81163461538461534</c:v>
                </c:pt>
                <c:pt idx="116">
                  <c:v>0.81869230769230761</c:v>
                </c:pt>
                <c:pt idx="117">
                  <c:v>0.82574999999999998</c:v>
                </c:pt>
                <c:pt idx="118">
                  <c:v>0.83280769230769225</c:v>
                </c:pt>
                <c:pt idx="119">
                  <c:v>0.83986538461538462</c:v>
                </c:pt>
                <c:pt idx="120">
                  <c:v>0.84692307692307689</c:v>
                </c:pt>
                <c:pt idx="121">
                  <c:v>0.85398076923076915</c:v>
                </c:pt>
                <c:pt idx="122">
                  <c:v>0.86103846153846153</c:v>
                </c:pt>
                <c:pt idx="123">
                  <c:v>0.8680961538461538</c:v>
                </c:pt>
                <c:pt idx="124">
                  <c:v>0.87515384615384606</c:v>
                </c:pt>
                <c:pt idx="125">
                  <c:v>0.88221153846153844</c:v>
                </c:pt>
                <c:pt idx="126">
                  <c:v>0.8892692307692307</c:v>
                </c:pt>
                <c:pt idx="127">
                  <c:v>0.89632692307692308</c:v>
                </c:pt>
                <c:pt idx="128">
                  <c:v>0.90338461538461534</c:v>
                </c:pt>
                <c:pt idx="129">
                  <c:v>0.91044230769230761</c:v>
                </c:pt>
                <c:pt idx="130">
                  <c:v>0.91749999999999998</c:v>
                </c:pt>
                <c:pt idx="131">
                  <c:v>0.92455769230769225</c:v>
                </c:pt>
                <c:pt idx="132">
                  <c:v>0.93161538461538462</c:v>
                </c:pt>
                <c:pt idx="133">
                  <c:v>0.93867307692307689</c:v>
                </c:pt>
                <c:pt idx="134">
                  <c:v>0.94573076923076915</c:v>
                </c:pt>
                <c:pt idx="135">
                  <c:v>0.95278846153846153</c:v>
                </c:pt>
                <c:pt idx="136">
                  <c:v>0.95984615384615379</c:v>
                </c:pt>
                <c:pt idx="137">
                  <c:v>0.96690384615384606</c:v>
                </c:pt>
                <c:pt idx="138">
                  <c:v>0.97396153846153843</c:v>
                </c:pt>
                <c:pt idx="139">
                  <c:v>0.9810192307692307</c:v>
                </c:pt>
                <c:pt idx="140">
                  <c:v>0.98807692307692307</c:v>
                </c:pt>
                <c:pt idx="141">
                  <c:v>0.99513461538461534</c:v>
                </c:pt>
                <c:pt idx="142">
                  <c:v>1.0021923076923076</c:v>
                </c:pt>
                <c:pt idx="143">
                  <c:v>1.00925</c:v>
                </c:pt>
                <c:pt idx="144">
                  <c:v>1.0163076923076924</c:v>
                </c:pt>
                <c:pt idx="145">
                  <c:v>1.0233653846153845</c:v>
                </c:pt>
                <c:pt idx="146">
                  <c:v>1.0304230769230769</c:v>
                </c:pt>
                <c:pt idx="147">
                  <c:v>1.0374807692307693</c:v>
                </c:pt>
                <c:pt idx="148">
                  <c:v>1.0445384615384614</c:v>
                </c:pt>
                <c:pt idx="149">
                  <c:v>1.0515961538461538</c:v>
                </c:pt>
                <c:pt idx="150">
                  <c:v>1.0586538461538462</c:v>
                </c:pt>
                <c:pt idx="151">
                  <c:v>1.0657115384615383</c:v>
                </c:pt>
                <c:pt idx="152">
                  <c:v>1.0727692307692307</c:v>
                </c:pt>
                <c:pt idx="153">
                  <c:v>1.0798269230769231</c:v>
                </c:pt>
                <c:pt idx="154">
                  <c:v>1.0868846153846152</c:v>
                </c:pt>
                <c:pt idx="155">
                  <c:v>1.0939423076923076</c:v>
                </c:pt>
                <c:pt idx="156">
                  <c:v>1.101</c:v>
                </c:pt>
                <c:pt idx="157">
                  <c:v>1.1080576923076924</c:v>
                </c:pt>
                <c:pt idx="158">
                  <c:v>1.1151153846153845</c:v>
                </c:pt>
                <c:pt idx="159">
                  <c:v>1.1221730769230769</c:v>
                </c:pt>
                <c:pt idx="160">
                  <c:v>1.1292307692307693</c:v>
                </c:pt>
                <c:pt idx="161">
                  <c:v>1.1362884615384614</c:v>
                </c:pt>
                <c:pt idx="162">
                  <c:v>1.1433461538461538</c:v>
                </c:pt>
                <c:pt idx="163">
                  <c:v>1.1504038461538462</c:v>
                </c:pt>
                <c:pt idx="164">
                  <c:v>1.1574615384615383</c:v>
                </c:pt>
                <c:pt idx="165">
                  <c:v>1.1645192307692307</c:v>
                </c:pt>
                <c:pt idx="166">
                  <c:v>1.1715769230769231</c:v>
                </c:pt>
                <c:pt idx="167">
                  <c:v>1.1786346153846152</c:v>
                </c:pt>
                <c:pt idx="168">
                  <c:v>1.1856923076923076</c:v>
                </c:pt>
                <c:pt idx="169">
                  <c:v>1.19275</c:v>
                </c:pt>
                <c:pt idx="170">
                  <c:v>1.1998076923076924</c:v>
                </c:pt>
                <c:pt idx="171">
                  <c:v>1.2068653846153845</c:v>
                </c:pt>
                <c:pt idx="172">
                  <c:v>1.2139230769230769</c:v>
                </c:pt>
                <c:pt idx="173">
                  <c:v>1.2209807692307693</c:v>
                </c:pt>
                <c:pt idx="174">
                  <c:v>1.2280384615384614</c:v>
                </c:pt>
                <c:pt idx="175">
                  <c:v>1.2350961538461538</c:v>
                </c:pt>
                <c:pt idx="176">
                  <c:v>1.2421538461538462</c:v>
                </c:pt>
                <c:pt idx="177">
                  <c:v>1.2492115384615383</c:v>
                </c:pt>
                <c:pt idx="178">
                  <c:v>1.2562692307692307</c:v>
                </c:pt>
                <c:pt idx="179">
                  <c:v>1.2633269230769231</c:v>
                </c:pt>
                <c:pt idx="180">
                  <c:v>1.2703846153846152</c:v>
                </c:pt>
                <c:pt idx="181">
                  <c:v>1.2774423076923076</c:v>
                </c:pt>
                <c:pt idx="182">
                  <c:v>1.2845</c:v>
                </c:pt>
                <c:pt idx="183">
                  <c:v>1.2915576923076924</c:v>
                </c:pt>
                <c:pt idx="184">
                  <c:v>1.2986153846153845</c:v>
                </c:pt>
                <c:pt idx="185">
                  <c:v>1.3056730769230769</c:v>
                </c:pt>
                <c:pt idx="186">
                  <c:v>1.3127307692307693</c:v>
                </c:pt>
                <c:pt idx="187">
                  <c:v>1.3197884615384614</c:v>
                </c:pt>
                <c:pt idx="188">
                  <c:v>1.3268461538461538</c:v>
                </c:pt>
                <c:pt idx="189">
                  <c:v>1.3339038461538462</c:v>
                </c:pt>
                <c:pt idx="190">
                  <c:v>1.3409615384615383</c:v>
                </c:pt>
                <c:pt idx="191">
                  <c:v>1.3480192307692307</c:v>
                </c:pt>
                <c:pt idx="192">
                  <c:v>1.3550769230769231</c:v>
                </c:pt>
                <c:pt idx="193">
                  <c:v>1.3621346153846152</c:v>
                </c:pt>
                <c:pt idx="194">
                  <c:v>1.3691923076923076</c:v>
                </c:pt>
                <c:pt idx="195">
                  <c:v>1.37625</c:v>
                </c:pt>
                <c:pt idx="196">
                  <c:v>1.3833076923076923</c:v>
                </c:pt>
                <c:pt idx="197">
                  <c:v>1.3903653846153845</c:v>
                </c:pt>
                <c:pt idx="198">
                  <c:v>1.3974230769230769</c:v>
                </c:pt>
                <c:pt idx="199">
                  <c:v>1.4044807692307693</c:v>
                </c:pt>
                <c:pt idx="200">
                  <c:v>1.4115384615384614</c:v>
                </c:pt>
                <c:pt idx="201">
                  <c:v>1.4185961538461538</c:v>
                </c:pt>
                <c:pt idx="202">
                  <c:v>1.4256538461538462</c:v>
                </c:pt>
                <c:pt idx="203">
                  <c:v>1.4327115384615383</c:v>
                </c:pt>
                <c:pt idx="204">
                  <c:v>1.4397692307692307</c:v>
                </c:pt>
                <c:pt idx="205">
                  <c:v>1.4468269230769231</c:v>
                </c:pt>
                <c:pt idx="206">
                  <c:v>1.4538846153846152</c:v>
                </c:pt>
                <c:pt idx="207">
                  <c:v>1.4609423076923076</c:v>
                </c:pt>
                <c:pt idx="208">
                  <c:v>1.468</c:v>
                </c:pt>
                <c:pt idx="209">
                  <c:v>1.4750576923076923</c:v>
                </c:pt>
                <c:pt idx="210">
                  <c:v>1.4821153846153845</c:v>
                </c:pt>
                <c:pt idx="211">
                  <c:v>1.4891730769230769</c:v>
                </c:pt>
                <c:pt idx="212">
                  <c:v>1.4962307692307693</c:v>
                </c:pt>
                <c:pt idx="213">
                  <c:v>1.5032884615384614</c:v>
                </c:pt>
                <c:pt idx="214">
                  <c:v>1.5103461538461538</c:v>
                </c:pt>
                <c:pt idx="215">
                  <c:v>1.5174038461538462</c:v>
                </c:pt>
                <c:pt idx="216">
                  <c:v>1.5244615384615383</c:v>
                </c:pt>
                <c:pt idx="217">
                  <c:v>1.5315192307692307</c:v>
                </c:pt>
                <c:pt idx="218">
                  <c:v>1.5385769230769231</c:v>
                </c:pt>
                <c:pt idx="219">
                  <c:v>1.5456346153846152</c:v>
                </c:pt>
                <c:pt idx="220">
                  <c:v>1.5526923076923076</c:v>
                </c:pt>
                <c:pt idx="221">
                  <c:v>1.55975</c:v>
                </c:pt>
                <c:pt idx="222">
                  <c:v>1.5668076923076921</c:v>
                </c:pt>
                <c:pt idx="223">
                  <c:v>1.5738653846153845</c:v>
                </c:pt>
                <c:pt idx="224">
                  <c:v>1.5809230769230769</c:v>
                </c:pt>
                <c:pt idx="225">
                  <c:v>1.5879807692307693</c:v>
                </c:pt>
                <c:pt idx="226">
                  <c:v>1.5950384615384614</c:v>
                </c:pt>
                <c:pt idx="227">
                  <c:v>1.6020961538461538</c:v>
                </c:pt>
                <c:pt idx="228">
                  <c:v>1.6091538461538462</c:v>
                </c:pt>
                <c:pt idx="229">
                  <c:v>1.6162115384615383</c:v>
                </c:pt>
                <c:pt idx="230">
                  <c:v>1.6232692307692307</c:v>
                </c:pt>
                <c:pt idx="231">
                  <c:v>1.6303269230769231</c:v>
                </c:pt>
                <c:pt idx="232">
                  <c:v>1.6373846153846152</c:v>
                </c:pt>
                <c:pt idx="233">
                  <c:v>1.6444423076923076</c:v>
                </c:pt>
                <c:pt idx="234">
                  <c:v>1.6515</c:v>
                </c:pt>
                <c:pt idx="235">
                  <c:v>1.6585576923076921</c:v>
                </c:pt>
                <c:pt idx="236">
                  <c:v>1.6656153846153845</c:v>
                </c:pt>
                <c:pt idx="237">
                  <c:v>1.6726730769230769</c:v>
                </c:pt>
                <c:pt idx="238">
                  <c:v>1.6797307692307692</c:v>
                </c:pt>
                <c:pt idx="239">
                  <c:v>1.6867884615384614</c:v>
                </c:pt>
                <c:pt idx="240">
                  <c:v>1.6938461538461538</c:v>
                </c:pt>
                <c:pt idx="241">
                  <c:v>1.7009038461538462</c:v>
                </c:pt>
                <c:pt idx="242">
                  <c:v>1.7079615384615383</c:v>
                </c:pt>
                <c:pt idx="243">
                  <c:v>1.7150192307692307</c:v>
                </c:pt>
                <c:pt idx="244">
                  <c:v>1.7220769230769231</c:v>
                </c:pt>
                <c:pt idx="245">
                  <c:v>1.7291346153846152</c:v>
                </c:pt>
                <c:pt idx="246">
                  <c:v>1.7361923076923076</c:v>
                </c:pt>
                <c:pt idx="247">
                  <c:v>1.74325</c:v>
                </c:pt>
                <c:pt idx="248">
                  <c:v>1.7503076923076921</c:v>
                </c:pt>
                <c:pt idx="249">
                  <c:v>1.7573653846153845</c:v>
                </c:pt>
                <c:pt idx="250">
                  <c:v>1.7644230769230769</c:v>
                </c:pt>
                <c:pt idx="251">
                  <c:v>1.7714807692307692</c:v>
                </c:pt>
                <c:pt idx="252">
                  <c:v>1.7785384615384614</c:v>
                </c:pt>
                <c:pt idx="253">
                  <c:v>1.7855961538461538</c:v>
                </c:pt>
                <c:pt idx="254">
                  <c:v>1.7926538461538462</c:v>
                </c:pt>
                <c:pt idx="255">
                  <c:v>1.7997115384615383</c:v>
                </c:pt>
                <c:pt idx="256">
                  <c:v>1.8067692307692307</c:v>
                </c:pt>
                <c:pt idx="257">
                  <c:v>1.8138269230769231</c:v>
                </c:pt>
                <c:pt idx="258">
                  <c:v>1.8208846153846152</c:v>
                </c:pt>
                <c:pt idx="259">
                  <c:v>1.8279423076923076</c:v>
                </c:pt>
                <c:pt idx="260">
                  <c:v>1.835</c:v>
                </c:pt>
                <c:pt idx="261">
                  <c:v>1.8420576923076921</c:v>
                </c:pt>
                <c:pt idx="262">
                  <c:v>1.8491153846153845</c:v>
                </c:pt>
                <c:pt idx="263">
                  <c:v>1.8561730769230769</c:v>
                </c:pt>
                <c:pt idx="264">
                  <c:v>1.8632307692307692</c:v>
                </c:pt>
                <c:pt idx="265">
                  <c:v>1.8702884615384614</c:v>
                </c:pt>
                <c:pt idx="266">
                  <c:v>1.8773461538461538</c:v>
                </c:pt>
                <c:pt idx="267">
                  <c:v>1.8844038461538462</c:v>
                </c:pt>
                <c:pt idx="268">
                  <c:v>1.8914615384615383</c:v>
                </c:pt>
                <c:pt idx="269">
                  <c:v>1.8985192307692307</c:v>
                </c:pt>
                <c:pt idx="270">
                  <c:v>1.9055769230769231</c:v>
                </c:pt>
                <c:pt idx="271">
                  <c:v>1.9126346153846152</c:v>
                </c:pt>
                <c:pt idx="272">
                  <c:v>1.9196923076923076</c:v>
                </c:pt>
                <c:pt idx="273">
                  <c:v>1.92675</c:v>
                </c:pt>
                <c:pt idx="274">
                  <c:v>1.9338076923076921</c:v>
                </c:pt>
                <c:pt idx="275">
                  <c:v>1.9408653846153845</c:v>
                </c:pt>
                <c:pt idx="276">
                  <c:v>1.9479230769230769</c:v>
                </c:pt>
                <c:pt idx="277">
                  <c:v>1.9549807692307692</c:v>
                </c:pt>
                <c:pt idx="278">
                  <c:v>1.9620384615384614</c:v>
                </c:pt>
                <c:pt idx="279">
                  <c:v>1.9690961538461538</c:v>
                </c:pt>
                <c:pt idx="280">
                  <c:v>1.9761538461538461</c:v>
                </c:pt>
                <c:pt idx="281">
                  <c:v>1.9832115384615383</c:v>
                </c:pt>
                <c:pt idx="282">
                  <c:v>1.9902692307692307</c:v>
                </c:pt>
                <c:pt idx="283">
                  <c:v>1.9973269230769231</c:v>
                </c:pt>
                <c:pt idx="284">
                  <c:v>2.0043846153846152</c:v>
                </c:pt>
                <c:pt idx="285">
                  <c:v>2.0114423076923078</c:v>
                </c:pt>
                <c:pt idx="286">
                  <c:v>2.0185</c:v>
                </c:pt>
                <c:pt idx="287">
                  <c:v>2.0255576923076921</c:v>
                </c:pt>
                <c:pt idx="288">
                  <c:v>2.0326153846153847</c:v>
                </c:pt>
                <c:pt idx="289">
                  <c:v>2.0396730769230769</c:v>
                </c:pt>
                <c:pt idx="290">
                  <c:v>2.046730769230769</c:v>
                </c:pt>
                <c:pt idx="291">
                  <c:v>2.0537884615384616</c:v>
                </c:pt>
                <c:pt idx="292">
                  <c:v>2.0608461538461538</c:v>
                </c:pt>
                <c:pt idx="293">
                  <c:v>2.0679038461538459</c:v>
                </c:pt>
                <c:pt idx="294">
                  <c:v>2.0749615384615385</c:v>
                </c:pt>
                <c:pt idx="295">
                  <c:v>2.0820192307692307</c:v>
                </c:pt>
                <c:pt idx="296">
                  <c:v>2.0890769230769228</c:v>
                </c:pt>
                <c:pt idx="297">
                  <c:v>2.0961346153846154</c:v>
                </c:pt>
                <c:pt idx="298">
                  <c:v>2.1031923076923076</c:v>
                </c:pt>
                <c:pt idx="299">
                  <c:v>2.1102499999999997</c:v>
                </c:pt>
                <c:pt idx="300">
                  <c:v>2.1173076923076923</c:v>
                </c:pt>
                <c:pt idx="301">
                  <c:v>2.1243653846153845</c:v>
                </c:pt>
                <c:pt idx="302">
                  <c:v>2.1314230769230766</c:v>
                </c:pt>
                <c:pt idx="303">
                  <c:v>2.1384807692307692</c:v>
                </c:pt>
                <c:pt idx="304">
                  <c:v>2.1455384615384614</c:v>
                </c:pt>
                <c:pt idx="305">
                  <c:v>2.1525961538461535</c:v>
                </c:pt>
                <c:pt idx="306">
                  <c:v>2.1596538461538461</c:v>
                </c:pt>
                <c:pt idx="307">
                  <c:v>2.1667115384615383</c:v>
                </c:pt>
                <c:pt idx="308">
                  <c:v>2.1737692307692305</c:v>
                </c:pt>
                <c:pt idx="309">
                  <c:v>2.1808269230769231</c:v>
                </c:pt>
                <c:pt idx="310">
                  <c:v>2.1878846153846152</c:v>
                </c:pt>
                <c:pt idx="311">
                  <c:v>2.1949423076923078</c:v>
                </c:pt>
                <c:pt idx="312">
                  <c:v>2.202</c:v>
                </c:pt>
                <c:pt idx="313">
                  <c:v>2.2090576923076921</c:v>
                </c:pt>
                <c:pt idx="314">
                  <c:v>2.2161153846153847</c:v>
                </c:pt>
                <c:pt idx="315">
                  <c:v>2.2231730769230769</c:v>
                </c:pt>
                <c:pt idx="316">
                  <c:v>2.230230769230769</c:v>
                </c:pt>
                <c:pt idx="317">
                  <c:v>2.2372884615384616</c:v>
                </c:pt>
                <c:pt idx="318">
                  <c:v>2.2443461538461538</c:v>
                </c:pt>
                <c:pt idx="319">
                  <c:v>2.2514038461538459</c:v>
                </c:pt>
                <c:pt idx="320">
                  <c:v>2.2584615384615385</c:v>
                </c:pt>
                <c:pt idx="321">
                  <c:v>2.2655192307692307</c:v>
                </c:pt>
                <c:pt idx="322">
                  <c:v>2.2725769230769228</c:v>
                </c:pt>
                <c:pt idx="323">
                  <c:v>2.2796346153846154</c:v>
                </c:pt>
                <c:pt idx="324">
                  <c:v>2.2866923076923076</c:v>
                </c:pt>
                <c:pt idx="325">
                  <c:v>2.2937499999999997</c:v>
                </c:pt>
                <c:pt idx="326">
                  <c:v>2.3008076923076923</c:v>
                </c:pt>
                <c:pt idx="327">
                  <c:v>2.3078653846153845</c:v>
                </c:pt>
                <c:pt idx="328">
                  <c:v>2.3149230769230766</c:v>
                </c:pt>
                <c:pt idx="329">
                  <c:v>2.3219807692307692</c:v>
                </c:pt>
                <c:pt idx="330">
                  <c:v>2.3290384615384614</c:v>
                </c:pt>
                <c:pt idx="331">
                  <c:v>2.3360961538461535</c:v>
                </c:pt>
                <c:pt idx="332">
                  <c:v>2.3431538461538461</c:v>
                </c:pt>
                <c:pt idx="333">
                  <c:v>2.3502115384615383</c:v>
                </c:pt>
                <c:pt idx="334">
                  <c:v>2.3572692307692305</c:v>
                </c:pt>
                <c:pt idx="335">
                  <c:v>2.364326923076923</c:v>
                </c:pt>
                <c:pt idx="336">
                  <c:v>2.3713846153846152</c:v>
                </c:pt>
                <c:pt idx="337">
                  <c:v>2.3784423076923078</c:v>
                </c:pt>
                <c:pt idx="338">
                  <c:v>2.3855</c:v>
                </c:pt>
                <c:pt idx="339">
                  <c:v>2.3925576923076921</c:v>
                </c:pt>
                <c:pt idx="340">
                  <c:v>2.3996153846153847</c:v>
                </c:pt>
                <c:pt idx="341">
                  <c:v>2.4066730769230769</c:v>
                </c:pt>
                <c:pt idx="342">
                  <c:v>2.413730769230769</c:v>
                </c:pt>
                <c:pt idx="343">
                  <c:v>2.4207884615384616</c:v>
                </c:pt>
                <c:pt idx="344">
                  <c:v>2.4278461538461538</c:v>
                </c:pt>
                <c:pt idx="345">
                  <c:v>2.4349038461538459</c:v>
                </c:pt>
                <c:pt idx="346">
                  <c:v>2.4419615384615385</c:v>
                </c:pt>
                <c:pt idx="347">
                  <c:v>2.4490192307692307</c:v>
                </c:pt>
                <c:pt idx="348">
                  <c:v>2.4560769230769228</c:v>
                </c:pt>
                <c:pt idx="349">
                  <c:v>2.4631346153846154</c:v>
                </c:pt>
                <c:pt idx="350">
                  <c:v>2.4701923076923076</c:v>
                </c:pt>
                <c:pt idx="351">
                  <c:v>2.4772499999999997</c:v>
                </c:pt>
                <c:pt idx="352">
                  <c:v>2.4843076923076923</c:v>
                </c:pt>
                <c:pt idx="353">
                  <c:v>2.4913653846153845</c:v>
                </c:pt>
                <c:pt idx="354">
                  <c:v>2.4984230769230766</c:v>
                </c:pt>
                <c:pt idx="355">
                  <c:v>2.5054807692307692</c:v>
                </c:pt>
                <c:pt idx="356">
                  <c:v>2.5125384615384614</c:v>
                </c:pt>
                <c:pt idx="357">
                  <c:v>2.5195961538461535</c:v>
                </c:pt>
                <c:pt idx="358">
                  <c:v>2.5266538461538461</c:v>
                </c:pt>
                <c:pt idx="359">
                  <c:v>2.5337115384615383</c:v>
                </c:pt>
                <c:pt idx="360">
                  <c:v>2.5407692307692304</c:v>
                </c:pt>
                <c:pt idx="361">
                  <c:v>2.547826923076923</c:v>
                </c:pt>
                <c:pt idx="362">
                  <c:v>2.5548846153846152</c:v>
                </c:pt>
                <c:pt idx="363">
                  <c:v>2.5619423076923074</c:v>
                </c:pt>
                <c:pt idx="364">
                  <c:v>2.569</c:v>
                </c:pt>
                <c:pt idx="365">
                  <c:v>2.5760576923076921</c:v>
                </c:pt>
                <c:pt idx="366">
                  <c:v>2.5831153846153847</c:v>
                </c:pt>
                <c:pt idx="367">
                  <c:v>2.5901730769230769</c:v>
                </c:pt>
                <c:pt idx="368">
                  <c:v>2.597230769230769</c:v>
                </c:pt>
                <c:pt idx="369">
                  <c:v>2.6042884615384616</c:v>
                </c:pt>
                <c:pt idx="370">
                  <c:v>2.6113461538461538</c:v>
                </c:pt>
                <c:pt idx="371">
                  <c:v>2.6184038461538459</c:v>
                </c:pt>
                <c:pt idx="372">
                  <c:v>2.6254615384615385</c:v>
                </c:pt>
                <c:pt idx="373">
                  <c:v>2.6325192307692307</c:v>
                </c:pt>
                <c:pt idx="374">
                  <c:v>2.6395769230769228</c:v>
                </c:pt>
                <c:pt idx="375">
                  <c:v>2.6466346153846154</c:v>
                </c:pt>
                <c:pt idx="376">
                  <c:v>2.6536923076923076</c:v>
                </c:pt>
                <c:pt idx="377">
                  <c:v>2.6607499999999997</c:v>
                </c:pt>
                <c:pt idx="378">
                  <c:v>2.6678076923076923</c:v>
                </c:pt>
                <c:pt idx="379">
                  <c:v>2.6748653846153845</c:v>
                </c:pt>
                <c:pt idx="380">
                  <c:v>2.6819230769230766</c:v>
                </c:pt>
                <c:pt idx="381">
                  <c:v>2.6889807692307692</c:v>
                </c:pt>
                <c:pt idx="382">
                  <c:v>2.6960384615384614</c:v>
                </c:pt>
                <c:pt idx="383">
                  <c:v>2.7030961538461535</c:v>
                </c:pt>
                <c:pt idx="384">
                  <c:v>2.7101538461538461</c:v>
                </c:pt>
                <c:pt idx="385">
                  <c:v>2.7172115384615383</c:v>
                </c:pt>
                <c:pt idx="386">
                  <c:v>2.7242692307692304</c:v>
                </c:pt>
                <c:pt idx="387">
                  <c:v>2.731326923076923</c:v>
                </c:pt>
                <c:pt idx="388">
                  <c:v>2.7383846153846152</c:v>
                </c:pt>
                <c:pt idx="389">
                  <c:v>2.7454423076923073</c:v>
                </c:pt>
                <c:pt idx="390">
                  <c:v>2.7524999999999999</c:v>
                </c:pt>
                <c:pt idx="391">
                  <c:v>2.7595576923076921</c:v>
                </c:pt>
                <c:pt idx="392">
                  <c:v>2.7666153846153847</c:v>
                </c:pt>
                <c:pt idx="393">
                  <c:v>2.7736730769230769</c:v>
                </c:pt>
                <c:pt idx="394">
                  <c:v>2.780730769230769</c:v>
                </c:pt>
                <c:pt idx="395">
                  <c:v>2.7877884615384616</c:v>
                </c:pt>
                <c:pt idx="396">
                  <c:v>2.7948461538461538</c:v>
                </c:pt>
                <c:pt idx="397">
                  <c:v>2.8019038461538459</c:v>
                </c:pt>
                <c:pt idx="398">
                  <c:v>2.8089615384615385</c:v>
                </c:pt>
                <c:pt idx="399">
                  <c:v>2.8160192307692307</c:v>
                </c:pt>
                <c:pt idx="400">
                  <c:v>2.8230769230769228</c:v>
                </c:pt>
                <c:pt idx="401">
                  <c:v>2.8301346153846154</c:v>
                </c:pt>
                <c:pt idx="402">
                  <c:v>2.8371923076923076</c:v>
                </c:pt>
                <c:pt idx="403">
                  <c:v>2.8442499999999997</c:v>
                </c:pt>
                <c:pt idx="404">
                  <c:v>2.8513076923076923</c:v>
                </c:pt>
                <c:pt idx="405">
                  <c:v>2.8583653846153845</c:v>
                </c:pt>
                <c:pt idx="406">
                  <c:v>2.8654230769230766</c:v>
                </c:pt>
                <c:pt idx="407">
                  <c:v>2.8724807692307692</c:v>
                </c:pt>
                <c:pt idx="408">
                  <c:v>2.8795384615384614</c:v>
                </c:pt>
              </c:numCache>
            </c:numRef>
          </c:xVal>
          <c:yVal>
            <c:numRef>
              <c:f>'2012040801'!$G$13:$G$421</c:f>
              <c:numCache>
                <c:formatCode>General</c:formatCode>
                <c:ptCount val="409"/>
                <c:pt idx="0">
                  <c:v>0</c:v>
                </c:pt>
                <c:pt idx="1">
                  <c:v>0</c:v>
                </c:pt>
                <c:pt idx="2">
                  <c:v>0</c:v>
                </c:pt>
                <c:pt idx="3">
                  <c:v>0</c:v>
                </c:pt>
                <c:pt idx="4">
                  <c:v>0</c:v>
                </c:pt>
                <c:pt idx="5">
                  <c:v>0</c:v>
                </c:pt>
                <c:pt idx="6">
                  <c:v>574</c:v>
                </c:pt>
                <c:pt idx="7">
                  <c:v>699</c:v>
                </c:pt>
                <c:pt idx="8">
                  <c:v>847</c:v>
                </c:pt>
                <c:pt idx="9">
                  <c:v>1145</c:v>
                </c:pt>
                <c:pt idx="10">
                  <c:v>1644</c:v>
                </c:pt>
                <c:pt idx="11">
                  <c:v>1405</c:v>
                </c:pt>
                <c:pt idx="12">
                  <c:v>1228</c:v>
                </c:pt>
                <c:pt idx="13">
                  <c:v>1149</c:v>
                </c:pt>
                <c:pt idx="14">
                  <c:v>1045</c:v>
                </c:pt>
                <c:pt idx="15">
                  <c:v>1087</c:v>
                </c:pt>
                <c:pt idx="16">
                  <c:v>1027</c:v>
                </c:pt>
                <c:pt idx="17">
                  <c:v>1078</c:v>
                </c:pt>
                <c:pt idx="18">
                  <c:v>1047</c:v>
                </c:pt>
                <c:pt idx="19">
                  <c:v>957</c:v>
                </c:pt>
                <c:pt idx="20">
                  <c:v>1008</c:v>
                </c:pt>
                <c:pt idx="21">
                  <c:v>940</c:v>
                </c:pt>
                <c:pt idx="22">
                  <c:v>841</c:v>
                </c:pt>
                <c:pt idx="23">
                  <c:v>829</c:v>
                </c:pt>
                <c:pt idx="24">
                  <c:v>776</c:v>
                </c:pt>
                <c:pt idx="25">
                  <c:v>793</c:v>
                </c:pt>
                <c:pt idx="26">
                  <c:v>800</c:v>
                </c:pt>
                <c:pt idx="27">
                  <c:v>772</c:v>
                </c:pt>
                <c:pt idx="28">
                  <c:v>755</c:v>
                </c:pt>
                <c:pt idx="29">
                  <c:v>751</c:v>
                </c:pt>
                <c:pt idx="30">
                  <c:v>670</c:v>
                </c:pt>
                <c:pt idx="31">
                  <c:v>631</c:v>
                </c:pt>
                <c:pt idx="32">
                  <c:v>569</c:v>
                </c:pt>
                <c:pt idx="33">
                  <c:v>556</c:v>
                </c:pt>
                <c:pt idx="34">
                  <c:v>544</c:v>
                </c:pt>
                <c:pt idx="35">
                  <c:v>481</c:v>
                </c:pt>
                <c:pt idx="36">
                  <c:v>436</c:v>
                </c:pt>
                <c:pt idx="37">
                  <c:v>381</c:v>
                </c:pt>
                <c:pt idx="38">
                  <c:v>364</c:v>
                </c:pt>
                <c:pt idx="39">
                  <c:v>336</c:v>
                </c:pt>
                <c:pt idx="40">
                  <c:v>325</c:v>
                </c:pt>
                <c:pt idx="41">
                  <c:v>293</c:v>
                </c:pt>
                <c:pt idx="42">
                  <c:v>284</c:v>
                </c:pt>
                <c:pt idx="43">
                  <c:v>268</c:v>
                </c:pt>
                <c:pt idx="44">
                  <c:v>234</c:v>
                </c:pt>
                <c:pt idx="45">
                  <c:v>278</c:v>
                </c:pt>
                <c:pt idx="46">
                  <c:v>265</c:v>
                </c:pt>
                <c:pt idx="47">
                  <c:v>251</c:v>
                </c:pt>
                <c:pt idx="48">
                  <c:v>237</c:v>
                </c:pt>
                <c:pt idx="49">
                  <c:v>248</c:v>
                </c:pt>
                <c:pt idx="50">
                  <c:v>230</c:v>
                </c:pt>
                <c:pt idx="51">
                  <c:v>178</c:v>
                </c:pt>
                <c:pt idx="52">
                  <c:v>195</c:v>
                </c:pt>
                <c:pt idx="53">
                  <c:v>201</c:v>
                </c:pt>
                <c:pt idx="54">
                  <c:v>195</c:v>
                </c:pt>
                <c:pt idx="55">
                  <c:v>157</c:v>
                </c:pt>
                <c:pt idx="56">
                  <c:v>172</c:v>
                </c:pt>
                <c:pt idx="57">
                  <c:v>176</c:v>
                </c:pt>
                <c:pt idx="58">
                  <c:v>157</c:v>
                </c:pt>
                <c:pt idx="59">
                  <c:v>164</c:v>
                </c:pt>
                <c:pt idx="60">
                  <c:v>150</c:v>
                </c:pt>
                <c:pt idx="61">
                  <c:v>154</c:v>
                </c:pt>
                <c:pt idx="62">
                  <c:v>139</c:v>
                </c:pt>
                <c:pt idx="63">
                  <c:v>150</c:v>
                </c:pt>
                <c:pt idx="64">
                  <c:v>136</c:v>
                </c:pt>
                <c:pt idx="65">
                  <c:v>130</c:v>
                </c:pt>
                <c:pt idx="66">
                  <c:v>155</c:v>
                </c:pt>
                <c:pt idx="67">
                  <c:v>131</c:v>
                </c:pt>
                <c:pt idx="68">
                  <c:v>136</c:v>
                </c:pt>
                <c:pt idx="69">
                  <c:v>106</c:v>
                </c:pt>
                <c:pt idx="70">
                  <c:v>108</c:v>
                </c:pt>
                <c:pt idx="71">
                  <c:v>121</c:v>
                </c:pt>
                <c:pt idx="72">
                  <c:v>119</c:v>
                </c:pt>
                <c:pt idx="73">
                  <c:v>107</c:v>
                </c:pt>
                <c:pt idx="74">
                  <c:v>115</c:v>
                </c:pt>
                <c:pt idx="75">
                  <c:v>95</c:v>
                </c:pt>
                <c:pt idx="76">
                  <c:v>84</c:v>
                </c:pt>
                <c:pt idx="77">
                  <c:v>104</c:v>
                </c:pt>
                <c:pt idx="78">
                  <c:v>121</c:v>
                </c:pt>
                <c:pt idx="79">
                  <c:v>118</c:v>
                </c:pt>
                <c:pt idx="80">
                  <c:v>147</c:v>
                </c:pt>
                <c:pt idx="81">
                  <c:v>114</c:v>
                </c:pt>
                <c:pt idx="82">
                  <c:v>137</c:v>
                </c:pt>
                <c:pt idx="83">
                  <c:v>131</c:v>
                </c:pt>
                <c:pt idx="84">
                  <c:v>179</c:v>
                </c:pt>
                <c:pt idx="85">
                  <c:v>228</c:v>
                </c:pt>
                <c:pt idx="86">
                  <c:v>248</c:v>
                </c:pt>
                <c:pt idx="87">
                  <c:v>220</c:v>
                </c:pt>
                <c:pt idx="88">
                  <c:v>137</c:v>
                </c:pt>
                <c:pt idx="89">
                  <c:v>101</c:v>
                </c:pt>
                <c:pt idx="90">
                  <c:v>76</c:v>
                </c:pt>
                <c:pt idx="91">
                  <c:v>104</c:v>
                </c:pt>
                <c:pt idx="92">
                  <c:v>129</c:v>
                </c:pt>
                <c:pt idx="93">
                  <c:v>227</c:v>
                </c:pt>
                <c:pt idx="94">
                  <c:v>251</c:v>
                </c:pt>
                <c:pt idx="95">
                  <c:v>205</c:v>
                </c:pt>
                <c:pt idx="96">
                  <c:v>132</c:v>
                </c:pt>
                <c:pt idx="97">
                  <c:v>96</c:v>
                </c:pt>
                <c:pt idx="98">
                  <c:v>52</c:v>
                </c:pt>
                <c:pt idx="99">
                  <c:v>47</c:v>
                </c:pt>
                <c:pt idx="100">
                  <c:v>31</c:v>
                </c:pt>
                <c:pt idx="101">
                  <c:v>44</c:v>
                </c:pt>
                <c:pt idx="102">
                  <c:v>34</c:v>
                </c:pt>
                <c:pt idx="103">
                  <c:v>46</c:v>
                </c:pt>
                <c:pt idx="104">
                  <c:v>39</c:v>
                </c:pt>
                <c:pt idx="105">
                  <c:v>22</c:v>
                </c:pt>
                <c:pt idx="106">
                  <c:v>37</c:v>
                </c:pt>
                <c:pt idx="107">
                  <c:v>43</c:v>
                </c:pt>
                <c:pt idx="108">
                  <c:v>25</c:v>
                </c:pt>
                <c:pt idx="109">
                  <c:v>43</c:v>
                </c:pt>
                <c:pt idx="110">
                  <c:v>72</c:v>
                </c:pt>
                <c:pt idx="111">
                  <c:v>116</c:v>
                </c:pt>
                <c:pt idx="112">
                  <c:v>145</c:v>
                </c:pt>
                <c:pt idx="113">
                  <c:v>188</c:v>
                </c:pt>
                <c:pt idx="114">
                  <c:v>167</c:v>
                </c:pt>
                <c:pt idx="115">
                  <c:v>114</c:v>
                </c:pt>
                <c:pt idx="116">
                  <c:v>94</c:v>
                </c:pt>
                <c:pt idx="117">
                  <c:v>72</c:v>
                </c:pt>
                <c:pt idx="118">
                  <c:v>46</c:v>
                </c:pt>
                <c:pt idx="119">
                  <c:v>58</c:v>
                </c:pt>
                <c:pt idx="120">
                  <c:v>54</c:v>
                </c:pt>
                <c:pt idx="121">
                  <c:v>47</c:v>
                </c:pt>
                <c:pt idx="122">
                  <c:v>50</c:v>
                </c:pt>
                <c:pt idx="123">
                  <c:v>37</c:v>
                </c:pt>
                <c:pt idx="124">
                  <c:v>48</c:v>
                </c:pt>
                <c:pt idx="125">
                  <c:v>51</c:v>
                </c:pt>
                <c:pt idx="126">
                  <c:v>41</c:v>
                </c:pt>
                <c:pt idx="127">
                  <c:v>42</c:v>
                </c:pt>
                <c:pt idx="128">
                  <c:v>37</c:v>
                </c:pt>
                <c:pt idx="129">
                  <c:v>43</c:v>
                </c:pt>
                <c:pt idx="130">
                  <c:v>51</c:v>
                </c:pt>
                <c:pt idx="131">
                  <c:v>47</c:v>
                </c:pt>
                <c:pt idx="132">
                  <c:v>47</c:v>
                </c:pt>
                <c:pt idx="133">
                  <c:v>45</c:v>
                </c:pt>
                <c:pt idx="134">
                  <c:v>46</c:v>
                </c:pt>
                <c:pt idx="135">
                  <c:v>44</c:v>
                </c:pt>
                <c:pt idx="136">
                  <c:v>37</c:v>
                </c:pt>
                <c:pt idx="137">
                  <c:v>45</c:v>
                </c:pt>
                <c:pt idx="138">
                  <c:v>32</c:v>
                </c:pt>
                <c:pt idx="139">
                  <c:v>40</c:v>
                </c:pt>
                <c:pt idx="140">
                  <c:v>37</c:v>
                </c:pt>
                <c:pt idx="141">
                  <c:v>24</c:v>
                </c:pt>
                <c:pt idx="142">
                  <c:v>30</c:v>
                </c:pt>
                <c:pt idx="143">
                  <c:v>33</c:v>
                </c:pt>
                <c:pt idx="144">
                  <c:v>36</c:v>
                </c:pt>
                <c:pt idx="145">
                  <c:v>23</c:v>
                </c:pt>
                <c:pt idx="146">
                  <c:v>25</c:v>
                </c:pt>
                <c:pt idx="147">
                  <c:v>26</c:v>
                </c:pt>
                <c:pt idx="148">
                  <c:v>29</c:v>
                </c:pt>
                <c:pt idx="149">
                  <c:v>27</c:v>
                </c:pt>
                <c:pt idx="150">
                  <c:v>24</c:v>
                </c:pt>
                <c:pt idx="151">
                  <c:v>29</c:v>
                </c:pt>
                <c:pt idx="152">
                  <c:v>27</c:v>
                </c:pt>
                <c:pt idx="153">
                  <c:v>25</c:v>
                </c:pt>
                <c:pt idx="154">
                  <c:v>25</c:v>
                </c:pt>
                <c:pt idx="155">
                  <c:v>23</c:v>
                </c:pt>
                <c:pt idx="156">
                  <c:v>26</c:v>
                </c:pt>
                <c:pt idx="157">
                  <c:v>31</c:v>
                </c:pt>
                <c:pt idx="158">
                  <c:v>26</c:v>
                </c:pt>
                <c:pt idx="159">
                  <c:v>35</c:v>
                </c:pt>
                <c:pt idx="160">
                  <c:v>26</c:v>
                </c:pt>
                <c:pt idx="161">
                  <c:v>32</c:v>
                </c:pt>
                <c:pt idx="162">
                  <c:v>29</c:v>
                </c:pt>
                <c:pt idx="163">
                  <c:v>25</c:v>
                </c:pt>
                <c:pt idx="164">
                  <c:v>33</c:v>
                </c:pt>
                <c:pt idx="165">
                  <c:v>28</c:v>
                </c:pt>
                <c:pt idx="166">
                  <c:v>23</c:v>
                </c:pt>
                <c:pt idx="167">
                  <c:v>26</c:v>
                </c:pt>
                <c:pt idx="168">
                  <c:v>15</c:v>
                </c:pt>
                <c:pt idx="169">
                  <c:v>23</c:v>
                </c:pt>
                <c:pt idx="170">
                  <c:v>26</c:v>
                </c:pt>
                <c:pt idx="171">
                  <c:v>22</c:v>
                </c:pt>
                <c:pt idx="172">
                  <c:v>32</c:v>
                </c:pt>
                <c:pt idx="173">
                  <c:v>17</c:v>
                </c:pt>
                <c:pt idx="174">
                  <c:v>22</c:v>
                </c:pt>
                <c:pt idx="175">
                  <c:v>20</c:v>
                </c:pt>
                <c:pt idx="176">
                  <c:v>11</c:v>
                </c:pt>
                <c:pt idx="177">
                  <c:v>22</c:v>
                </c:pt>
                <c:pt idx="178">
                  <c:v>16</c:v>
                </c:pt>
                <c:pt idx="179">
                  <c:v>7</c:v>
                </c:pt>
                <c:pt idx="180">
                  <c:v>16</c:v>
                </c:pt>
                <c:pt idx="181">
                  <c:v>11</c:v>
                </c:pt>
                <c:pt idx="182">
                  <c:v>12</c:v>
                </c:pt>
                <c:pt idx="183">
                  <c:v>11</c:v>
                </c:pt>
                <c:pt idx="184">
                  <c:v>9</c:v>
                </c:pt>
                <c:pt idx="185">
                  <c:v>13</c:v>
                </c:pt>
                <c:pt idx="186">
                  <c:v>13</c:v>
                </c:pt>
                <c:pt idx="187">
                  <c:v>3</c:v>
                </c:pt>
                <c:pt idx="188">
                  <c:v>1</c:v>
                </c:pt>
                <c:pt idx="189">
                  <c:v>8</c:v>
                </c:pt>
                <c:pt idx="190">
                  <c:v>9</c:v>
                </c:pt>
                <c:pt idx="191">
                  <c:v>8</c:v>
                </c:pt>
                <c:pt idx="192">
                  <c:v>5</c:v>
                </c:pt>
                <c:pt idx="193">
                  <c:v>4</c:v>
                </c:pt>
                <c:pt idx="194">
                  <c:v>7</c:v>
                </c:pt>
                <c:pt idx="195">
                  <c:v>3</c:v>
                </c:pt>
                <c:pt idx="196">
                  <c:v>6</c:v>
                </c:pt>
                <c:pt idx="197">
                  <c:v>7</c:v>
                </c:pt>
                <c:pt idx="198">
                  <c:v>9</c:v>
                </c:pt>
                <c:pt idx="199">
                  <c:v>6</c:v>
                </c:pt>
                <c:pt idx="200">
                  <c:v>14</c:v>
                </c:pt>
                <c:pt idx="201">
                  <c:v>11</c:v>
                </c:pt>
                <c:pt idx="202">
                  <c:v>34</c:v>
                </c:pt>
                <c:pt idx="203">
                  <c:v>40</c:v>
                </c:pt>
                <c:pt idx="204">
                  <c:v>46</c:v>
                </c:pt>
                <c:pt idx="205">
                  <c:v>58</c:v>
                </c:pt>
                <c:pt idx="206">
                  <c:v>66</c:v>
                </c:pt>
                <c:pt idx="207">
                  <c:v>87</c:v>
                </c:pt>
                <c:pt idx="208">
                  <c:v>52</c:v>
                </c:pt>
                <c:pt idx="209">
                  <c:v>44</c:v>
                </c:pt>
                <c:pt idx="210">
                  <c:v>54</c:v>
                </c:pt>
                <c:pt idx="211">
                  <c:v>29</c:v>
                </c:pt>
                <c:pt idx="212">
                  <c:v>21</c:v>
                </c:pt>
                <c:pt idx="213">
                  <c:v>5</c:v>
                </c:pt>
                <c:pt idx="214">
                  <c:v>5</c:v>
                </c:pt>
                <c:pt idx="215">
                  <c:v>5</c:v>
                </c:pt>
                <c:pt idx="216">
                  <c:v>3</c:v>
                </c:pt>
                <c:pt idx="217">
                  <c:v>2</c:v>
                </c:pt>
                <c:pt idx="218">
                  <c:v>1</c:v>
                </c:pt>
                <c:pt idx="219">
                  <c:v>1</c:v>
                </c:pt>
                <c:pt idx="220">
                  <c:v>3</c:v>
                </c:pt>
                <c:pt idx="221">
                  <c:v>1</c:v>
                </c:pt>
                <c:pt idx="222">
                  <c:v>1</c:v>
                </c:pt>
                <c:pt idx="223">
                  <c:v>5</c:v>
                </c:pt>
                <c:pt idx="224">
                  <c:v>2</c:v>
                </c:pt>
                <c:pt idx="225">
                  <c:v>2</c:v>
                </c:pt>
                <c:pt idx="226">
                  <c:v>1</c:v>
                </c:pt>
                <c:pt idx="227">
                  <c:v>2</c:v>
                </c:pt>
                <c:pt idx="228">
                  <c:v>2</c:v>
                </c:pt>
                <c:pt idx="229">
                  <c:v>2</c:v>
                </c:pt>
                <c:pt idx="230">
                  <c:v>2</c:v>
                </c:pt>
                <c:pt idx="231">
                  <c:v>5</c:v>
                </c:pt>
                <c:pt idx="232">
                  <c:v>3</c:v>
                </c:pt>
                <c:pt idx="233">
                  <c:v>1</c:v>
                </c:pt>
                <c:pt idx="234">
                  <c:v>2</c:v>
                </c:pt>
                <c:pt idx="235">
                  <c:v>1</c:v>
                </c:pt>
                <c:pt idx="236">
                  <c:v>1</c:v>
                </c:pt>
                <c:pt idx="237">
                  <c:v>1</c:v>
                </c:pt>
                <c:pt idx="238">
                  <c:v>1</c:v>
                </c:pt>
                <c:pt idx="239">
                  <c:v>2</c:v>
                </c:pt>
                <c:pt idx="240">
                  <c:v>2</c:v>
                </c:pt>
                <c:pt idx="241">
                  <c:v>0</c:v>
                </c:pt>
                <c:pt idx="242">
                  <c:v>1</c:v>
                </c:pt>
                <c:pt idx="243">
                  <c:v>2</c:v>
                </c:pt>
                <c:pt idx="244">
                  <c:v>2</c:v>
                </c:pt>
                <c:pt idx="245">
                  <c:v>2</c:v>
                </c:pt>
                <c:pt idx="246">
                  <c:v>2</c:v>
                </c:pt>
                <c:pt idx="247">
                  <c:v>3</c:v>
                </c:pt>
                <c:pt idx="248">
                  <c:v>1</c:v>
                </c:pt>
                <c:pt idx="249">
                  <c:v>2</c:v>
                </c:pt>
                <c:pt idx="250">
                  <c:v>4</c:v>
                </c:pt>
                <c:pt idx="251">
                  <c:v>6</c:v>
                </c:pt>
                <c:pt idx="252">
                  <c:v>5</c:v>
                </c:pt>
                <c:pt idx="253">
                  <c:v>3</c:v>
                </c:pt>
                <c:pt idx="254">
                  <c:v>2</c:v>
                </c:pt>
                <c:pt idx="255">
                  <c:v>1</c:v>
                </c:pt>
                <c:pt idx="256">
                  <c:v>5</c:v>
                </c:pt>
                <c:pt idx="257">
                  <c:v>6</c:v>
                </c:pt>
                <c:pt idx="258">
                  <c:v>2</c:v>
                </c:pt>
                <c:pt idx="259">
                  <c:v>1</c:v>
                </c:pt>
                <c:pt idx="260">
                  <c:v>9</c:v>
                </c:pt>
                <c:pt idx="261">
                  <c:v>5</c:v>
                </c:pt>
                <c:pt idx="262">
                  <c:v>3</c:v>
                </c:pt>
                <c:pt idx="263">
                  <c:v>1</c:v>
                </c:pt>
                <c:pt idx="264">
                  <c:v>9</c:v>
                </c:pt>
                <c:pt idx="265">
                  <c:v>7</c:v>
                </c:pt>
                <c:pt idx="266">
                  <c:v>5</c:v>
                </c:pt>
                <c:pt idx="267">
                  <c:v>7</c:v>
                </c:pt>
                <c:pt idx="268">
                  <c:v>8</c:v>
                </c:pt>
                <c:pt idx="269">
                  <c:v>11</c:v>
                </c:pt>
                <c:pt idx="270">
                  <c:v>6</c:v>
                </c:pt>
                <c:pt idx="271">
                  <c:v>5</c:v>
                </c:pt>
                <c:pt idx="272">
                  <c:v>8</c:v>
                </c:pt>
                <c:pt idx="273">
                  <c:v>6</c:v>
                </c:pt>
                <c:pt idx="274">
                  <c:v>9</c:v>
                </c:pt>
                <c:pt idx="275">
                  <c:v>10</c:v>
                </c:pt>
                <c:pt idx="276">
                  <c:v>20</c:v>
                </c:pt>
                <c:pt idx="277">
                  <c:v>14</c:v>
                </c:pt>
                <c:pt idx="278">
                  <c:v>13</c:v>
                </c:pt>
                <c:pt idx="279">
                  <c:v>16</c:v>
                </c:pt>
                <c:pt idx="280">
                  <c:v>11</c:v>
                </c:pt>
                <c:pt idx="281">
                  <c:v>7</c:v>
                </c:pt>
                <c:pt idx="282">
                  <c:v>8</c:v>
                </c:pt>
                <c:pt idx="283">
                  <c:v>15</c:v>
                </c:pt>
                <c:pt idx="284">
                  <c:v>17</c:v>
                </c:pt>
                <c:pt idx="285">
                  <c:v>13</c:v>
                </c:pt>
                <c:pt idx="286">
                  <c:v>25</c:v>
                </c:pt>
                <c:pt idx="287">
                  <c:v>13</c:v>
                </c:pt>
                <c:pt idx="288">
                  <c:v>21</c:v>
                </c:pt>
                <c:pt idx="289">
                  <c:v>22</c:v>
                </c:pt>
                <c:pt idx="290">
                  <c:v>13</c:v>
                </c:pt>
                <c:pt idx="291">
                  <c:v>14</c:v>
                </c:pt>
                <c:pt idx="292">
                  <c:v>6</c:v>
                </c:pt>
                <c:pt idx="293">
                  <c:v>16</c:v>
                </c:pt>
                <c:pt idx="294">
                  <c:v>15</c:v>
                </c:pt>
                <c:pt idx="295">
                  <c:v>12</c:v>
                </c:pt>
                <c:pt idx="296">
                  <c:v>11</c:v>
                </c:pt>
                <c:pt idx="297">
                  <c:v>7</c:v>
                </c:pt>
                <c:pt idx="298">
                  <c:v>11</c:v>
                </c:pt>
                <c:pt idx="299">
                  <c:v>15</c:v>
                </c:pt>
                <c:pt idx="300">
                  <c:v>5</c:v>
                </c:pt>
                <c:pt idx="301">
                  <c:v>12</c:v>
                </c:pt>
                <c:pt idx="302">
                  <c:v>8</c:v>
                </c:pt>
                <c:pt idx="303">
                  <c:v>8</c:v>
                </c:pt>
                <c:pt idx="304">
                  <c:v>7</c:v>
                </c:pt>
                <c:pt idx="305">
                  <c:v>10</c:v>
                </c:pt>
                <c:pt idx="306">
                  <c:v>9</c:v>
                </c:pt>
                <c:pt idx="307">
                  <c:v>7</c:v>
                </c:pt>
                <c:pt idx="308">
                  <c:v>10</c:v>
                </c:pt>
                <c:pt idx="309">
                  <c:v>13</c:v>
                </c:pt>
                <c:pt idx="310">
                  <c:v>8</c:v>
                </c:pt>
                <c:pt idx="311">
                  <c:v>10</c:v>
                </c:pt>
                <c:pt idx="312">
                  <c:v>12</c:v>
                </c:pt>
                <c:pt idx="313">
                  <c:v>21</c:v>
                </c:pt>
                <c:pt idx="314">
                  <c:v>7</c:v>
                </c:pt>
                <c:pt idx="315">
                  <c:v>12</c:v>
                </c:pt>
                <c:pt idx="316">
                  <c:v>10</c:v>
                </c:pt>
                <c:pt idx="317">
                  <c:v>15</c:v>
                </c:pt>
                <c:pt idx="318">
                  <c:v>11</c:v>
                </c:pt>
                <c:pt idx="319">
                  <c:v>15</c:v>
                </c:pt>
                <c:pt idx="320">
                  <c:v>16</c:v>
                </c:pt>
                <c:pt idx="321">
                  <c:v>12</c:v>
                </c:pt>
                <c:pt idx="322">
                  <c:v>13</c:v>
                </c:pt>
                <c:pt idx="323">
                  <c:v>14</c:v>
                </c:pt>
                <c:pt idx="324">
                  <c:v>15</c:v>
                </c:pt>
                <c:pt idx="325">
                  <c:v>12</c:v>
                </c:pt>
                <c:pt idx="326">
                  <c:v>10</c:v>
                </c:pt>
                <c:pt idx="327">
                  <c:v>9</c:v>
                </c:pt>
                <c:pt idx="328">
                  <c:v>9</c:v>
                </c:pt>
                <c:pt idx="329">
                  <c:v>9</c:v>
                </c:pt>
                <c:pt idx="330">
                  <c:v>10</c:v>
                </c:pt>
                <c:pt idx="331">
                  <c:v>13</c:v>
                </c:pt>
                <c:pt idx="332">
                  <c:v>12</c:v>
                </c:pt>
                <c:pt idx="333">
                  <c:v>12</c:v>
                </c:pt>
                <c:pt idx="334">
                  <c:v>19</c:v>
                </c:pt>
                <c:pt idx="335">
                  <c:v>10</c:v>
                </c:pt>
                <c:pt idx="336">
                  <c:v>9</c:v>
                </c:pt>
                <c:pt idx="337">
                  <c:v>9</c:v>
                </c:pt>
                <c:pt idx="338">
                  <c:v>7</c:v>
                </c:pt>
                <c:pt idx="339">
                  <c:v>10</c:v>
                </c:pt>
                <c:pt idx="340">
                  <c:v>4</c:v>
                </c:pt>
                <c:pt idx="341">
                  <c:v>6</c:v>
                </c:pt>
                <c:pt idx="342">
                  <c:v>3</c:v>
                </c:pt>
                <c:pt idx="343">
                  <c:v>7</c:v>
                </c:pt>
                <c:pt idx="344">
                  <c:v>2</c:v>
                </c:pt>
                <c:pt idx="345">
                  <c:v>4</c:v>
                </c:pt>
                <c:pt idx="346">
                  <c:v>4</c:v>
                </c:pt>
                <c:pt idx="347">
                  <c:v>4</c:v>
                </c:pt>
                <c:pt idx="348">
                  <c:v>10</c:v>
                </c:pt>
                <c:pt idx="349">
                  <c:v>5</c:v>
                </c:pt>
                <c:pt idx="350">
                  <c:v>3</c:v>
                </c:pt>
                <c:pt idx="351">
                  <c:v>6</c:v>
                </c:pt>
                <c:pt idx="352">
                  <c:v>9</c:v>
                </c:pt>
                <c:pt idx="353">
                  <c:v>3</c:v>
                </c:pt>
                <c:pt idx="354">
                  <c:v>6</c:v>
                </c:pt>
                <c:pt idx="355">
                  <c:v>2</c:v>
                </c:pt>
                <c:pt idx="356">
                  <c:v>6</c:v>
                </c:pt>
                <c:pt idx="357">
                  <c:v>4</c:v>
                </c:pt>
                <c:pt idx="358">
                  <c:v>5</c:v>
                </c:pt>
                <c:pt idx="359">
                  <c:v>6</c:v>
                </c:pt>
                <c:pt idx="360">
                  <c:v>7</c:v>
                </c:pt>
                <c:pt idx="361">
                  <c:v>9</c:v>
                </c:pt>
                <c:pt idx="362">
                  <c:v>7</c:v>
                </c:pt>
                <c:pt idx="363">
                  <c:v>5</c:v>
                </c:pt>
                <c:pt idx="364">
                  <c:v>4</c:v>
                </c:pt>
                <c:pt idx="365">
                  <c:v>9</c:v>
                </c:pt>
                <c:pt idx="366">
                  <c:v>9</c:v>
                </c:pt>
                <c:pt idx="367">
                  <c:v>4</c:v>
                </c:pt>
                <c:pt idx="368">
                  <c:v>9</c:v>
                </c:pt>
                <c:pt idx="369">
                  <c:v>12</c:v>
                </c:pt>
                <c:pt idx="370">
                  <c:v>8</c:v>
                </c:pt>
                <c:pt idx="371">
                  <c:v>11</c:v>
                </c:pt>
                <c:pt idx="372">
                  <c:v>12</c:v>
                </c:pt>
                <c:pt idx="373">
                  <c:v>11</c:v>
                </c:pt>
                <c:pt idx="374">
                  <c:v>4</c:v>
                </c:pt>
                <c:pt idx="375">
                  <c:v>12</c:v>
                </c:pt>
                <c:pt idx="376">
                  <c:v>4</c:v>
                </c:pt>
                <c:pt idx="377">
                  <c:v>7</c:v>
                </c:pt>
                <c:pt idx="378">
                  <c:v>7</c:v>
                </c:pt>
                <c:pt idx="379">
                  <c:v>4</c:v>
                </c:pt>
                <c:pt idx="380">
                  <c:v>2</c:v>
                </c:pt>
                <c:pt idx="381">
                  <c:v>5</c:v>
                </c:pt>
                <c:pt idx="382">
                  <c:v>1</c:v>
                </c:pt>
                <c:pt idx="383">
                  <c:v>0</c:v>
                </c:pt>
                <c:pt idx="384">
                  <c:v>2</c:v>
                </c:pt>
                <c:pt idx="385">
                  <c:v>0</c:v>
                </c:pt>
                <c:pt idx="386">
                  <c:v>0</c:v>
                </c:pt>
                <c:pt idx="387">
                  <c:v>0</c:v>
                </c:pt>
                <c:pt idx="388">
                  <c:v>0</c:v>
                </c:pt>
                <c:pt idx="389">
                  <c:v>0</c:v>
                </c:pt>
                <c:pt idx="390">
                  <c:v>1</c:v>
                </c:pt>
                <c:pt idx="391">
                  <c:v>0</c:v>
                </c:pt>
                <c:pt idx="392">
                  <c:v>0</c:v>
                </c:pt>
                <c:pt idx="393">
                  <c:v>0</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numCache>
            </c:numRef>
          </c:yVal>
          <c:smooth val="0"/>
        </c:ser>
        <c:dLbls>
          <c:showLegendKey val="0"/>
          <c:showVal val="0"/>
          <c:showCatName val="0"/>
          <c:showSerName val="0"/>
          <c:showPercent val="0"/>
          <c:showBubbleSize val="0"/>
        </c:dLbls>
        <c:axId val="91644288"/>
        <c:axId val="91646208"/>
      </c:scatterChart>
      <c:valAx>
        <c:axId val="91644288"/>
        <c:scaling>
          <c:orientation val="minMax"/>
          <c:max val="2"/>
        </c:scaling>
        <c:delete val="0"/>
        <c:axPos val="b"/>
        <c:numFmt formatCode="General" sourceLinked="1"/>
        <c:majorTickMark val="out"/>
        <c:minorTickMark val="none"/>
        <c:tickLblPos val="nextTo"/>
        <c:crossAx val="91646208"/>
        <c:crosses val="autoZero"/>
        <c:crossBetween val="midCat"/>
      </c:valAx>
      <c:valAx>
        <c:axId val="91646208"/>
        <c:scaling>
          <c:logBase val="10"/>
          <c:orientation val="minMax"/>
        </c:scaling>
        <c:delete val="0"/>
        <c:axPos val="l"/>
        <c:majorGridlines/>
        <c:numFmt formatCode="General" sourceLinked="1"/>
        <c:majorTickMark val="out"/>
        <c:minorTickMark val="none"/>
        <c:tickLblPos val="nextTo"/>
        <c:crossAx val="91644288"/>
        <c:crosses val="autoZero"/>
        <c:crossBetween val="midCat"/>
      </c:valAx>
    </c:plotArea>
    <c:legend>
      <c:legendPos val="r"/>
      <c:layout/>
      <c:overlay val="0"/>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drawing1.xml><?xml version="1.0" encoding="utf-8"?>
<c:userShapes xmlns:c="http://schemas.openxmlformats.org/drawingml/2006/chart">
  <cdr:relSizeAnchor xmlns:cdr="http://schemas.openxmlformats.org/drawingml/2006/chartDrawing">
    <cdr:from>
      <cdr:x>0.3405</cdr:x>
      <cdr:y>0.216</cdr:y>
    </cdr:from>
    <cdr:to>
      <cdr:x>0.3405</cdr:x>
      <cdr:y>0.35485</cdr:y>
    </cdr:to>
    <cdr:cxnSp macro="">
      <cdr:nvCxnSpPr>
        <cdr:cNvPr id="2" name="直線矢印コネクタ 1"/>
        <cdr:cNvCxnSpPr/>
      </cdr:nvCxnSpPr>
      <cdr:spPr>
        <a:xfrm xmlns:a="http://schemas.openxmlformats.org/drawingml/2006/main">
          <a:off x="2179479" y="1008112"/>
          <a:ext cx="0" cy="648071"/>
        </a:xfrm>
        <a:prstGeom xmlns:a="http://schemas.openxmlformats.org/drawingml/2006/main" prst="straightConnector1">
          <a:avLst/>
        </a:prstGeom>
        <a:ln xmlns:a="http://schemas.openxmlformats.org/drawingml/2006/main" w="25400">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0.42749</cdr:x>
      <cdr:y>0.24685</cdr:y>
    </cdr:from>
    <cdr:to>
      <cdr:x>0.42749</cdr:x>
      <cdr:y>0.38571</cdr:y>
    </cdr:to>
    <cdr:cxnSp macro="">
      <cdr:nvCxnSpPr>
        <cdr:cNvPr id="3" name="直線矢印コネクタ 2"/>
        <cdr:cNvCxnSpPr/>
      </cdr:nvCxnSpPr>
      <cdr:spPr>
        <a:xfrm xmlns:a="http://schemas.openxmlformats.org/drawingml/2006/main">
          <a:off x="2736304" y="1152128"/>
          <a:ext cx="0" cy="648071"/>
        </a:xfrm>
        <a:prstGeom xmlns:a="http://schemas.openxmlformats.org/drawingml/2006/main" prst="straightConnector1">
          <a:avLst/>
        </a:prstGeom>
        <a:ln xmlns:a="http://schemas.openxmlformats.org/drawingml/2006/main" w="25400">
          <a:solidFill>
            <a:srgbClr val="7030A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0.68624</cdr:x>
      <cdr:y>0.30161</cdr:y>
    </cdr:from>
    <cdr:to>
      <cdr:x>0.68624</cdr:x>
      <cdr:y>0.44046</cdr:y>
    </cdr:to>
    <cdr:cxnSp macro="">
      <cdr:nvCxnSpPr>
        <cdr:cNvPr id="4" name="直線矢印コネクタ 3"/>
        <cdr:cNvCxnSpPr/>
      </cdr:nvCxnSpPr>
      <cdr:spPr>
        <a:xfrm xmlns:a="http://schemas.openxmlformats.org/drawingml/2006/main">
          <a:off x="4392488" y="1407679"/>
          <a:ext cx="0" cy="648071"/>
        </a:xfrm>
        <a:prstGeom xmlns:a="http://schemas.openxmlformats.org/drawingml/2006/main" prst="straightConnector1">
          <a:avLst/>
        </a:prstGeom>
        <a:ln xmlns:a="http://schemas.openxmlformats.org/drawingml/2006/main" w="25400">
          <a:solidFill>
            <a:srgbClr val="00B05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4640" tIns="47320" rIns="94640" bIns="473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4640" tIns="47320" rIns="94640" bIns="47320" rtlCol="0"/>
          <a:lstStyle>
            <a:lvl1pPr algn="r" fontAlgn="auto">
              <a:spcBef>
                <a:spcPts val="0"/>
              </a:spcBef>
              <a:spcAft>
                <a:spcPts val="0"/>
              </a:spcAft>
              <a:defRPr sz="1200">
                <a:latin typeface="+mn-lt"/>
                <a:ea typeface="+mn-ea"/>
              </a:defRPr>
            </a:lvl1pPr>
          </a:lstStyle>
          <a:p>
            <a:pPr>
              <a:defRPr/>
            </a:pPr>
            <a:fld id="{9AEC2B5A-F816-4F9F-91A1-DE8B66A8162D}" type="datetimeFigureOut">
              <a:rPr lang="ja-JP" altLang="en-US"/>
              <a:pPr>
                <a:defRPr/>
              </a:pPr>
              <a:t>2012/4/27</a:t>
            </a:fld>
            <a:endParaRPr lang="ja-JP" altLang="en-US"/>
          </a:p>
        </p:txBody>
      </p:sp>
      <p:sp>
        <p:nvSpPr>
          <p:cNvPr id="4" name="スライド イメージ プレースホルダー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640" tIns="47320" rIns="94640" bIns="47320" rtlCol="0" anchor="ctr"/>
          <a:lstStyle/>
          <a:p>
            <a:pPr lvl="0"/>
            <a:endParaRPr lang="ja-JP" altLang="en-US" noProof="0"/>
          </a:p>
        </p:txBody>
      </p:sp>
      <p:sp>
        <p:nvSpPr>
          <p:cNvPr id="5" name="ノート プレースホルダー 4"/>
          <p:cNvSpPr>
            <a:spLocks noGrp="1"/>
          </p:cNvSpPr>
          <p:nvPr>
            <p:ph type="body" sz="quarter" idx="3"/>
          </p:nvPr>
        </p:nvSpPr>
        <p:spPr>
          <a:xfrm>
            <a:off x="709930" y="4861442"/>
            <a:ext cx="5679440" cy="4605576"/>
          </a:xfrm>
          <a:prstGeom prst="rect">
            <a:avLst/>
          </a:prstGeom>
        </p:spPr>
        <p:txBody>
          <a:bodyPr vert="horz" lIns="94640" tIns="47320" rIns="94640" bIns="473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4640" tIns="47320" rIns="94640" bIns="473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4640" tIns="47320" rIns="94640" bIns="47320" rtlCol="0" anchor="b"/>
          <a:lstStyle>
            <a:lvl1pPr algn="r" fontAlgn="auto">
              <a:spcBef>
                <a:spcPts val="0"/>
              </a:spcBef>
              <a:spcAft>
                <a:spcPts val="0"/>
              </a:spcAft>
              <a:defRPr sz="1200">
                <a:latin typeface="+mn-lt"/>
                <a:ea typeface="+mn-ea"/>
              </a:defRPr>
            </a:lvl1pPr>
          </a:lstStyle>
          <a:p>
            <a:pPr>
              <a:defRPr/>
            </a:pPr>
            <a:fld id="{64CB3541-A1DE-4E40-83A0-154F7E7AC3AD}" type="slidenum">
              <a:rPr lang="ja-JP" altLang="en-US"/>
              <a:pPr>
                <a:defRPr/>
              </a:pPr>
              <a:t>‹#›</a:t>
            </a:fld>
            <a:endParaRPr lang="ja-JP" altLang="en-US"/>
          </a:p>
        </p:txBody>
      </p:sp>
    </p:spTree>
    <p:extLst>
      <p:ext uri="{BB962C8B-B14F-4D97-AF65-F5344CB8AC3E}">
        <p14:creationId xmlns:p14="http://schemas.microsoft.com/office/powerpoint/2010/main" val="4865135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TextEdit="1"/>
          </p:cNvSpPr>
          <p:nvPr>
            <p:ph type="sldImg"/>
          </p:nvPr>
        </p:nvSpPr>
        <p:spPr bwMode="auto">
          <a:noFill/>
          <a:ln>
            <a:solidFill>
              <a:srgbClr val="000000"/>
            </a:solidFill>
            <a:miter lim="800000"/>
            <a:headEnd/>
            <a:tailEnd/>
          </a:ln>
        </p:spPr>
      </p:sp>
      <p:sp>
        <p:nvSpPr>
          <p:cNvPr id="90114"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4CB3541-A1DE-4E40-83A0-154F7E7AC3AD}" type="slidenum">
              <a:rPr lang="ja-JP" altLang="en-US" smtClean="0"/>
              <a:pPr>
                <a:defRPr/>
              </a:pPr>
              <a:t>6</a:t>
            </a:fld>
            <a:endParaRPr lang="ja-JP" altLang="en-US"/>
          </a:p>
        </p:txBody>
      </p:sp>
    </p:spTree>
    <p:extLst>
      <p:ext uri="{BB962C8B-B14F-4D97-AF65-F5344CB8AC3E}">
        <p14:creationId xmlns:p14="http://schemas.microsoft.com/office/powerpoint/2010/main" val="234964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47738" eaLnBrk="0" hangingPunct="0">
              <a:defRPr kumimoji="1">
                <a:solidFill>
                  <a:schemeClr val="tx1"/>
                </a:solidFill>
                <a:latin typeface="Arial" charset="0"/>
                <a:ea typeface="ＭＳ Ｐゴシック" charset="-128"/>
              </a:defRPr>
            </a:lvl1pPr>
            <a:lvl2pPr marL="742950" indent="-285750" defTabSz="947738" eaLnBrk="0" hangingPunct="0">
              <a:defRPr kumimoji="1">
                <a:solidFill>
                  <a:schemeClr val="tx1"/>
                </a:solidFill>
                <a:latin typeface="Arial" charset="0"/>
                <a:ea typeface="ＭＳ Ｐゴシック" charset="-128"/>
              </a:defRPr>
            </a:lvl2pPr>
            <a:lvl3pPr marL="1143000" indent="-228600" defTabSz="947738" eaLnBrk="0" hangingPunct="0">
              <a:defRPr kumimoji="1">
                <a:solidFill>
                  <a:schemeClr val="tx1"/>
                </a:solidFill>
                <a:latin typeface="Arial" charset="0"/>
                <a:ea typeface="ＭＳ Ｐゴシック" charset="-128"/>
              </a:defRPr>
            </a:lvl3pPr>
            <a:lvl4pPr marL="1600200" indent="-228600" defTabSz="947738" eaLnBrk="0" hangingPunct="0">
              <a:defRPr kumimoji="1">
                <a:solidFill>
                  <a:schemeClr val="tx1"/>
                </a:solidFill>
                <a:latin typeface="Arial" charset="0"/>
                <a:ea typeface="ＭＳ Ｐゴシック" charset="-128"/>
              </a:defRPr>
            </a:lvl4pPr>
            <a:lvl5pPr marL="2057400" indent="-228600" defTabSz="947738" eaLnBrk="0" hangingPunct="0">
              <a:defRPr kumimoji="1">
                <a:solidFill>
                  <a:schemeClr val="tx1"/>
                </a:solidFill>
                <a:latin typeface="Arial" charset="0"/>
                <a:ea typeface="ＭＳ Ｐゴシック" charset="-128"/>
              </a:defRPr>
            </a:lvl5pPr>
            <a:lvl6pPr marL="2514600" indent="-228600" defTabSz="947738"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47738"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47738"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47738"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D456086-4D08-4113-B2F6-F942063CF181}" type="slidenum">
              <a:rPr lang="en-US" altLang="ja-JP" smtClean="0"/>
              <a:pPr eaLnBrk="1" hangingPunct="1"/>
              <a:t>9</a:t>
            </a:fld>
            <a:endParaRPr lang="en-US" altLang="ja-JP"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ja-JP" altLang="ja-JP" smtClean="0">
              <a:ea typeface="ＭＳ Ｐ明朝"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ja-JP" altLang="en-US" smtClean="0">
              <a:ea typeface="ＭＳ Ｐ明朝"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FDC8201-E326-4051-96BF-C15A3785CC52}" type="datetimeFigureOut">
              <a:rPr lang="ja-JP" altLang="en-US"/>
              <a:pPr>
                <a:defRPr/>
              </a:pPr>
              <a:t>2012/4/27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38EACF9-96CC-4252-815E-CEB89AE199D3}" type="slidenum">
              <a:rPr lang="ja-JP" altLang="en-US"/>
              <a:pPr>
                <a:defRPr/>
              </a:pPr>
              <a:t>‹#›</a:t>
            </a:fld>
            <a:endParaRPr lang="ja-JP" altLang="en-US"/>
          </a:p>
        </p:txBody>
      </p:sp>
    </p:spTree>
    <p:extLst>
      <p:ext uri="{BB962C8B-B14F-4D97-AF65-F5344CB8AC3E}">
        <p14:creationId xmlns:p14="http://schemas.microsoft.com/office/powerpoint/2010/main" val="387666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DAE41CE-BFB7-460F-8B88-5D6629FA3986}" type="datetimeFigureOut">
              <a:rPr lang="ja-JP" altLang="en-US"/>
              <a:pPr>
                <a:defRPr/>
              </a:pPr>
              <a:t>2012/4/27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9A9B6B0-814A-4A00-BC02-A5EB2142B8F3}" type="slidenum">
              <a:rPr lang="ja-JP" altLang="en-US"/>
              <a:pPr>
                <a:defRPr/>
              </a:pPr>
              <a:t>‹#›</a:t>
            </a:fld>
            <a:endParaRPr lang="ja-JP" altLang="en-US"/>
          </a:p>
        </p:txBody>
      </p:sp>
    </p:spTree>
    <p:extLst>
      <p:ext uri="{BB962C8B-B14F-4D97-AF65-F5344CB8AC3E}">
        <p14:creationId xmlns:p14="http://schemas.microsoft.com/office/powerpoint/2010/main" val="301967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B479CD3-7256-44FD-87ED-28CC73466128}" type="datetimeFigureOut">
              <a:rPr lang="ja-JP" altLang="en-US"/>
              <a:pPr>
                <a:defRPr/>
              </a:pPr>
              <a:t>2012/4/27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FF5625C-D2D3-4FA0-A99C-C3A0D450EE0D}" type="slidenum">
              <a:rPr lang="ja-JP" altLang="en-US"/>
              <a:pPr>
                <a:defRPr/>
              </a:pPr>
              <a:t>‹#›</a:t>
            </a:fld>
            <a:endParaRPr lang="ja-JP" altLang="en-US"/>
          </a:p>
        </p:txBody>
      </p:sp>
    </p:spTree>
    <p:extLst>
      <p:ext uri="{BB962C8B-B14F-4D97-AF65-F5344CB8AC3E}">
        <p14:creationId xmlns:p14="http://schemas.microsoft.com/office/powerpoint/2010/main" val="3702307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02272C6A-4C99-47E9-8261-E6DC2D4D26E2}" type="datetimeFigureOut">
              <a:rPr lang="ja-JP" altLang="en-US"/>
              <a:pPr>
                <a:defRPr/>
              </a:pPr>
              <a:t>2012/4/27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E467EF0-50AD-4D06-98A3-33F241CF61EC}" type="slidenum">
              <a:rPr lang="ja-JP" altLang="en-US"/>
              <a:pPr>
                <a:defRPr/>
              </a:pPr>
              <a:t>‹#›</a:t>
            </a:fld>
            <a:endParaRPr lang="ja-JP" altLang="en-US"/>
          </a:p>
        </p:txBody>
      </p:sp>
    </p:spTree>
    <p:extLst>
      <p:ext uri="{BB962C8B-B14F-4D97-AF65-F5344CB8AC3E}">
        <p14:creationId xmlns:p14="http://schemas.microsoft.com/office/powerpoint/2010/main" val="2603955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タイトル、テキスト、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sz="half" idx="1"/>
          </p:nvPr>
        </p:nvSpPr>
        <p:spPr>
          <a:xfrm>
            <a:off x="457200" y="1600200"/>
            <a:ext cx="4038600" cy="45259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4648200" y="1600200"/>
            <a:ext cx="4038600" cy="21859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ー 4"/>
          <p:cNvSpPr>
            <a:spLocks noGrp="1"/>
          </p:cNvSpPr>
          <p:nvPr>
            <p:ph sz="quarter" idx="3"/>
          </p:nvPr>
        </p:nvSpPr>
        <p:spPr>
          <a:xfrm>
            <a:off x="4648200" y="3938588"/>
            <a:ext cx="4038600" cy="21875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457200" y="6356350"/>
            <a:ext cx="2133600" cy="365125"/>
          </a:xfrm>
        </p:spPr>
        <p:txBody>
          <a:bodyPr/>
          <a:lstStyle>
            <a:lvl1pPr>
              <a:defRPr smtClean="0"/>
            </a:lvl1pPr>
          </a:lstStyle>
          <a:p>
            <a:pPr>
              <a:defRPr/>
            </a:pPr>
            <a:fld id="{1E22B265-E54D-40BD-9E8D-A6227A610F78}" type="datetimeFigureOut">
              <a:rPr lang="ja-JP" altLang="en-US"/>
              <a:pPr>
                <a:defRPr/>
              </a:pPr>
              <a:t>2012/4/27</a:t>
            </a:fld>
            <a:endParaRPr lang="ja-JP" altLang="en-US"/>
          </a:p>
        </p:txBody>
      </p:sp>
      <p:sp>
        <p:nvSpPr>
          <p:cNvPr id="7" name="フッター プレースホルダー 6"/>
          <p:cNvSpPr>
            <a:spLocks noGrp="1"/>
          </p:cNvSpPr>
          <p:nvPr>
            <p:ph type="ftr" sz="quarter" idx="11"/>
          </p:nvPr>
        </p:nvSpPr>
        <p:spPr>
          <a:xfrm>
            <a:off x="3124200" y="6356350"/>
            <a:ext cx="2895600" cy="365125"/>
          </a:xfrm>
        </p:spPr>
        <p:txBody>
          <a:bodyPr/>
          <a:lstStyle>
            <a:lvl1pPr>
              <a:defRPr/>
            </a:lvl1pPr>
          </a:lstStyle>
          <a:p>
            <a:pPr>
              <a:defRPr/>
            </a:pPr>
            <a:endParaRPr lang="ja-JP" altLang="en-US"/>
          </a:p>
        </p:txBody>
      </p:sp>
      <p:sp>
        <p:nvSpPr>
          <p:cNvPr id="8" name="スライド番号プレースホルダー 7"/>
          <p:cNvSpPr>
            <a:spLocks noGrp="1"/>
          </p:cNvSpPr>
          <p:nvPr>
            <p:ph type="sldNum" sz="quarter" idx="12"/>
          </p:nvPr>
        </p:nvSpPr>
        <p:spPr>
          <a:xfrm>
            <a:off x="6553200" y="6356350"/>
            <a:ext cx="2133600" cy="365125"/>
          </a:xfrm>
        </p:spPr>
        <p:txBody>
          <a:bodyPr/>
          <a:lstStyle>
            <a:lvl1pPr>
              <a:defRPr smtClean="0"/>
            </a:lvl1pPr>
          </a:lstStyle>
          <a:p>
            <a:pPr>
              <a:defRPr/>
            </a:pPr>
            <a:fld id="{D58CF790-E3DF-454A-95C0-18DE0119FF8E}" type="slidenum">
              <a:rPr lang="ja-JP" altLang="en-US"/>
              <a:pPr>
                <a:defRPr/>
              </a:pPr>
              <a:t>‹#›</a:t>
            </a:fld>
            <a:endParaRPr lang="ja-JP" altLang="en-US"/>
          </a:p>
        </p:txBody>
      </p:sp>
    </p:spTree>
    <p:extLst>
      <p:ext uri="{BB962C8B-B14F-4D97-AF65-F5344CB8AC3E}">
        <p14:creationId xmlns:p14="http://schemas.microsoft.com/office/powerpoint/2010/main" val="227568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34BA2B5-388E-424B-A6E0-51B35B1EE2AA}" type="datetimeFigureOut">
              <a:rPr lang="ja-JP" altLang="en-US"/>
              <a:pPr>
                <a:defRPr/>
              </a:pPr>
              <a:t>2012/4/27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E3CBD-7F86-4EDA-8462-A5D2CEACF7C1}" type="slidenum">
              <a:rPr lang="ja-JP" altLang="en-US"/>
              <a:pPr>
                <a:defRPr/>
              </a:pPr>
              <a:t>‹#›</a:t>
            </a:fld>
            <a:endParaRPr lang="ja-JP" altLang="en-US"/>
          </a:p>
        </p:txBody>
      </p:sp>
    </p:spTree>
    <p:extLst>
      <p:ext uri="{BB962C8B-B14F-4D97-AF65-F5344CB8AC3E}">
        <p14:creationId xmlns:p14="http://schemas.microsoft.com/office/powerpoint/2010/main" val="2503355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7DF44C3-FC94-456F-9922-2134C1ACC0D1}" type="datetimeFigureOut">
              <a:rPr lang="ja-JP" altLang="en-US"/>
              <a:pPr>
                <a:defRPr/>
              </a:pPr>
              <a:t>2012/4/27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E6E87F5-8E3B-4AF5-83E9-FF489F51DDA3}" type="slidenum">
              <a:rPr lang="ja-JP" altLang="en-US"/>
              <a:pPr>
                <a:defRPr/>
              </a:pPr>
              <a:t>‹#›</a:t>
            </a:fld>
            <a:endParaRPr lang="ja-JP" altLang="en-US"/>
          </a:p>
        </p:txBody>
      </p:sp>
    </p:spTree>
    <p:extLst>
      <p:ext uri="{BB962C8B-B14F-4D97-AF65-F5344CB8AC3E}">
        <p14:creationId xmlns:p14="http://schemas.microsoft.com/office/powerpoint/2010/main" val="992703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BA4A3AA1-5F5C-4DCE-869C-60C1BA1752B2}" type="datetimeFigureOut">
              <a:rPr lang="ja-JP" altLang="en-US"/>
              <a:pPr>
                <a:defRPr/>
              </a:pPr>
              <a:t>2012/4/27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B8AF025-2490-4B10-BE37-C2C19494FF31}" type="slidenum">
              <a:rPr lang="ja-JP" altLang="en-US"/>
              <a:pPr>
                <a:defRPr/>
              </a:pPr>
              <a:t>‹#›</a:t>
            </a:fld>
            <a:endParaRPr lang="ja-JP" altLang="en-US"/>
          </a:p>
        </p:txBody>
      </p:sp>
    </p:spTree>
    <p:extLst>
      <p:ext uri="{BB962C8B-B14F-4D97-AF65-F5344CB8AC3E}">
        <p14:creationId xmlns:p14="http://schemas.microsoft.com/office/powerpoint/2010/main" val="3769870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D6774E1-9A86-4BE1-8D62-3927198CD038}" type="datetimeFigureOut">
              <a:rPr lang="ja-JP" altLang="en-US"/>
              <a:pPr>
                <a:defRPr/>
              </a:pPr>
              <a:t>2012/4/27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DB36074B-3AA4-4A48-8CA1-994996275A14}" type="slidenum">
              <a:rPr lang="ja-JP" altLang="en-US"/>
              <a:pPr>
                <a:defRPr/>
              </a:pPr>
              <a:t>‹#›</a:t>
            </a:fld>
            <a:endParaRPr lang="ja-JP" altLang="en-US"/>
          </a:p>
        </p:txBody>
      </p:sp>
    </p:spTree>
    <p:extLst>
      <p:ext uri="{BB962C8B-B14F-4D97-AF65-F5344CB8AC3E}">
        <p14:creationId xmlns:p14="http://schemas.microsoft.com/office/powerpoint/2010/main" val="220157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03A9271D-29AE-41D4-B39B-D669BD117C18}" type="datetimeFigureOut">
              <a:rPr lang="ja-JP" altLang="en-US"/>
              <a:pPr>
                <a:defRPr/>
              </a:pPr>
              <a:t>2012/4/27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10681FBC-620B-40EF-BB94-F04687A15353}" type="slidenum">
              <a:rPr lang="ja-JP" altLang="en-US"/>
              <a:pPr>
                <a:defRPr/>
              </a:pPr>
              <a:t>‹#›</a:t>
            </a:fld>
            <a:endParaRPr lang="ja-JP" altLang="en-US"/>
          </a:p>
        </p:txBody>
      </p:sp>
    </p:spTree>
    <p:extLst>
      <p:ext uri="{BB962C8B-B14F-4D97-AF65-F5344CB8AC3E}">
        <p14:creationId xmlns:p14="http://schemas.microsoft.com/office/powerpoint/2010/main" val="193045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613294F-77E9-4069-9F2D-94D1E446442B}" type="datetimeFigureOut">
              <a:rPr lang="ja-JP" altLang="en-US"/>
              <a:pPr>
                <a:defRPr/>
              </a:pPr>
              <a:t>2012/4/27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87435EBF-2F5D-4B8A-ACA1-6F3EE57F71BE}" type="slidenum">
              <a:rPr lang="ja-JP" altLang="en-US"/>
              <a:pPr>
                <a:defRPr/>
              </a:pPr>
              <a:t>‹#›</a:t>
            </a:fld>
            <a:endParaRPr lang="ja-JP" altLang="en-US"/>
          </a:p>
        </p:txBody>
      </p:sp>
    </p:spTree>
    <p:extLst>
      <p:ext uri="{BB962C8B-B14F-4D97-AF65-F5344CB8AC3E}">
        <p14:creationId xmlns:p14="http://schemas.microsoft.com/office/powerpoint/2010/main" val="1886828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3CEE086-FBD6-4236-9F62-6649F17F9BEB}" type="datetimeFigureOut">
              <a:rPr lang="ja-JP" altLang="en-US"/>
              <a:pPr>
                <a:defRPr/>
              </a:pPr>
              <a:t>2012/4/27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777A5773-9C77-4281-BD1D-4FCE025F36D7}" type="slidenum">
              <a:rPr lang="ja-JP" altLang="en-US"/>
              <a:pPr>
                <a:defRPr/>
              </a:pPr>
              <a:t>‹#›</a:t>
            </a:fld>
            <a:endParaRPr lang="ja-JP" altLang="en-US"/>
          </a:p>
        </p:txBody>
      </p:sp>
    </p:spTree>
    <p:extLst>
      <p:ext uri="{BB962C8B-B14F-4D97-AF65-F5344CB8AC3E}">
        <p14:creationId xmlns:p14="http://schemas.microsoft.com/office/powerpoint/2010/main" val="409605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D563663F-60DB-4807-A507-2E93EBCD9DD7}" type="datetimeFigureOut">
              <a:rPr lang="ja-JP" altLang="en-US"/>
              <a:pPr>
                <a:defRPr/>
              </a:pPr>
              <a:t>2012/4/27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6826973-4EF6-471C-8349-695BEF63D411}" type="slidenum">
              <a:rPr lang="ja-JP" altLang="en-US"/>
              <a:pPr>
                <a:defRPr/>
              </a:pPr>
              <a:t>‹#›</a:t>
            </a:fld>
            <a:endParaRPr lang="ja-JP" altLang="en-US"/>
          </a:p>
        </p:txBody>
      </p:sp>
    </p:spTree>
    <p:extLst>
      <p:ext uri="{BB962C8B-B14F-4D97-AF65-F5344CB8AC3E}">
        <p14:creationId xmlns:p14="http://schemas.microsoft.com/office/powerpoint/2010/main" val="322004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4FDA39F9-A393-4817-9092-7F6E55046EDC}" type="datetimeFigureOut">
              <a:rPr lang="ja-JP" altLang="en-US"/>
              <a:pPr>
                <a:defRPr/>
              </a:pPr>
              <a:t>2012/4/27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CEDFED56-8DA3-48A3-8E06-8B04FB42ABA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 id="2147483661" r:id="rId13"/>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Microsoft_Excel_97-2003_______2.xls"/><Relationship Id="rId3" Type="http://schemas.openxmlformats.org/officeDocument/2006/relationships/notesSlide" Target="../notesSlides/notesSlide7.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9.png"/><Relationship Id="rId5" Type="http://schemas.openxmlformats.org/officeDocument/2006/relationships/oleObject" Target="../embeddings/Microsoft_Excel_97-2003_______1.xls"/><Relationship Id="rId4" Type="http://schemas.openxmlformats.org/officeDocument/2006/relationships/oleObject" Target="../embeddings/oleObject1.bin"/><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s>
</file>

<file path=ppt/slides/_rels/slide14.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WMF"/><Relationship Id="rId1" Type="http://schemas.openxmlformats.org/officeDocument/2006/relationships/slideLayout" Target="../slideLayouts/slideLayout7.xml"/><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3608" y="352778"/>
            <a:ext cx="6871957" cy="1200329"/>
          </a:xfrm>
          <a:prstGeom prst="rect">
            <a:avLst/>
          </a:prstGeom>
          <a:noFill/>
        </p:spPr>
        <p:txBody>
          <a:bodyPr wrap="square" rtlCol="0">
            <a:spAutoFit/>
          </a:bodyPr>
          <a:lstStyle/>
          <a:p>
            <a:r>
              <a:rPr lang="ja-JP" altLang="en-US" sz="3600" dirty="0" smtClean="0"/>
              <a:t>ゲルマニウム半導体検出器で</a:t>
            </a:r>
            <a:r>
              <a:rPr lang="en-US" altLang="ja-JP" sz="3600" dirty="0" smtClean="0"/>
              <a:t>γ</a:t>
            </a:r>
            <a:r>
              <a:rPr kumimoji="1" lang="ja-JP" altLang="en-US" sz="3600" dirty="0" smtClean="0"/>
              <a:t>線のスペクトルを得る</a:t>
            </a:r>
            <a:endParaRPr kumimoji="1" lang="ja-JP" altLang="en-US" sz="3600" dirty="0"/>
          </a:p>
        </p:txBody>
      </p:sp>
      <p:pic>
        <p:nvPicPr>
          <p:cNvPr id="1075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2600" t="44445" r="8800" b="26222"/>
          <a:stretch/>
        </p:blipFill>
        <p:spPr bwMode="auto">
          <a:xfrm>
            <a:off x="755576" y="2060848"/>
            <a:ext cx="3868026" cy="20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正方形/長方形 2"/>
          <p:cNvSpPr/>
          <p:nvPr/>
        </p:nvSpPr>
        <p:spPr>
          <a:xfrm>
            <a:off x="4295353" y="1936080"/>
            <a:ext cx="4572000" cy="2031325"/>
          </a:xfrm>
          <a:prstGeom prst="rect">
            <a:avLst/>
          </a:prstGeom>
        </p:spPr>
        <p:txBody>
          <a:bodyPr>
            <a:spAutoFit/>
          </a:bodyPr>
          <a:lstStyle/>
          <a:p>
            <a:r>
              <a:rPr lang="ja-JP" altLang="en-US" dirty="0"/>
              <a:t>半導体検出器による放射線検出</a:t>
            </a:r>
            <a:r>
              <a:rPr lang="ja-JP" altLang="en-US" dirty="0" smtClean="0"/>
              <a:t>原理は</a:t>
            </a:r>
            <a:r>
              <a:rPr lang="ja-JP" altLang="en-US" dirty="0"/>
              <a:t>、通常電子回路に使用されているダイオードと同じく</a:t>
            </a:r>
            <a:r>
              <a:rPr lang="en-US" altLang="ja-JP" dirty="0"/>
              <a:t>p</a:t>
            </a:r>
            <a:r>
              <a:rPr lang="ja-JP" altLang="en-US" dirty="0"/>
              <a:t>層、空乏層、</a:t>
            </a:r>
            <a:r>
              <a:rPr lang="en-US" altLang="ja-JP" dirty="0"/>
              <a:t>n</a:t>
            </a:r>
            <a:r>
              <a:rPr lang="ja-JP" altLang="en-US" dirty="0"/>
              <a:t>層から構成される。異なる点は空乏層が厚いことにある。キャリアが存在しないこの層</a:t>
            </a:r>
            <a:r>
              <a:rPr lang="ja-JP" altLang="en-US" dirty="0" smtClean="0"/>
              <a:t>に</a:t>
            </a:r>
            <a:r>
              <a:rPr lang="en-US" altLang="ja-JP" dirty="0" smtClean="0"/>
              <a:t>γ</a:t>
            </a:r>
            <a:r>
              <a:rPr lang="ja-JP" altLang="en-US" dirty="0" smtClean="0"/>
              <a:t>線が</a:t>
            </a:r>
            <a:r>
              <a:rPr lang="ja-JP" altLang="en-US" dirty="0"/>
              <a:t>入射すると電離し、電子とホールを生成する。この電子とホールを</a:t>
            </a:r>
            <a:r>
              <a:rPr lang="en-US" altLang="ja-JP" dirty="0"/>
              <a:t>p</a:t>
            </a:r>
            <a:r>
              <a:rPr lang="ja-JP" altLang="en-US" dirty="0"/>
              <a:t>電極</a:t>
            </a:r>
            <a:r>
              <a:rPr lang="en-US" altLang="ja-JP" dirty="0"/>
              <a:t>(</a:t>
            </a:r>
            <a:r>
              <a:rPr lang="ja-JP" altLang="en-US" dirty="0"/>
              <a:t>層</a:t>
            </a:r>
            <a:r>
              <a:rPr lang="en-US" altLang="ja-JP" dirty="0"/>
              <a:t>)</a:t>
            </a:r>
            <a:r>
              <a:rPr lang="ja-JP" altLang="en-US" dirty="0"/>
              <a:t>と</a:t>
            </a:r>
            <a:r>
              <a:rPr lang="en-US" altLang="ja-JP" dirty="0"/>
              <a:t>n</a:t>
            </a:r>
            <a:r>
              <a:rPr lang="ja-JP" altLang="en-US" dirty="0"/>
              <a:t>電極</a:t>
            </a:r>
            <a:r>
              <a:rPr lang="en-US" altLang="ja-JP" dirty="0"/>
              <a:t>(</a:t>
            </a:r>
            <a:r>
              <a:rPr lang="ja-JP" altLang="en-US" dirty="0"/>
              <a:t>層</a:t>
            </a:r>
            <a:r>
              <a:rPr lang="en-US" altLang="ja-JP" dirty="0"/>
              <a:t>)</a:t>
            </a:r>
            <a:r>
              <a:rPr lang="ja-JP" altLang="en-US" dirty="0"/>
              <a:t>に集めパルス電流とする。</a:t>
            </a:r>
          </a:p>
        </p:txBody>
      </p:sp>
      <p:sp>
        <p:nvSpPr>
          <p:cNvPr id="4" name="テキスト ボックス 3"/>
          <p:cNvSpPr txBox="1"/>
          <p:nvPr/>
        </p:nvSpPr>
        <p:spPr>
          <a:xfrm>
            <a:off x="663162" y="4437112"/>
            <a:ext cx="3632191" cy="2031325"/>
          </a:xfrm>
          <a:prstGeom prst="rect">
            <a:avLst/>
          </a:prstGeom>
          <a:noFill/>
        </p:spPr>
        <p:txBody>
          <a:bodyPr wrap="square" rtlCol="0">
            <a:spAutoFit/>
          </a:bodyPr>
          <a:lstStyle/>
          <a:p>
            <a:r>
              <a:rPr kumimoji="1" lang="en-US" altLang="ja-JP" dirty="0" err="1" smtClean="0"/>
              <a:t>Ge</a:t>
            </a:r>
            <a:r>
              <a:rPr kumimoji="1" lang="ja-JP" altLang="en-US" dirty="0" smtClean="0"/>
              <a:t>半導体検出器は電離エネルギー（一個の電子対を形成するのに必要なエネルギー）が</a:t>
            </a:r>
            <a:r>
              <a:rPr kumimoji="1" lang="en-US" altLang="ja-JP" dirty="0" smtClean="0"/>
              <a:t>2.96 </a:t>
            </a:r>
            <a:r>
              <a:rPr kumimoji="1" lang="en-US" altLang="ja-JP" dirty="0" err="1" smtClean="0"/>
              <a:t>eV</a:t>
            </a:r>
            <a:r>
              <a:rPr kumimoji="1" lang="ja-JP" altLang="en-US" dirty="0" smtClean="0"/>
              <a:t>と小さいために高エネルギー分解能を持つ。しかし、バンドギャップが</a:t>
            </a:r>
            <a:r>
              <a:rPr kumimoji="1" lang="en-US" altLang="ja-JP" dirty="0" smtClean="0"/>
              <a:t>0.67 </a:t>
            </a:r>
            <a:r>
              <a:rPr kumimoji="1" lang="en-US" altLang="ja-JP" dirty="0" err="1" smtClean="0"/>
              <a:t>eV</a:t>
            </a:r>
            <a:r>
              <a:rPr kumimoji="1" lang="ja-JP" altLang="en-US" dirty="0" smtClean="0"/>
              <a:t>と小さいために測定時には液体窒素</a:t>
            </a:r>
            <a:r>
              <a:rPr lang="en-US" altLang="ja-JP" dirty="0"/>
              <a:t>(</a:t>
            </a:r>
            <a:r>
              <a:rPr kumimoji="1" lang="en-US" altLang="ja-JP" dirty="0" smtClean="0"/>
              <a:t>77 </a:t>
            </a:r>
            <a:r>
              <a:rPr lang="en-US" altLang="ja-JP" dirty="0" smtClean="0"/>
              <a:t>K)</a:t>
            </a:r>
            <a:r>
              <a:rPr kumimoji="1" lang="ja-JP" altLang="en-US" dirty="0" smtClean="0"/>
              <a:t>で冷やす必要がある。</a:t>
            </a:r>
            <a:endParaRPr kumimoji="1" lang="ja-JP" altLang="en-US" dirty="0"/>
          </a:p>
        </p:txBody>
      </p:sp>
      <p:pic>
        <p:nvPicPr>
          <p:cNvPr id="1075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r="1901"/>
          <a:stretch/>
        </p:blipFill>
        <p:spPr bwMode="auto">
          <a:xfrm>
            <a:off x="4716016" y="4523887"/>
            <a:ext cx="3830241" cy="200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1566714" y="2020729"/>
            <a:ext cx="657552" cy="223837"/>
          </a:xfrm>
          <a:prstGeom prst="rect">
            <a:avLst/>
          </a:prstGeom>
          <a:solidFill>
            <a:schemeClr val="bg1"/>
          </a:solidFill>
        </p:spPr>
        <p:txBody>
          <a:bodyPr wrap="none" rtlCol="0">
            <a:spAutoFit/>
          </a:bodyPr>
          <a:lstStyle/>
          <a:p>
            <a:r>
              <a:rPr kumimoji="1" lang="ja-JP" altLang="en-US" sz="1000" dirty="0" smtClean="0"/>
              <a:t>ガンマ線</a:t>
            </a:r>
            <a:endParaRPr kumimoji="1" lang="ja-JP" altLang="en-US" sz="1000" dirty="0"/>
          </a:p>
        </p:txBody>
      </p:sp>
      <p:sp>
        <p:nvSpPr>
          <p:cNvPr id="9" name="テキスト ボックス 8"/>
          <p:cNvSpPr txBox="1"/>
          <p:nvPr/>
        </p:nvSpPr>
        <p:spPr>
          <a:xfrm>
            <a:off x="1313255" y="3356992"/>
            <a:ext cx="1170513" cy="246221"/>
          </a:xfrm>
          <a:prstGeom prst="rect">
            <a:avLst/>
          </a:prstGeom>
          <a:solidFill>
            <a:schemeClr val="bg1"/>
          </a:solidFill>
        </p:spPr>
        <p:txBody>
          <a:bodyPr wrap="none" rtlCol="0">
            <a:spAutoFit/>
          </a:bodyPr>
          <a:lstStyle/>
          <a:p>
            <a:r>
              <a:rPr kumimoji="1" lang="ja-JP" altLang="en-US" sz="1000" dirty="0" smtClean="0"/>
              <a:t>ゲルマニウム結晶</a:t>
            </a:r>
            <a:endParaRPr kumimoji="1" lang="ja-JP" altLang="en-US" sz="1000" dirty="0"/>
          </a:p>
        </p:txBody>
      </p:sp>
    </p:spTree>
    <p:extLst>
      <p:ext uri="{BB962C8B-B14F-4D97-AF65-F5344CB8AC3E}">
        <p14:creationId xmlns:p14="http://schemas.microsoft.com/office/powerpoint/2010/main" val="3403360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グラフ 2"/>
          <p:cNvGraphicFramePr>
            <a:graphicFrameLocks/>
          </p:cNvGraphicFramePr>
          <p:nvPr/>
        </p:nvGraphicFramePr>
        <p:xfrm>
          <a:off x="4700588" y="182563"/>
          <a:ext cx="4152900" cy="3657600"/>
        </p:xfrm>
        <a:graphic>
          <a:graphicData uri="http://schemas.openxmlformats.org/presentationml/2006/ole">
            <mc:AlternateContent xmlns:mc="http://schemas.openxmlformats.org/markup-compatibility/2006">
              <mc:Choice xmlns:v="urn:schemas-microsoft-com:vml" Requires="v">
                <p:oleObj spid="_x0000_s110600" r:id="rId5" imgW="4151736" imgH="3657917" progId="Excel.Chart.8">
                  <p:embed/>
                </p:oleObj>
              </mc:Choice>
              <mc:Fallback>
                <p:oleObj r:id="rId5" imgW="4151736" imgH="3657917"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0588" y="182563"/>
                        <a:ext cx="4152900" cy="3657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339" name="グラフ 3"/>
          <p:cNvGraphicFramePr>
            <a:graphicFrameLocks/>
          </p:cNvGraphicFramePr>
          <p:nvPr/>
        </p:nvGraphicFramePr>
        <p:xfrm>
          <a:off x="296863" y="188913"/>
          <a:ext cx="4260850" cy="3644900"/>
        </p:xfrm>
        <a:graphic>
          <a:graphicData uri="http://schemas.openxmlformats.org/presentationml/2006/ole">
            <mc:AlternateContent xmlns:mc="http://schemas.openxmlformats.org/markup-compatibility/2006">
              <mc:Choice xmlns:v="urn:schemas-microsoft-com:vml" Requires="v">
                <p:oleObj spid="_x0000_s110601" r:id="rId8" imgW="4041998" imgH="3279932" progId="Excel.Chart.8">
                  <p:embed/>
                </p:oleObj>
              </mc:Choice>
              <mc:Fallback>
                <p:oleObj r:id="rId8" imgW="4041998" imgH="3279932" progId="Excel.Chart.8">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l="-5434" t="-1207" b="-10098"/>
                      <a:stretch>
                        <a:fillRect/>
                      </a:stretch>
                    </p:blipFill>
                    <p:spPr bwMode="auto">
                      <a:xfrm>
                        <a:off x="296863" y="188913"/>
                        <a:ext cx="4260850" cy="3644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テキスト ボックス 3"/>
          <p:cNvSpPr txBox="1">
            <a:spLocks noChangeArrowheads="1"/>
          </p:cNvSpPr>
          <p:nvPr/>
        </p:nvSpPr>
        <p:spPr bwMode="auto">
          <a:xfrm>
            <a:off x="1781175" y="3384550"/>
            <a:ext cx="1290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baseline="30000"/>
              <a:t>129</a:t>
            </a:r>
            <a:r>
              <a:rPr lang="en-US" altLang="ja-JP" sz="1400" b="1"/>
              <a:t>I (atoms/g)</a:t>
            </a:r>
            <a:endParaRPr lang="ja-JP" altLang="en-US" sz="1400" b="1"/>
          </a:p>
        </p:txBody>
      </p:sp>
      <p:sp>
        <p:nvSpPr>
          <p:cNvPr id="14341" name="テキスト ボックス 6"/>
          <p:cNvSpPr txBox="1">
            <a:spLocks noChangeArrowheads="1"/>
          </p:cNvSpPr>
          <p:nvPr/>
        </p:nvSpPr>
        <p:spPr bwMode="auto">
          <a:xfrm rot="-5400000">
            <a:off x="-186531" y="1702594"/>
            <a:ext cx="1274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b="1" baseline="30000"/>
              <a:t>129</a:t>
            </a:r>
            <a:r>
              <a:rPr lang="en-US" altLang="ja-JP" sz="1400" b="1"/>
              <a:t>I / </a:t>
            </a:r>
            <a:r>
              <a:rPr lang="en-US" altLang="ja-JP" sz="1400" b="1" baseline="30000"/>
              <a:t>127</a:t>
            </a:r>
            <a:r>
              <a:rPr lang="en-US" altLang="ja-JP" sz="1400" b="1"/>
              <a:t>I ratio</a:t>
            </a:r>
            <a:endParaRPr lang="ja-JP" altLang="en-US" sz="1400" b="1"/>
          </a:p>
        </p:txBody>
      </p:sp>
      <p:sp>
        <p:nvSpPr>
          <p:cNvPr id="14342" name="テキスト ボックス 4"/>
          <p:cNvSpPr txBox="1">
            <a:spLocks noChangeArrowheads="1"/>
          </p:cNvSpPr>
          <p:nvPr/>
        </p:nvSpPr>
        <p:spPr bwMode="auto">
          <a:xfrm>
            <a:off x="288925" y="4098925"/>
            <a:ext cx="378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baseline="30000"/>
              <a:t>129</a:t>
            </a:r>
            <a:r>
              <a:rPr lang="en-US" altLang="ja-JP"/>
              <a:t>I / </a:t>
            </a:r>
            <a:r>
              <a:rPr lang="en-US" altLang="ja-JP" baseline="30000"/>
              <a:t>127</a:t>
            </a:r>
            <a:r>
              <a:rPr lang="en-US" altLang="ja-JP"/>
              <a:t>I ratio vs. </a:t>
            </a:r>
            <a:r>
              <a:rPr lang="en-US" altLang="ja-JP" baseline="30000"/>
              <a:t>129</a:t>
            </a:r>
            <a:r>
              <a:rPr lang="en-US" altLang="ja-JP"/>
              <a:t>I concentration.</a:t>
            </a:r>
            <a:endParaRPr lang="ja-JP" altLang="en-US"/>
          </a:p>
        </p:txBody>
      </p:sp>
      <p:sp>
        <p:nvSpPr>
          <p:cNvPr id="14343" name="テキスト ボックス 8"/>
          <p:cNvSpPr txBox="1">
            <a:spLocks noChangeArrowheads="1"/>
          </p:cNvSpPr>
          <p:nvPr/>
        </p:nvSpPr>
        <p:spPr bwMode="auto">
          <a:xfrm>
            <a:off x="4886325" y="4103688"/>
            <a:ext cx="4186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baseline="30000"/>
              <a:t>129</a:t>
            </a:r>
            <a:r>
              <a:rPr lang="en-US" altLang="ja-JP"/>
              <a:t>I vs. </a:t>
            </a:r>
            <a:r>
              <a:rPr lang="en-US" altLang="ja-JP" baseline="30000"/>
              <a:t>131</a:t>
            </a:r>
            <a:r>
              <a:rPr lang="en-US" altLang="ja-JP"/>
              <a:t>I concentrations after Fukushima nuclear plant accident.</a:t>
            </a:r>
            <a:endParaRPr lang="ja-JP" altLang="en-US"/>
          </a:p>
        </p:txBody>
      </p:sp>
      <p:sp>
        <p:nvSpPr>
          <p:cNvPr id="14344" name="Text Box 9"/>
          <p:cNvSpPr txBox="1">
            <a:spLocks noChangeArrowheads="1"/>
          </p:cNvSpPr>
          <p:nvPr/>
        </p:nvSpPr>
        <p:spPr bwMode="auto">
          <a:xfrm>
            <a:off x="3941763" y="4868863"/>
            <a:ext cx="5003800" cy="925512"/>
          </a:xfrm>
          <a:prstGeom prst="rect">
            <a:avLst/>
          </a:prstGeom>
          <a:noFill/>
          <a:ln w="9525">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Fission yield: </a:t>
            </a:r>
            <a:r>
              <a:rPr lang="en-US" altLang="ja-JP" baseline="30000"/>
              <a:t>131</a:t>
            </a:r>
            <a:r>
              <a:rPr lang="en-US" altLang="ja-JP"/>
              <a:t>I 0.7 %, </a:t>
            </a:r>
            <a:r>
              <a:rPr lang="en-US" altLang="ja-JP" baseline="30000"/>
              <a:t>129</a:t>
            </a:r>
            <a:r>
              <a:rPr lang="en-US" altLang="ja-JP"/>
              <a:t>I 2.9%</a:t>
            </a:r>
          </a:p>
          <a:p>
            <a:pPr eaLnBrk="1" hangingPunct="1"/>
            <a:r>
              <a:rPr lang="en-US" altLang="ja-JP"/>
              <a:t>3/29 0:00:00 </a:t>
            </a:r>
            <a:r>
              <a:rPr lang="en-US" altLang="ja-JP" baseline="30000"/>
              <a:t>129</a:t>
            </a:r>
            <a:r>
              <a:rPr lang="en-US" altLang="ja-JP"/>
              <a:t>I / </a:t>
            </a:r>
            <a:r>
              <a:rPr lang="en-US" altLang="ja-JP" baseline="30000"/>
              <a:t>131</a:t>
            </a:r>
            <a:r>
              <a:rPr lang="en-US" altLang="ja-JP"/>
              <a:t>I ratio is 56</a:t>
            </a:r>
          </a:p>
          <a:p>
            <a:pPr eaLnBrk="1" hangingPunct="1"/>
            <a:r>
              <a:rPr lang="en-US" altLang="ja-JP"/>
              <a:t>3/11 14:46:00 </a:t>
            </a:r>
            <a:r>
              <a:rPr lang="en-US" altLang="ja-JP" baseline="30000"/>
              <a:t>129</a:t>
            </a:r>
            <a:r>
              <a:rPr lang="en-US" altLang="ja-JP"/>
              <a:t>I / </a:t>
            </a:r>
            <a:r>
              <a:rPr lang="en-US" altLang="ja-JP" baseline="30000"/>
              <a:t>131</a:t>
            </a:r>
            <a:r>
              <a:rPr lang="en-US" altLang="ja-JP"/>
              <a:t>I ratio is 12.4 → 600 days</a:t>
            </a:r>
          </a:p>
        </p:txBody>
      </p:sp>
      <p:sp>
        <p:nvSpPr>
          <p:cNvPr id="14345" name="Text Box 10"/>
          <p:cNvSpPr txBox="1">
            <a:spLocks noChangeArrowheads="1"/>
          </p:cNvSpPr>
          <p:nvPr/>
        </p:nvSpPr>
        <p:spPr bwMode="auto">
          <a:xfrm>
            <a:off x="7154863" y="2708275"/>
            <a:ext cx="1073150"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a:t>y = 56 x + 1E+8</a:t>
            </a:r>
          </a:p>
          <a:p>
            <a:pPr eaLnBrk="1" hangingPunct="1"/>
            <a:r>
              <a:rPr lang="en-US" altLang="ja-JP" sz="1000"/>
              <a:t>  R</a:t>
            </a:r>
            <a:r>
              <a:rPr lang="en-US" altLang="ja-JP" sz="1000" baseline="30000"/>
              <a:t>2</a:t>
            </a:r>
            <a:r>
              <a:rPr lang="en-US" altLang="ja-JP" sz="1000"/>
              <a:t> = 0.885</a:t>
            </a:r>
          </a:p>
        </p:txBody>
      </p:sp>
      <p:sp>
        <p:nvSpPr>
          <p:cNvPr id="14346" name="Text Box 11"/>
          <p:cNvSpPr txBox="1">
            <a:spLocks noChangeArrowheads="1"/>
          </p:cNvSpPr>
          <p:nvPr/>
        </p:nvSpPr>
        <p:spPr bwMode="auto">
          <a:xfrm>
            <a:off x="341313" y="6038850"/>
            <a:ext cx="8640762" cy="650875"/>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baseline="30000">
                <a:solidFill>
                  <a:srgbClr val="FF0000"/>
                </a:solidFill>
              </a:rPr>
              <a:t>129</a:t>
            </a:r>
            <a:r>
              <a:rPr lang="en-US" altLang="ja-JP">
                <a:solidFill>
                  <a:srgbClr val="FF0000"/>
                </a:solidFill>
              </a:rPr>
              <a:t>I</a:t>
            </a:r>
            <a:r>
              <a:rPr lang="ja-JP" altLang="en-US">
                <a:solidFill>
                  <a:srgbClr val="FF0000"/>
                </a:solidFill>
              </a:rPr>
              <a:t>の今回の事故による沈着量を求めるためには、</a:t>
            </a:r>
          </a:p>
          <a:p>
            <a:pPr eaLnBrk="1" hangingPunct="1"/>
            <a:r>
              <a:rPr lang="ja-JP" altLang="en-US">
                <a:solidFill>
                  <a:srgbClr val="FF0000"/>
                </a:solidFill>
              </a:rPr>
              <a:t>以前の環境中の蓄積量と比べて有意に観測できるのは</a:t>
            </a:r>
            <a:r>
              <a:rPr lang="en-US" altLang="ja-JP" baseline="30000">
                <a:solidFill>
                  <a:srgbClr val="FF0000"/>
                </a:solidFill>
              </a:rPr>
              <a:t>131</a:t>
            </a:r>
            <a:r>
              <a:rPr lang="en-US" altLang="ja-JP">
                <a:solidFill>
                  <a:srgbClr val="FF0000"/>
                </a:solidFill>
              </a:rPr>
              <a:t>I &gt; 100 kBq/m</a:t>
            </a:r>
            <a:r>
              <a:rPr lang="en-US" altLang="ja-JP" baseline="30000">
                <a:solidFill>
                  <a:srgbClr val="FF0000"/>
                </a:solidFill>
              </a:rPr>
              <a:t>2</a:t>
            </a:r>
            <a:r>
              <a:rPr lang="ja-JP" altLang="en-US">
                <a:solidFill>
                  <a:srgbClr val="FF0000"/>
                </a:solidFill>
              </a:rPr>
              <a:t>か？</a:t>
            </a:r>
          </a:p>
        </p:txBody>
      </p:sp>
    </p:spTree>
    <p:extLst>
      <p:ext uri="{BB962C8B-B14F-4D97-AF65-F5344CB8AC3E}">
        <p14:creationId xmlns:p14="http://schemas.microsoft.com/office/powerpoint/2010/main" val="1906957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3" y="858838"/>
            <a:ext cx="4456112"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882650"/>
            <a:ext cx="45085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正方形/長方形 8"/>
          <p:cNvSpPr>
            <a:spLocks noChangeArrowheads="1"/>
          </p:cNvSpPr>
          <p:nvPr/>
        </p:nvSpPr>
        <p:spPr bwMode="auto">
          <a:xfrm>
            <a:off x="1785938" y="612775"/>
            <a:ext cx="1435100" cy="368300"/>
          </a:xfrm>
          <a:prstGeom prst="rect">
            <a:avLst/>
          </a:prstGeom>
          <a:solidFill>
            <a:srgbClr val="FFFFCC"/>
          </a:solidFill>
          <a:ln>
            <a:noFill/>
          </a:ln>
          <a:extLst/>
        </p:spPr>
        <p:txBody>
          <a:bodyPr wrap="none">
            <a:spAutoFit/>
          </a:bodyPr>
          <a:lstStyle/>
          <a:p>
            <a:pPr>
              <a:defRPr/>
            </a:pPr>
            <a:r>
              <a:rPr lang="en-US" altLang="ja-JP" sz="1800" b="1" baseline="30000" dirty="0">
                <a:effectLst>
                  <a:outerShdw blurRad="38100" dist="38100" dir="2700000" algn="tl">
                    <a:srgbClr val="000000">
                      <a:alpha val="43137"/>
                    </a:srgbClr>
                  </a:outerShdw>
                </a:effectLst>
                <a:latin typeface="Times New Roman" pitchFamily="18" charset="0"/>
                <a:cs typeface="Times New Roman" pitchFamily="18" charset="0"/>
              </a:rPr>
              <a:t>131</a:t>
            </a:r>
            <a:r>
              <a:rPr lang="en-US" altLang="ja-JP" sz="1800" b="1" dirty="0">
                <a:effectLst>
                  <a:outerShdw blurRad="38100" dist="38100" dir="2700000" algn="tl">
                    <a:srgbClr val="000000">
                      <a:alpha val="43137"/>
                    </a:srgbClr>
                  </a:outerShdw>
                </a:effectLst>
                <a:latin typeface="Times New Roman" pitchFamily="18" charset="0"/>
                <a:cs typeface="Times New Roman" pitchFamily="18" charset="0"/>
              </a:rPr>
              <a:t>I [</a:t>
            </a:r>
            <a:r>
              <a:rPr lang="en-US" altLang="ja-JP" sz="1800" b="1" dirty="0" err="1">
                <a:effectLst>
                  <a:outerShdw blurRad="38100" dist="38100" dir="2700000" algn="tl">
                    <a:srgbClr val="000000">
                      <a:alpha val="43137"/>
                    </a:srgbClr>
                  </a:outerShdw>
                </a:effectLst>
                <a:latin typeface="Times New Roman" pitchFamily="18" charset="0"/>
                <a:cs typeface="Times New Roman" pitchFamily="18" charset="0"/>
              </a:rPr>
              <a:t>Bq</a:t>
            </a:r>
            <a:r>
              <a:rPr lang="en-US" altLang="ja-JP" sz="1800" b="1" dirty="0">
                <a:effectLst>
                  <a:outerShdw blurRad="38100" dist="38100" dir="2700000" algn="tl">
                    <a:srgbClr val="000000">
                      <a:alpha val="43137"/>
                    </a:srgbClr>
                  </a:outerShdw>
                </a:effectLst>
                <a:latin typeface="Times New Roman" pitchFamily="18" charset="0"/>
                <a:cs typeface="Times New Roman" pitchFamily="18" charset="0"/>
              </a:rPr>
              <a:t>/cm</a:t>
            </a:r>
            <a:r>
              <a:rPr lang="en-US" altLang="ja-JP" sz="1800" b="1" baseline="30000" dirty="0">
                <a:effectLst>
                  <a:outerShdw blurRad="38100" dist="38100" dir="2700000" algn="tl">
                    <a:srgbClr val="000000">
                      <a:alpha val="43137"/>
                    </a:srgbClr>
                  </a:outerShdw>
                </a:effectLst>
                <a:latin typeface="Times New Roman" pitchFamily="18" charset="0"/>
                <a:cs typeface="Times New Roman" pitchFamily="18" charset="0"/>
              </a:rPr>
              <a:t>2</a:t>
            </a:r>
            <a:r>
              <a:rPr lang="en-US" altLang="ja-JP" sz="1800" b="1" dirty="0">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18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2773" name="正方形/長方形 8"/>
          <p:cNvSpPr>
            <a:spLocks noChangeArrowheads="1"/>
          </p:cNvSpPr>
          <p:nvPr/>
        </p:nvSpPr>
        <p:spPr bwMode="auto">
          <a:xfrm>
            <a:off x="6278563" y="611188"/>
            <a:ext cx="1435100" cy="369887"/>
          </a:xfrm>
          <a:prstGeom prst="rect">
            <a:avLst/>
          </a:prstGeom>
          <a:solidFill>
            <a:srgbClr val="FFFFCC"/>
          </a:solidFill>
          <a:ln>
            <a:noFill/>
          </a:ln>
          <a:extLst/>
        </p:spPr>
        <p:txBody>
          <a:bodyPr wrap="none">
            <a:spAutoFit/>
          </a:bodyPr>
          <a:lstStyle/>
          <a:p>
            <a:pPr>
              <a:defRPr/>
            </a:pPr>
            <a:r>
              <a:rPr lang="en-US" altLang="ja-JP" sz="1800" b="1" baseline="30000">
                <a:effectLst>
                  <a:outerShdw blurRad="38100" dist="38100" dir="2700000" algn="tl">
                    <a:srgbClr val="000000">
                      <a:alpha val="43137"/>
                    </a:srgbClr>
                  </a:outerShdw>
                </a:effectLst>
                <a:latin typeface="Times New Roman" pitchFamily="18" charset="0"/>
                <a:cs typeface="Times New Roman" pitchFamily="18" charset="0"/>
              </a:rPr>
              <a:t>129</a:t>
            </a:r>
            <a:r>
              <a:rPr lang="en-US" altLang="ja-JP" sz="1800" b="1">
                <a:effectLst>
                  <a:outerShdw blurRad="38100" dist="38100" dir="2700000" algn="tl">
                    <a:srgbClr val="000000">
                      <a:alpha val="43137"/>
                    </a:srgbClr>
                  </a:outerShdw>
                </a:effectLst>
                <a:latin typeface="Times New Roman" pitchFamily="18" charset="0"/>
                <a:cs typeface="Times New Roman" pitchFamily="18" charset="0"/>
              </a:rPr>
              <a:t>I [Bq/cm</a:t>
            </a:r>
            <a:r>
              <a:rPr lang="en-US" altLang="ja-JP" sz="1800" b="1" baseline="30000">
                <a:effectLst>
                  <a:outerShdw blurRad="38100" dist="38100" dir="2700000" algn="tl">
                    <a:srgbClr val="000000">
                      <a:alpha val="43137"/>
                    </a:srgbClr>
                  </a:outerShdw>
                </a:effectLst>
                <a:latin typeface="Times New Roman" pitchFamily="18" charset="0"/>
                <a:cs typeface="Times New Roman" pitchFamily="18" charset="0"/>
              </a:rPr>
              <a:t>2</a:t>
            </a:r>
            <a:r>
              <a:rPr lang="en-US" altLang="ja-JP" sz="1800" b="1">
                <a:effectLst>
                  <a:outerShdw blurRad="38100" dist="38100" dir="2700000" algn="tl">
                    <a:srgbClr val="000000">
                      <a:alpha val="43137"/>
                    </a:srgbClr>
                  </a:outerShdw>
                </a:effectLst>
                <a:latin typeface="Times New Roman" pitchFamily="18" charset="0"/>
                <a:cs typeface="Times New Roman" pitchFamily="18" charset="0"/>
              </a:rPr>
              <a:t>]</a:t>
            </a:r>
            <a:endParaRPr lang="ja-JP" altLang="en-US" sz="1800" b="1">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Rectangle 3880"/>
          <p:cNvSpPr>
            <a:spLocks noChangeArrowheads="1"/>
          </p:cNvSpPr>
          <p:nvPr/>
        </p:nvSpPr>
        <p:spPr bwMode="auto">
          <a:xfrm>
            <a:off x="2813050" y="-7938"/>
            <a:ext cx="3673475" cy="523876"/>
          </a:xfrm>
          <a:prstGeom prst="rect">
            <a:avLst/>
          </a:prstGeom>
          <a:noFill/>
          <a:ln>
            <a:noFill/>
          </a:ln>
          <a:effectLst/>
          <a:extLst/>
        </p:spPr>
        <p:txBody>
          <a:bodyPr wrap="none">
            <a:spAutoFit/>
          </a:bodyPr>
          <a:lstStyle/>
          <a:p>
            <a:pPr>
              <a:defRPr/>
            </a:pPr>
            <a:r>
              <a:rPr kumimoji="0" lang="ja-JP" altLang="en-US" sz="2800" b="1" dirty="0">
                <a:solidFill>
                  <a:schemeClr val="accent2"/>
                </a:solidFill>
                <a:effectLst>
                  <a:outerShdw blurRad="38100" dist="38100" dir="2700000" algn="tl">
                    <a:srgbClr val="000000"/>
                  </a:outerShdw>
                </a:effectLst>
                <a:latin typeface="Times New Roman" pitchFamily="18" charset="0"/>
              </a:rPr>
              <a:t>放射性ヨウ素の分布図</a:t>
            </a:r>
            <a:endParaRPr kumimoji="0" lang="en-US" altLang="ja-JP" sz="2800" b="1" dirty="0">
              <a:solidFill>
                <a:schemeClr val="accent2"/>
              </a:solidFill>
              <a:effectLst>
                <a:outerShdw blurRad="38100" dist="38100" dir="2700000" algn="tl">
                  <a:srgbClr val="000000"/>
                </a:outerShdw>
              </a:effectLst>
              <a:latin typeface="Times New Roman" pitchFamily="18" charset="0"/>
            </a:endParaRPr>
          </a:p>
        </p:txBody>
      </p:sp>
      <p:sp>
        <p:nvSpPr>
          <p:cNvPr id="28679" name="正方形/長方形 2"/>
          <p:cNvSpPr>
            <a:spLocks noChangeArrowheads="1"/>
          </p:cNvSpPr>
          <p:nvPr/>
        </p:nvSpPr>
        <p:spPr bwMode="auto">
          <a:xfrm>
            <a:off x="4806950" y="4197350"/>
            <a:ext cx="4024313" cy="64611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ja-JP" altLang="ja-JP" sz="1800"/>
              <a:t>最寄りの３点を平面でつないで、データ間を</a:t>
            </a:r>
            <a:r>
              <a:rPr lang="ja-JP" altLang="en-US" sz="1800"/>
              <a:t>補間</a:t>
            </a:r>
          </a:p>
        </p:txBody>
      </p:sp>
      <p:sp>
        <p:nvSpPr>
          <p:cNvPr id="28680" name="テキスト ボックス 1"/>
          <p:cNvSpPr txBox="1">
            <a:spLocks noChangeArrowheads="1"/>
          </p:cNvSpPr>
          <p:nvPr/>
        </p:nvSpPr>
        <p:spPr bwMode="auto">
          <a:xfrm>
            <a:off x="7600950" y="1239838"/>
            <a:ext cx="98266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3600">
                <a:solidFill>
                  <a:srgbClr val="666633"/>
                </a:solidFill>
                <a:latin typeface="Arial" pitchFamily="34" charset="0"/>
                <a:ea typeface="ＭＳ Ｐゴシック" pitchFamily="50" charset="-128"/>
              </a:defRPr>
            </a:lvl1pPr>
            <a:lvl2pPr marL="742950" indent="-285750" eaLnBrk="0" hangingPunct="0">
              <a:defRPr kumimoji="1" sz="3600">
                <a:solidFill>
                  <a:srgbClr val="666633"/>
                </a:solidFill>
                <a:latin typeface="Arial" pitchFamily="34" charset="0"/>
                <a:ea typeface="ＭＳ Ｐゴシック" pitchFamily="50" charset="-128"/>
              </a:defRPr>
            </a:lvl2pPr>
            <a:lvl3pPr marL="1143000" indent="-228600" eaLnBrk="0" hangingPunct="0">
              <a:defRPr kumimoji="1" sz="3600">
                <a:solidFill>
                  <a:srgbClr val="666633"/>
                </a:solidFill>
                <a:latin typeface="Arial" pitchFamily="34" charset="0"/>
                <a:ea typeface="ＭＳ Ｐゴシック" pitchFamily="50" charset="-128"/>
              </a:defRPr>
            </a:lvl3pPr>
            <a:lvl4pPr marL="1600200" indent="-228600" eaLnBrk="0" hangingPunct="0">
              <a:defRPr kumimoji="1" sz="3600">
                <a:solidFill>
                  <a:srgbClr val="666633"/>
                </a:solidFill>
                <a:latin typeface="Arial" pitchFamily="34" charset="0"/>
                <a:ea typeface="ＭＳ Ｐゴシック" pitchFamily="50" charset="-128"/>
              </a:defRPr>
            </a:lvl4pPr>
            <a:lvl5pPr marL="2057400" indent="-228600" eaLnBrk="0" hangingPunct="0">
              <a:defRPr kumimoji="1" sz="3600">
                <a:solidFill>
                  <a:srgbClr val="666633"/>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9pPr>
          </a:lstStyle>
          <a:p>
            <a:pPr eaLnBrk="1" hangingPunct="1"/>
            <a:r>
              <a:rPr lang="en-US" altLang="ja-JP" sz="2000"/>
              <a:t>21</a:t>
            </a:r>
            <a:r>
              <a:rPr lang="ja-JP" altLang="en-US" sz="2000"/>
              <a:t>地点</a:t>
            </a:r>
          </a:p>
        </p:txBody>
      </p:sp>
      <p:pic>
        <p:nvPicPr>
          <p:cNvPr id="9" name="Picture 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3854450"/>
            <a:ext cx="4530725"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3"/>
          <p:cNvSpPr>
            <a:spLocks noChangeArrowheads="1"/>
          </p:cNvSpPr>
          <p:nvPr/>
        </p:nvSpPr>
        <p:spPr bwMode="auto">
          <a:xfrm>
            <a:off x="963613" y="4168775"/>
            <a:ext cx="2722562" cy="523875"/>
          </a:xfrm>
          <a:prstGeom prst="rect">
            <a:avLst/>
          </a:prstGeom>
          <a:solidFill>
            <a:schemeClr val="accent2">
              <a:lumMod val="20000"/>
              <a:lumOff val="80000"/>
            </a:schemeClr>
          </a:solidFill>
          <a:ln>
            <a:noFill/>
          </a:ln>
          <a:effectLst/>
        </p:spPr>
        <p:txBody>
          <a:bodyPr wrap="none" anchor="ctr">
            <a:spAutoFit/>
          </a:bodyPr>
          <a:lstStyle/>
          <a:p>
            <a:pPr eaLnBrk="0" hangingPunct="0">
              <a:defRPr/>
            </a:pPr>
            <a:r>
              <a:rPr lang="en-US" altLang="ja-JP" sz="2800" b="1" baseline="30000" dirty="0">
                <a:solidFill>
                  <a:schemeClr val="accent2"/>
                </a:solidFill>
                <a:effectLst>
                  <a:outerShdw blurRad="38100" dist="38100" dir="2700000" algn="tl">
                    <a:srgbClr val="000000">
                      <a:alpha val="43137"/>
                    </a:srgbClr>
                  </a:outerShdw>
                </a:effectLst>
              </a:rPr>
              <a:t>129</a:t>
            </a:r>
            <a:r>
              <a:rPr lang="en-US" altLang="ja-JP" sz="2800" b="1" dirty="0">
                <a:solidFill>
                  <a:schemeClr val="accent2"/>
                </a:solidFill>
                <a:effectLst>
                  <a:outerShdw blurRad="38100" dist="38100" dir="2700000" algn="tl">
                    <a:srgbClr val="000000">
                      <a:alpha val="43137"/>
                    </a:srgbClr>
                  </a:outerShdw>
                </a:effectLst>
              </a:rPr>
              <a:t>I/</a:t>
            </a:r>
            <a:r>
              <a:rPr lang="en-US" altLang="ja-JP" sz="2800" b="1" baseline="30000" dirty="0">
                <a:solidFill>
                  <a:schemeClr val="accent2"/>
                </a:solidFill>
                <a:effectLst>
                  <a:outerShdw blurRad="38100" dist="38100" dir="2700000" algn="tl">
                    <a:srgbClr val="000000">
                      <a:alpha val="43137"/>
                    </a:srgbClr>
                  </a:outerShdw>
                </a:effectLst>
              </a:rPr>
              <a:t>131</a:t>
            </a:r>
            <a:r>
              <a:rPr lang="en-US" altLang="ja-JP" sz="2800" b="1" dirty="0">
                <a:solidFill>
                  <a:schemeClr val="accent2"/>
                </a:solidFill>
                <a:effectLst>
                  <a:outerShdw blurRad="38100" dist="38100" dir="2700000" algn="tl">
                    <a:srgbClr val="000000">
                      <a:alpha val="43137"/>
                    </a:srgbClr>
                  </a:outerShdw>
                </a:effectLst>
              </a:rPr>
              <a:t>I</a:t>
            </a:r>
            <a:r>
              <a:rPr lang="ja-JP" altLang="en-US" sz="2800" b="1" dirty="0">
                <a:solidFill>
                  <a:schemeClr val="accent2"/>
                </a:solidFill>
                <a:effectLst>
                  <a:outerShdw blurRad="38100" dist="38100" dir="2700000" algn="tl">
                    <a:srgbClr val="000000">
                      <a:alpha val="43137"/>
                    </a:srgbClr>
                  </a:outerShdw>
                </a:effectLst>
              </a:rPr>
              <a:t>放射能比</a:t>
            </a:r>
          </a:p>
        </p:txBody>
      </p:sp>
      <p:sp>
        <p:nvSpPr>
          <p:cNvPr id="13" name="テキスト ボックス 1"/>
          <p:cNvSpPr txBox="1">
            <a:spLocks noChangeArrowheads="1"/>
          </p:cNvSpPr>
          <p:nvPr/>
        </p:nvSpPr>
        <p:spPr bwMode="auto">
          <a:xfrm>
            <a:off x="5532438" y="5651500"/>
            <a:ext cx="3371850" cy="523875"/>
          </a:xfrm>
          <a:prstGeom prst="rect">
            <a:avLst/>
          </a:prstGeom>
          <a:solidFill>
            <a:srgbClr val="FFCCFF"/>
          </a:solidFill>
          <a:ln>
            <a:noFill/>
          </a:ln>
        </p:spPr>
        <p:txBody>
          <a:bodyPr wrap="none">
            <a:spAutoFit/>
          </a:bodyPr>
          <a:lstStyle>
            <a:lvl1pPr eaLnBrk="0" hangingPunct="0">
              <a:defRPr kumimoji="1" sz="3600">
                <a:solidFill>
                  <a:srgbClr val="666633"/>
                </a:solidFill>
                <a:latin typeface="Arial" pitchFamily="34" charset="0"/>
                <a:ea typeface="ＭＳ Ｐゴシック" pitchFamily="50" charset="-128"/>
              </a:defRPr>
            </a:lvl1pPr>
            <a:lvl2pPr marL="742950" indent="-285750" eaLnBrk="0" hangingPunct="0">
              <a:defRPr kumimoji="1" sz="3600">
                <a:solidFill>
                  <a:srgbClr val="666633"/>
                </a:solidFill>
                <a:latin typeface="Arial" pitchFamily="34" charset="0"/>
                <a:ea typeface="ＭＳ Ｐゴシック" pitchFamily="50" charset="-128"/>
              </a:defRPr>
            </a:lvl2pPr>
            <a:lvl3pPr marL="1143000" indent="-228600" eaLnBrk="0" hangingPunct="0">
              <a:defRPr kumimoji="1" sz="3600">
                <a:solidFill>
                  <a:srgbClr val="666633"/>
                </a:solidFill>
                <a:latin typeface="Arial" pitchFamily="34" charset="0"/>
                <a:ea typeface="ＭＳ Ｐゴシック" pitchFamily="50" charset="-128"/>
              </a:defRPr>
            </a:lvl3pPr>
            <a:lvl4pPr marL="1600200" indent="-228600" eaLnBrk="0" hangingPunct="0">
              <a:defRPr kumimoji="1" sz="3600">
                <a:solidFill>
                  <a:srgbClr val="666633"/>
                </a:solidFill>
                <a:latin typeface="Arial" pitchFamily="34" charset="0"/>
                <a:ea typeface="ＭＳ Ｐゴシック" pitchFamily="50" charset="-128"/>
              </a:defRPr>
            </a:lvl4pPr>
            <a:lvl5pPr marL="2057400" indent="-228600" eaLnBrk="0" hangingPunct="0">
              <a:defRPr kumimoji="1" sz="3600">
                <a:solidFill>
                  <a:srgbClr val="666633"/>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3600">
                <a:solidFill>
                  <a:srgbClr val="666633"/>
                </a:solidFill>
                <a:latin typeface="Arial" pitchFamily="34" charset="0"/>
                <a:ea typeface="ＭＳ Ｐゴシック" pitchFamily="50" charset="-128"/>
              </a:defRPr>
            </a:lvl9pPr>
          </a:lstStyle>
          <a:p>
            <a:pPr eaLnBrk="1" hangingPunct="1">
              <a:defRPr/>
            </a:pPr>
            <a:r>
              <a:rPr lang="en-US" altLang="ja-JP" sz="2800" b="1" dirty="0" smtClean="0">
                <a:effectLst>
                  <a:outerShdw blurRad="38100" dist="38100" dir="2700000" algn="tl">
                    <a:srgbClr val="000000">
                      <a:alpha val="43137"/>
                    </a:srgbClr>
                  </a:outerShdw>
                </a:effectLst>
              </a:rPr>
              <a:t>B.G.</a:t>
            </a:r>
            <a:r>
              <a:rPr lang="ja-JP" altLang="en-US" sz="2800" b="1" dirty="0" smtClean="0">
                <a:effectLst>
                  <a:outerShdw blurRad="38100" dist="38100" dir="2700000" algn="tl">
                    <a:srgbClr val="000000">
                      <a:alpha val="43137"/>
                    </a:srgbClr>
                  </a:outerShdw>
                </a:effectLst>
              </a:rPr>
              <a:t>の影響が大きい</a:t>
            </a:r>
          </a:p>
        </p:txBody>
      </p:sp>
      <p:sp>
        <p:nvSpPr>
          <p:cNvPr id="2" name="右矢印 1"/>
          <p:cNvSpPr/>
          <p:nvPr/>
        </p:nvSpPr>
        <p:spPr bwMode="auto">
          <a:xfrm>
            <a:off x="3938588" y="5591175"/>
            <a:ext cx="1628775" cy="584200"/>
          </a:xfrm>
          <a:prstGeom prst="rightArrow">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a:extLst/>
        </p:spPr>
        <p:txBody>
          <a:bodyPr wrap="none"/>
          <a:lstStyle/>
          <a:p>
            <a:pPr>
              <a:defRPr/>
            </a:pPr>
            <a:endParaRPr lang="ja-JP" altLang="en-US" sz="1800" b="1">
              <a:solidFill>
                <a:schemeClr val="tx1"/>
              </a:solidFill>
              <a:latin typeface="Times" charset="0"/>
              <a:ea typeface="ＭＳ 明朝" pitchFamily="17" charset="-128"/>
            </a:endParaRPr>
          </a:p>
        </p:txBody>
      </p:sp>
      <p:sp>
        <p:nvSpPr>
          <p:cNvPr id="14" name="円/楕円 13"/>
          <p:cNvSpPr>
            <a:spLocks noChangeArrowheads="1"/>
          </p:cNvSpPr>
          <p:nvPr/>
        </p:nvSpPr>
        <p:spPr bwMode="auto">
          <a:xfrm>
            <a:off x="2352675" y="5567363"/>
            <a:ext cx="914400" cy="9271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ja-JP" altLang="en-US" sz="1800" b="1">
              <a:solidFill>
                <a:schemeClr val="tx1"/>
              </a:solidFill>
              <a:latin typeface="Times" pitchFamily="18" charset="0"/>
              <a:ea typeface="ＭＳ 明朝" pitchFamily="17" charset="-128"/>
            </a:endParaRPr>
          </a:p>
        </p:txBody>
      </p:sp>
    </p:spTree>
    <p:extLst>
      <p:ext uri="{BB962C8B-B14F-4D97-AF65-F5344CB8AC3E}">
        <p14:creationId xmlns:p14="http://schemas.microsoft.com/office/powerpoint/2010/main" val="1311654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heckerboard(across)">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469431" y="627476"/>
            <a:ext cx="10009111" cy="4862971"/>
            <a:chOff x="-482208" y="642631"/>
            <a:chExt cx="10009111" cy="4862971"/>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2456" y="653716"/>
              <a:ext cx="6858000" cy="4847359"/>
            </a:xfrm>
            <a:prstGeom prst="rect">
              <a:avLst/>
            </a:prstGeom>
          </p:spPr>
        </p:pic>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r="2124" b="29156"/>
            <a:stretch/>
          </p:blipFill>
          <p:spPr>
            <a:xfrm>
              <a:off x="-482208" y="642631"/>
              <a:ext cx="4745285" cy="4858444"/>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2038" b="29156"/>
            <a:stretch/>
          </p:blipFill>
          <p:spPr>
            <a:xfrm>
              <a:off x="4777426" y="647158"/>
              <a:ext cx="4749477" cy="4858444"/>
            </a:xfrm>
            <a:prstGeom prst="rect">
              <a:avLst/>
            </a:prstGeom>
          </p:spPr>
        </p:pic>
      </p:grpSp>
      <p:sp>
        <p:nvSpPr>
          <p:cNvPr id="7" name="テキスト ボックス 6"/>
          <p:cNvSpPr txBox="1"/>
          <p:nvPr/>
        </p:nvSpPr>
        <p:spPr>
          <a:xfrm>
            <a:off x="7812360" y="1628800"/>
            <a:ext cx="323165" cy="646331"/>
          </a:xfrm>
          <a:prstGeom prst="rect">
            <a:avLst/>
          </a:prstGeom>
          <a:noFill/>
        </p:spPr>
        <p:txBody>
          <a:bodyPr wrap="square" rtlCol="0">
            <a:spAutoFit/>
          </a:bodyPr>
          <a:lstStyle/>
          <a:p>
            <a:r>
              <a:rPr kumimoji="1" lang="ja-JP" altLang="en-US" sz="1200" b="1" dirty="0" smtClean="0">
                <a:solidFill>
                  <a:srgbClr val="0070C0"/>
                </a:solidFill>
              </a:rPr>
              <a:t>北柏橋</a:t>
            </a:r>
            <a:endParaRPr kumimoji="1" lang="ja-JP" altLang="en-US" sz="1200" b="1" dirty="0">
              <a:solidFill>
                <a:srgbClr val="0070C0"/>
              </a:solidFill>
            </a:endParaRPr>
          </a:p>
        </p:txBody>
      </p:sp>
      <p:sp>
        <p:nvSpPr>
          <p:cNvPr id="8" name="テキスト ボックス 7"/>
          <p:cNvSpPr txBox="1"/>
          <p:nvPr/>
        </p:nvSpPr>
        <p:spPr>
          <a:xfrm>
            <a:off x="7164288" y="692696"/>
            <a:ext cx="323165" cy="646331"/>
          </a:xfrm>
          <a:prstGeom prst="rect">
            <a:avLst/>
          </a:prstGeom>
          <a:noFill/>
        </p:spPr>
        <p:txBody>
          <a:bodyPr wrap="square" rtlCol="0">
            <a:spAutoFit/>
          </a:bodyPr>
          <a:lstStyle/>
          <a:p>
            <a:r>
              <a:rPr kumimoji="1" lang="ja-JP" altLang="en-US" sz="1200" b="1" dirty="0" smtClean="0">
                <a:solidFill>
                  <a:srgbClr val="0070C0"/>
                </a:solidFill>
              </a:rPr>
              <a:t>呼塚橋</a:t>
            </a:r>
            <a:endParaRPr kumimoji="1" lang="ja-JP" altLang="en-US" sz="1200" b="1" dirty="0">
              <a:solidFill>
                <a:srgbClr val="0070C0"/>
              </a:solidFill>
            </a:endParaRPr>
          </a:p>
        </p:txBody>
      </p:sp>
      <p:sp>
        <p:nvSpPr>
          <p:cNvPr id="9" name="テキスト ボックス 8"/>
          <p:cNvSpPr txBox="1"/>
          <p:nvPr/>
        </p:nvSpPr>
        <p:spPr>
          <a:xfrm>
            <a:off x="6732240" y="1412776"/>
            <a:ext cx="323165" cy="646331"/>
          </a:xfrm>
          <a:prstGeom prst="rect">
            <a:avLst/>
          </a:prstGeom>
          <a:noFill/>
        </p:spPr>
        <p:txBody>
          <a:bodyPr wrap="square" rtlCol="0">
            <a:spAutoFit/>
          </a:bodyPr>
          <a:lstStyle/>
          <a:p>
            <a:r>
              <a:rPr kumimoji="1" lang="ja-JP" altLang="en-US" sz="1200" b="1" dirty="0" smtClean="0">
                <a:solidFill>
                  <a:srgbClr val="0070C0"/>
                </a:solidFill>
              </a:rPr>
              <a:t>木崎橋</a:t>
            </a:r>
            <a:endParaRPr kumimoji="1" lang="ja-JP" altLang="en-US" sz="1200" b="1" dirty="0">
              <a:solidFill>
                <a:srgbClr val="0070C0"/>
              </a:solidFill>
            </a:endParaRPr>
          </a:p>
        </p:txBody>
      </p:sp>
      <p:sp>
        <p:nvSpPr>
          <p:cNvPr id="10" name="テキスト ボックス 9"/>
          <p:cNvSpPr txBox="1"/>
          <p:nvPr/>
        </p:nvSpPr>
        <p:spPr>
          <a:xfrm>
            <a:off x="5652120" y="2060848"/>
            <a:ext cx="323165" cy="646331"/>
          </a:xfrm>
          <a:prstGeom prst="rect">
            <a:avLst/>
          </a:prstGeom>
          <a:noFill/>
        </p:spPr>
        <p:txBody>
          <a:bodyPr wrap="square" rtlCol="0">
            <a:spAutoFit/>
          </a:bodyPr>
          <a:lstStyle/>
          <a:p>
            <a:r>
              <a:rPr kumimoji="1" lang="ja-JP" altLang="en-US" sz="1200" b="1" dirty="0" smtClean="0">
                <a:solidFill>
                  <a:srgbClr val="0070C0"/>
                </a:solidFill>
              </a:rPr>
              <a:t>初音橋</a:t>
            </a:r>
            <a:endParaRPr kumimoji="1" lang="ja-JP" altLang="en-US" sz="1200" b="1" dirty="0">
              <a:solidFill>
                <a:srgbClr val="0070C0"/>
              </a:solidFill>
            </a:endParaRPr>
          </a:p>
        </p:txBody>
      </p:sp>
      <p:sp>
        <p:nvSpPr>
          <p:cNvPr id="11" name="テキスト ボックス 10"/>
          <p:cNvSpPr txBox="1"/>
          <p:nvPr/>
        </p:nvSpPr>
        <p:spPr>
          <a:xfrm>
            <a:off x="5040923" y="2060848"/>
            <a:ext cx="323165" cy="646331"/>
          </a:xfrm>
          <a:prstGeom prst="rect">
            <a:avLst/>
          </a:prstGeom>
          <a:noFill/>
        </p:spPr>
        <p:txBody>
          <a:bodyPr wrap="square" rtlCol="0">
            <a:spAutoFit/>
          </a:bodyPr>
          <a:lstStyle/>
          <a:p>
            <a:r>
              <a:rPr kumimoji="1" lang="ja-JP" altLang="en-US" sz="1200" b="1" dirty="0" smtClean="0">
                <a:solidFill>
                  <a:srgbClr val="0070C0"/>
                </a:solidFill>
              </a:rPr>
              <a:t>昭和橋</a:t>
            </a:r>
            <a:endParaRPr kumimoji="1" lang="ja-JP" altLang="en-US" sz="1200" b="1" dirty="0">
              <a:solidFill>
                <a:srgbClr val="0070C0"/>
              </a:solidFill>
            </a:endParaRPr>
          </a:p>
        </p:txBody>
      </p:sp>
      <p:sp>
        <p:nvSpPr>
          <p:cNvPr id="12" name="テキスト ボックス 11"/>
          <p:cNvSpPr txBox="1"/>
          <p:nvPr/>
        </p:nvSpPr>
        <p:spPr>
          <a:xfrm>
            <a:off x="4211960" y="1196752"/>
            <a:ext cx="323165" cy="646331"/>
          </a:xfrm>
          <a:prstGeom prst="rect">
            <a:avLst/>
          </a:prstGeom>
          <a:noFill/>
        </p:spPr>
        <p:txBody>
          <a:bodyPr wrap="square" rtlCol="0">
            <a:spAutoFit/>
          </a:bodyPr>
          <a:lstStyle/>
          <a:p>
            <a:r>
              <a:rPr kumimoji="1" lang="ja-JP" altLang="en-US" sz="1200" b="1" dirty="0" smtClean="0">
                <a:solidFill>
                  <a:srgbClr val="0070C0"/>
                </a:solidFill>
              </a:rPr>
              <a:t>高田橋</a:t>
            </a:r>
            <a:endParaRPr kumimoji="1" lang="ja-JP" altLang="en-US" sz="1200" b="1" dirty="0">
              <a:solidFill>
                <a:srgbClr val="0070C0"/>
              </a:solidFill>
            </a:endParaRPr>
          </a:p>
        </p:txBody>
      </p:sp>
      <p:sp>
        <p:nvSpPr>
          <p:cNvPr id="13" name="テキスト ボックス 12"/>
          <p:cNvSpPr txBox="1"/>
          <p:nvPr/>
        </p:nvSpPr>
        <p:spPr>
          <a:xfrm>
            <a:off x="1835696" y="1038671"/>
            <a:ext cx="323165" cy="646331"/>
          </a:xfrm>
          <a:prstGeom prst="rect">
            <a:avLst/>
          </a:prstGeom>
          <a:noFill/>
        </p:spPr>
        <p:txBody>
          <a:bodyPr wrap="square" rtlCol="0">
            <a:spAutoFit/>
          </a:bodyPr>
          <a:lstStyle/>
          <a:p>
            <a:r>
              <a:rPr kumimoji="1" lang="ja-JP" altLang="en-US" sz="1200" b="1" dirty="0" smtClean="0">
                <a:solidFill>
                  <a:srgbClr val="0070C0"/>
                </a:solidFill>
              </a:rPr>
              <a:t>青葉橋</a:t>
            </a:r>
            <a:endParaRPr kumimoji="1" lang="ja-JP" altLang="en-US" sz="1200" b="1" dirty="0">
              <a:solidFill>
                <a:srgbClr val="0070C0"/>
              </a:solidFill>
            </a:endParaRPr>
          </a:p>
        </p:txBody>
      </p:sp>
      <p:sp>
        <p:nvSpPr>
          <p:cNvPr id="14" name="テキスト ボックス 13"/>
          <p:cNvSpPr txBox="1"/>
          <p:nvPr/>
        </p:nvSpPr>
        <p:spPr>
          <a:xfrm>
            <a:off x="755576" y="2219670"/>
            <a:ext cx="323165" cy="830997"/>
          </a:xfrm>
          <a:prstGeom prst="rect">
            <a:avLst/>
          </a:prstGeom>
          <a:noFill/>
        </p:spPr>
        <p:txBody>
          <a:bodyPr wrap="square" rtlCol="0">
            <a:spAutoFit/>
          </a:bodyPr>
          <a:lstStyle/>
          <a:p>
            <a:r>
              <a:rPr kumimoji="1" lang="ja-JP" altLang="en-US" sz="1200" b="1" dirty="0" smtClean="0">
                <a:solidFill>
                  <a:srgbClr val="0070C0"/>
                </a:solidFill>
              </a:rPr>
              <a:t>新駒木橋</a:t>
            </a:r>
            <a:endParaRPr kumimoji="1" lang="ja-JP" altLang="en-US" sz="1200" b="1" dirty="0">
              <a:solidFill>
                <a:srgbClr val="0070C0"/>
              </a:solidFill>
            </a:endParaRPr>
          </a:p>
        </p:txBody>
      </p:sp>
      <p:sp>
        <p:nvSpPr>
          <p:cNvPr id="15" name="テキスト ボックス 14"/>
          <p:cNvSpPr txBox="1"/>
          <p:nvPr/>
        </p:nvSpPr>
        <p:spPr>
          <a:xfrm>
            <a:off x="1119147" y="1445027"/>
            <a:ext cx="323165" cy="646331"/>
          </a:xfrm>
          <a:prstGeom prst="rect">
            <a:avLst/>
          </a:prstGeom>
          <a:noFill/>
        </p:spPr>
        <p:txBody>
          <a:bodyPr wrap="square" rtlCol="0">
            <a:spAutoFit/>
          </a:bodyPr>
          <a:lstStyle/>
          <a:p>
            <a:r>
              <a:rPr kumimoji="1" lang="ja-JP" altLang="en-US" sz="1200" b="1" dirty="0" smtClean="0">
                <a:solidFill>
                  <a:srgbClr val="0070C0"/>
                </a:solidFill>
              </a:rPr>
              <a:t>駒木橋</a:t>
            </a:r>
            <a:endParaRPr kumimoji="1" lang="ja-JP" altLang="en-US" sz="1200" b="1" dirty="0">
              <a:solidFill>
                <a:srgbClr val="0070C0"/>
              </a:solidFill>
            </a:endParaRPr>
          </a:p>
        </p:txBody>
      </p:sp>
      <p:sp>
        <p:nvSpPr>
          <p:cNvPr id="16" name="テキスト ボックス 15"/>
          <p:cNvSpPr txBox="1"/>
          <p:nvPr/>
        </p:nvSpPr>
        <p:spPr>
          <a:xfrm>
            <a:off x="2430655" y="1922348"/>
            <a:ext cx="323165" cy="461665"/>
          </a:xfrm>
          <a:prstGeom prst="rect">
            <a:avLst/>
          </a:prstGeom>
          <a:noFill/>
        </p:spPr>
        <p:txBody>
          <a:bodyPr wrap="square" rtlCol="0">
            <a:spAutoFit/>
          </a:bodyPr>
          <a:lstStyle/>
          <a:p>
            <a:r>
              <a:rPr kumimoji="1" lang="ja-JP" altLang="en-US" sz="1200" b="1" dirty="0" smtClean="0">
                <a:solidFill>
                  <a:srgbClr val="0070C0"/>
                </a:solidFill>
              </a:rPr>
              <a:t>新橋</a:t>
            </a:r>
            <a:endParaRPr kumimoji="1" lang="ja-JP" altLang="en-US" sz="1200" b="1" dirty="0">
              <a:solidFill>
                <a:srgbClr val="0070C0"/>
              </a:solidFill>
            </a:endParaRPr>
          </a:p>
        </p:txBody>
      </p:sp>
      <p:sp>
        <p:nvSpPr>
          <p:cNvPr id="17" name="テキスト ボックス 16"/>
          <p:cNvSpPr txBox="1"/>
          <p:nvPr/>
        </p:nvSpPr>
        <p:spPr>
          <a:xfrm>
            <a:off x="2808675" y="1052736"/>
            <a:ext cx="323165" cy="646331"/>
          </a:xfrm>
          <a:prstGeom prst="rect">
            <a:avLst/>
          </a:prstGeom>
          <a:noFill/>
        </p:spPr>
        <p:txBody>
          <a:bodyPr wrap="square" rtlCol="0">
            <a:spAutoFit/>
          </a:bodyPr>
          <a:lstStyle/>
          <a:p>
            <a:r>
              <a:rPr kumimoji="1" lang="ja-JP" altLang="en-US" sz="1200" b="1" dirty="0" smtClean="0">
                <a:solidFill>
                  <a:srgbClr val="0070C0"/>
                </a:solidFill>
              </a:rPr>
              <a:t>新堤橋</a:t>
            </a:r>
            <a:endParaRPr kumimoji="1" lang="ja-JP" altLang="en-US" sz="1200" b="1" dirty="0">
              <a:solidFill>
                <a:srgbClr val="0070C0"/>
              </a:solidFill>
            </a:endParaRPr>
          </a:p>
        </p:txBody>
      </p:sp>
      <p:sp>
        <p:nvSpPr>
          <p:cNvPr id="18" name="テキスト ボックス 17"/>
          <p:cNvSpPr txBox="1"/>
          <p:nvPr/>
        </p:nvSpPr>
        <p:spPr>
          <a:xfrm>
            <a:off x="3240723" y="1846565"/>
            <a:ext cx="323165" cy="461665"/>
          </a:xfrm>
          <a:prstGeom prst="rect">
            <a:avLst/>
          </a:prstGeom>
          <a:noFill/>
        </p:spPr>
        <p:txBody>
          <a:bodyPr wrap="square" rtlCol="0">
            <a:spAutoFit/>
          </a:bodyPr>
          <a:lstStyle/>
          <a:p>
            <a:r>
              <a:rPr kumimoji="1" lang="ja-JP" altLang="en-US" sz="1200" b="1" dirty="0" smtClean="0">
                <a:solidFill>
                  <a:srgbClr val="0070C0"/>
                </a:solidFill>
              </a:rPr>
              <a:t>勝橋</a:t>
            </a:r>
            <a:endParaRPr kumimoji="1" lang="ja-JP" altLang="en-US" sz="1200" b="1" dirty="0">
              <a:solidFill>
                <a:srgbClr val="0070C0"/>
              </a:solidFill>
            </a:endParaRPr>
          </a:p>
        </p:txBody>
      </p:sp>
      <p:sp>
        <p:nvSpPr>
          <p:cNvPr id="20" name="テキスト ボックス 19"/>
          <p:cNvSpPr txBox="1"/>
          <p:nvPr/>
        </p:nvSpPr>
        <p:spPr>
          <a:xfrm>
            <a:off x="7487453" y="1735941"/>
            <a:ext cx="338554" cy="276999"/>
          </a:xfrm>
          <a:prstGeom prst="rect">
            <a:avLst/>
          </a:prstGeom>
          <a:noFill/>
        </p:spPr>
        <p:txBody>
          <a:bodyPr wrap="none" rtlCol="0">
            <a:spAutoFit/>
          </a:bodyPr>
          <a:lstStyle/>
          <a:p>
            <a:r>
              <a:rPr kumimoji="1" lang="ja-JP" altLang="en-US" sz="1200" dirty="0" smtClean="0">
                <a:solidFill>
                  <a:srgbClr val="FF0000"/>
                </a:solidFill>
              </a:rPr>
              <a:t>①</a:t>
            </a:r>
            <a:endParaRPr kumimoji="1" lang="ja-JP" altLang="en-US" sz="1200" dirty="0">
              <a:solidFill>
                <a:srgbClr val="FF0000"/>
              </a:solidFill>
            </a:endParaRPr>
          </a:p>
        </p:txBody>
      </p:sp>
      <p:sp>
        <p:nvSpPr>
          <p:cNvPr id="21" name="テキスト ボックス 20"/>
          <p:cNvSpPr txBox="1"/>
          <p:nvPr/>
        </p:nvSpPr>
        <p:spPr>
          <a:xfrm>
            <a:off x="7164288" y="1351801"/>
            <a:ext cx="338554" cy="276999"/>
          </a:xfrm>
          <a:prstGeom prst="rect">
            <a:avLst/>
          </a:prstGeom>
          <a:noFill/>
        </p:spPr>
        <p:txBody>
          <a:bodyPr wrap="none" rtlCol="0">
            <a:spAutoFit/>
          </a:bodyPr>
          <a:lstStyle/>
          <a:p>
            <a:r>
              <a:rPr kumimoji="1" lang="ja-JP" altLang="en-US" sz="1200" dirty="0" smtClean="0">
                <a:solidFill>
                  <a:srgbClr val="FF0000"/>
                </a:solidFill>
              </a:rPr>
              <a:t>②</a:t>
            </a:r>
            <a:endParaRPr kumimoji="1" lang="ja-JP" altLang="en-US" sz="1200" dirty="0">
              <a:solidFill>
                <a:srgbClr val="FF0000"/>
              </a:solidFill>
            </a:endParaRPr>
          </a:p>
        </p:txBody>
      </p:sp>
      <p:sp>
        <p:nvSpPr>
          <p:cNvPr id="22" name="テキスト ボックス 21"/>
          <p:cNvSpPr txBox="1"/>
          <p:nvPr/>
        </p:nvSpPr>
        <p:spPr>
          <a:xfrm>
            <a:off x="5148064" y="1927865"/>
            <a:ext cx="338554" cy="276999"/>
          </a:xfrm>
          <a:prstGeom prst="rect">
            <a:avLst/>
          </a:prstGeom>
          <a:noFill/>
        </p:spPr>
        <p:txBody>
          <a:bodyPr wrap="none" rtlCol="0">
            <a:spAutoFit/>
          </a:bodyPr>
          <a:lstStyle/>
          <a:p>
            <a:r>
              <a:rPr kumimoji="1" lang="ja-JP" altLang="en-US" sz="1200" dirty="0" smtClean="0">
                <a:solidFill>
                  <a:srgbClr val="FF0000"/>
                </a:solidFill>
              </a:rPr>
              <a:t>③</a:t>
            </a:r>
            <a:endParaRPr kumimoji="1" lang="ja-JP" altLang="en-US" sz="1200" dirty="0">
              <a:solidFill>
                <a:srgbClr val="FF0000"/>
              </a:solidFill>
            </a:endParaRPr>
          </a:p>
        </p:txBody>
      </p:sp>
      <p:sp>
        <p:nvSpPr>
          <p:cNvPr id="23" name="テキスト ボックス 22"/>
          <p:cNvSpPr txBox="1"/>
          <p:nvPr/>
        </p:nvSpPr>
        <p:spPr>
          <a:xfrm>
            <a:off x="2483768" y="1700808"/>
            <a:ext cx="338554" cy="276999"/>
          </a:xfrm>
          <a:prstGeom prst="rect">
            <a:avLst/>
          </a:prstGeom>
          <a:noFill/>
        </p:spPr>
        <p:txBody>
          <a:bodyPr wrap="none" rtlCol="0">
            <a:spAutoFit/>
          </a:bodyPr>
          <a:lstStyle/>
          <a:p>
            <a:r>
              <a:rPr kumimoji="1" lang="ja-JP" altLang="en-US" sz="1200" dirty="0" smtClean="0">
                <a:solidFill>
                  <a:srgbClr val="FF0000"/>
                </a:solidFill>
              </a:rPr>
              <a:t>④</a:t>
            </a:r>
            <a:endParaRPr kumimoji="1" lang="ja-JP" altLang="en-US" sz="1200" dirty="0">
              <a:solidFill>
                <a:srgbClr val="FF0000"/>
              </a:solidFill>
            </a:endParaRPr>
          </a:p>
        </p:txBody>
      </p:sp>
      <p:sp>
        <p:nvSpPr>
          <p:cNvPr id="24" name="テキスト ボックス 23"/>
          <p:cNvSpPr txBox="1"/>
          <p:nvPr/>
        </p:nvSpPr>
        <p:spPr>
          <a:xfrm>
            <a:off x="755576" y="1999873"/>
            <a:ext cx="338554" cy="276999"/>
          </a:xfrm>
          <a:prstGeom prst="rect">
            <a:avLst/>
          </a:prstGeom>
          <a:noFill/>
        </p:spPr>
        <p:txBody>
          <a:bodyPr wrap="none" rtlCol="0">
            <a:spAutoFit/>
          </a:bodyPr>
          <a:lstStyle/>
          <a:p>
            <a:r>
              <a:rPr kumimoji="1" lang="ja-JP" altLang="en-US" sz="1200" dirty="0" smtClean="0">
                <a:solidFill>
                  <a:srgbClr val="FF0000"/>
                </a:solidFill>
              </a:rPr>
              <a:t>⑤</a:t>
            </a:r>
            <a:endParaRPr kumimoji="1" lang="ja-JP" altLang="en-US" sz="1200" dirty="0">
              <a:solidFill>
                <a:srgbClr val="FF0000"/>
              </a:solidFill>
            </a:endParaRPr>
          </a:p>
        </p:txBody>
      </p:sp>
      <p:pic>
        <p:nvPicPr>
          <p:cNvPr id="25" name="図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6475" y="3121408"/>
            <a:ext cx="1130729" cy="848047"/>
          </a:xfrm>
          <a:prstGeom prst="rect">
            <a:avLst/>
          </a:prstGeom>
        </p:spPr>
      </p:pic>
      <p:pic>
        <p:nvPicPr>
          <p:cNvPr id="26" name="図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5364" y="3501008"/>
            <a:ext cx="1130729" cy="848047"/>
          </a:xfrm>
          <a:prstGeom prst="rect">
            <a:avLst/>
          </a:prstGeom>
        </p:spPr>
      </p:pic>
      <p:cxnSp>
        <p:nvCxnSpPr>
          <p:cNvPr id="28" name="直線矢印コネクタ 27"/>
          <p:cNvCxnSpPr>
            <a:endCxn id="24" idx="3"/>
          </p:cNvCxnSpPr>
          <p:nvPr/>
        </p:nvCxnSpPr>
        <p:spPr>
          <a:xfrm flipH="1" flipV="1">
            <a:off x="1094130" y="2138373"/>
            <a:ext cx="36598" cy="136263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flipV="1">
            <a:off x="2822915" y="1758772"/>
            <a:ext cx="36598" cy="136263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485773" y="273299"/>
            <a:ext cx="5314275" cy="369332"/>
          </a:xfrm>
          <a:prstGeom prst="rect">
            <a:avLst/>
          </a:prstGeom>
          <a:noFill/>
        </p:spPr>
        <p:txBody>
          <a:bodyPr wrap="none" rtlCol="0">
            <a:spAutoFit/>
          </a:bodyPr>
          <a:lstStyle/>
          <a:p>
            <a:r>
              <a:rPr kumimoji="1" lang="ja-JP" altLang="en-US" dirty="0" smtClean="0"/>
              <a:t>大堀川　</a:t>
            </a:r>
            <a:r>
              <a:rPr kumimoji="1" lang="en-US" altLang="ja-JP" dirty="0" smtClean="0"/>
              <a:t>2012/04/11</a:t>
            </a:r>
            <a:r>
              <a:rPr kumimoji="1" lang="ja-JP" altLang="en-US" dirty="0" smtClean="0"/>
              <a:t>　河川水および底質サンプリング</a:t>
            </a:r>
            <a:endParaRPr kumimoji="1" lang="ja-JP" altLang="en-US" dirty="0"/>
          </a:p>
        </p:txBody>
      </p:sp>
      <p:sp>
        <p:nvSpPr>
          <p:cNvPr id="32" name="テキスト ボックス 31"/>
          <p:cNvSpPr txBox="1"/>
          <p:nvPr/>
        </p:nvSpPr>
        <p:spPr>
          <a:xfrm>
            <a:off x="463840" y="5877272"/>
            <a:ext cx="5415265" cy="646331"/>
          </a:xfrm>
          <a:prstGeom prst="rect">
            <a:avLst/>
          </a:prstGeom>
          <a:noFill/>
        </p:spPr>
        <p:txBody>
          <a:bodyPr wrap="none" rtlCol="0">
            <a:spAutoFit/>
          </a:bodyPr>
          <a:lstStyle/>
          <a:p>
            <a:r>
              <a:rPr kumimoji="1" lang="ja-JP" altLang="en-US" dirty="0" smtClean="0">
                <a:solidFill>
                  <a:srgbClr val="FF0000"/>
                </a:solidFill>
              </a:rPr>
              <a:t>①河川水、②河川水、</a:t>
            </a:r>
            <a:r>
              <a:rPr lang="ja-JP" altLang="en-US" dirty="0">
                <a:solidFill>
                  <a:srgbClr val="FF0000"/>
                </a:solidFill>
              </a:rPr>
              <a:t>底質</a:t>
            </a:r>
            <a:r>
              <a:rPr kumimoji="1" lang="ja-JP" altLang="en-US" dirty="0" smtClean="0">
                <a:solidFill>
                  <a:srgbClr val="FF0000"/>
                </a:solidFill>
              </a:rPr>
              <a:t>（</a:t>
            </a:r>
            <a:r>
              <a:rPr kumimoji="1" lang="en-US" altLang="ja-JP" dirty="0" smtClean="0">
                <a:solidFill>
                  <a:srgbClr val="FF0000"/>
                </a:solidFill>
              </a:rPr>
              <a:t>12.5cm</a:t>
            </a:r>
            <a:r>
              <a:rPr kumimoji="1" lang="ja-JP" altLang="en-US" dirty="0" smtClean="0">
                <a:solidFill>
                  <a:srgbClr val="FF0000"/>
                </a:solidFill>
              </a:rPr>
              <a:t>）、③河川水、底質</a:t>
            </a:r>
            <a:endParaRPr kumimoji="1" lang="en-US" altLang="ja-JP" dirty="0" smtClean="0">
              <a:solidFill>
                <a:srgbClr val="FF0000"/>
              </a:solidFill>
            </a:endParaRPr>
          </a:p>
          <a:p>
            <a:r>
              <a:rPr kumimoji="1" lang="ja-JP" altLang="en-US" dirty="0" smtClean="0">
                <a:solidFill>
                  <a:srgbClr val="FF0000"/>
                </a:solidFill>
              </a:rPr>
              <a:t>④河川水、⑤河川水、</a:t>
            </a:r>
            <a:r>
              <a:rPr lang="ja-JP" altLang="en-US" dirty="0">
                <a:solidFill>
                  <a:srgbClr val="FF0000"/>
                </a:solidFill>
              </a:rPr>
              <a:t>底質</a:t>
            </a:r>
            <a:r>
              <a:rPr kumimoji="1" lang="ja-JP" altLang="en-US" dirty="0" smtClean="0">
                <a:solidFill>
                  <a:srgbClr val="FF0000"/>
                </a:solidFill>
              </a:rPr>
              <a:t>（</a:t>
            </a:r>
            <a:r>
              <a:rPr kumimoji="1" lang="en-US" altLang="ja-JP" dirty="0" smtClean="0">
                <a:solidFill>
                  <a:srgbClr val="FF0000"/>
                </a:solidFill>
              </a:rPr>
              <a:t>13.5cm</a:t>
            </a:r>
            <a:r>
              <a:rPr kumimoji="1" lang="ja-JP" altLang="en-US" dirty="0" smtClean="0">
                <a:solidFill>
                  <a:srgbClr val="FF0000"/>
                </a:solidFill>
              </a:rPr>
              <a:t>）</a:t>
            </a:r>
            <a:endParaRPr kumimoji="1" lang="ja-JP" altLang="en-US" dirty="0">
              <a:solidFill>
                <a:srgbClr val="FF0000"/>
              </a:solidFill>
            </a:endParaRPr>
          </a:p>
        </p:txBody>
      </p:sp>
      <p:sp>
        <p:nvSpPr>
          <p:cNvPr id="33" name="テキスト ボックス 32"/>
          <p:cNvSpPr txBox="1"/>
          <p:nvPr/>
        </p:nvSpPr>
        <p:spPr>
          <a:xfrm>
            <a:off x="6121043" y="1628800"/>
            <a:ext cx="323165" cy="830997"/>
          </a:xfrm>
          <a:prstGeom prst="rect">
            <a:avLst/>
          </a:prstGeom>
          <a:noFill/>
        </p:spPr>
        <p:txBody>
          <a:bodyPr wrap="square" rtlCol="0">
            <a:spAutoFit/>
          </a:bodyPr>
          <a:lstStyle/>
          <a:p>
            <a:r>
              <a:rPr kumimoji="1" lang="ja-JP" altLang="en-US" sz="1200" b="1" dirty="0" smtClean="0">
                <a:solidFill>
                  <a:srgbClr val="0070C0"/>
                </a:solidFill>
              </a:rPr>
              <a:t>松ケ崎橋</a:t>
            </a:r>
            <a:endParaRPr kumimoji="1" lang="ja-JP" altLang="en-US" sz="1200" b="1" dirty="0">
              <a:solidFill>
                <a:srgbClr val="0070C0"/>
              </a:solidFill>
            </a:endParaRPr>
          </a:p>
        </p:txBody>
      </p:sp>
      <p:sp>
        <p:nvSpPr>
          <p:cNvPr id="3" name="テキスト ボックス 2"/>
          <p:cNvSpPr txBox="1"/>
          <p:nvPr/>
        </p:nvSpPr>
        <p:spPr>
          <a:xfrm>
            <a:off x="7035895" y="3177842"/>
            <a:ext cx="1596912" cy="830997"/>
          </a:xfrm>
          <a:prstGeom prst="rect">
            <a:avLst/>
          </a:prstGeom>
          <a:solidFill>
            <a:schemeClr val="accent3">
              <a:lumMod val="20000"/>
              <a:lumOff val="80000"/>
            </a:schemeClr>
          </a:solidFill>
        </p:spPr>
        <p:txBody>
          <a:bodyPr wrap="none" rtlCol="0">
            <a:spAutoFit/>
          </a:bodyPr>
          <a:lstStyle/>
          <a:p>
            <a:r>
              <a:rPr kumimoji="1" lang="ja-JP" altLang="en-US" sz="1200" dirty="0" smtClean="0"/>
              <a:t>北柏橋　底質</a:t>
            </a:r>
            <a:endParaRPr kumimoji="1" lang="en-US" altLang="ja-JP" sz="1200" dirty="0" smtClean="0"/>
          </a:p>
          <a:p>
            <a:pPr>
              <a:tabLst>
                <a:tab pos="361950" algn="l"/>
              </a:tabLst>
            </a:pPr>
            <a:r>
              <a:rPr lang="en-US" altLang="ja-JP" sz="1200" dirty="0"/>
              <a:t>	</a:t>
            </a:r>
            <a:r>
              <a:rPr kumimoji="1" lang="en-US" altLang="ja-JP" sz="1200" baseline="30000" dirty="0" smtClean="0"/>
              <a:t>137</a:t>
            </a:r>
            <a:r>
              <a:rPr kumimoji="1" lang="en-US" altLang="ja-JP" sz="1200" dirty="0" smtClean="0"/>
              <a:t>Cs 5400 </a:t>
            </a:r>
            <a:r>
              <a:rPr kumimoji="1" lang="en-US" altLang="ja-JP" sz="1200" dirty="0" err="1" smtClean="0"/>
              <a:t>Bq</a:t>
            </a:r>
            <a:r>
              <a:rPr kumimoji="1" lang="en-US" altLang="ja-JP" sz="1200" dirty="0" smtClean="0"/>
              <a:t>/kg</a:t>
            </a:r>
          </a:p>
          <a:p>
            <a:pPr>
              <a:tabLst>
                <a:tab pos="361950" algn="l"/>
              </a:tabLst>
            </a:pPr>
            <a:r>
              <a:rPr lang="en-US" altLang="ja-JP" sz="1200" dirty="0"/>
              <a:t>	</a:t>
            </a:r>
            <a:r>
              <a:rPr kumimoji="1" lang="en-US" altLang="ja-JP" sz="1200" baseline="30000" dirty="0" smtClean="0"/>
              <a:t>134</a:t>
            </a:r>
            <a:r>
              <a:rPr kumimoji="1" lang="en-US" altLang="ja-JP" sz="1200" dirty="0" smtClean="0"/>
              <a:t>Cs 4300 </a:t>
            </a:r>
            <a:r>
              <a:rPr kumimoji="1" lang="en-US" altLang="ja-JP" sz="1200" dirty="0" err="1" smtClean="0"/>
              <a:t>Bq</a:t>
            </a:r>
            <a:r>
              <a:rPr kumimoji="1" lang="en-US" altLang="ja-JP" sz="1200" dirty="0" smtClean="0"/>
              <a:t>/kg</a:t>
            </a:r>
          </a:p>
          <a:p>
            <a:pPr>
              <a:tabLst>
                <a:tab pos="361950" algn="l"/>
              </a:tabLst>
            </a:pPr>
            <a:r>
              <a:rPr lang="ja-JP" altLang="en-US" sz="1200" smtClean="0"/>
              <a:t>環境省発表</a:t>
            </a:r>
            <a:endParaRPr kumimoji="1" lang="ja-JP" altLang="en-US" sz="1200" dirty="0"/>
          </a:p>
        </p:txBody>
      </p:sp>
    </p:spTree>
    <p:extLst>
      <p:ext uri="{BB962C8B-B14F-4D97-AF65-F5344CB8AC3E}">
        <p14:creationId xmlns:p14="http://schemas.microsoft.com/office/powerpoint/2010/main" val="347776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47990"/>
            <a:ext cx="1261884" cy="369332"/>
          </a:xfrm>
          <a:prstGeom prst="rect">
            <a:avLst/>
          </a:prstGeom>
          <a:noFill/>
        </p:spPr>
        <p:txBody>
          <a:bodyPr wrap="none" rtlCol="0">
            <a:spAutoFit/>
          </a:bodyPr>
          <a:lstStyle/>
          <a:p>
            <a:r>
              <a:rPr lang="ja-JP" altLang="en-US" dirty="0" smtClean="0"/>
              <a:t>①　北柏橋</a:t>
            </a:r>
            <a:endParaRPr kumimoji="1" lang="ja-JP" altLang="en-US" dirty="0"/>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665" y="1844824"/>
            <a:ext cx="2033768" cy="1525326"/>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544493"/>
            <a:ext cx="2033768" cy="1525326"/>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544493"/>
            <a:ext cx="2033768" cy="1525326"/>
          </a:xfrm>
          <a:prstGeom prst="rect">
            <a:avLst/>
          </a:prstGeom>
        </p:spPr>
      </p:pic>
      <p:sp>
        <p:nvSpPr>
          <p:cNvPr id="7" name="テキスト ボックス 6"/>
          <p:cNvSpPr txBox="1"/>
          <p:nvPr/>
        </p:nvSpPr>
        <p:spPr>
          <a:xfrm>
            <a:off x="4390236" y="147449"/>
            <a:ext cx="1261884" cy="369332"/>
          </a:xfrm>
          <a:prstGeom prst="rect">
            <a:avLst/>
          </a:prstGeom>
          <a:noFill/>
        </p:spPr>
        <p:txBody>
          <a:bodyPr wrap="none" rtlCol="0">
            <a:spAutoFit/>
          </a:bodyPr>
          <a:lstStyle/>
          <a:p>
            <a:r>
              <a:rPr lang="ja-JP" altLang="en-US" dirty="0" smtClean="0"/>
              <a:t>②　呼塚橋</a:t>
            </a:r>
            <a:endParaRPr kumimoji="1" lang="ja-JP" altLang="en-US" dirty="0"/>
          </a:p>
        </p:txBody>
      </p:sp>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9184" y="516781"/>
            <a:ext cx="1979712" cy="1484784"/>
          </a:xfrm>
          <a:prstGeom prst="rect">
            <a:avLst/>
          </a:prstGeom>
        </p:spPr>
      </p:pic>
      <p:pic>
        <p:nvPicPr>
          <p:cNvPr id="10" name="図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62264" y="519893"/>
            <a:ext cx="1979712" cy="1484784"/>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4536" y="1885366"/>
            <a:ext cx="1979712" cy="1484784"/>
          </a:xfrm>
          <a:prstGeom prst="rect">
            <a:avLst/>
          </a:prstGeom>
        </p:spPr>
      </p:pic>
      <p:sp>
        <p:nvSpPr>
          <p:cNvPr id="13" name="テキスト ボックス 12"/>
          <p:cNvSpPr txBox="1"/>
          <p:nvPr/>
        </p:nvSpPr>
        <p:spPr>
          <a:xfrm>
            <a:off x="251520" y="3491716"/>
            <a:ext cx="1261884" cy="369332"/>
          </a:xfrm>
          <a:prstGeom prst="rect">
            <a:avLst/>
          </a:prstGeom>
          <a:noFill/>
        </p:spPr>
        <p:txBody>
          <a:bodyPr wrap="none" rtlCol="0">
            <a:spAutoFit/>
          </a:bodyPr>
          <a:lstStyle/>
          <a:p>
            <a:r>
              <a:rPr lang="ja-JP" altLang="en-US" dirty="0" smtClean="0"/>
              <a:t>③　昭和橋</a:t>
            </a:r>
            <a:endParaRPr kumimoji="1" lang="ja-JP" altLang="en-US" dirty="0"/>
          </a:p>
        </p:txBody>
      </p:sp>
      <p:pic>
        <p:nvPicPr>
          <p:cNvPr id="16" name="図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2613" y="3886601"/>
            <a:ext cx="2075723" cy="1556792"/>
          </a:xfrm>
          <a:prstGeom prst="rect">
            <a:avLst/>
          </a:prstGeom>
        </p:spPr>
      </p:pic>
      <p:pic>
        <p:nvPicPr>
          <p:cNvPr id="17" name="図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51488" y="3676382"/>
            <a:ext cx="2075723" cy="1556792"/>
          </a:xfrm>
          <a:prstGeom prst="rect">
            <a:avLst/>
          </a:prstGeom>
        </p:spPr>
      </p:pic>
      <p:pic>
        <p:nvPicPr>
          <p:cNvPr id="18" name="図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220072" y="5013176"/>
            <a:ext cx="2075723" cy="1556792"/>
          </a:xfrm>
          <a:prstGeom prst="rect">
            <a:avLst/>
          </a:prstGeom>
        </p:spPr>
      </p:pic>
      <p:pic>
        <p:nvPicPr>
          <p:cNvPr id="19" name="図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71397" y="3886601"/>
            <a:ext cx="2075723" cy="1556792"/>
          </a:xfrm>
          <a:prstGeom prst="rect">
            <a:avLst/>
          </a:prstGeom>
        </p:spPr>
      </p:pic>
      <p:pic>
        <p:nvPicPr>
          <p:cNvPr id="14" name="図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62710" y="5212022"/>
            <a:ext cx="2075723" cy="1556792"/>
          </a:xfrm>
          <a:prstGeom prst="rect">
            <a:avLst/>
          </a:prstGeom>
        </p:spPr>
      </p:pic>
      <p:pic>
        <p:nvPicPr>
          <p:cNvPr id="15" name="図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59016" y="5233174"/>
            <a:ext cx="2075723" cy="1556792"/>
          </a:xfrm>
          <a:prstGeom prst="rect">
            <a:avLst/>
          </a:prstGeom>
        </p:spPr>
      </p:pic>
    </p:spTree>
    <p:extLst>
      <p:ext uri="{BB962C8B-B14F-4D97-AF65-F5344CB8AC3E}">
        <p14:creationId xmlns:p14="http://schemas.microsoft.com/office/powerpoint/2010/main" val="3712667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188640"/>
            <a:ext cx="1031051" cy="369332"/>
          </a:xfrm>
          <a:prstGeom prst="rect">
            <a:avLst/>
          </a:prstGeom>
          <a:noFill/>
        </p:spPr>
        <p:txBody>
          <a:bodyPr wrap="none" rtlCol="0">
            <a:spAutoFit/>
          </a:bodyPr>
          <a:lstStyle/>
          <a:p>
            <a:r>
              <a:rPr lang="ja-JP" altLang="en-US" dirty="0" smtClean="0"/>
              <a:t>④　新橋</a:t>
            </a:r>
            <a:endParaRPr kumimoji="1" lang="ja-JP" altLang="en-US" dirty="0"/>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459" y="405316"/>
            <a:ext cx="1979712" cy="1484784"/>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7952" y="1706162"/>
            <a:ext cx="1979712" cy="1484784"/>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387536"/>
            <a:ext cx="1979712" cy="1484784"/>
          </a:xfrm>
          <a:prstGeom prst="rect">
            <a:avLst/>
          </a:prstGeom>
        </p:spPr>
      </p:pic>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15816" y="1956692"/>
            <a:ext cx="1979712" cy="1484784"/>
          </a:xfrm>
          <a:prstGeom prst="rect">
            <a:avLst/>
          </a:prstGeom>
        </p:spPr>
      </p:pic>
      <p:pic>
        <p:nvPicPr>
          <p:cNvPr id="7" name="図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68144" y="1099535"/>
            <a:ext cx="1979712" cy="1484784"/>
          </a:xfrm>
          <a:prstGeom prst="rect">
            <a:avLst/>
          </a:prstGeom>
        </p:spPr>
      </p:pic>
      <p:sp>
        <p:nvSpPr>
          <p:cNvPr id="8" name="テキスト ボックス 7"/>
          <p:cNvSpPr txBox="1"/>
          <p:nvPr/>
        </p:nvSpPr>
        <p:spPr>
          <a:xfrm>
            <a:off x="179512" y="3501008"/>
            <a:ext cx="1492716" cy="369332"/>
          </a:xfrm>
          <a:prstGeom prst="rect">
            <a:avLst/>
          </a:prstGeom>
          <a:noFill/>
        </p:spPr>
        <p:txBody>
          <a:bodyPr wrap="none" rtlCol="0">
            <a:spAutoFit/>
          </a:bodyPr>
          <a:lstStyle/>
          <a:p>
            <a:r>
              <a:rPr lang="ja-JP" altLang="en-US" dirty="0" smtClean="0"/>
              <a:t>⑤　新駒木橋</a:t>
            </a:r>
            <a:endParaRPr kumimoji="1" lang="ja-JP" altLang="en-US" dirty="0"/>
          </a:p>
        </p:txBody>
      </p:sp>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67029" y="5229200"/>
            <a:ext cx="1944931" cy="1458698"/>
          </a:xfrm>
          <a:prstGeom prst="rect">
            <a:avLst/>
          </a:prstGeom>
        </p:spPr>
      </p:pic>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2008" y="3892920"/>
            <a:ext cx="1973728" cy="1480296"/>
          </a:xfrm>
          <a:prstGeom prst="rect">
            <a:avLst/>
          </a:prstGeom>
        </p:spPr>
      </p:pic>
      <p:pic>
        <p:nvPicPr>
          <p:cNvPr id="11" name="図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55976" y="3888432"/>
            <a:ext cx="1979712" cy="1484784"/>
          </a:xfrm>
          <a:prstGeom prst="rect">
            <a:avLst/>
          </a:prstGeom>
        </p:spPr>
      </p:pic>
      <p:pic>
        <p:nvPicPr>
          <p:cNvPr id="12" name="図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684234" y="3933056"/>
            <a:ext cx="1920214" cy="1440160"/>
          </a:xfrm>
          <a:prstGeom prst="rect">
            <a:avLst/>
          </a:prstGeom>
        </p:spPr>
      </p:pic>
    </p:spTree>
    <p:extLst>
      <p:ext uri="{BB962C8B-B14F-4D97-AF65-F5344CB8AC3E}">
        <p14:creationId xmlns:p14="http://schemas.microsoft.com/office/powerpoint/2010/main" val="1078559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1754212"/>
            <a:ext cx="2952328" cy="2847464"/>
          </a:xfrm>
          <a:prstGeom prst="rect">
            <a:avLst/>
          </a:prstGeom>
        </p:spPr>
      </p:pic>
      <p:sp>
        <p:nvSpPr>
          <p:cNvPr id="3" name="テキスト ボックス 2"/>
          <p:cNvSpPr txBox="1"/>
          <p:nvPr/>
        </p:nvSpPr>
        <p:spPr>
          <a:xfrm>
            <a:off x="471480" y="406146"/>
            <a:ext cx="8348992" cy="923330"/>
          </a:xfrm>
          <a:prstGeom prst="rect">
            <a:avLst/>
          </a:prstGeom>
          <a:noFill/>
        </p:spPr>
        <p:txBody>
          <a:bodyPr wrap="square" rtlCol="0">
            <a:spAutoFit/>
          </a:bodyPr>
          <a:lstStyle/>
          <a:p>
            <a:r>
              <a:rPr lang="ja-JP" altLang="en-US" dirty="0" smtClean="0"/>
              <a:t>大堀川　②、⑤の河底土の深度分布（河底面からの深度）</a:t>
            </a:r>
            <a:endParaRPr lang="en-US" altLang="ja-JP" dirty="0" smtClean="0"/>
          </a:p>
          <a:p>
            <a:r>
              <a:rPr kumimoji="1" lang="ja-JP" altLang="en-US" dirty="0"/>
              <a:t>採取した状態</a:t>
            </a:r>
            <a:r>
              <a:rPr kumimoji="1" lang="ja-JP" altLang="en-US" dirty="0" smtClean="0"/>
              <a:t>で放射線量は測定しているのでサンプル重量は水を含んだままです。乾燥重量あたりの放射能量は２倍ぐらいになるのでしょうか？</a:t>
            </a:r>
            <a:endParaRPr kumimoji="1" lang="ja-JP" altLang="en-US" dirty="0"/>
          </a:p>
        </p:txBody>
      </p:sp>
      <p:sp>
        <p:nvSpPr>
          <p:cNvPr id="4" name="テキスト ボックス 3"/>
          <p:cNvSpPr txBox="1"/>
          <p:nvPr/>
        </p:nvSpPr>
        <p:spPr>
          <a:xfrm>
            <a:off x="179512" y="4658652"/>
            <a:ext cx="3015569" cy="276999"/>
          </a:xfrm>
          <a:prstGeom prst="rect">
            <a:avLst/>
          </a:prstGeom>
          <a:noFill/>
        </p:spPr>
        <p:txBody>
          <a:bodyPr wrap="none" rtlCol="0">
            <a:spAutoFit/>
          </a:bodyPr>
          <a:lstStyle/>
          <a:p>
            <a:r>
              <a:rPr kumimoji="1" lang="ja-JP" altLang="en-US" sz="1200" dirty="0" smtClean="0"/>
              <a:t>図　放射性セシウムの</a:t>
            </a:r>
            <a:r>
              <a:rPr lang="ja-JP" altLang="en-US" sz="1200" dirty="0" smtClean="0"/>
              <a:t>河底土中の深度分布</a:t>
            </a:r>
            <a:endParaRPr kumimoji="1" lang="ja-JP" altLang="en-US" sz="1200" dirty="0"/>
          </a:p>
        </p:txBody>
      </p:sp>
      <p:sp>
        <p:nvSpPr>
          <p:cNvPr id="5" name="テキスト ボックス 4"/>
          <p:cNvSpPr txBox="1"/>
          <p:nvPr/>
        </p:nvSpPr>
        <p:spPr>
          <a:xfrm>
            <a:off x="3347864" y="1988840"/>
            <a:ext cx="1212191" cy="369332"/>
          </a:xfrm>
          <a:prstGeom prst="rect">
            <a:avLst/>
          </a:prstGeom>
          <a:noFill/>
        </p:spPr>
        <p:txBody>
          <a:bodyPr wrap="none" rtlCol="0">
            <a:spAutoFit/>
          </a:bodyPr>
          <a:lstStyle/>
          <a:p>
            <a:r>
              <a:rPr kumimoji="1" lang="ja-JP" altLang="en-US" dirty="0" smtClean="0"/>
              <a:t>② </a:t>
            </a:r>
            <a:r>
              <a:rPr kumimoji="1" lang="en-US" altLang="ja-JP" dirty="0" smtClean="0"/>
              <a:t>12.5 cm</a:t>
            </a:r>
            <a:endParaRPr kumimoji="1" lang="ja-JP" altLang="en-US" dirty="0"/>
          </a:p>
        </p:txBody>
      </p:sp>
      <p:sp>
        <p:nvSpPr>
          <p:cNvPr id="6" name="テキスト ボックス 5"/>
          <p:cNvSpPr txBox="1"/>
          <p:nvPr/>
        </p:nvSpPr>
        <p:spPr>
          <a:xfrm>
            <a:off x="3364414" y="4283804"/>
            <a:ext cx="1212191" cy="369332"/>
          </a:xfrm>
          <a:prstGeom prst="rect">
            <a:avLst/>
          </a:prstGeom>
          <a:noFill/>
        </p:spPr>
        <p:txBody>
          <a:bodyPr wrap="none" rtlCol="0">
            <a:spAutoFit/>
          </a:bodyPr>
          <a:lstStyle/>
          <a:p>
            <a:r>
              <a:rPr kumimoji="1" lang="ja-JP" altLang="en-US" dirty="0" smtClean="0"/>
              <a:t>⑤ </a:t>
            </a:r>
            <a:r>
              <a:rPr kumimoji="1" lang="en-US" altLang="ja-JP" dirty="0" smtClean="0"/>
              <a:t>13.5 cm</a:t>
            </a:r>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2496277"/>
            <a:ext cx="915566" cy="1220755"/>
          </a:xfrm>
          <a:prstGeom prst="rect">
            <a:avLst/>
          </a:prstGeom>
        </p:spPr>
      </p:pic>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r="27345"/>
          <a:stretch/>
        </p:blipFill>
        <p:spPr>
          <a:xfrm>
            <a:off x="3491879" y="4797152"/>
            <a:ext cx="915567" cy="1680210"/>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3862083267"/>
              </p:ext>
            </p:extLst>
          </p:nvPr>
        </p:nvGraphicFramePr>
        <p:xfrm>
          <a:off x="4788023" y="1859721"/>
          <a:ext cx="4248475" cy="1981200"/>
        </p:xfrm>
        <a:graphic>
          <a:graphicData uri="http://schemas.openxmlformats.org/drawingml/2006/table">
            <a:tbl>
              <a:tblPr firstRow="1" bandRow="1">
                <a:tableStyleId>{5C22544A-7EE6-4342-B048-85BDC9FD1C3A}</a:tableStyleId>
              </a:tblPr>
              <a:tblGrid>
                <a:gridCol w="849695"/>
                <a:gridCol w="849695"/>
                <a:gridCol w="849695"/>
                <a:gridCol w="849695"/>
                <a:gridCol w="849695"/>
              </a:tblGrid>
              <a:tr h="298769">
                <a:tc>
                  <a:txBody>
                    <a:bodyPr/>
                    <a:lstStyle/>
                    <a:p>
                      <a:r>
                        <a:rPr kumimoji="1" lang="ja-JP" altLang="en-US" sz="1000" dirty="0" smtClean="0"/>
                        <a:t>河底面の深さ</a:t>
                      </a:r>
                      <a:endParaRPr kumimoji="1" lang="ja-JP" altLang="en-US" sz="1000" dirty="0"/>
                    </a:p>
                  </a:txBody>
                  <a:tcPr/>
                </a:tc>
                <a:tc>
                  <a:txBody>
                    <a:bodyPr/>
                    <a:lstStyle/>
                    <a:p>
                      <a:r>
                        <a:rPr kumimoji="1" lang="en-US" altLang="ja-JP" sz="1000" baseline="30000" dirty="0" smtClean="0"/>
                        <a:t>137</a:t>
                      </a:r>
                      <a:r>
                        <a:rPr kumimoji="1" lang="en-US" altLang="ja-JP" sz="1000" dirty="0" smtClean="0"/>
                        <a:t>Cs</a:t>
                      </a:r>
                      <a:r>
                        <a:rPr kumimoji="1" lang="ja-JP" altLang="en-US" sz="1000" dirty="0" smtClean="0"/>
                        <a:t>放射能量 </a:t>
                      </a:r>
                      <a:r>
                        <a:rPr kumimoji="1" lang="en-US" altLang="ja-JP" sz="1000" dirty="0" err="1" smtClean="0"/>
                        <a:t>Bq</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137</a:t>
                      </a:r>
                      <a:r>
                        <a:rPr kumimoji="1" lang="en-US" altLang="ja-JP" sz="900" dirty="0" smtClean="0"/>
                        <a:t>Cs</a:t>
                      </a:r>
                      <a:r>
                        <a:rPr kumimoji="1" lang="ja-JP" altLang="en-US" sz="900" dirty="0" smtClean="0"/>
                        <a:t>放射能濃度</a:t>
                      </a:r>
                      <a:r>
                        <a:rPr kumimoji="1" lang="en-US" altLang="ja-JP" sz="900" dirty="0" err="1" smtClean="0"/>
                        <a:t>Bq</a:t>
                      </a:r>
                      <a:r>
                        <a:rPr kumimoji="1" lang="en-US" altLang="ja-JP" sz="900" dirty="0" smtClean="0"/>
                        <a:t>/kg</a:t>
                      </a:r>
                      <a:endParaRPr kumimoji="1" lang="ja-JP" altLang="en-US"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aseline="30000" dirty="0" smtClean="0"/>
                        <a:t>134</a:t>
                      </a:r>
                      <a:r>
                        <a:rPr kumimoji="1" lang="en-US" altLang="ja-JP" sz="1000" dirty="0" smtClean="0"/>
                        <a:t>Cs</a:t>
                      </a:r>
                      <a:r>
                        <a:rPr kumimoji="1" lang="ja-JP" altLang="en-US" sz="1000" dirty="0" smtClean="0"/>
                        <a:t>放射能量 </a:t>
                      </a:r>
                      <a:r>
                        <a:rPr kumimoji="1" lang="en-US" altLang="ja-JP" sz="1000" dirty="0" err="1" smtClean="0"/>
                        <a:t>Bq</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134</a:t>
                      </a:r>
                      <a:r>
                        <a:rPr kumimoji="1" lang="en-US" altLang="ja-JP" sz="900" dirty="0" smtClean="0"/>
                        <a:t>Cs</a:t>
                      </a:r>
                      <a:r>
                        <a:rPr kumimoji="1" lang="ja-JP" altLang="en-US" sz="900" dirty="0" smtClean="0"/>
                        <a:t>放射能濃度</a:t>
                      </a:r>
                      <a:r>
                        <a:rPr kumimoji="1" lang="en-US" altLang="ja-JP" sz="900" dirty="0" err="1" smtClean="0"/>
                        <a:t>Bq</a:t>
                      </a:r>
                      <a:r>
                        <a:rPr kumimoji="1" lang="en-US" altLang="ja-JP" sz="900" dirty="0" smtClean="0"/>
                        <a:t>/kg</a:t>
                      </a:r>
                      <a:endParaRPr kumimoji="1" lang="ja-JP" altLang="en-US" sz="900" dirty="0" smtClean="0"/>
                    </a:p>
                  </a:txBody>
                  <a:tcPr/>
                </a:tc>
              </a:tr>
              <a:tr h="298769">
                <a:tc>
                  <a:txBody>
                    <a:bodyPr/>
                    <a:lstStyle/>
                    <a:p>
                      <a:r>
                        <a:rPr kumimoji="1" lang="ja-JP" altLang="en-US" sz="1000" dirty="0" smtClean="0"/>
                        <a:t>②－１</a:t>
                      </a:r>
                      <a:endParaRPr kumimoji="1" lang="en-US" altLang="ja-JP" sz="1000" dirty="0" smtClean="0"/>
                    </a:p>
                    <a:p>
                      <a:r>
                        <a:rPr kumimoji="1" lang="en-US" altLang="ja-JP" sz="1000" dirty="0" smtClean="0"/>
                        <a:t>0.5</a:t>
                      </a:r>
                      <a:r>
                        <a:rPr kumimoji="1" lang="ja-JP" altLang="en-US" sz="1000" dirty="0" smtClean="0"/>
                        <a:t>－</a:t>
                      </a:r>
                      <a:r>
                        <a:rPr kumimoji="1" lang="en-US" altLang="ja-JP" sz="1000" dirty="0" smtClean="0"/>
                        <a:t>3.5</a:t>
                      </a:r>
                      <a:endParaRPr kumimoji="1" lang="ja-JP" altLang="en-US" sz="1000" dirty="0"/>
                    </a:p>
                  </a:txBody>
                  <a:tcPr/>
                </a:tc>
                <a:tc>
                  <a:txBody>
                    <a:bodyPr/>
                    <a:lstStyle/>
                    <a:p>
                      <a:r>
                        <a:rPr kumimoji="1" lang="en-US" altLang="ja-JP" sz="1000" dirty="0" smtClean="0"/>
                        <a:t>188±4</a:t>
                      </a:r>
                      <a:endParaRPr kumimoji="1" lang="ja-JP" altLang="en-US" sz="1000" dirty="0"/>
                    </a:p>
                  </a:txBody>
                  <a:tcPr/>
                </a:tc>
                <a:tc>
                  <a:txBody>
                    <a:bodyPr/>
                    <a:lstStyle/>
                    <a:p>
                      <a:r>
                        <a:rPr kumimoji="1" lang="en-US" altLang="ja-JP" sz="1000" dirty="0" smtClean="0"/>
                        <a:t>(2.84±</a:t>
                      </a:r>
                    </a:p>
                    <a:p>
                      <a:r>
                        <a:rPr kumimoji="1" lang="en-US" altLang="ja-JP" sz="1000" dirty="0" smtClean="0"/>
                        <a:t>0.06)X10</a:t>
                      </a:r>
                      <a:r>
                        <a:rPr kumimoji="1" lang="en-US" altLang="ja-JP" sz="1000" baseline="30000" dirty="0" smtClean="0"/>
                        <a:t>3</a:t>
                      </a:r>
                      <a:endParaRPr kumimoji="1" lang="ja-JP" altLang="en-US" sz="10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117±4</a:t>
                      </a:r>
                      <a:endParaRPr kumimoji="1" lang="ja-JP" altLang="en-US" sz="1000" dirty="0" smtClean="0"/>
                    </a:p>
                    <a:p>
                      <a:endParaRPr kumimoji="1" lang="ja-JP" altLang="en-US" sz="1000" dirty="0"/>
                    </a:p>
                  </a:txBody>
                  <a:tcPr/>
                </a:tc>
                <a:tc>
                  <a:txBody>
                    <a:bodyPr/>
                    <a:lstStyle/>
                    <a:p>
                      <a:r>
                        <a:rPr kumimoji="1" lang="en-US" altLang="ja-JP" sz="1000" dirty="0" smtClean="0"/>
                        <a:t>(1.77±</a:t>
                      </a:r>
                    </a:p>
                    <a:p>
                      <a:r>
                        <a:rPr kumimoji="1" lang="en-US" altLang="ja-JP" sz="1000" dirty="0" smtClean="0"/>
                        <a:t>0.06)X10</a:t>
                      </a:r>
                      <a:r>
                        <a:rPr kumimoji="1" lang="en-US" altLang="ja-JP" sz="1000" baseline="30000" dirty="0" smtClean="0"/>
                        <a:t>3</a:t>
                      </a:r>
                      <a:endParaRPr kumimoji="1" lang="ja-JP" altLang="en-US" sz="1000" baseline="30000" dirty="0" smtClean="0"/>
                    </a:p>
                  </a:txBody>
                  <a:tcPr/>
                </a:tc>
              </a:tr>
              <a:tr h="298769">
                <a:tc>
                  <a:txBody>
                    <a:bodyPr/>
                    <a:lstStyle/>
                    <a:p>
                      <a:r>
                        <a:rPr kumimoji="1" lang="ja-JP" altLang="en-US" sz="1000" dirty="0" smtClean="0"/>
                        <a:t>②－２</a:t>
                      </a:r>
                      <a:endParaRPr kumimoji="1" lang="en-US" altLang="ja-JP" sz="1000" dirty="0" smtClean="0"/>
                    </a:p>
                    <a:p>
                      <a:r>
                        <a:rPr kumimoji="1" lang="en-US" altLang="ja-JP" sz="1000" dirty="0" smtClean="0"/>
                        <a:t>3.5-6.5</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185±5</a:t>
                      </a:r>
                      <a:endParaRPr kumimoji="1" lang="ja-JP" altLang="en-US" sz="1000" dirty="0" smtClean="0"/>
                    </a:p>
                    <a:p>
                      <a:endParaRPr lang="ja-JP" altLang="en-US" sz="1000" dirty="0"/>
                    </a:p>
                  </a:txBody>
                  <a:tcPr/>
                </a:tc>
                <a:tc>
                  <a:txBody>
                    <a:bodyPr/>
                    <a:lstStyle/>
                    <a:p>
                      <a:r>
                        <a:rPr kumimoji="1" lang="en-US" altLang="ja-JP" sz="1000" dirty="0" smtClean="0"/>
                        <a:t>(2.93±</a:t>
                      </a:r>
                    </a:p>
                    <a:p>
                      <a:r>
                        <a:rPr kumimoji="1" lang="en-US" altLang="ja-JP" sz="1000" dirty="0" smtClean="0"/>
                        <a:t>0.07)X10</a:t>
                      </a:r>
                      <a:r>
                        <a:rPr kumimoji="1" lang="en-US" altLang="ja-JP" sz="1000" baseline="30000" dirty="0" smtClean="0"/>
                        <a:t>3</a:t>
                      </a:r>
                      <a:endParaRPr kumimoji="1" lang="ja-JP" altLang="en-US" sz="1000"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120±4</a:t>
                      </a:r>
                      <a:endParaRPr kumimoji="1" lang="ja-JP" altLang="en-US" sz="1000" dirty="0" smtClean="0"/>
                    </a:p>
                    <a:p>
                      <a:endParaRPr kumimoji="1" lang="ja-JP" altLang="en-US" sz="1000" dirty="0"/>
                    </a:p>
                  </a:txBody>
                  <a:tcPr/>
                </a:tc>
                <a:tc>
                  <a:txBody>
                    <a:bodyPr/>
                    <a:lstStyle/>
                    <a:p>
                      <a:r>
                        <a:rPr kumimoji="1" lang="en-US" altLang="ja-JP" sz="1000" dirty="0" smtClean="0"/>
                        <a:t>(1.90±</a:t>
                      </a:r>
                    </a:p>
                    <a:p>
                      <a:r>
                        <a:rPr kumimoji="1" lang="en-US" altLang="ja-JP" sz="1000" dirty="0" smtClean="0"/>
                        <a:t>0.06)X10</a:t>
                      </a:r>
                      <a:r>
                        <a:rPr kumimoji="1" lang="en-US" altLang="ja-JP" sz="1000" baseline="30000" dirty="0" smtClean="0"/>
                        <a:t>3</a:t>
                      </a:r>
                      <a:endParaRPr kumimoji="1" lang="ja-JP" altLang="en-US" sz="1000" baseline="30000" dirty="0" smtClean="0"/>
                    </a:p>
                  </a:txBody>
                  <a:tcPr/>
                </a:tc>
              </a:tr>
              <a:tr h="298769">
                <a:tc>
                  <a:txBody>
                    <a:bodyPr/>
                    <a:lstStyle/>
                    <a:p>
                      <a:r>
                        <a:rPr kumimoji="1" lang="ja-JP" altLang="en-US" sz="1000" dirty="0" smtClean="0"/>
                        <a:t>②－３</a:t>
                      </a:r>
                      <a:endParaRPr kumimoji="1" lang="en-US" altLang="ja-JP" sz="1000" dirty="0" smtClean="0"/>
                    </a:p>
                    <a:p>
                      <a:r>
                        <a:rPr kumimoji="1" lang="en-US" altLang="ja-JP" sz="1000" dirty="0" smtClean="0"/>
                        <a:t>6.5-9.5</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149±4</a:t>
                      </a:r>
                      <a:endParaRPr kumimoji="1" lang="ja-JP" altLang="en-US" sz="1000" dirty="0" smtClean="0"/>
                    </a:p>
                    <a:p>
                      <a:endParaRPr kumimoji="1" lang="ja-JP" altLang="en-US" sz="1000" dirty="0"/>
                    </a:p>
                  </a:txBody>
                  <a:tcPr/>
                </a:tc>
                <a:tc>
                  <a:txBody>
                    <a:bodyPr/>
                    <a:lstStyle/>
                    <a:p>
                      <a:r>
                        <a:rPr kumimoji="1" lang="en-US" altLang="ja-JP" sz="1000" dirty="0" smtClean="0"/>
                        <a:t>(2.63±</a:t>
                      </a:r>
                    </a:p>
                    <a:p>
                      <a:r>
                        <a:rPr kumimoji="1" lang="en-US" altLang="ja-JP" sz="1000" dirty="0" smtClean="0"/>
                        <a:t>0.08)X10</a:t>
                      </a:r>
                      <a:r>
                        <a:rPr kumimoji="1" lang="en-US" altLang="ja-JP" sz="1000" baseline="30000" dirty="0" smtClean="0"/>
                        <a:t>3</a:t>
                      </a:r>
                      <a:endParaRPr kumimoji="1" lang="ja-JP" altLang="en-US" sz="1000"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99.5±3.5</a:t>
                      </a:r>
                      <a:endParaRPr kumimoji="1" lang="ja-JP" altLang="en-US" sz="1000" dirty="0" smtClean="0"/>
                    </a:p>
                    <a:p>
                      <a:endParaRPr kumimoji="1" lang="ja-JP" altLang="en-US" sz="1000" dirty="0"/>
                    </a:p>
                  </a:txBody>
                  <a:tcPr/>
                </a:tc>
                <a:tc>
                  <a:txBody>
                    <a:bodyPr/>
                    <a:lstStyle/>
                    <a:p>
                      <a:r>
                        <a:rPr kumimoji="1" lang="en-US" altLang="ja-JP" sz="1000" dirty="0" smtClean="0"/>
                        <a:t>(1.76±</a:t>
                      </a:r>
                    </a:p>
                    <a:p>
                      <a:r>
                        <a:rPr kumimoji="1" lang="en-US" altLang="ja-JP" sz="1000" dirty="0" smtClean="0"/>
                        <a:t>0.06)X10</a:t>
                      </a:r>
                      <a:r>
                        <a:rPr kumimoji="1" lang="en-US" altLang="ja-JP" sz="1000" baseline="30000" dirty="0" smtClean="0"/>
                        <a:t>3</a:t>
                      </a:r>
                      <a:endParaRPr kumimoji="1" lang="ja-JP" altLang="en-US" sz="1000" baseline="30000" dirty="0" smtClean="0"/>
                    </a:p>
                  </a:txBody>
                  <a:tcPr/>
                </a:tc>
              </a:tr>
              <a:tr h="298769">
                <a:tc>
                  <a:txBody>
                    <a:bodyPr/>
                    <a:lstStyle/>
                    <a:p>
                      <a:r>
                        <a:rPr kumimoji="1" lang="ja-JP" altLang="en-US" sz="1000" dirty="0" smtClean="0"/>
                        <a:t>②－４</a:t>
                      </a:r>
                      <a:endParaRPr kumimoji="1" lang="en-US" altLang="ja-JP" sz="1000" dirty="0" smtClean="0"/>
                    </a:p>
                    <a:p>
                      <a:r>
                        <a:rPr kumimoji="1" lang="en-US" altLang="ja-JP" sz="1000" dirty="0" smtClean="0"/>
                        <a:t>9.5-12.5</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10.4±1</a:t>
                      </a:r>
                      <a:endParaRPr kumimoji="1" lang="ja-JP" altLang="en-US" sz="1000" dirty="0" smtClean="0"/>
                    </a:p>
                    <a:p>
                      <a:endParaRPr kumimoji="1" lang="ja-JP" altLang="en-US" sz="1000" dirty="0"/>
                    </a:p>
                  </a:txBody>
                  <a:tcPr/>
                </a:tc>
                <a:tc>
                  <a:txBody>
                    <a:bodyPr/>
                    <a:lstStyle/>
                    <a:p>
                      <a:r>
                        <a:rPr kumimoji="1" lang="en-US" altLang="ja-JP" sz="1000" dirty="0" smtClean="0"/>
                        <a:t>(2.04±</a:t>
                      </a:r>
                    </a:p>
                    <a:p>
                      <a:r>
                        <a:rPr kumimoji="1" lang="en-US" altLang="ja-JP" sz="1000" dirty="0" smtClean="0"/>
                        <a:t>0.64)X10</a:t>
                      </a:r>
                      <a:r>
                        <a:rPr kumimoji="1" lang="en-US" altLang="ja-JP" sz="1000" baseline="30000" dirty="0" smtClean="0"/>
                        <a:t>2</a:t>
                      </a:r>
                      <a:endParaRPr kumimoji="1" lang="ja-JP" altLang="en-US" sz="1000"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6.4±0.8</a:t>
                      </a:r>
                      <a:endParaRPr kumimoji="1" lang="ja-JP" altLang="en-US" sz="1000" dirty="0" smtClean="0"/>
                    </a:p>
                    <a:p>
                      <a:endParaRPr kumimoji="1" lang="ja-JP" altLang="en-US" sz="1000" dirty="0"/>
                    </a:p>
                  </a:txBody>
                  <a:tcPr/>
                </a:tc>
                <a:tc>
                  <a:txBody>
                    <a:bodyPr/>
                    <a:lstStyle/>
                    <a:p>
                      <a:r>
                        <a:rPr kumimoji="1" lang="en-US" altLang="ja-JP" sz="1000" dirty="0" smtClean="0"/>
                        <a:t>(1.26±</a:t>
                      </a:r>
                    </a:p>
                    <a:p>
                      <a:r>
                        <a:rPr kumimoji="1" lang="en-US" altLang="ja-JP" sz="1000" dirty="0" smtClean="0"/>
                        <a:t>0.16)X10</a:t>
                      </a:r>
                      <a:r>
                        <a:rPr kumimoji="1" lang="en-US" altLang="ja-JP" sz="1000" baseline="30000" dirty="0" smtClean="0"/>
                        <a:t>2</a:t>
                      </a:r>
                      <a:endParaRPr kumimoji="1" lang="ja-JP" altLang="en-US" sz="1000" baseline="30000" dirty="0" smtClean="0"/>
                    </a:p>
                  </a:txBody>
                  <a:tcPr/>
                </a:tc>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407906791"/>
              </p:ext>
            </p:extLst>
          </p:nvPr>
        </p:nvGraphicFramePr>
        <p:xfrm>
          <a:off x="4788024" y="4156816"/>
          <a:ext cx="4248475" cy="2460212"/>
        </p:xfrm>
        <a:graphic>
          <a:graphicData uri="http://schemas.openxmlformats.org/drawingml/2006/table">
            <a:tbl>
              <a:tblPr firstRow="1" bandRow="1">
                <a:tableStyleId>{5C22544A-7EE6-4342-B048-85BDC9FD1C3A}</a:tableStyleId>
              </a:tblPr>
              <a:tblGrid>
                <a:gridCol w="849695"/>
                <a:gridCol w="849695"/>
                <a:gridCol w="849695"/>
                <a:gridCol w="849695"/>
                <a:gridCol w="849695"/>
              </a:tblGrid>
              <a:tr h="416933">
                <a:tc>
                  <a:txBody>
                    <a:bodyPr/>
                    <a:lstStyle/>
                    <a:p>
                      <a:r>
                        <a:rPr kumimoji="1" lang="ja-JP" altLang="en-US" sz="1000" dirty="0" smtClean="0"/>
                        <a:t>河底面の深さ</a:t>
                      </a:r>
                      <a:endParaRPr kumimoji="1" lang="ja-JP" altLang="en-US" sz="1000" dirty="0"/>
                    </a:p>
                  </a:txBody>
                  <a:tcPr/>
                </a:tc>
                <a:tc>
                  <a:txBody>
                    <a:bodyPr/>
                    <a:lstStyle/>
                    <a:p>
                      <a:r>
                        <a:rPr kumimoji="1" lang="en-US" altLang="ja-JP" sz="1000" baseline="30000" dirty="0" smtClean="0"/>
                        <a:t>137</a:t>
                      </a:r>
                      <a:r>
                        <a:rPr kumimoji="1" lang="en-US" altLang="ja-JP" sz="1000" dirty="0" smtClean="0"/>
                        <a:t>Cs</a:t>
                      </a:r>
                      <a:r>
                        <a:rPr kumimoji="1" lang="ja-JP" altLang="en-US" sz="1000" dirty="0" smtClean="0"/>
                        <a:t>放射能量 </a:t>
                      </a:r>
                      <a:r>
                        <a:rPr kumimoji="1" lang="en-US" altLang="ja-JP" sz="1000" dirty="0" err="1" smtClean="0"/>
                        <a:t>Bq</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137</a:t>
                      </a:r>
                      <a:r>
                        <a:rPr kumimoji="1" lang="en-US" altLang="ja-JP" sz="900" dirty="0" smtClean="0"/>
                        <a:t>Cs</a:t>
                      </a:r>
                      <a:r>
                        <a:rPr kumimoji="1" lang="ja-JP" altLang="en-US" sz="900" dirty="0" smtClean="0"/>
                        <a:t>放射能濃度</a:t>
                      </a:r>
                      <a:r>
                        <a:rPr kumimoji="1" lang="en-US" altLang="ja-JP" sz="900" dirty="0" err="1" smtClean="0"/>
                        <a:t>Bq</a:t>
                      </a:r>
                      <a:r>
                        <a:rPr kumimoji="1" lang="en-US" altLang="ja-JP" sz="900" dirty="0" smtClean="0"/>
                        <a:t>/kg</a:t>
                      </a:r>
                      <a:endParaRPr kumimoji="1" lang="ja-JP" altLang="en-US"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aseline="30000" dirty="0" smtClean="0"/>
                        <a:t>134</a:t>
                      </a:r>
                      <a:r>
                        <a:rPr kumimoji="1" lang="en-US" altLang="ja-JP" sz="1000" dirty="0" smtClean="0"/>
                        <a:t>Cs</a:t>
                      </a:r>
                      <a:r>
                        <a:rPr kumimoji="1" lang="ja-JP" altLang="en-US" sz="1000" dirty="0" smtClean="0"/>
                        <a:t>放射能量 </a:t>
                      </a:r>
                      <a:r>
                        <a:rPr kumimoji="1" lang="en-US" altLang="ja-JP" sz="1000" dirty="0" err="1" smtClean="0"/>
                        <a:t>Bq</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baseline="30000" dirty="0" smtClean="0"/>
                        <a:t>134</a:t>
                      </a:r>
                      <a:r>
                        <a:rPr kumimoji="1" lang="en-US" altLang="ja-JP" sz="900" dirty="0" smtClean="0"/>
                        <a:t>Cs</a:t>
                      </a:r>
                      <a:r>
                        <a:rPr kumimoji="1" lang="ja-JP" altLang="en-US" sz="900" dirty="0" smtClean="0"/>
                        <a:t>放射能濃度</a:t>
                      </a:r>
                      <a:r>
                        <a:rPr kumimoji="1" lang="en-US" altLang="ja-JP" sz="900" dirty="0" err="1" smtClean="0"/>
                        <a:t>Bq</a:t>
                      </a:r>
                      <a:r>
                        <a:rPr kumimoji="1" lang="en-US" altLang="ja-JP" sz="900" dirty="0" smtClean="0"/>
                        <a:t>/kg</a:t>
                      </a:r>
                      <a:endParaRPr kumimoji="1" lang="ja-JP" altLang="en-US" sz="900" dirty="0" smtClean="0"/>
                    </a:p>
                  </a:txBody>
                  <a:tcPr/>
                </a:tc>
              </a:tr>
              <a:tr h="416933">
                <a:tc>
                  <a:txBody>
                    <a:bodyPr/>
                    <a:lstStyle/>
                    <a:p>
                      <a:r>
                        <a:rPr kumimoji="1" lang="ja-JP" altLang="en-US" sz="1000" dirty="0" smtClean="0"/>
                        <a:t>⑤－１</a:t>
                      </a:r>
                      <a:endParaRPr kumimoji="1" lang="en-US" altLang="ja-JP" sz="1000" dirty="0" smtClean="0"/>
                    </a:p>
                    <a:p>
                      <a:r>
                        <a:rPr kumimoji="1" lang="en-US" altLang="ja-JP" sz="1000" dirty="0" smtClean="0"/>
                        <a:t>0.0</a:t>
                      </a:r>
                      <a:r>
                        <a:rPr kumimoji="1" lang="ja-JP" altLang="en-US" sz="1000" dirty="0" smtClean="0"/>
                        <a:t>－</a:t>
                      </a:r>
                      <a:r>
                        <a:rPr kumimoji="1" lang="en-US" altLang="ja-JP" sz="1000" dirty="0" smtClean="0"/>
                        <a:t>3.0</a:t>
                      </a:r>
                      <a:endParaRPr kumimoji="1" lang="ja-JP" altLang="en-US" sz="1000" dirty="0"/>
                    </a:p>
                  </a:txBody>
                  <a:tcPr/>
                </a:tc>
                <a:tc>
                  <a:txBody>
                    <a:bodyPr/>
                    <a:lstStyle/>
                    <a:p>
                      <a:r>
                        <a:rPr kumimoji="1" lang="en-US" altLang="ja-JP" sz="1000" dirty="0" smtClean="0"/>
                        <a:t>19.3±1.8</a:t>
                      </a:r>
                      <a:endParaRPr kumimoji="1" lang="ja-JP" altLang="en-US" sz="1000" dirty="0"/>
                    </a:p>
                  </a:txBody>
                  <a:tcPr/>
                </a:tc>
                <a:tc>
                  <a:txBody>
                    <a:bodyPr/>
                    <a:lstStyle/>
                    <a:p>
                      <a:r>
                        <a:rPr kumimoji="1" lang="en-US" altLang="ja-JP" sz="1000" dirty="0" smtClean="0"/>
                        <a:t>(6.97±</a:t>
                      </a:r>
                    </a:p>
                    <a:p>
                      <a:r>
                        <a:rPr kumimoji="1" lang="en-US" altLang="ja-JP" sz="1000" dirty="0" smtClean="0"/>
                        <a:t>0.63)X10</a:t>
                      </a:r>
                      <a:r>
                        <a:rPr kumimoji="1" lang="en-US" altLang="ja-JP" sz="1000" baseline="30000" dirty="0" smtClean="0"/>
                        <a:t>2</a:t>
                      </a:r>
                      <a:endParaRPr kumimoji="1" lang="ja-JP" altLang="en-US" sz="1000" baseline="30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14.9±1.1</a:t>
                      </a:r>
                      <a:endParaRPr kumimoji="1" lang="ja-JP" altLang="en-US" sz="1000" dirty="0" smtClean="0"/>
                    </a:p>
                    <a:p>
                      <a:endParaRPr kumimoji="1" lang="ja-JP" altLang="en-US" sz="1000" dirty="0"/>
                    </a:p>
                  </a:txBody>
                  <a:tcPr/>
                </a:tc>
                <a:tc>
                  <a:txBody>
                    <a:bodyPr/>
                    <a:lstStyle/>
                    <a:p>
                      <a:r>
                        <a:rPr kumimoji="1" lang="en-US" altLang="ja-JP" sz="1000" dirty="0" smtClean="0"/>
                        <a:t>(5.39±</a:t>
                      </a:r>
                    </a:p>
                    <a:p>
                      <a:r>
                        <a:rPr kumimoji="1" lang="en-US" altLang="ja-JP" sz="1000" dirty="0" smtClean="0"/>
                        <a:t>0.39)X10</a:t>
                      </a:r>
                      <a:r>
                        <a:rPr kumimoji="1" lang="en-US" altLang="ja-JP" sz="1000" baseline="30000" dirty="0" smtClean="0"/>
                        <a:t>2</a:t>
                      </a:r>
                      <a:endParaRPr kumimoji="1" lang="ja-JP" altLang="en-US" sz="1000" baseline="30000" dirty="0" smtClean="0"/>
                    </a:p>
                  </a:txBody>
                  <a:tcPr/>
                </a:tc>
              </a:tr>
              <a:tr h="416933">
                <a:tc>
                  <a:txBody>
                    <a:bodyPr/>
                    <a:lstStyle/>
                    <a:p>
                      <a:r>
                        <a:rPr kumimoji="1" lang="ja-JP" altLang="en-US" sz="1000" dirty="0" smtClean="0"/>
                        <a:t>⑤－２</a:t>
                      </a:r>
                      <a:endParaRPr kumimoji="1" lang="en-US" altLang="ja-JP" sz="1000" dirty="0" smtClean="0"/>
                    </a:p>
                    <a:p>
                      <a:r>
                        <a:rPr kumimoji="1" lang="en-US" altLang="ja-JP" sz="1000" dirty="0" smtClean="0"/>
                        <a:t>30-6.0</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23.0±1.6</a:t>
                      </a:r>
                      <a:endParaRPr kumimoji="1" lang="ja-JP" altLang="en-US" sz="1000" dirty="0" smtClean="0"/>
                    </a:p>
                    <a:p>
                      <a:endParaRPr lang="ja-JP" altLang="en-US" sz="1000" dirty="0"/>
                    </a:p>
                  </a:txBody>
                  <a:tcPr/>
                </a:tc>
                <a:tc>
                  <a:txBody>
                    <a:bodyPr/>
                    <a:lstStyle/>
                    <a:p>
                      <a:r>
                        <a:rPr kumimoji="1" lang="en-US" altLang="ja-JP" sz="1000" dirty="0" smtClean="0"/>
                        <a:t>(6.97±</a:t>
                      </a:r>
                    </a:p>
                    <a:p>
                      <a:r>
                        <a:rPr kumimoji="1" lang="en-US" altLang="ja-JP" sz="1000" dirty="0" smtClean="0"/>
                        <a:t>0.50)X10</a:t>
                      </a:r>
                      <a:r>
                        <a:rPr kumimoji="1" lang="en-US" altLang="ja-JP" sz="1000" baseline="30000" dirty="0" smtClean="0"/>
                        <a:t>2</a:t>
                      </a:r>
                      <a:endParaRPr kumimoji="1" lang="ja-JP" altLang="en-US" sz="1000"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15.1±1.2</a:t>
                      </a:r>
                      <a:endParaRPr kumimoji="1" lang="ja-JP" altLang="en-US" sz="1000" dirty="0" smtClean="0"/>
                    </a:p>
                    <a:p>
                      <a:endParaRPr kumimoji="1" lang="ja-JP" altLang="en-US" sz="1000" dirty="0"/>
                    </a:p>
                  </a:txBody>
                  <a:tcPr/>
                </a:tc>
                <a:tc>
                  <a:txBody>
                    <a:bodyPr/>
                    <a:lstStyle/>
                    <a:p>
                      <a:r>
                        <a:rPr kumimoji="1" lang="en-US" altLang="ja-JP" sz="1000" dirty="0" smtClean="0"/>
                        <a:t>(4.56±</a:t>
                      </a:r>
                    </a:p>
                    <a:p>
                      <a:r>
                        <a:rPr kumimoji="1" lang="en-US" altLang="ja-JP" sz="1000" dirty="0" smtClean="0"/>
                        <a:t>0.37)X10</a:t>
                      </a:r>
                      <a:r>
                        <a:rPr kumimoji="1" lang="en-US" altLang="ja-JP" sz="1000" baseline="30000" dirty="0" smtClean="0"/>
                        <a:t>2</a:t>
                      </a:r>
                      <a:endParaRPr kumimoji="1" lang="ja-JP" altLang="en-US" sz="1000" baseline="30000" dirty="0" smtClean="0"/>
                    </a:p>
                  </a:txBody>
                  <a:tcPr/>
                </a:tc>
              </a:tr>
              <a:tr h="416933">
                <a:tc>
                  <a:txBody>
                    <a:bodyPr/>
                    <a:lstStyle/>
                    <a:p>
                      <a:r>
                        <a:rPr kumimoji="1" lang="ja-JP" altLang="en-US" sz="1000" dirty="0" smtClean="0"/>
                        <a:t>⑤－３</a:t>
                      </a:r>
                      <a:endParaRPr kumimoji="1" lang="en-US" altLang="ja-JP" sz="1000" dirty="0" smtClean="0"/>
                    </a:p>
                    <a:p>
                      <a:r>
                        <a:rPr kumimoji="1" lang="en-US" altLang="ja-JP" sz="1000" dirty="0" smtClean="0"/>
                        <a:t>6.0-8.5</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18.2±1.6</a:t>
                      </a:r>
                      <a:endParaRPr kumimoji="1" lang="ja-JP" altLang="en-US" sz="1000" dirty="0"/>
                    </a:p>
                  </a:txBody>
                  <a:tcPr/>
                </a:tc>
                <a:tc>
                  <a:txBody>
                    <a:bodyPr/>
                    <a:lstStyle/>
                    <a:p>
                      <a:r>
                        <a:rPr kumimoji="1" lang="en-US" altLang="ja-JP" sz="1000" dirty="0" smtClean="0"/>
                        <a:t>(3.84±</a:t>
                      </a:r>
                    </a:p>
                    <a:p>
                      <a:r>
                        <a:rPr kumimoji="1" lang="en-US" altLang="ja-JP" sz="1000" dirty="0" smtClean="0"/>
                        <a:t>0.33)X10</a:t>
                      </a:r>
                      <a:r>
                        <a:rPr kumimoji="1" lang="en-US" altLang="ja-JP" sz="1000" baseline="30000" dirty="0" smtClean="0"/>
                        <a:t>2</a:t>
                      </a:r>
                      <a:endParaRPr kumimoji="1" lang="ja-JP" altLang="en-US" sz="1000"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12.4±1.0</a:t>
                      </a:r>
                      <a:endParaRPr kumimoji="1" lang="ja-JP" altLang="en-US" sz="1000" dirty="0" smtClean="0"/>
                    </a:p>
                    <a:p>
                      <a:endParaRPr kumimoji="1" lang="ja-JP" altLang="en-US" sz="1000" dirty="0"/>
                    </a:p>
                  </a:txBody>
                  <a:tcPr/>
                </a:tc>
                <a:tc>
                  <a:txBody>
                    <a:bodyPr/>
                    <a:lstStyle/>
                    <a:p>
                      <a:r>
                        <a:rPr kumimoji="1" lang="en-US" altLang="ja-JP" sz="1000" dirty="0" smtClean="0"/>
                        <a:t>(2.61±</a:t>
                      </a:r>
                    </a:p>
                    <a:p>
                      <a:r>
                        <a:rPr kumimoji="1" lang="en-US" altLang="ja-JP" sz="1000" dirty="0" smtClean="0"/>
                        <a:t>0.21)X10</a:t>
                      </a:r>
                      <a:r>
                        <a:rPr kumimoji="1" lang="en-US" altLang="ja-JP" sz="1000" baseline="30000" dirty="0" smtClean="0"/>
                        <a:t>2</a:t>
                      </a:r>
                      <a:endParaRPr kumimoji="1" lang="ja-JP" altLang="en-US" sz="1000" baseline="30000" dirty="0" smtClean="0"/>
                    </a:p>
                  </a:txBody>
                  <a:tcPr/>
                </a:tc>
              </a:tr>
              <a:tr h="313468">
                <a:tc>
                  <a:txBody>
                    <a:bodyPr/>
                    <a:lstStyle/>
                    <a:p>
                      <a:r>
                        <a:rPr kumimoji="1" lang="ja-JP" altLang="en-US" sz="1000" dirty="0" smtClean="0"/>
                        <a:t>⑤－４</a:t>
                      </a:r>
                      <a:endParaRPr kumimoji="1" lang="en-US" altLang="ja-JP" sz="1000" dirty="0" smtClean="0"/>
                    </a:p>
                    <a:p>
                      <a:r>
                        <a:rPr kumimoji="1" lang="en-US" altLang="ja-JP" sz="1000" dirty="0" smtClean="0"/>
                        <a:t>8.5-11.0</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5.76±0.62</a:t>
                      </a:r>
                      <a:endParaRPr kumimoji="1" lang="ja-JP" altLang="en-US" sz="1000" dirty="0" smtClean="0"/>
                    </a:p>
                    <a:p>
                      <a:endParaRPr kumimoji="1" lang="ja-JP" altLang="en-US" sz="1000" dirty="0"/>
                    </a:p>
                  </a:txBody>
                  <a:tcPr/>
                </a:tc>
                <a:tc>
                  <a:txBody>
                    <a:bodyPr/>
                    <a:lstStyle/>
                    <a:p>
                      <a:r>
                        <a:rPr kumimoji="1" lang="en-US" altLang="ja-JP" sz="1000" dirty="0" smtClean="0"/>
                        <a:t>(1.06±</a:t>
                      </a:r>
                    </a:p>
                    <a:p>
                      <a:r>
                        <a:rPr kumimoji="1" lang="en-US" altLang="ja-JP" sz="1000" dirty="0" smtClean="0"/>
                        <a:t>0.11)X10</a:t>
                      </a:r>
                      <a:r>
                        <a:rPr kumimoji="1" lang="en-US" altLang="ja-JP" sz="1000" baseline="30000" dirty="0" smtClean="0"/>
                        <a:t>2</a:t>
                      </a:r>
                      <a:endParaRPr kumimoji="1" lang="ja-JP" altLang="en-US" sz="1000"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3.91±0.42</a:t>
                      </a:r>
                      <a:endParaRPr kumimoji="1" lang="ja-JP" altLang="en-US" sz="1000" dirty="0" smtClean="0"/>
                    </a:p>
                    <a:p>
                      <a:endParaRPr kumimoji="1" lang="ja-JP" altLang="en-US" sz="1000" dirty="0"/>
                    </a:p>
                  </a:txBody>
                  <a:tcPr/>
                </a:tc>
                <a:tc>
                  <a:txBody>
                    <a:bodyPr/>
                    <a:lstStyle/>
                    <a:p>
                      <a:r>
                        <a:rPr kumimoji="1" lang="en-US" altLang="ja-JP" sz="1000" dirty="0" smtClean="0"/>
                        <a:t>(7.22±</a:t>
                      </a:r>
                    </a:p>
                    <a:p>
                      <a:r>
                        <a:rPr kumimoji="1" lang="en-US" altLang="ja-JP" sz="1000" dirty="0" smtClean="0"/>
                        <a:t>0.78)X10</a:t>
                      </a:r>
                      <a:r>
                        <a:rPr kumimoji="1" lang="en-US" altLang="ja-JP" sz="1000" baseline="30000" dirty="0" smtClean="0"/>
                        <a:t>1</a:t>
                      </a:r>
                      <a:endParaRPr kumimoji="1" lang="ja-JP" altLang="en-US" sz="1000" baseline="30000" dirty="0" smtClean="0"/>
                    </a:p>
                  </a:txBody>
                  <a:tcPr/>
                </a:tc>
              </a:tr>
              <a:tr h="256574">
                <a:tc>
                  <a:txBody>
                    <a:bodyPr/>
                    <a:lstStyle/>
                    <a:p>
                      <a:r>
                        <a:rPr kumimoji="1" lang="ja-JP" altLang="en-US" sz="1000" dirty="0" smtClean="0"/>
                        <a:t>⑤－５</a:t>
                      </a:r>
                      <a:endParaRPr kumimoji="1" lang="en-US" altLang="ja-JP" sz="1000" dirty="0" smtClean="0"/>
                    </a:p>
                    <a:p>
                      <a:r>
                        <a:rPr kumimoji="1" lang="en-US" altLang="ja-JP" sz="1000" dirty="0" smtClean="0"/>
                        <a:t>11.0-13.5</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2.58±0.07</a:t>
                      </a:r>
                      <a:endParaRPr kumimoji="1" lang="ja-JP" altLang="en-US" sz="1000" dirty="0" smtClean="0"/>
                    </a:p>
                  </a:txBody>
                  <a:tcPr/>
                </a:tc>
                <a:tc>
                  <a:txBody>
                    <a:bodyPr/>
                    <a:lstStyle/>
                    <a:p>
                      <a:r>
                        <a:rPr kumimoji="1" lang="en-US" altLang="ja-JP" sz="1000" dirty="0" smtClean="0"/>
                        <a:t>(6.86±</a:t>
                      </a:r>
                    </a:p>
                    <a:p>
                      <a:r>
                        <a:rPr kumimoji="1" lang="en-US" altLang="ja-JP" sz="1000" dirty="0" smtClean="0"/>
                        <a:t>0.19)X10</a:t>
                      </a:r>
                      <a:r>
                        <a:rPr kumimoji="1" lang="en-US" altLang="ja-JP" sz="1000" baseline="30000" dirty="0" smtClean="0"/>
                        <a:t>1</a:t>
                      </a:r>
                      <a:endParaRPr kumimoji="1" lang="ja-JP" altLang="en-US" sz="1000" baseline="30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1.75±0.05</a:t>
                      </a:r>
                      <a:endParaRPr kumimoji="1" lang="ja-JP" altLang="en-US" sz="1000" dirty="0" smtClean="0"/>
                    </a:p>
                  </a:txBody>
                  <a:tcPr/>
                </a:tc>
                <a:tc>
                  <a:txBody>
                    <a:bodyPr/>
                    <a:lstStyle/>
                    <a:p>
                      <a:r>
                        <a:rPr kumimoji="1" lang="en-US" altLang="ja-JP" sz="1000" dirty="0" smtClean="0"/>
                        <a:t>(4.66±</a:t>
                      </a:r>
                    </a:p>
                    <a:p>
                      <a:r>
                        <a:rPr kumimoji="1" lang="en-US" altLang="ja-JP" sz="1000" dirty="0" smtClean="0"/>
                        <a:t>0.13)X10</a:t>
                      </a:r>
                      <a:r>
                        <a:rPr kumimoji="1" lang="en-US" altLang="ja-JP" sz="1000" baseline="30000" dirty="0" smtClean="0"/>
                        <a:t>1</a:t>
                      </a:r>
                      <a:endParaRPr kumimoji="1" lang="ja-JP" altLang="en-US" sz="1000" baseline="30000" dirty="0" smtClean="0"/>
                    </a:p>
                  </a:txBody>
                  <a:tcPr/>
                </a:tc>
              </a:tr>
            </a:tbl>
          </a:graphicData>
        </a:graphic>
      </p:graphicFrame>
    </p:spTree>
    <p:extLst>
      <p:ext uri="{BB962C8B-B14F-4D97-AF65-F5344CB8AC3E}">
        <p14:creationId xmlns:p14="http://schemas.microsoft.com/office/powerpoint/2010/main" val="4096742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323850" y="404813"/>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Ge</a:t>
            </a:r>
            <a:r>
              <a:rPr lang="ja-JP" altLang="en-US"/>
              <a:t>半導体検出器</a:t>
            </a:r>
            <a:endParaRPr lang="en-US" altLang="ja-JP"/>
          </a:p>
        </p:txBody>
      </p:sp>
      <p:pic>
        <p:nvPicPr>
          <p:cNvPr id="38915" name="Picture 6" descr="DSCN17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528888"/>
            <a:ext cx="5343525" cy="400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4" descr="DSCN1713"/>
          <p:cNvPicPr>
            <a:picLocks noChangeAspect="1" noChangeArrowheads="1"/>
          </p:cNvPicPr>
          <p:nvPr/>
        </p:nvPicPr>
        <p:blipFill>
          <a:blip r:embed="rId4">
            <a:extLst>
              <a:ext uri="{28A0092B-C50C-407E-A947-70E740481C1C}">
                <a14:useLocalDpi xmlns:a14="http://schemas.microsoft.com/office/drawing/2010/main" val="0"/>
              </a:ext>
            </a:extLst>
          </a:blip>
          <a:srcRect l="9369" r="15639"/>
          <a:stretch>
            <a:fillRect/>
          </a:stretch>
        </p:blipFill>
        <p:spPr bwMode="auto">
          <a:xfrm>
            <a:off x="323850" y="836613"/>
            <a:ext cx="3455988"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 Box 5"/>
          <p:cNvSpPr txBox="1">
            <a:spLocks noChangeArrowheads="1"/>
          </p:cNvSpPr>
          <p:nvPr/>
        </p:nvSpPr>
        <p:spPr bwMode="auto">
          <a:xfrm>
            <a:off x="3419475" y="111125"/>
            <a:ext cx="274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2400"/>
              <a:t>ガンマ線を測る装置</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図 1"/>
          <p:cNvPicPr>
            <a:picLocks noChangeAspect="1"/>
          </p:cNvPicPr>
          <p:nvPr/>
        </p:nvPicPr>
        <p:blipFill>
          <a:blip r:embed="rId3"/>
          <a:srcRect l="12843" t="5891" r="12575" b="17920"/>
          <a:stretch>
            <a:fillRect/>
          </a:stretch>
        </p:blipFill>
        <p:spPr bwMode="auto">
          <a:xfrm>
            <a:off x="4241800" y="361950"/>
            <a:ext cx="3902075" cy="2817813"/>
          </a:xfrm>
          <a:prstGeom prst="rect">
            <a:avLst/>
          </a:prstGeom>
          <a:noFill/>
          <a:ln w="9525">
            <a:noFill/>
            <a:miter lim="800000"/>
            <a:headEnd/>
            <a:tailEnd/>
          </a:ln>
        </p:spPr>
      </p:pic>
      <p:pic>
        <p:nvPicPr>
          <p:cNvPr id="89090" name="図 2"/>
          <p:cNvPicPr>
            <a:picLocks noChangeAspect="1"/>
          </p:cNvPicPr>
          <p:nvPr/>
        </p:nvPicPr>
        <p:blipFill>
          <a:blip r:embed="rId4"/>
          <a:srcRect l="12843" t="6871" r="12575" b="17229"/>
          <a:stretch>
            <a:fillRect/>
          </a:stretch>
        </p:blipFill>
        <p:spPr bwMode="auto">
          <a:xfrm>
            <a:off x="4252913" y="3457575"/>
            <a:ext cx="3902075" cy="2806700"/>
          </a:xfrm>
          <a:prstGeom prst="rect">
            <a:avLst/>
          </a:prstGeom>
          <a:noFill/>
          <a:ln w="9525">
            <a:noFill/>
            <a:miter lim="800000"/>
            <a:headEnd/>
            <a:tailEnd/>
          </a:ln>
        </p:spPr>
      </p:pic>
      <p:sp>
        <p:nvSpPr>
          <p:cNvPr id="89091" name="テキスト ボックス 3"/>
          <p:cNvSpPr txBox="1">
            <a:spLocks noChangeArrowheads="1"/>
          </p:cNvSpPr>
          <p:nvPr/>
        </p:nvSpPr>
        <p:spPr bwMode="auto">
          <a:xfrm>
            <a:off x="0" y="414338"/>
            <a:ext cx="4338638" cy="1384300"/>
          </a:xfrm>
          <a:prstGeom prst="rect">
            <a:avLst/>
          </a:prstGeom>
          <a:noFill/>
          <a:ln w="9525">
            <a:noFill/>
            <a:miter lim="800000"/>
            <a:headEnd/>
            <a:tailEnd/>
          </a:ln>
        </p:spPr>
        <p:txBody>
          <a:bodyPr wrap="none">
            <a:spAutoFit/>
          </a:bodyPr>
          <a:lstStyle/>
          <a:p>
            <a:r>
              <a:rPr lang="ja-JP" altLang="en-US"/>
              <a:t>福島第１原発事故後の土壌試料の特徴</a:t>
            </a:r>
            <a:endParaRPr lang="en-US" altLang="ja-JP"/>
          </a:p>
          <a:p>
            <a:endParaRPr lang="en-US" altLang="ja-JP"/>
          </a:p>
          <a:p>
            <a:r>
              <a:rPr lang="ja-JP" altLang="en-US" sz="1600"/>
              <a:t>上図　</a:t>
            </a:r>
            <a:r>
              <a:rPr lang="en-US" altLang="ja-JP" sz="1600"/>
              <a:t>4/4</a:t>
            </a:r>
            <a:r>
              <a:rPr lang="ja-JP" altLang="en-US" sz="1600"/>
              <a:t>に測定した茨城県東海村の土壌試料</a:t>
            </a:r>
            <a:endParaRPr lang="en-US" altLang="ja-JP" sz="1600"/>
          </a:p>
          <a:p>
            <a:endParaRPr lang="en-US" altLang="ja-JP" sz="1600"/>
          </a:p>
          <a:p>
            <a:r>
              <a:rPr lang="ja-JP" altLang="en-US" sz="1600"/>
              <a:t>下図　</a:t>
            </a:r>
            <a:r>
              <a:rPr lang="en-US" altLang="ja-JP" sz="1600"/>
              <a:t>8/17</a:t>
            </a:r>
            <a:r>
              <a:rPr lang="ja-JP" altLang="en-US" sz="1600"/>
              <a:t>に測定した福島県郡山市の土壌試料</a:t>
            </a:r>
          </a:p>
        </p:txBody>
      </p:sp>
      <p:sp>
        <p:nvSpPr>
          <p:cNvPr id="89092" name="テキスト ボックス 4"/>
          <p:cNvSpPr txBox="1">
            <a:spLocks noChangeArrowheads="1"/>
          </p:cNvSpPr>
          <p:nvPr/>
        </p:nvSpPr>
        <p:spPr bwMode="auto">
          <a:xfrm>
            <a:off x="5516563" y="1008063"/>
            <a:ext cx="1047750" cy="215900"/>
          </a:xfrm>
          <a:prstGeom prst="rect">
            <a:avLst/>
          </a:prstGeom>
          <a:noFill/>
          <a:ln w="9525">
            <a:noFill/>
            <a:miter lim="800000"/>
            <a:headEnd/>
            <a:tailEnd/>
          </a:ln>
        </p:spPr>
        <p:txBody>
          <a:bodyPr>
            <a:spAutoFit/>
          </a:bodyPr>
          <a:lstStyle/>
          <a:p>
            <a:r>
              <a:rPr lang="en-US" altLang="ja-JP" sz="800"/>
              <a:t>661.7 keV </a:t>
            </a:r>
            <a:r>
              <a:rPr lang="en-US" altLang="ja-JP" sz="800" baseline="30000"/>
              <a:t>137</a:t>
            </a:r>
            <a:r>
              <a:rPr lang="en-US" altLang="ja-JP" sz="800"/>
              <a:t>Cs</a:t>
            </a:r>
            <a:endParaRPr lang="ja-JP" altLang="en-US" sz="800"/>
          </a:p>
        </p:txBody>
      </p:sp>
      <p:cxnSp>
        <p:nvCxnSpPr>
          <p:cNvPr id="6" name="直線矢印コネクタ 5"/>
          <p:cNvCxnSpPr/>
          <p:nvPr/>
        </p:nvCxnSpPr>
        <p:spPr>
          <a:xfrm>
            <a:off x="5646738" y="1220788"/>
            <a:ext cx="0" cy="485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094" name="テキスト ボックス 6"/>
          <p:cNvSpPr txBox="1">
            <a:spLocks noChangeArrowheads="1"/>
          </p:cNvSpPr>
          <p:nvPr/>
        </p:nvSpPr>
        <p:spPr bwMode="auto">
          <a:xfrm>
            <a:off x="5516563" y="4159250"/>
            <a:ext cx="1044575" cy="214313"/>
          </a:xfrm>
          <a:prstGeom prst="rect">
            <a:avLst/>
          </a:prstGeom>
          <a:noFill/>
          <a:ln w="9525">
            <a:noFill/>
            <a:miter lim="800000"/>
            <a:headEnd/>
            <a:tailEnd/>
          </a:ln>
        </p:spPr>
        <p:txBody>
          <a:bodyPr>
            <a:spAutoFit/>
          </a:bodyPr>
          <a:lstStyle/>
          <a:p>
            <a:r>
              <a:rPr lang="en-US" altLang="ja-JP" sz="800"/>
              <a:t>661.7 keV </a:t>
            </a:r>
            <a:r>
              <a:rPr lang="en-US" altLang="ja-JP" sz="800" baseline="30000"/>
              <a:t>137</a:t>
            </a:r>
            <a:r>
              <a:rPr lang="en-US" altLang="ja-JP" sz="800"/>
              <a:t>Cs</a:t>
            </a:r>
            <a:endParaRPr lang="ja-JP" altLang="en-US" sz="800"/>
          </a:p>
        </p:txBody>
      </p:sp>
      <p:cxnSp>
        <p:nvCxnSpPr>
          <p:cNvPr id="8" name="直線矢印コネクタ 7"/>
          <p:cNvCxnSpPr/>
          <p:nvPr/>
        </p:nvCxnSpPr>
        <p:spPr>
          <a:xfrm>
            <a:off x="5649913" y="4338638"/>
            <a:ext cx="0" cy="485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096" name="テキスト ボックス 8"/>
          <p:cNvSpPr txBox="1">
            <a:spLocks noChangeArrowheads="1"/>
          </p:cNvSpPr>
          <p:nvPr/>
        </p:nvSpPr>
        <p:spPr bwMode="auto">
          <a:xfrm>
            <a:off x="5427663" y="4014788"/>
            <a:ext cx="1044575" cy="214312"/>
          </a:xfrm>
          <a:prstGeom prst="rect">
            <a:avLst/>
          </a:prstGeom>
          <a:noFill/>
          <a:ln w="9525">
            <a:noFill/>
            <a:miter lim="800000"/>
            <a:headEnd/>
            <a:tailEnd/>
          </a:ln>
        </p:spPr>
        <p:txBody>
          <a:bodyPr>
            <a:spAutoFit/>
          </a:bodyPr>
          <a:lstStyle/>
          <a:p>
            <a:r>
              <a:rPr lang="en-US" altLang="ja-JP" sz="800"/>
              <a:t>604.7 keV </a:t>
            </a:r>
            <a:r>
              <a:rPr lang="en-US" altLang="ja-JP" sz="800" baseline="30000"/>
              <a:t>134</a:t>
            </a:r>
            <a:r>
              <a:rPr lang="en-US" altLang="ja-JP" sz="800"/>
              <a:t>Cs</a:t>
            </a:r>
            <a:endParaRPr lang="ja-JP" altLang="en-US" sz="800"/>
          </a:p>
        </p:txBody>
      </p:sp>
      <p:sp>
        <p:nvSpPr>
          <p:cNvPr id="89097" name="テキスト ボックス 9"/>
          <p:cNvSpPr txBox="1">
            <a:spLocks noChangeArrowheads="1"/>
          </p:cNvSpPr>
          <p:nvPr/>
        </p:nvSpPr>
        <p:spPr bwMode="auto">
          <a:xfrm>
            <a:off x="5741988" y="4464050"/>
            <a:ext cx="1044575" cy="215900"/>
          </a:xfrm>
          <a:prstGeom prst="rect">
            <a:avLst/>
          </a:prstGeom>
          <a:noFill/>
          <a:ln w="9525">
            <a:noFill/>
            <a:miter lim="800000"/>
            <a:headEnd/>
            <a:tailEnd/>
          </a:ln>
        </p:spPr>
        <p:txBody>
          <a:bodyPr>
            <a:spAutoFit/>
          </a:bodyPr>
          <a:lstStyle/>
          <a:p>
            <a:r>
              <a:rPr lang="en-US" altLang="ja-JP" sz="800"/>
              <a:t>795.8 keV </a:t>
            </a:r>
            <a:r>
              <a:rPr lang="en-US" altLang="ja-JP" sz="800" baseline="30000"/>
              <a:t>134</a:t>
            </a:r>
            <a:r>
              <a:rPr lang="en-US" altLang="ja-JP" sz="800"/>
              <a:t>Cs</a:t>
            </a:r>
            <a:endParaRPr lang="ja-JP" altLang="en-US" sz="800"/>
          </a:p>
        </p:txBody>
      </p:sp>
      <p:cxnSp>
        <p:nvCxnSpPr>
          <p:cNvPr id="11" name="直線矢印コネクタ 10"/>
          <p:cNvCxnSpPr/>
          <p:nvPr/>
        </p:nvCxnSpPr>
        <p:spPr>
          <a:xfrm>
            <a:off x="5562600" y="4229100"/>
            <a:ext cx="0" cy="5413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891213" y="4679950"/>
            <a:ext cx="0" cy="249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878513" y="1546225"/>
            <a:ext cx="0" cy="2492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101" name="テキスト ボックス 15"/>
          <p:cNvSpPr txBox="1">
            <a:spLocks noChangeArrowheads="1"/>
          </p:cNvSpPr>
          <p:nvPr/>
        </p:nvSpPr>
        <p:spPr bwMode="auto">
          <a:xfrm>
            <a:off x="5732463" y="1358900"/>
            <a:ext cx="1044575" cy="215900"/>
          </a:xfrm>
          <a:prstGeom prst="rect">
            <a:avLst/>
          </a:prstGeom>
          <a:noFill/>
          <a:ln w="9525">
            <a:noFill/>
            <a:miter lim="800000"/>
            <a:headEnd/>
            <a:tailEnd/>
          </a:ln>
        </p:spPr>
        <p:txBody>
          <a:bodyPr>
            <a:spAutoFit/>
          </a:bodyPr>
          <a:lstStyle/>
          <a:p>
            <a:r>
              <a:rPr lang="en-US" altLang="ja-JP" sz="800"/>
              <a:t>795.8 keV </a:t>
            </a:r>
            <a:r>
              <a:rPr lang="en-US" altLang="ja-JP" sz="800" baseline="30000"/>
              <a:t>134</a:t>
            </a:r>
            <a:r>
              <a:rPr lang="en-US" altLang="ja-JP" sz="800"/>
              <a:t>Cs</a:t>
            </a:r>
            <a:endParaRPr lang="ja-JP" altLang="en-US" sz="800"/>
          </a:p>
        </p:txBody>
      </p:sp>
      <p:cxnSp>
        <p:nvCxnSpPr>
          <p:cNvPr id="17" name="直線矢印コネクタ 16"/>
          <p:cNvCxnSpPr/>
          <p:nvPr/>
        </p:nvCxnSpPr>
        <p:spPr>
          <a:xfrm>
            <a:off x="5562600" y="1033463"/>
            <a:ext cx="0" cy="595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103" name="テキスト ボックス 17"/>
          <p:cNvSpPr txBox="1">
            <a:spLocks noChangeArrowheads="1"/>
          </p:cNvSpPr>
          <p:nvPr/>
        </p:nvSpPr>
        <p:spPr bwMode="auto">
          <a:xfrm>
            <a:off x="5427663" y="819150"/>
            <a:ext cx="1044575" cy="214313"/>
          </a:xfrm>
          <a:prstGeom prst="rect">
            <a:avLst/>
          </a:prstGeom>
          <a:noFill/>
          <a:ln w="9525">
            <a:noFill/>
            <a:miter lim="800000"/>
            <a:headEnd/>
            <a:tailEnd/>
          </a:ln>
        </p:spPr>
        <p:txBody>
          <a:bodyPr>
            <a:spAutoFit/>
          </a:bodyPr>
          <a:lstStyle/>
          <a:p>
            <a:r>
              <a:rPr lang="en-US" altLang="ja-JP" sz="800"/>
              <a:t>604.7 keV </a:t>
            </a:r>
            <a:r>
              <a:rPr lang="en-US" altLang="ja-JP" sz="800" baseline="30000"/>
              <a:t>134</a:t>
            </a:r>
            <a:r>
              <a:rPr lang="en-US" altLang="ja-JP" sz="800"/>
              <a:t>Cs</a:t>
            </a:r>
            <a:endParaRPr lang="ja-JP" altLang="en-US" sz="800"/>
          </a:p>
        </p:txBody>
      </p:sp>
      <p:cxnSp>
        <p:nvCxnSpPr>
          <p:cNvPr id="20" name="直線矢印コネクタ 19"/>
          <p:cNvCxnSpPr/>
          <p:nvPr/>
        </p:nvCxnSpPr>
        <p:spPr>
          <a:xfrm>
            <a:off x="5006975" y="792163"/>
            <a:ext cx="0" cy="9080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5141913" y="898525"/>
            <a:ext cx="0" cy="504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9106" name="テキスト ボックス 22"/>
          <p:cNvSpPr txBox="1">
            <a:spLocks noChangeArrowheads="1"/>
          </p:cNvSpPr>
          <p:nvPr/>
        </p:nvSpPr>
        <p:spPr bwMode="auto">
          <a:xfrm>
            <a:off x="4967288" y="684213"/>
            <a:ext cx="923925" cy="214312"/>
          </a:xfrm>
          <a:prstGeom prst="rect">
            <a:avLst/>
          </a:prstGeom>
          <a:noFill/>
          <a:ln w="9525">
            <a:noFill/>
            <a:miter lim="800000"/>
            <a:headEnd/>
            <a:tailEnd/>
          </a:ln>
        </p:spPr>
        <p:txBody>
          <a:bodyPr>
            <a:spAutoFit/>
          </a:bodyPr>
          <a:lstStyle/>
          <a:p>
            <a:r>
              <a:rPr lang="en-US" altLang="ja-JP" sz="800"/>
              <a:t>364.5 keV </a:t>
            </a:r>
            <a:r>
              <a:rPr lang="en-US" altLang="ja-JP" sz="800" baseline="30000"/>
              <a:t>131</a:t>
            </a:r>
            <a:r>
              <a:rPr lang="en-US" altLang="ja-JP" sz="800"/>
              <a:t>I</a:t>
            </a:r>
            <a:endParaRPr lang="ja-JP" altLang="en-US" sz="800"/>
          </a:p>
        </p:txBody>
      </p:sp>
      <p:sp>
        <p:nvSpPr>
          <p:cNvPr id="89107" name="テキスト ボックス 25"/>
          <p:cNvSpPr txBox="1">
            <a:spLocks noChangeArrowheads="1"/>
          </p:cNvSpPr>
          <p:nvPr/>
        </p:nvSpPr>
        <p:spPr bwMode="auto">
          <a:xfrm>
            <a:off x="4841875" y="558800"/>
            <a:ext cx="923925" cy="214313"/>
          </a:xfrm>
          <a:prstGeom prst="rect">
            <a:avLst/>
          </a:prstGeom>
          <a:noFill/>
          <a:ln w="9525">
            <a:noFill/>
            <a:miter lim="800000"/>
            <a:headEnd/>
            <a:tailEnd/>
          </a:ln>
        </p:spPr>
        <p:txBody>
          <a:bodyPr>
            <a:spAutoFit/>
          </a:bodyPr>
          <a:lstStyle/>
          <a:p>
            <a:r>
              <a:rPr lang="en-US" altLang="ja-JP" sz="800"/>
              <a:t>284.3 keV </a:t>
            </a:r>
            <a:r>
              <a:rPr lang="en-US" altLang="ja-JP" sz="800" baseline="30000"/>
              <a:t>131</a:t>
            </a:r>
            <a:r>
              <a:rPr lang="en-US" altLang="ja-JP" sz="800"/>
              <a:t>I</a:t>
            </a:r>
            <a:endParaRPr lang="ja-JP" altLang="en-US" sz="800"/>
          </a:p>
        </p:txBody>
      </p:sp>
    </p:spTree>
    <p:extLst>
      <p:ext uri="{BB962C8B-B14F-4D97-AF65-F5344CB8AC3E}">
        <p14:creationId xmlns:p14="http://schemas.microsoft.com/office/powerpoint/2010/main" val="22396500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549275"/>
            <a:ext cx="8748713" cy="418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テキスト ボックス 1"/>
          <p:cNvSpPr txBox="1">
            <a:spLocks noChangeArrowheads="1"/>
          </p:cNvSpPr>
          <p:nvPr/>
        </p:nvSpPr>
        <p:spPr bwMode="auto">
          <a:xfrm>
            <a:off x="215900" y="5300663"/>
            <a:ext cx="87487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HG丸ｺﾞｼｯｸM-PRO" pitchFamily="50" charset="-128"/>
                <a:ea typeface="HG丸ｺﾞｼｯｸM-PRO" pitchFamily="50" charset="-128"/>
              </a:defRPr>
            </a:lvl1pPr>
            <a:lvl2pPr marL="742950" indent="-285750" eaLnBrk="0" hangingPunct="0">
              <a:defRPr kumimoji="1" sz="2400">
                <a:solidFill>
                  <a:schemeClr val="tx1"/>
                </a:solidFill>
                <a:latin typeface="HG丸ｺﾞｼｯｸM-PRO" pitchFamily="50" charset="-128"/>
                <a:ea typeface="HG丸ｺﾞｼｯｸM-PRO" pitchFamily="50" charset="-128"/>
              </a:defRPr>
            </a:lvl2pPr>
            <a:lvl3pPr marL="1143000" indent="-228600" eaLnBrk="0" hangingPunct="0">
              <a:defRPr kumimoji="1" sz="2400">
                <a:solidFill>
                  <a:schemeClr val="tx1"/>
                </a:solidFill>
                <a:latin typeface="HG丸ｺﾞｼｯｸM-PRO" pitchFamily="50" charset="-128"/>
                <a:ea typeface="HG丸ｺﾞｼｯｸM-PRO" pitchFamily="50" charset="-128"/>
              </a:defRPr>
            </a:lvl3pPr>
            <a:lvl4pPr marL="1600200" indent="-228600" eaLnBrk="0" hangingPunct="0">
              <a:defRPr kumimoji="1" sz="2400">
                <a:solidFill>
                  <a:schemeClr val="tx1"/>
                </a:solidFill>
                <a:latin typeface="HG丸ｺﾞｼｯｸM-PRO" pitchFamily="50" charset="-128"/>
                <a:ea typeface="HG丸ｺﾞｼｯｸM-PRO" pitchFamily="50" charset="-128"/>
              </a:defRPr>
            </a:lvl4pPr>
            <a:lvl5pPr marL="2057400" indent="-228600" eaLnBrk="0" hangingPunct="0">
              <a:defRPr kumimoji="1" sz="2400">
                <a:solidFill>
                  <a:schemeClr val="tx1"/>
                </a:solidFill>
                <a:latin typeface="HG丸ｺﾞｼｯｸM-PRO" pitchFamily="50" charset="-128"/>
                <a:ea typeface="HG丸ｺﾞｼｯｸM-PRO" pitchFamily="50" charset="-128"/>
              </a:defRPr>
            </a:lvl5pPr>
            <a:lvl6pPr marL="2514600" indent="-228600" eaLnBrk="0" fontAlgn="base" hangingPunct="0">
              <a:spcBef>
                <a:spcPct val="20000"/>
              </a:spcBef>
              <a:spcAft>
                <a:spcPct val="0"/>
              </a:spcAft>
              <a:defRPr kumimoji="1" sz="2400">
                <a:solidFill>
                  <a:schemeClr val="tx1"/>
                </a:solidFill>
                <a:latin typeface="HG丸ｺﾞｼｯｸM-PRO" pitchFamily="50" charset="-128"/>
                <a:ea typeface="HG丸ｺﾞｼｯｸM-PRO" pitchFamily="50" charset="-128"/>
              </a:defRPr>
            </a:lvl6pPr>
            <a:lvl7pPr marL="2971800" indent="-228600" eaLnBrk="0" fontAlgn="base" hangingPunct="0">
              <a:spcBef>
                <a:spcPct val="20000"/>
              </a:spcBef>
              <a:spcAft>
                <a:spcPct val="0"/>
              </a:spcAft>
              <a:defRPr kumimoji="1" sz="2400">
                <a:solidFill>
                  <a:schemeClr val="tx1"/>
                </a:solidFill>
                <a:latin typeface="HG丸ｺﾞｼｯｸM-PRO" pitchFamily="50" charset="-128"/>
                <a:ea typeface="HG丸ｺﾞｼｯｸM-PRO" pitchFamily="50" charset="-128"/>
              </a:defRPr>
            </a:lvl7pPr>
            <a:lvl8pPr marL="3429000" indent="-228600" eaLnBrk="0" fontAlgn="base" hangingPunct="0">
              <a:spcBef>
                <a:spcPct val="20000"/>
              </a:spcBef>
              <a:spcAft>
                <a:spcPct val="0"/>
              </a:spcAft>
              <a:defRPr kumimoji="1" sz="2400">
                <a:solidFill>
                  <a:schemeClr val="tx1"/>
                </a:solidFill>
                <a:latin typeface="HG丸ｺﾞｼｯｸM-PRO" pitchFamily="50" charset="-128"/>
                <a:ea typeface="HG丸ｺﾞｼｯｸM-PRO" pitchFamily="50" charset="-128"/>
              </a:defRPr>
            </a:lvl8pPr>
            <a:lvl9pPr marL="3886200" indent="-228600" eaLnBrk="0" fontAlgn="base" hangingPunct="0">
              <a:spcBef>
                <a:spcPct val="20000"/>
              </a:spcBef>
              <a:spcAft>
                <a:spcPct val="0"/>
              </a:spcAft>
              <a:defRPr kumimoji="1" sz="2400">
                <a:solidFill>
                  <a:schemeClr val="tx1"/>
                </a:solidFill>
                <a:latin typeface="HG丸ｺﾞｼｯｸM-PRO" pitchFamily="50" charset="-128"/>
                <a:ea typeface="HG丸ｺﾞｼｯｸM-PRO" pitchFamily="50" charset="-128"/>
              </a:defRPr>
            </a:lvl9pPr>
          </a:lstStyle>
          <a:p>
            <a:pPr eaLnBrk="1" hangingPunct="1"/>
            <a:r>
              <a:rPr lang="ja-JP" altLang="en-US" dirty="0">
                <a:latin typeface="Arial" pitchFamily="34" charset="0"/>
                <a:ea typeface="ＭＳ Ｐゴシック" pitchFamily="50" charset="-128"/>
              </a:rPr>
              <a:t>筑波大学のグループで４月から５月初めにかけて茨城県を中心に表層土壌試料（５</a:t>
            </a:r>
            <a:r>
              <a:rPr lang="en-US" altLang="ja-JP" dirty="0">
                <a:latin typeface="Arial" pitchFamily="34" charset="0"/>
                <a:ea typeface="ＭＳ Ｐゴシック" pitchFamily="50" charset="-128"/>
              </a:rPr>
              <a:t>cm</a:t>
            </a:r>
            <a:r>
              <a:rPr lang="ja-JP" altLang="en-US" dirty="0">
                <a:latin typeface="Arial" pitchFamily="34" charset="0"/>
                <a:ea typeface="ＭＳ Ｐゴシック" pitchFamily="50" charset="-128"/>
              </a:rPr>
              <a:t>深）を採取し、ガンマ線測定から求めた各放射性同位体の表面密度分布。第１原発からもたらされた放射性物質の降下量を反映していると考えている。</a:t>
            </a:r>
          </a:p>
        </p:txBody>
      </p:sp>
      <p:sp>
        <p:nvSpPr>
          <p:cNvPr id="2" name="正方形/長方形 1"/>
          <p:cNvSpPr/>
          <p:nvPr/>
        </p:nvSpPr>
        <p:spPr>
          <a:xfrm>
            <a:off x="5204355" y="4824155"/>
            <a:ext cx="3771165" cy="276999"/>
          </a:xfrm>
          <a:prstGeom prst="rect">
            <a:avLst/>
          </a:prstGeom>
        </p:spPr>
        <p:txBody>
          <a:bodyPr wrap="square">
            <a:spAutoFit/>
          </a:bodyPr>
          <a:lstStyle/>
          <a:p>
            <a:r>
              <a:rPr lang="en-US" altLang="ja-JP" sz="1200" dirty="0"/>
              <a:t>N. Kinoshita et al., </a:t>
            </a:r>
            <a:r>
              <a:rPr lang="ja-JP" altLang="ja-JP" sz="1200" i="1" dirty="0"/>
              <a:t>PNAS</a:t>
            </a:r>
            <a:r>
              <a:rPr lang="ja-JP" altLang="ja-JP" sz="1200" dirty="0"/>
              <a:t> 2011 108(49) 19526-19529</a:t>
            </a:r>
            <a:endParaRPr lang="ja-JP" altLang="en-US" sz="1200" dirty="0"/>
          </a:p>
        </p:txBody>
      </p:sp>
    </p:spTree>
    <p:extLst>
      <p:ext uri="{BB962C8B-B14F-4D97-AF65-F5344CB8AC3E}">
        <p14:creationId xmlns:p14="http://schemas.microsoft.com/office/powerpoint/2010/main" val="1963206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79438"/>
            <a:ext cx="4489450" cy="434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574675"/>
            <a:ext cx="4464050" cy="436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3" y="5157788"/>
            <a:ext cx="44672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p:cNvSpPr/>
          <p:nvPr/>
        </p:nvSpPr>
        <p:spPr>
          <a:xfrm>
            <a:off x="5204355" y="4952201"/>
            <a:ext cx="3771165" cy="276999"/>
          </a:xfrm>
          <a:prstGeom prst="rect">
            <a:avLst/>
          </a:prstGeom>
        </p:spPr>
        <p:txBody>
          <a:bodyPr wrap="square">
            <a:spAutoFit/>
          </a:bodyPr>
          <a:lstStyle/>
          <a:p>
            <a:r>
              <a:rPr lang="en-US" altLang="ja-JP" sz="1200" dirty="0"/>
              <a:t>N. Kinoshita et al., </a:t>
            </a:r>
            <a:r>
              <a:rPr lang="ja-JP" altLang="ja-JP" sz="1200" i="1" dirty="0"/>
              <a:t>PNAS</a:t>
            </a:r>
            <a:r>
              <a:rPr lang="ja-JP" altLang="ja-JP" sz="1200" dirty="0"/>
              <a:t> 2011 108(49) 19526-19529</a:t>
            </a:r>
            <a:endParaRPr lang="ja-JP" altLang="en-US" sz="1200" dirty="0"/>
          </a:p>
        </p:txBody>
      </p:sp>
    </p:spTree>
    <p:extLst>
      <p:ext uri="{BB962C8B-B14F-4D97-AF65-F5344CB8AC3E}">
        <p14:creationId xmlns:p14="http://schemas.microsoft.com/office/powerpoint/2010/main" val="3046629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43608" y="352778"/>
            <a:ext cx="6871957" cy="1200329"/>
          </a:xfrm>
          <a:prstGeom prst="rect">
            <a:avLst/>
          </a:prstGeom>
          <a:noFill/>
        </p:spPr>
        <p:txBody>
          <a:bodyPr wrap="square" rtlCol="0">
            <a:spAutoFit/>
          </a:bodyPr>
          <a:lstStyle/>
          <a:p>
            <a:r>
              <a:rPr lang="en-US" altLang="ja-JP" sz="3600" dirty="0" err="1" smtClean="0"/>
              <a:t>NaI</a:t>
            </a:r>
            <a:r>
              <a:rPr lang="en-US" altLang="ja-JP" sz="3600" dirty="0" smtClean="0"/>
              <a:t>(</a:t>
            </a:r>
            <a:r>
              <a:rPr lang="en-US" altLang="ja-JP" sz="3600" dirty="0" err="1" smtClean="0"/>
              <a:t>Tl</a:t>
            </a:r>
            <a:r>
              <a:rPr lang="en-US" altLang="ja-JP" sz="3600" dirty="0" smtClean="0"/>
              <a:t>)</a:t>
            </a:r>
            <a:r>
              <a:rPr lang="ja-JP" altLang="en-US" sz="3600" dirty="0" err="1" smtClean="0"/>
              <a:t>、</a:t>
            </a:r>
            <a:r>
              <a:rPr lang="en-US" altLang="ja-JP" sz="3600" dirty="0" smtClean="0"/>
              <a:t>LaBr</a:t>
            </a:r>
            <a:r>
              <a:rPr lang="en-US" altLang="ja-JP" sz="3600" baseline="-25000" dirty="0" smtClean="0"/>
              <a:t>3</a:t>
            </a:r>
            <a:r>
              <a:rPr lang="en-US" altLang="ja-JP" sz="3600" dirty="0" smtClean="0"/>
              <a:t>(</a:t>
            </a:r>
            <a:r>
              <a:rPr lang="en-US" altLang="ja-JP" sz="3600" dirty="0" err="1" smtClean="0"/>
              <a:t>Ce</a:t>
            </a:r>
            <a:r>
              <a:rPr lang="en-US" altLang="ja-JP" sz="3600" dirty="0" smtClean="0"/>
              <a:t>)</a:t>
            </a:r>
            <a:r>
              <a:rPr lang="ja-JP" altLang="en-US" sz="3600" dirty="0" smtClean="0"/>
              <a:t>シンチレーション検出器で</a:t>
            </a:r>
            <a:r>
              <a:rPr lang="en-US" altLang="ja-JP" sz="3600" dirty="0" smtClean="0"/>
              <a:t>γ</a:t>
            </a:r>
            <a:r>
              <a:rPr kumimoji="1" lang="ja-JP" altLang="en-US" sz="3600" dirty="0" smtClean="0"/>
              <a:t>線のスペクトルを得る</a:t>
            </a:r>
            <a:endParaRPr kumimoji="1" lang="ja-JP" altLang="en-US" sz="3600" dirty="0"/>
          </a:p>
        </p:txBody>
      </p:sp>
      <p:sp>
        <p:nvSpPr>
          <p:cNvPr id="3" name="正方形/長方形 2"/>
          <p:cNvSpPr/>
          <p:nvPr/>
        </p:nvSpPr>
        <p:spPr>
          <a:xfrm>
            <a:off x="4644008" y="1844824"/>
            <a:ext cx="4320480" cy="3139321"/>
          </a:xfrm>
          <a:prstGeom prst="rect">
            <a:avLst/>
          </a:prstGeom>
        </p:spPr>
        <p:txBody>
          <a:bodyPr wrap="square">
            <a:spAutoFit/>
          </a:bodyPr>
          <a:lstStyle/>
          <a:p>
            <a:r>
              <a:rPr lang="ja-JP" altLang="en-US" dirty="0"/>
              <a:t>荷電粒子と物質との相互作用の中で、放射線のエネルギーが物質に吸収される場合があります</a:t>
            </a:r>
            <a:r>
              <a:rPr lang="ja-JP" altLang="en-US" dirty="0" smtClean="0"/>
              <a:t>。</a:t>
            </a:r>
            <a:endParaRPr lang="en-US" altLang="ja-JP" dirty="0" smtClean="0"/>
          </a:p>
          <a:p>
            <a:r>
              <a:rPr lang="ja-JP" altLang="en-US" dirty="0" smtClean="0"/>
              <a:t>原子</a:t>
            </a:r>
            <a:r>
              <a:rPr lang="ja-JP" altLang="en-US" dirty="0"/>
              <a:t>の軌道電子が</a:t>
            </a:r>
            <a:r>
              <a:rPr lang="ja-JP" altLang="en-US" dirty="0">
                <a:solidFill>
                  <a:srgbClr val="00B050"/>
                </a:solidFill>
              </a:rPr>
              <a:t>励起された状態</a:t>
            </a:r>
            <a:r>
              <a:rPr lang="en-US" altLang="ja-JP" dirty="0"/>
              <a:t>(</a:t>
            </a:r>
            <a:r>
              <a:rPr lang="ja-JP" altLang="en-US" dirty="0"/>
              <a:t>励起状態</a:t>
            </a:r>
            <a:r>
              <a:rPr lang="en-US" altLang="ja-JP" dirty="0"/>
              <a:t>)</a:t>
            </a:r>
            <a:r>
              <a:rPr lang="ja-JP" altLang="en-US" dirty="0"/>
              <a:t>となり、この原子が再び元の</a:t>
            </a:r>
            <a:r>
              <a:rPr lang="ja-JP" altLang="en-US" dirty="0">
                <a:solidFill>
                  <a:srgbClr val="00B050"/>
                </a:solidFill>
              </a:rPr>
              <a:t>安定な状態</a:t>
            </a:r>
            <a:r>
              <a:rPr lang="ja-JP" altLang="en-US" dirty="0"/>
              <a:t>に戻る際、</a:t>
            </a:r>
            <a:r>
              <a:rPr lang="ja-JP" altLang="en-US" dirty="0">
                <a:solidFill>
                  <a:srgbClr val="00B050"/>
                </a:solidFill>
              </a:rPr>
              <a:t>光の形でエネルギーを放出します</a:t>
            </a:r>
            <a:r>
              <a:rPr lang="ja-JP" altLang="en-US" dirty="0"/>
              <a:t>。この現象を</a:t>
            </a:r>
            <a:r>
              <a:rPr lang="ja-JP" altLang="en-US" dirty="0">
                <a:solidFill>
                  <a:srgbClr val="FF0000"/>
                </a:solidFill>
              </a:rPr>
              <a:t>ルミネセンス</a:t>
            </a:r>
            <a:r>
              <a:rPr lang="ja-JP" altLang="en-US" dirty="0"/>
              <a:t>といいます。このような発光現象のうち、放射線のエネルギーを吸収すると瞬時に発光する現象を</a:t>
            </a:r>
            <a:r>
              <a:rPr lang="ja-JP" altLang="en-US" dirty="0">
                <a:solidFill>
                  <a:srgbClr val="FF0000"/>
                </a:solidFill>
              </a:rPr>
              <a:t>シンチレーション</a:t>
            </a:r>
            <a:r>
              <a:rPr lang="ja-JP" altLang="en-US" dirty="0"/>
              <a:t>と呼び、この現象を利用した検出器が</a:t>
            </a:r>
            <a:r>
              <a:rPr lang="ja-JP" altLang="en-US" dirty="0">
                <a:solidFill>
                  <a:srgbClr val="FF0000"/>
                </a:solidFill>
              </a:rPr>
              <a:t>シンチレーション検出器</a:t>
            </a:r>
            <a:r>
              <a:rPr lang="ja-JP" altLang="en-US" dirty="0"/>
              <a:t>です。</a:t>
            </a:r>
          </a:p>
        </p:txBody>
      </p:sp>
      <p:pic>
        <p:nvPicPr>
          <p:cNvPr id="1085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062" t="41481" r="21000" b="40000"/>
          <a:stretch/>
        </p:blipFill>
        <p:spPr bwMode="auto">
          <a:xfrm>
            <a:off x="899592" y="1850215"/>
            <a:ext cx="33337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149080"/>
            <a:ext cx="4400153" cy="261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975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61950"/>
            <a:ext cx="6467475"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4716016" y="3429000"/>
            <a:ext cx="4150495" cy="461665"/>
          </a:xfrm>
          <a:prstGeom prst="rect">
            <a:avLst/>
          </a:prstGeom>
          <a:noFill/>
        </p:spPr>
        <p:txBody>
          <a:bodyPr wrap="none" rtlCol="0">
            <a:spAutoFit/>
          </a:bodyPr>
          <a:lstStyle/>
          <a:p>
            <a:r>
              <a:rPr kumimoji="1" lang="ja-JP" altLang="en-US" sz="1200" dirty="0" smtClean="0"/>
              <a:t>日本放射線安全管理学会</a:t>
            </a:r>
            <a:endParaRPr kumimoji="1" lang="en-US" altLang="ja-JP" sz="1200" dirty="0" smtClean="0"/>
          </a:p>
          <a:p>
            <a:r>
              <a:rPr lang="ja-JP" altLang="en-US" sz="1200" dirty="0"/>
              <a:t>放射性</a:t>
            </a:r>
            <a:r>
              <a:rPr lang="ja-JP" altLang="en-US" sz="1200" dirty="0" smtClean="0"/>
              <a:t>ヨウ素・セシウム安全対策アドホック委員会報告書から</a:t>
            </a:r>
            <a:endParaRPr kumimoji="1" lang="ja-JP" altLang="en-US" sz="1200" dirty="0"/>
          </a:p>
        </p:txBody>
      </p:sp>
      <p:sp>
        <p:nvSpPr>
          <p:cNvPr id="3" name="テキスト ボックス 2"/>
          <p:cNvSpPr txBox="1"/>
          <p:nvPr/>
        </p:nvSpPr>
        <p:spPr>
          <a:xfrm>
            <a:off x="435615" y="4153528"/>
            <a:ext cx="6787436" cy="923330"/>
          </a:xfrm>
          <a:prstGeom prst="rect">
            <a:avLst/>
          </a:prstGeom>
          <a:noFill/>
        </p:spPr>
        <p:txBody>
          <a:bodyPr wrap="none" rtlCol="0">
            <a:spAutoFit/>
          </a:bodyPr>
          <a:lstStyle/>
          <a:p>
            <a:r>
              <a:rPr kumimoji="1" lang="en-US" altLang="ja-JP" dirty="0" smtClean="0"/>
              <a:t>LaBr</a:t>
            </a:r>
            <a:r>
              <a:rPr kumimoji="1" lang="en-US" altLang="ja-JP" baseline="-25000" dirty="0" smtClean="0"/>
              <a:t>3</a:t>
            </a:r>
            <a:r>
              <a:rPr kumimoji="1" lang="ja-JP" altLang="en-US" dirty="0" smtClean="0"/>
              <a:t>シンチレーション検出器によるその場測定による付着量の評価</a:t>
            </a:r>
            <a:endParaRPr kumimoji="1" lang="en-US" altLang="ja-JP" dirty="0" smtClean="0"/>
          </a:p>
          <a:p>
            <a:endParaRPr lang="en-US" altLang="ja-JP" dirty="0"/>
          </a:p>
          <a:p>
            <a:r>
              <a:rPr kumimoji="1" lang="ja-JP" altLang="en-US" dirty="0" smtClean="0"/>
              <a:t>降下量の推定と付着量から放射性物質の移行量の推定</a:t>
            </a:r>
            <a:endParaRPr kumimoji="1" lang="ja-JP" altLang="en-US" dirty="0"/>
          </a:p>
        </p:txBody>
      </p:sp>
      <p:sp>
        <p:nvSpPr>
          <p:cNvPr id="4" name="正方形/長方形 3"/>
          <p:cNvSpPr/>
          <p:nvPr/>
        </p:nvSpPr>
        <p:spPr>
          <a:xfrm>
            <a:off x="7092280" y="4869160"/>
            <a:ext cx="288032"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7168056" y="5805264"/>
            <a:ext cx="144016"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5508104" y="6021288"/>
            <a:ext cx="335840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924640" y="6144648"/>
            <a:ext cx="2630848" cy="307777"/>
          </a:xfrm>
          <a:prstGeom prst="rect">
            <a:avLst/>
          </a:prstGeom>
          <a:noFill/>
        </p:spPr>
        <p:txBody>
          <a:bodyPr wrap="none" rtlCol="0">
            <a:spAutoFit/>
          </a:bodyPr>
          <a:lstStyle/>
          <a:p>
            <a:r>
              <a:rPr kumimoji="1" lang="ja-JP" altLang="en-US" sz="1400" dirty="0" smtClean="0"/>
              <a:t>アスファルトおよびコンクリート面</a:t>
            </a:r>
            <a:endParaRPr kumimoji="1" lang="ja-JP" altLang="en-US" sz="1400" dirty="0"/>
          </a:p>
        </p:txBody>
      </p:sp>
      <p:sp>
        <p:nvSpPr>
          <p:cNvPr id="9" name="正方形/長方形 8"/>
          <p:cNvSpPr/>
          <p:nvPr/>
        </p:nvSpPr>
        <p:spPr>
          <a:xfrm>
            <a:off x="7380312" y="4717341"/>
            <a:ext cx="756938" cy="369332"/>
          </a:xfrm>
          <a:prstGeom prst="rect">
            <a:avLst/>
          </a:prstGeom>
        </p:spPr>
        <p:txBody>
          <a:bodyPr wrap="none">
            <a:spAutoFit/>
          </a:bodyPr>
          <a:lstStyle/>
          <a:p>
            <a:r>
              <a:rPr lang="en-US" altLang="ja-JP" dirty="0"/>
              <a:t>LaBr</a:t>
            </a:r>
            <a:r>
              <a:rPr lang="en-US" altLang="ja-JP" baseline="-25000" dirty="0"/>
              <a:t>3</a:t>
            </a:r>
            <a:endParaRPr lang="ja-JP" altLang="en-US" dirty="0"/>
          </a:p>
        </p:txBody>
      </p:sp>
      <p:cxnSp>
        <p:nvCxnSpPr>
          <p:cNvPr id="11" name="直線コネクタ 10"/>
          <p:cNvCxnSpPr/>
          <p:nvPr/>
        </p:nvCxnSpPr>
        <p:spPr>
          <a:xfrm>
            <a:off x="7380312" y="5589240"/>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8028384" y="558924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6516216" y="5589240"/>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6516216" y="5589240"/>
            <a:ext cx="0" cy="432048"/>
          </a:xfrm>
          <a:prstGeom prst="line">
            <a:avLst/>
          </a:prstGeom>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7551032" y="5620598"/>
            <a:ext cx="415498" cy="369332"/>
          </a:xfrm>
          <a:prstGeom prst="rect">
            <a:avLst/>
          </a:prstGeom>
          <a:noFill/>
        </p:spPr>
        <p:txBody>
          <a:bodyPr wrap="none" rtlCol="0">
            <a:spAutoFit/>
          </a:bodyPr>
          <a:lstStyle/>
          <a:p>
            <a:r>
              <a:rPr kumimoji="1" lang="ja-JP" altLang="en-US" dirty="0" smtClean="0"/>
              <a:t>鉛</a:t>
            </a:r>
            <a:endParaRPr kumimoji="1" lang="ja-JP" altLang="en-US" dirty="0"/>
          </a:p>
        </p:txBody>
      </p:sp>
    </p:spTree>
    <p:extLst>
      <p:ext uri="{BB962C8B-B14F-4D97-AF65-F5344CB8AC3E}">
        <p14:creationId xmlns:p14="http://schemas.microsoft.com/office/powerpoint/2010/main" val="1346681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35092725"/>
              </p:ext>
            </p:extLst>
          </p:nvPr>
        </p:nvGraphicFramePr>
        <p:xfrm>
          <a:off x="1475656" y="404664"/>
          <a:ext cx="6400800" cy="4667250"/>
        </p:xfrm>
        <a:graphic>
          <a:graphicData uri="http://schemas.openxmlformats.org/drawingml/2006/chart">
            <c:chart xmlns:c="http://schemas.openxmlformats.org/drawingml/2006/chart" xmlns:r="http://schemas.openxmlformats.org/officeDocument/2006/relationships" r:id="rId2"/>
          </a:graphicData>
        </a:graphic>
      </p:graphicFrame>
      <p:sp>
        <p:nvSpPr>
          <p:cNvPr id="3" name="テキスト ボックス 2"/>
          <p:cNvSpPr txBox="1"/>
          <p:nvPr/>
        </p:nvSpPr>
        <p:spPr>
          <a:xfrm>
            <a:off x="3923928" y="4951400"/>
            <a:ext cx="1582484" cy="369332"/>
          </a:xfrm>
          <a:prstGeom prst="rect">
            <a:avLst/>
          </a:prstGeom>
          <a:noFill/>
        </p:spPr>
        <p:txBody>
          <a:bodyPr wrap="none" rtlCol="0">
            <a:spAutoFit/>
          </a:bodyPr>
          <a:lstStyle/>
          <a:p>
            <a:r>
              <a:rPr kumimoji="1" lang="en-US" altLang="ja-JP" dirty="0" smtClean="0"/>
              <a:t>Energy / MeV</a:t>
            </a:r>
            <a:endParaRPr kumimoji="1" lang="ja-JP" altLang="en-US" dirty="0"/>
          </a:p>
        </p:txBody>
      </p:sp>
      <p:sp>
        <p:nvSpPr>
          <p:cNvPr id="4" name="テキスト ボックス 3"/>
          <p:cNvSpPr txBox="1"/>
          <p:nvPr/>
        </p:nvSpPr>
        <p:spPr>
          <a:xfrm rot="-5400000">
            <a:off x="981358" y="2333999"/>
            <a:ext cx="915635" cy="369332"/>
          </a:xfrm>
          <a:prstGeom prst="rect">
            <a:avLst/>
          </a:prstGeom>
          <a:noFill/>
        </p:spPr>
        <p:txBody>
          <a:bodyPr wrap="none" rtlCol="0">
            <a:spAutoFit/>
          </a:bodyPr>
          <a:lstStyle/>
          <a:p>
            <a:r>
              <a:rPr kumimoji="1" lang="en-US" altLang="ja-JP" dirty="0" smtClean="0"/>
              <a:t>Counts</a:t>
            </a:r>
            <a:endParaRPr kumimoji="1" lang="ja-JP" altLang="en-US" dirty="0"/>
          </a:p>
        </p:txBody>
      </p:sp>
      <p:cxnSp>
        <p:nvCxnSpPr>
          <p:cNvPr id="6" name="直線矢印コネクタ 5"/>
          <p:cNvCxnSpPr/>
          <p:nvPr/>
        </p:nvCxnSpPr>
        <p:spPr>
          <a:xfrm>
            <a:off x="3820856" y="1340768"/>
            <a:ext cx="0" cy="64807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3635896" y="971436"/>
            <a:ext cx="721672" cy="369332"/>
          </a:xfrm>
          <a:prstGeom prst="rect">
            <a:avLst/>
          </a:prstGeom>
          <a:noFill/>
        </p:spPr>
        <p:txBody>
          <a:bodyPr wrap="none" rtlCol="0">
            <a:spAutoFit/>
          </a:bodyPr>
          <a:lstStyle/>
          <a:p>
            <a:r>
              <a:rPr kumimoji="1" lang="en-US" altLang="ja-JP" baseline="30000" dirty="0" smtClean="0">
                <a:solidFill>
                  <a:srgbClr val="FF0000"/>
                </a:solidFill>
              </a:rPr>
              <a:t>137</a:t>
            </a:r>
            <a:r>
              <a:rPr kumimoji="1" lang="en-US" altLang="ja-JP" dirty="0" smtClean="0">
                <a:solidFill>
                  <a:srgbClr val="FF0000"/>
                </a:solidFill>
              </a:rPr>
              <a:t>Cs</a:t>
            </a:r>
            <a:endParaRPr kumimoji="1" lang="ja-JP" altLang="en-US" dirty="0">
              <a:solidFill>
                <a:srgbClr val="FF0000"/>
              </a:solidFill>
            </a:endParaRPr>
          </a:p>
        </p:txBody>
      </p:sp>
      <p:sp>
        <p:nvSpPr>
          <p:cNvPr id="8" name="テキスト ボックス 7"/>
          <p:cNvSpPr txBox="1"/>
          <p:nvPr/>
        </p:nvSpPr>
        <p:spPr>
          <a:xfrm>
            <a:off x="3994344" y="1259468"/>
            <a:ext cx="721672" cy="369332"/>
          </a:xfrm>
          <a:prstGeom prst="rect">
            <a:avLst/>
          </a:prstGeom>
          <a:noFill/>
        </p:spPr>
        <p:txBody>
          <a:bodyPr wrap="none" rtlCol="0">
            <a:spAutoFit/>
          </a:bodyPr>
          <a:lstStyle/>
          <a:p>
            <a:r>
              <a:rPr kumimoji="1" lang="en-US" altLang="ja-JP" baseline="30000" dirty="0" smtClean="0">
                <a:solidFill>
                  <a:srgbClr val="7030A0"/>
                </a:solidFill>
              </a:rPr>
              <a:t>134</a:t>
            </a:r>
            <a:r>
              <a:rPr kumimoji="1" lang="en-US" altLang="ja-JP" dirty="0" smtClean="0">
                <a:solidFill>
                  <a:srgbClr val="7030A0"/>
                </a:solidFill>
              </a:rPr>
              <a:t>Cs</a:t>
            </a:r>
            <a:endParaRPr kumimoji="1" lang="ja-JP" altLang="en-US" dirty="0">
              <a:solidFill>
                <a:srgbClr val="7030A0"/>
              </a:solidFill>
            </a:endParaRPr>
          </a:p>
        </p:txBody>
      </p:sp>
      <p:sp>
        <p:nvSpPr>
          <p:cNvPr id="9" name="テキスト ボックス 8"/>
          <p:cNvSpPr txBox="1"/>
          <p:nvPr/>
        </p:nvSpPr>
        <p:spPr>
          <a:xfrm>
            <a:off x="2989155" y="1042536"/>
            <a:ext cx="721672" cy="369332"/>
          </a:xfrm>
          <a:prstGeom prst="rect">
            <a:avLst/>
          </a:prstGeom>
          <a:noFill/>
        </p:spPr>
        <p:txBody>
          <a:bodyPr wrap="none" rtlCol="0">
            <a:spAutoFit/>
          </a:bodyPr>
          <a:lstStyle/>
          <a:p>
            <a:r>
              <a:rPr kumimoji="1" lang="en-US" altLang="ja-JP" baseline="30000" dirty="0" smtClean="0">
                <a:solidFill>
                  <a:srgbClr val="7030A0"/>
                </a:solidFill>
              </a:rPr>
              <a:t>134</a:t>
            </a:r>
            <a:r>
              <a:rPr kumimoji="1" lang="en-US" altLang="ja-JP" dirty="0" smtClean="0">
                <a:solidFill>
                  <a:srgbClr val="7030A0"/>
                </a:solidFill>
              </a:rPr>
              <a:t>Cs</a:t>
            </a:r>
            <a:endParaRPr kumimoji="1" lang="ja-JP" altLang="en-US" dirty="0">
              <a:solidFill>
                <a:srgbClr val="7030A0"/>
              </a:solidFill>
            </a:endParaRPr>
          </a:p>
        </p:txBody>
      </p:sp>
      <p:sp>
        <p:nvSpPr>
          <p:cNvPr id="10" name="テキスト ボックス 9"/>
          <p:cNvSpPr txBox="1"/>
          <p:nvPr/>
        </p:nvSpPr>
        <p:spPr>
          <a:xfrm>
            <a:off x="5652120" y="1411868"/>
            <a:ext cx="508473" cy="369332"/>
          </a:xfrm>
          <a:prstGeom prst="rect">
            <a:avLst/>
          </a:prstGeom>
          <a:noFill/>
        </p:spPr>
        <p:txBody>
          <a:bodyPr wrap="none" rtlCol="0">
            <a:spAutoFit/>
          </a:bodyPr>
          <a:lstStyle/>
          <a:p>
            <a:r>
              <a:rPr kumimoji="1" lang="en-US" altLang="ja-JP" baseline="30000" dirty="0" smtClean="0">
                <a:solidFill>
                  <a:srgbClr val="00B050"/>
                </a:solidFill>
              </a:rPr>
              <a:t>40</a:t>
            </a:r>
            <a:r>
              <a:rPr kumimoji="1" lang="en-US" altLang="ja-JP" dirty="0" smtClean="0">
                <a:solidFill>
                  <a:srgbClr val="00B050"/>
                </a:solidFill>
              </a:rPr>
              <a:t>K</a:t>
            </a:r>
            <a:endParaRPr kumimoji="1" lang="ja-JP" altLang="en-US" dirty="0">
              <a:solidFill>
                <a:srgbClr val="00B050"/>
              </a:solidFill>
            </a:endParaRPr>
          </a:p>
        </p:txBody>
      </p:sp>
      <p:sp>
        <p:nvSpPr>
          <p:cNvPr id="11" name="テキスト ボックス 10"/>
          <p:cNvSpPr txBox="1"/>
          <p:nvPr/>
        </p:nvSpPr>
        <p:spPr>
          <a:xfrm>
            <a:off x="539696" y="5748100"/>
            <a:ext cx="8280776" cy="646331"/>
          </a:xfrm>
          <a:prstGeom prst="rect">
            <a:avLst/>
          </a:prstGeom>
          <a:noFill/>
        </p:spPr>
        <p:txBody>
          <a:bodyPr wrap="square" rtlCol="0">
            <a:spAutoFit/>
          </a:bodyPr>
          <a:lstStyle/>
          <a:p>
            <a:r>
              <a:rPr lang="ja-JP" altLang="en-US" dirty="0" smtClean="0"/>
              <a:t>大堀川周辺の道路のアスファルト上に</a:t>
            </a:r>
            <a:r>
              <a:rPr lang="en-US" altLang="ja-JP" dirty="0" smtClean="0"/>
              <a:t>LaBr</a:t>
            </a:r>
            <a:r>
              <a:rPr lang="en-US" altLang="ja-JP" baseline="-25000" dirty="0" smtClean="0"/>
              <a:t>3</a:t>
            </a:r>
            <a:r>
              <a:rPr lang="ja-JP" altLang="en-US" dirty="0" smtClean="0"/>
              <a:t>検出器</a:t>
            </a:r>
            <a:r>
              <a:rPr lang="ja-JP" altLang="en-US" dirty="0"/>
              <a:t>を置いてその場で測定したガンマ線スペクトル</a:t>
            </a:r>
            <a:endParaRPr kumimoji="1" lang="ja-JP" altLang="en-US" dirty="0"/>
          </a:p>
        </p:txBody>
      </p:sp>
    </p:spTree>
    <p:extLst>
      <p:ext uri="{BB962C8B-B14F-4D97-AF65-F5344CB8AC3E}">
        <p14:creationId xmlns:p14="http://schemas.microsoft.com/office/powerpoint/2010/main" val="323060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図 29" descr="16232d0d2d38d4b72fbfd5f4c55bd84f.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1925" y="3716338"/>
            <a:ext cx="2452688"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955675"/>
            <a:ext cx="3816350"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4052888"/>
            <a:ext cx="2897187"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2100" y="4478338"/>
            <a:ext cx="2517775"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Line 9"/>
          <p:cNvSpPr>
            <a:spLocks noChangeShapeType="1"/>
          </p:cNvSpPr>
          <p:nvPr/>
        </p:nvSpPr>
        <p:spPr bwMode="auto">
          <a:xfrm>
            <a:off x="1785938" y="4533900"/>
            <a:ext cx="23034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5" name="Line 10"/>
          <p:cNvSpPr>
            <a:spLocks noChangeShapeType="1"/>
          </p:cNvSpPr>
          <p:nvPr/>
        </p:nvSpPr>
        <p:spPr bwMode="auto">
          <a:xfrm flipH="1">
            <a:off x="2760663" y="6046788"/>
            <a:ext cx="6477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6" name="Line 11"/>
          <p:cNvSpPr>
            <a:spLocks noChangeShapeType="1"/>
          </p:cNvSpPr>
          <p:nvPr/>
        </p:nvSpPr>
        <p:spPr bwMode="auto">
          <a:xfrm flipV="1">
            <a:off x="2752725" y="4533900"/>
            <a:ext cx="0" cy="1512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7177" name="Text Box 12"/>
          <p:cNvSpPr txBox="1">
            <a:spLocks noChangeArrowheads="1"/>
          </p:cNvSpPr>
          <p:nvPr/>
        </p:nvSpPr>
        <p:spPr bwMode="auto">
          <a:xfrm>
            <a:off x="158750" y="182563"/>
            <a:ext cx="38973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a:t>Preparation of </a:t>
            </a:r>
            <a:r>
              <a:rPr lang="en-US" altLang="ja-JP" sz="2000" baseline="30000"/>
              <a:t>129</a:t>
            </a:r>
            <a:r>
              <a:rPr lang="en-US" altLang="ja-JP" sz="2000"/>
              <a:t>I target for AMS</a:t>
            </a:r>
          </a:p>
        </p:txBody>
      </p:sp>
      <p:sp>
        <p:nvSpPr>
          <p:cNvPr id="7178" name="Text Box 13"/>
          <p:cNvSpPr txBox="1">
            <a:spLocks noChangeArrowheads="1"/>
          </p:cNvSpPr>
          <p:nvPr/>
        </p:nvSpPr>
        <p:spPr bwMode="auto">
          <a:xfrm>
            <a:off x="6477000" y="6435725"/>
            <a:ext cx="2559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MALT, the University of Tokyo</a:t>
            </a:r>
          </a:p>
        </p:txBody>
      </p:sp>
      <p:pic>
        <p:nvPicPr>
          <p:cNvPr id="7179"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498475"/>
            <a:ext cx="4608513" cy="314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0" name="テキスト ボックス 1"/>
          <p:cNvSpPr txBox="1">
            <a:spLocks noChangeArrowheads="1"/>
          </p:cNvSpPr>
          <p:nvPr/>
        </p:nvSpPr>
        <p:spPr bwMode="auto">
          <a:xfrm>
            <a:off x="1789113" y="2624138"/>
            <a:ext cx="1419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Burning system</a:t>
            </a:r>
            <a:endParaRPr lang="ja-JP" altLang="en-US" sz="1400"/>
          </a:p>
        </p:txBody>
      </p:sp>
      <p:sp>
        <p:nvSpPr>
          <p:cNvPr id="7181" name="テキスト ボックス 14"/>
          <p:cNvSpPr txBox="1">
            <a:spLocks noChangeArrowheads="1"/>
          </p:cNvSpPr>
          <p:nvPr/>
        </p:nvSpPr>
        <p:spPr bwMode="auto">
          <a:xfrm>
            <a:off x="236538" y="3660775"/>
            <a:ext cx="1627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Chemical method</a:t>
            </a:r>
            <a:endParaRPr lang="ja-JP" altLang="en-US" sz="1400"/>
          </a:p>
        </p:txBody>
      </p:sp>
      <p:sp>
        <p:nvSpPr>
          <p:cNvPr id="7182" name="テキスト ボックス 15"/>
          <p:cNvSpPr txBox="1">
            <a:spLocks noChangeArrowheads="1"/>
          </p:cNvSpPr>
          <p:nvPr/>
        </p:nvSpPr>
        <p:spPr bwMode="auto">
          <a:xfrm>
            <a:off x="4437063" y="3525838"/>
            <a:ext cx="1190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400"/>
              <a:t>AMS system</a:t>
            </a:r>
            <a:endParaRPr lang="ja-JP" altLang="en-US" sz="1400"/>
          </a:p>
        </p:txBody>
      </p:sp>
    </p:spTree>
    <p:extLst>
      <p:ext uri="{BB962C8B-B14F-4D97-AF65-F5344CB8AC3E}">
        <p14:creationId xmlns:p14="http://schemas.microsoft.com/office/powerpoint/2010/main" val="441408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2705</TotalTime>
  <Words>856</Words>
  <Application>Microsoft Office PowerPoint</Application>
  <PresentationFormat>画面に合わせる (4:3)</PresentationFormat>
  <Paragraphs>183</Paragraphs>
  <Slides>15</Slides>
  <Notes>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15</vt:i4>
      </vt:variant>
    </vt:vector>
  </HeadingPairs>
  <TitlesOfParts>
    <vt:vector size="17" baseType="lpstr">
      <vt:lpstr>Office ​​テーマ</vt:lpstr>
      <vt:lpstr>Microsoft Excel グラフ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放射能と放射線</dc:title>
  <dc:creator>ks727</dc:creator>
  <cp:lastModifiedBy>Keisuke</cp:lastModifiedBy>
  <cp:revision>92</cp:revision>
  <cp:lastPrinted>2012-03-22T06:17:51Z</cp:lastPrinted>
  <dcterms:created xsi:type="dcterms:W3CDTF">2011-07-04T01:47:20Z</dcterms:created>
  <dcterms:modified xsi:type="dcterms:W3CDTF">2012-04-27T07:43:46Z</dcterms:modified>
</cp:coreProperties>
</file>