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58" r:id="rId4"/>
    <p:sldId id="302" r:id="rId5"/>
    <p:sldId id="301" r:id="rId6"/>
    <p:sldId id="303" r:id="rId7"/>
    <p:sldId id="295" r:id="rId8"/>
    <p:sldId id="288" r:id="rId9"/>
    <p:sldId id="289" r:id="rId10"/>
    <p:sldId id="290" r:id="rId11"/>
    <p:sldId id="291" r:id="rId12"/>
    <p:sldId id="292" r:id="rId13"/>
    <p:sldId id="293" r:id="rId14"/>
    <p:sldId id="294" r:id="rId15"/>
    <p:sldId id="296"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 d="1"/>
        <a:sy n="1" d="1"/>
      </p:scale>
      <p:origin x="0" y="0"/>
    </p:cViewPr>
  </p:notesTextViewPr>
  <p:sorterViewPr>
    <p:cViewPr>
      <p:scale>
        <a:sx n="100" d="100"/>
        <a:sy n="100" d="100"/>
      </p:scale>
      <p:origin x="0" y="18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F:\&#32676;&#38598;&#30456;&#36949;&#24230;&#12392;st&#38291;&#12398;&#36317;&#38626;&#65288;&#12464;&#12521;&#12501;&#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86002605733319"/>
          <c:y val="8.5719685379506527E-2"/>
          <c:w val="0.80414695751417298"/>
          <c:h val="0.75731832265550836"/>
        </c:manualLayout>
      </c:layout>
      <c:scatterChart>
        <c:scatterStyle val="lineMarker"/>
        <c:varyColors val="0"/>
        <c:ser>
          <c:idx val="0"/>
          <c:order val="0"/>
          <c:tx>
            <c:strRef>
              <c:f>Sheet1!$A$3</c:f>
              <c:strCache>
                <c:ptCount val="1"/>
                <c:pt idx="0">
                  <c:v>θ</c:v>
                </c:pt>
              </c:strCache>
            </c:strRef>
          </c:tx>
          <c:spPr>
            <a:ln w="28575">
              <a:noFill/>
            </a:ln>
          </c:spPr>
          <c:xVal>
            <c:numRef>
              <c:f>Sheet1!$B$2:$AC$2</c:f>
              <c:numCache>
                <c:formatCode>General</c:formatCode>
                <c:ptCount val="28"/>
                <c:pt idx="0">
                  <c:v>0.1</c:v>
                </c:pt>
                <c:pt idx="1">
                  <c:v>0.1</c:v>
                </c:pt>
                <c:pt idx="2">
                  <c:v>0.2</c:v>
                </c:pt>
                <c:pt idx="3">
                  <c:v>0.30000000000000032</c:v>
                </c:pt>
                <c:pt idx="4">
                  <c:v>0.4</c:v>
                </c:pt>
                <c:pt idx="5">
                  <c:v>0.5</c:v>
                </c:pt>
                <c:pt idx="6">
                  <c:v>0.70000000000000062</c:v>
                </c:pt>
                <c:pt idx="7">
                  <c:v>0.70000000000000062</c:v>
                </c:pt>
                <c:pt idx="8">
                  <c:v>0.8</c:v>
                </c:pt>
                <c:pt idx="9">
                  <c:v>0.9</c:v>
                </c:pt>
                <c:pt idx="10">
                  <c:v>1.1000000000000001</c:v>
                </c:pt>
                <c:pt idx="11">
                  <c:v>1.1000000000000001</c:v>
                </c:pt>
                <c:pt idx="12">
                  <c:v>1.2</c:v>
                </c:pt>
                <c:pt idx="13">
                  <c:v>1.3</c:v>
                </c:pt>
                <c:pt idx="14">
                  <c:v>1.4</c:v>
                </c:pt>
                <c:pt idx="15">
                  <c:v>1.4</c:v>
                </c:pt>
                <c:pt idx="16">
                  <c:v>1.5</c:v>
                </c:pt>
                <c:pt idx="17">
                  <c:v>1.8</c:v>
                </c:pt>
                <c:pt idx="18">
                  <c:v>1.9000000000000001</c:v>
                </c:pt>
                <c:pt idx="19">
                  <c:v>2</c:v>
                </c:pt>
                <c:pt idx="20">
                  <c:v>2.1</c:v>
                </c:pt>
                <c:pt idx="21">
                  <c:v>2.2000000000000002</c:v>
                </c:pt>
                <c:pt idx="22">
                  <c:v>2.2999999999999998</c:v>
                </c:pt>
                <c:pt idx="23">
                  <c:v>2.4</c:v>
                </c:pt>
                <c:pt idx="24">
                  <c:v>2.6</c:v>
                </c:pt>
                <c:pt idx="25">
                  <c:v>3</c:v>
                </c:pt>
                <c:pt idx="26">
                  <c:v>3.2</c:v>
                </c:pt>
                <c:pt idx="27">
                  <c:v>3.5</c:v>
                </c:pt>
              </c:numCache>
            </c:numRef>
          </c:xVal>
          <c:yVal>
            <c:numRef>
              <c:f>Sheet1!$B$3:$AC$3</c:f>
              <c:numCache>
                <c:formatCode>General</c:formatCode>
                <c:ptCount val="28"/>
                <c:pt idx="0">
                  <c:v>0.05</c:v>
                </c:pt>
                <c:pt idx="1">
                  <c:v>7.0000000000000021E-2</c:v>
                </c:pt>
                <c:pt idx="2">
                  <c:v>0.2</c:v>
                </c:pt>
                <c:pt idx="3">
                  <c:v>0.38000000000000045</c:v>
                </c:pt>
                <c:pt idx="4">
                  <c:v>0.25</c:v>
                </c:pt>
                <c:pt idx="5">
                  <c:v>0.22</c:v>
                </c:pt>
                <c:pt idx="6">
                  <c:v>0.35000000000000031</c:v>
                </c:pt>
                <c:pt idx="7">
                  <c:v>0.36000000000000032</c:v>
                </c:pt>
                <c:pt idx="8">
                  <c:v>0.38000000000000045</c:v>
                </c:pt>
                <c:pt idx="9">
                  <c:v>2.0000000000000011E-2</c:v>
                </c:pt>
                <c:pt idx="10">
                  <c:v>0.12000000000000002</c:v>
                </c:pt>
                <c:pt idx="11">
                  <c:v>0.37000000000000038</c:v>
                </c:pt>
                <c:pt idx="12">
                  <c:v>0.22</c:v>
                </c:pt>
                <c:pt idx="13">
                  <c:v>0.23</c:v>
                </c:pt>
                <c:pt idx="14">
                  <c:v>0.22</c:v>
                </c:pt>
                <c:pt idx="15">
                  <c:v>0.4</c:v>
                </c:pt>
                <c:pt idx="16">
                  <c:v>0.45</c:v>
                </c:pt>
                <c:pt idx="17">
                  <c:v>0.52</c:v>
                </c:pt>
                <c:pt idx="18">
                  <c:v>0.48000000000000032</c:v>
                </c:pt>
                <c:pt idx="19">
                  <c:v>0.65000000000000102</c:v>
                </c:pt>
                <c:pt idx="20">
                  <c:v>0.55000000000000004</c:v>
                </c:pt>
                <c:pt idx="21">
                  <c:v>0.41000000000000031</c:v>
                </c:pt>
                <c:pt idx="22">
                  <c:v>0.49000000000000032</c:v>
                </c:pt>
                <c:pt idx="23">
                  <c:v>0.35000000000000031</c:v>
                </c:pt>
                <c:pt idx="24">
                  <c:v>0.42000000000000032</c:v>
                </c:pt>
                <c:pt idx="25">
                  <c:v>0.52</c:v>
                </c:pt>
                <c:pt idx="26">
                  <c:v>0.53</c:v>
                </c:pt>
                <c:pt idx="27">
                  <c:v>0.43000000000000038</c:v>
                </c:pt>
              </c:numCache>
            </c:numRef>
          </c:yVal>
          <c:smooth val="0"/>
        </c:ser>
        <c:dLbls>
          <c:showLegendKey val="0"/>
          <c:showVal val="0"/>
          <c:showCatName val="0"/>
          <c:showSerName val="0"/>
          <c:showPercent val="0"/>
          <c:showBubbleSize val="0"/>
        </c:dLbls>
        <c:axId val="88755200"/>
        <c:axId val="91296896"/>
      </c:scatterChart>
      <c:valAx>
        <c:axId val="88755200"/>
        <c:scaling>
          <c:orientation val="minMax"/>
          <c:max val="4"/>
          <c:min val="0"/>
        </c:scaling>
        <c:delete val="0"/>
        <c:axPos val="b"/>
        <c:title>
          <c:tx>
            <c:rich>
              <a:bodyPr/>
              <a:lstStyle/>
              <a:p>
                <a:pPr>
                  <a:defRPr/>
                </a:pPr>
                <a:r>
                  <a:rPr lang="ja-JP"/>
                  <a:t>各地点間の距離</a:t>
                </a:r>
                <a:r>
                  <a:rPr lang="en-US"/>
                  <a:t>(km)</a:t>
                </a:r>
                <a:endParaRPr lang="ja-JP"/>
              </a:p>
            </c:rich>
          </c:tx>
          <c:layout/>
          <c:overlay val="0"/>
        </c:title>
        <c:numFmt formatCode="General" sourceLinked="1"/>
        <c:majorTickMark val="none"/>
        <c:minorTickMark val="none"/>
        <c:tickLblPos val="nextTo"/>
        <c:crossAx val="91296896"/>
        <c:crosses val="autoZero"/>
        <c:crossBetween val="midCat"/>
        <c:majorUnit val="1"/>
      </c:valAx>
      <c:valAx>
        <c:axId val="91296896"/>
        <c:scaling>
          <c:orientation val="minMax"/>
        </c:scaling>
        <c:delete val="0"/>
        <c:axPos val="l"/>
        <c:majorGridlines>
          <c:spPr>
            <a:ln>
              <a:noFill/>
            </a:ln>
          </c:spPr>
        </c:majorGridlines>
        <c:title>
          <c:tx>
            <c:rich>
              <a:bodyPr rot="-5400000" vert="horz"/>
              <a:lstStyle/>
              <a:p>
                <a:pPr>
                  <a:defRPr/>
                </a:pPr>
                <a:r>
                  <a:rPr lang="ja-JP"/>
                  <a:t>群集相違度</a:t>
                </a:r>
                <a:r>
                  <a:rPr lang="en-US"/>
                  <a:t>(θ)</a:t>
                </a:r>
                <a:endParaRPr lang="ja-JP"/>
              </a:p>
            </c:rich>
          </c:tx>
          <c:layout>
            <c:manualLayout>
              <c:xMode val="edge"/>
              <c:yMode val="edge"/>
              <c:x val="1.7510708257561961E-2"/>
              <c:y val="0.25441367625819356"/>
            </c:manualLayout>
          </c:layout>
          <c:overlay val="0"/>
        </c:title>
        <c:numFmt formatCode="General" sourceLinked="1"/>
        <c:majorTickMark val="none"/>
        <c:minorTickMark val="none"/>
        <c:tickLblPos val="nextTo"/>
        <c:crossAx val="88755200"/>
        <c:crosses val="autoZero"/>
        <c:crossBetween val="midCat"/>
      </c:valAx>
      <c:spPr>
        <a:ln>
          <a:solidFill>
            <a:schemeClr val="tx1"/>
          </a:solidFill>
        </a:ln>
      </c:spPr>
    </c:plotArea>
    <c:plotVisOnly val="1"/>
    <c:dispBlanksAs val="gap"/>
    <c:showDLblsOverMax val="0"/>
  </c:chart>
  <c:txPr>
    <a:bodyPr/>
    <a:lstStyle/>
    <a:p>
      <a:pPr>
        <a:defRPr sz="1400">
          <a:latin typeface="+mj-ea"/>
          <a:ea typeface="+mj-ea"/>
        </a:defRPr>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C193D1-E9F0-41F1-8CF6-879A1F941116}" type="datetimeFigureOut">
              <a:rPr kumimoji="1" lang="ja-JP" altLang="en-US" smtClean="0"/>
              <a:t>2012/4/27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5F86D6-FEF8-45C6-98DF-0EE509D9B76F}" type="slidenum">
              <a:rPr kumimoji="1" lang="ja-JP" altLang="en-US" smtClean="0"/>
              <a:t>‹#›</a:t>
            </a:fld>
            <a:endParaRPr kumimoji="1" lang="ja-JP" altLang="en-US"/>
          </a:p>
        </p:txBody>
      </p:sp>
    </p:spTree>
    <p:extLst>
      <p:ext uri="{BB962C8B-B14F-4D97-AF65-F5344CB8AC3E}">
        <p14:creationId xmlns:p14="http://schemas.microsoft.com/office/powerpoint/2010/main" val="5107424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704F2C6-4B94-4540-9464-6631CA114B22}" type="slidenum">
              <a:rPr kumimoji="1" lang="ja-JP" altLang="en-US" smtClean="0"/>
              <a:pPr/>
              <a:t>7</a:t>
            </a:fld>
            <a:endParaRPr kumimoji="1" lang="ja-JP" altLang="en-US"/>
          </a:p>
        </p:txBody>
      </p:sp>
    </p:spTree>
    <p:extLst>
      <p:ext uri="{BB962C8B-B14F-4D97-AF65-F5344CB8AC3E}">
        <p14:creationId xmlns:p14="http://schemas.microsoft.com/office/powerpoint/2010/main" val="257592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C9C600B1-BEDE-4522-8886-A103D390DB95}" type="slidenum">
              <a:rPr kumimoji="1" lang="ja-JP" altLang="en-US" smtClean="0"/>
              <a:pPr/>
              <a:t>12</a:t>
            </a:fld>
            <a:endParaRPr kumimoji="1" lang="ja-JP" altLang="en-US"/>
          </a:p>
        </p:txBody>
      </p:sp>
    </p:spTree>
    <p:extLst>
      <p:ext uri="{BB962C8B-B14F-4D97-AF65-F5344CB8AC3E}">
        <p14:creationId xmlns:p14="http://schemas.microsoft.com/office/powerpoint/2010/main" val="127735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704F2C6-4B94-4540-9464-6631CA114B22}" type="slidenum">
              <a:rPr kumimoji="1" lang="ja-JP" altLang="en-US" smtClean="0"/>
              <a:pPr/>
              <a:t>14</a:t>
            </a:fld>
            <a:endParaRPr kumimoji="1" lang="ja-JP" altLang="en-US"/>
          </a:p>
        </p:txBody>
      </p:sp>
    </p:spTree>
    <p:extLst>
      <p:ext uri="{BB962C8B-B14F-4D97-AF65-F5344CB8AC3E}">
        <p14:creationId xmlns:p14="http://schemas.microsoft.com/office/powerpoint/2010/main" val="3686506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88E394F-1BA0-466F-AAB5-53504D857E82}" type="datetimeFigureOut">
              <a:rPr kumimoji="1" lang="ja-JP" altLang="en-US" smtClean="0"/>
              <a:t>2012/4/27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BF36B1-E60C-4938-A8BF-DDB97A75AD96}" type="slidenum">
              <a:rPr kumimoji="1" lang="ja-JP" altLang="en-US" smtClean="0"/>
              <a:t>‹#›</a:t>
            </a:fld>
            <a:endParaRPr kumimoji="1" lang="ja-JP" altLang="en-US"/>
          </a:p>
        </p:txBody>
      </p:sp>
    </p:spTree>
    <p:extLst>
      <p:ext uri="{BB962C8B-B14F-4D97-AF65-F5344CB8AC3E}">
        <p14:creationId xmlns:p14="http://schemas.microsoft.com/office/powerpoint/2010/main" val="432832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88E394F-1BA0-466F-AAB5-53504D857E82}" type="datetimeFigureOut">
              <a:rPr kumimoji="1" lang="ja-JP" altLang="en-US" smtClean="0"/>
              <a:t>2012/4/27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BF36B1-E60C-4938-A8BF-DDB97A75AD96}" type="slidenum">
              <a:rPr kumimoji="1" lang="ja-JP" altLang="en-US" smtClean="0"/>
              <a:t>‹#›</a:t>
            </a:fld>
            <a:endParaRPr kumimoji="1" lang="ja-JP" altLang="en-US"/>
          </a:p>
        </p:txBody>
      </p:sp>
    </p:spTree>
    <p:extLst>
      <p:ext uri="{BB962C8B-B14F-4D97-AF65-F5344CB8AC3E}">
        <p14:creationId xmlns:p14="http://schemas.microsoft.com/office/powerpoint/2010/main" val="373900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88E394F-1BA0-466F-AAB5-53504D857E82}" type="datetimeFigureOut">
              <a:rPr kumimoji="1" lang="ja-JP" altLang="en-US" smtClean="0"/>
              <a:t>2012/4/27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BF36B1-E60C-4938-A8BF-DDB97A75AD96}" type="slidenum">
              <a:rPr kumimoji="1" lang="ja-JP" altLang="en-US" smtClean="0"/>
              <a:t>‹#›</a:t>
            </a:fld>
            <a:endParaRPr kumimoji="1" lang="ja-JP" altLang="en-US"/>
          </a:p>
        </p:txBody>
      </p:sp>
    </p:spTree>
    <p:extLst>
      <p:ext uri="{BB962C8B-B14F-4D97-AF65-F5344CB8AC3E}">
        <p14:creationId xmlns:p14="http://schemas.microsoft.com/office/powerpoint/2010/main" val="177311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88E394F-1BA0-466F-AAB5-53504D857E82}" type="datetimeFigureOut">
              <a:rPr kumimoji="1" lang="ja-JP" altLang="en-US" smtClean="0"/>
              <a:t>2012/4/27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BF36B1-E60C-4938-A8BF-DDB97A75AD96}" type="slidenum">
              <a:rPr kumimoji="1" lang="ja-JP" altLang="en-US" smtClean="0"/>
              <a:t>‹#›</a:t>
            </a:fld>
            <a:endParaRPr kumimoji="1" lang="ja-JP" altLang="en-US"/>
          </a:p>
        </p:txBody>
      </p:sp>
    </p:spTree>
    <p:extLst>
      <p:ext uri="{BB962C8B-B14F-4D97-AF65-F5344CB8AC3E}">
        <p14:creationId xmlns:p14="http://schemas.microsoft.com/office/powerpoint/2010/main" val="227614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88E394F-1BA0-466F-AAB5-53504D857E82}" type="datetimeFigureOut">
              <a:rPr kumimoji="1" lang="ja-JP" altLang="en-US" smtClean="0"/>
              <a:t>2012/4/27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BF36B1-E60C-4938-A8BF-DDB97A75AD96}" type="slidenum">
              <a:rPr kumimoji="1" lang="ja-JP" altLang="en-US" smtClean="0"/>
              <a:t>‹#›</a:t>
            </a:fld>
            <a:endParaRPr kumimoji="1" lang="ja-JP" altLang="en-US"/>
          </a:p>
        </p:txBody>
      </p:sp>
    </p:spTree>
    <p:extLst>
      <p:ext uri="{BB962C8B-B14F-4D97-AF65-F5344CB8AC3E}">
        <p14:creationId xmlns:p14="http://schemas.microsoft.com/office/powerpoint/2010/main" val="12119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88E394F-1BA0-466F-AAB5-53504D857E82}" type="datetimeFigureOut">
              <a:rPr kumimoji="1" lang="ja-JP" altLang="en-US" smtClean="0"/>
              <a:t>2012/4/27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BF36B1-E60C-4938-A8BF-DDB97A75AD96}" type="slidenum">
              <a:rPr kumimoji="1" lang="ja-JP" altLang="en-US" smtClean="0"/>
              <a:t>‹#›</a:t>
            </a:fld>
            <a:endParaRPr kumimoji="1" lang="ja-JP" altLang="en-US"/>
          </a:p>
        </p:txBody>
      </p:sp>
    </p:spTree>
    <p:extLst>
      <p:ext uri="{BB962C8B-B14F-4D97-AF65-F5344CB8AC3E}">
        <p14:creationId xmlns:p14="http://schemas.microsoft.com/office/powerpoint/2010/main" val="36287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88E394F-1BA0-466F-AAB5-53504D857E82}" type="datetimeFigureOut">
              <a:rPr kumimoji="1" lang="ja-JP" altLang="en-US" smtClean="0"/>
              <a:t>2012/4/27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6BF36B1-E60C-4938-A8BF-DDB97A75AD96}" type="slidenum">
              <a:rPr kumimoji="1" lang="ja-JP" altLang="en-US" smtClean="0"/>
              <a:t>‹#›</a:t>
            </a:fld>
            <a:endParaRPr kumimoji="1" lang="ja-JP" altLang="en-US"/>
          </a:p>
        </p:txBody>
      </p:sp>
    </p:spTree>
    <p:extLst>
      <p:ext uri="{BB962C8B-B14F-4D97-AF65-F5344CB8AC3E}">
        <p14:creationId xmlns:p14="http://schemas.microsoft.com/office/powerpoint/2010/main" val="84026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88E394F-1BA0-466F-AAB5-53504D857E82}" type="datetimeFigureOut">
              <a:rPr kumimoji="1" lang="ja-JP" altLang="en-US" smtClean="0"/>
              <a:t>2012/4/27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6BF36B1-E60C-4938-A8BF-DDB97A75AD96}" type="slidenum">
              <a:rPr kumimoji="1" lang="ja-JP" altLang="en-US" smtClean="0"/>
              <a:t>‹#›</a:t>
            </a:fld>
            <a:endParaRPr kumimoji="1" lang="ja-JP" altLang="en-US"/>
          </a:p>
        </p:txBody>
      </p:sp>
    </p:spTree>
    <p:extLst>
      <p:ext uri="{BB962C8B-B14F-4D97-AF65-F5344CB8AC3E}">
        <p14:creationId xmlns:p14="http://schemas.microsoft.com/office/powerpoint/2010/main" val="404095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88E394F-1BA0-466F-AAB5-53504D857E82}" type="datetimeFigureOut">
              <a:rPr kumimoji="1" lang="ja-JP" altLang="en-US" smtClean="0"/>
              <a:t>2012/4/27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6BF36B1-E60C-4938-A8BF-DDB97A75AD96}" type="slidenum">
              <a:rPr kumimoji="1" lang="ja-JP" altLang="en-US" smtClean="0"/>
              <a:t>‹#›</a:t>
            </a:fld>
            <a:endParaRPr kumimoji="1" lang="ja-JP" altLang="en-US"/>
          </a:p>
        </p:txBody>
      </p:sp>
    </p:spTree>
    <p:extLst>
      <p:ext uri="{BB962C8B-B14F-4D97-AF65-F5344CB8AC3E}">
        <p14:creationId xmlns:p14="http://schemas.microsoft.com/office/powerpoint/2010/main" val="67529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88E394F-1BA0-466F-AAB5-53504D857E82}" type="datetimeFigureOut">
              <a:rPr kumimoji="1" lang="ja-JP" altLang="en-US" smtClean="0"/>
              <a:t>2012/4/27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BF36B1-E60C-4938-A8BF-DDB97A75AD96}" type="slidenum">
              <a:rPr kumimoji="1" lang="ja-JP" altLang="en-US" smtClean="0"/>
              <a:t>‹#›</a:t>
            </a:fld>
            <a:endParaRPr kumimoji="1" lang="ja-JP" altLang="en-US"/>
          </a:p>
        </p:txBody>
      </p:sp>
    </p:spTree>
    <p:extLst>
      <p:ext uri="{BB962C8B-B14F-4D97-AF65-F5344CB8AC3E}">
        <p14:creationId xmlns:p14="http://schemas.microsoft.com/office/powerpoint/2010/main" val="325045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88E394F-1BA0-466F-AAB5-53504D857E82}" type="datetimeFigureOut">
              <a:rPr kumimoji="1" lang="ja-JP" altLang="en-US" smtClean="0"/>
              <a:t>2012/4/27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BF36B1-E60C-4938-A8BF-DDB97A75AD96}" type="slidenum">
              <a:rPr kumimoji="1" lang="ja-JP" altLang="en-US" smtClean="0"/>
              <a:t>‹#›</a:t>
            </a:fld>
            <a:endParaRPr kumimoji="1" lang="ja-JP" altLang="en-US"/>
          </a:p>
        </p:txBody>
      </p:sp>
    </p:spTree>
    <p:extLst>
      <p:ext uri="{BB962C8B-B14F-4D97-AF65-F5344CB8AC3E}">
        <p14:creationId xmlns:p14="http://schemas.microsoft.com/office/powerpoint/2010/main" val="26562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E394F-1BA0-466F-AAB5-53504D857E82}" type="datetimeFigureOut">
              <a:rPr kumimoji="1" lang="ja-JP" altLang="en-US" smtClean="0"/>
              <a:t>2012/4/27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F36B1-E60C-4938-A8BF-DDB97A75AD96}" type="slidenum">
              <a:rPr kumimoji="1" lang="ja-JP" altLang="en-US" smtClean="0"/>
              <a:t>‹#›</a:t>
            </a:fld>
            <a:endParaRPr kumimoji="1" lang="ja-JP" altLang="en-US"/>
          </a:p>
        </p:txBody>
      </p:sp>
    </p:spTree>
    <p:extLst>
      <p:ext uri="{BB962C8B-B14F-4D97-AF65-F5344CB8AC3E}">
        <p14:creationId xmlns:p14="http://schemas.microsoft.com/office/powerpoint/2010/main" val="2687288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maps.google.co.jp/maps?pq=%E7%A6%8F%E5%B3%B6%E3%80%80%E5%AE%AE%E5%9F%8E%E3%80%80%E5%9C%B0%E5%9B%B3&amp;hl=ja&amp;cp=2&amp;gs_id=1m&amp;xhr=t&amp;q=%E5%AE%AE%E5%9F%8E%E7%9C%8C+%E5%9C%B0%E5%9B%B3&amp;rlz=1T4GGLL_jaJP374JP376&amp;gs_upl=&amp;bav=on.2,or.r_gc.r_pw.,cf.osb&amp;biw=1920&amp;bih=823&amp;wrapid=tlif132151636980904&amp;um=1&amp;ie=UTF-8&amp;hq=&amp;hnear=0x5f8892ddfbe0dc71:0xce6fb9385107a4ad,%E5%AE%AE%E5%9F%8E%E7%9C%8C&amp;gl=jp&amp;ei=ar3ETtOuJubSmAXTn5mXCw&amp;sa=X&amp;oi=geocode_result&amp;ct=image&amp;resnum=1&amp;sqi=2&amp;ved=0CDcQ8gEwAA"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研究紹介と</a:t>
            </a:r>
            <a:r>
              <a:rPr kumimoji="1" lang="en-US" altLang="ja-JP" dirty="0" smtClean="0"/>
              <a:t>CREST2</a:t>
            </a:r>
            <a:r>
              <a:rPr kumimoji="1" lang="ja-JP" altLang="en-US" dirty="0" err="1" smtClean="0"/>
              <a:t>での</a:t>
            </a:r>
            <a:r>
              <a:rPr kumimoji="1" lang="ja-JP" altLang="en-US" dirty="0" smtClean="0"/>
              <a:t>展望</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福島大学共生システム理工学類</a:t>
            </a:r>
            <a:endParaRPr kumimoji="1" lang="en-US" altLang="ja-JP" dirty="0" smtClean="0"/>
          </a:p>
          <a:p>
            <a:r>
              <a:rPr lang="ja-JP" altLang="en-US" dirty="0"/>
              <a:t>環境</a:t>
            </a:r>
            <a:r>
              <a:rPr lang="ja-JP" altLang="en-US" dirty="0" smtClean="0"/>
              <a:t>システムマネジメント専攻</a:t>
            </a:r>
            <a:endParaRPr lang="en-US" altLang="ja-JP" dirty="0" smtClean="0"/>
          </a:p>
          <a:p>
            <a:r>
              <a:rPr kumimoji="1" lang="ja-JP" altLang="en-US" dirty="0"/>
              <a:t>横尾善之</a:t>
            </a:r>
          </a:p>
        </p:txBody>
      </p:sp>
    </p:spTree>
    <p:extLst>
      <p:ext uri="{BB962C8B-B14F-4D97-AF65-F5344CB8AC3E}">
        <p14:creationId xmlns:p14="http://schemas.microsoft.com/office/powerpoint/2010/main" val="199150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91810"/>
            <a:ext cx="8229600" cy="1066800"/>
          </a:xfrm>
        </p:spPr>
        <p:txBody>
          <a:bodyPr>
            <a:normAutofit/>
          </a:bodyPr>
          <a:lstStyle/>
          <a:p>
            <a:r>
              <a:rPr kumimoji="1" lang="ja-JP" altLang="en-US" dirty="0" smtClean="0">
                <a:latin typeface="+mj-ea"/>
              </a:rPr>
              <a:t>サンプルの採集①</a:t>
            </a:r>
            <a:endParaRPr kumimoji="1" lang="ja-JP" altLang="en-US" dirty="0">
              <a:latin typeface="+mj-ea"/>
            </a:endParaRPr>
          </a:p>
        </p:txBody>
      </p:sp>
      <p:sp>
        <p:nvSpPr>
          <p:cNvPr id="3" name="コンテンツ プレースホルダー 2"/>
          <p:cNvSpPr>
            <a:spLocks noGrp="1"/>
          </p:cNvSpPr>
          <p:nvPr>
            <p:ph idx="1"/>
          </p:nvPr>
        </p:nvSpPr>
        <p:spPr>
          <a:xfrm>
            <a:off x="395536" y="1984208"/>
            <a:ext cx="8229600" cy="4325112"/>
          </a:xfrm>
        </p:spPr>
        <p:txBody>
          <a:bodyPr>
            <a:normAutofit fontScale="92500" lnSpcReduction="20000"/>
          </a:bodyPr>
          <a:lstStyle/>
          <a:p>
            <a:pPr marL="109728" indent="0">
              <a:buNone/>
            </a:pPr>
            <a:r>
              <a:rPr kumimoji="1" lang="ja-JP" altLang="en-US" dirty="0" smtClean="0">
                <a:latin typeface="+mj-ea"/>
                <a:ea typeface="+mj-ea"/>
              </a:rPr>
              <a:t>コドラート付きサーバーネットを用いて水生</a:t>
            </a:r>
            <a:r>
              <a:rPr lang="ja-JP" altLang="en-US" dirty="0">
                <a:latin typeface="+mj-ea"/>
                <a:ea typeface="+mj-ea"/>
              </a:rPr>
              <a:t>生物</a:t>
            </a:r>
            <a:r>
              <a:rPr kumimoji="1" lang="ja-JP" altLang="en-US" dirty="0" smtClean="0">
                <a:latin typeface="+mj-ea"/>
                <a:ea typeface="+mj-ea"/>
              </a:rPr>
              <a:t>の採集を行う</a:t>
            </a:r>
            <a:r>
              <a:rPr lang="ja-JP" altLang="en-US" dirty="0">
                <a:latin typeface="+mj-ea"/>
                <a:ea typeface="+mj-ea"/>
              </a:rPr>
              <a:t>．</a:t>
            </a:r>
            <a:endParaRPr kumimoji="1" lang="en-US" altLang="ja-JP" dirty="0" smtClean="0">
              <a:latin typeface="+mj-ea"/>
              <a:ea typeface="+mj-ea"/>
            </a:endParaRPr>
          </a:p>
          <a:p>
            <a:pPr marL="109728" indent="0">
              <a:buNone/>
            </a:pPr>
            <a:endParaRPr lang="en-US" altLang="ja-JP" dirty="0"/>
          </a:p>
          <a:p>
            <a:pPr marL="109728" indent="0">
              <a:buNone/>
            </a:pPr>
            <a:endParaRPr kumimoji="1" lang="en-US" altLang="ja-JP" dirty="0" smtClean="0"/>
          </a:p>
          <a:p>
            <a:pPr marL="109728" indent="0">
              <a:buNone/>
            </a:pPr>
            <a:endParaRPr lang="en-US" altLang="ja-JP" dirty="0"/>
          </a:p>
          <a:p>
            <a:pPr marL="109728" indent="0">
              <a:buNone/>
            </a:pPr>
            <a:endParaRPr kumimoji="1" lang="en-US" altLang="ja-JP" dirty="0" smtClean="0"/>
          </a:p>
          <a:p>
            <a:pPr marL="109728" indent="0">
              <a:buNone/>
            </a:pPr>
            <a:endParaRPr lang="en-US" altLang="ja-JP" dirty="0"/>
          </a:p>
          <a:p>
            <a:pPr marL="109728" indent="0">
              <a:buNone/>
            </a:pPr>
            <a:endParaRPr kumimoji="1" lang="en-US" altLang="ja-JP" dirty="0" smtClean="0"/>
          </a:p>
          <a:p>
            <a:pPr marL="109728" indent="0">
              <a:buNone/>
            </a:pPr>
            <a:r>
              <a:rPr kumimoji="1" lang="ja-JP" altLang="en-US" sz="2000" dirty="0" smtClean="0">
                <a:latin typeface="+mj-ea"/>
                <a:ea typeface="+mj-ea"/>
              </a:rPr>
              <a:t>　　</a:t>
            </a:r>
            <a:r>
              <a:rPr lang="ja-JP" altLang="en-US" sz="2000" dirty="0" smtClean="0">
                <a:latin typeface="+mj-ea"/>
                <a:ea typeface="+mj-ea"/>
              </a:rPr>
              <a:t>写真</a:t>
            </a:r>
            <a:r>
              <a:rPr lang="en-US" altLang="ja-JP" sz="2000" dirty="0" smtClean="0">
                <a:latin typeface="+mj-ea"/>
                <a:ea typeface="+mj-ea"/>
              </a:rPr>
              <a:t>1</a:t>
            </a:r>
            <a:r>
              <a:rPr kumimoji="1" lang="en-US" altLang="ja-JP" sz="2000" dirty="0" smtClean="0">
                <a:latin typeface="+mj-ea"/>
                <a:ea typeface="+mj-ea"/>
              </a:rPr>
              <a:t>.</a:t>
            </a:r>
            <a:r>
              <a:rPr kumimoji="1" lang="ja-JP" altLang="en-US" sz="2000" dirty="0" smtClean="0">
                <a:latin typeface="+mj-ea"/>
                <a:ea typeface="+mj-ea"/>
              </a:rPr>
              <a:t>コドラートネット</a:t>
            </a:r>
            <a:r>
              <a:rPr kumimoji="1" lang="ja-JP" altLang="en-US" dirty="0" smtClean="0">
                <a:latin typeface="+mn-ea"/>
              </a:rPr>
              <a:t>　　  </a:t>
            </a:r>
            <a:r>
              <a:rPr lang="ja-JP" altLang="en-US" sz="2000" dirty="0" smtClean="0">
                <a:latin typeface="+mj-ea"/>
                <a:ea typeface="+mj-ea"/>
              </a:rPr>
              <a:t>写真</a:t>
            </a:r>
            <a:r>
              <a:rPr lang="en-US" altLang="ja-JP" sz="2000" dirty="0" smtClean="0">
                <a:latin typeface="+mj-ea"/>
                <a:ea typeface="+mj-ea"/>
              </a:rPr>
              <a:t>2</a:t>
            </a:r>
            <a:r>
              <a:rPr kumimoji="1" lang="en-US" altLang="ja-JP" sz="2000" dirty="0" smtClean="0">
                <a:latin typeface="+mj-ea"/>
                <a:ea typeface="+mj-ea"/>
              </a:rPr>
              <a:t>.</a:t>
            </a:r>
            <a:r>
              <a:rPr kumimoji="1" lang="ja-JP" altLang="en-US" sz="2000" dirty="0" smtClean="0">
                <a:latin typeface="+mj-ea"/>
                <a:ea typeface="+mj-ea"/>
              </a:rPr>
              <a:t>サンプルの採集風景</a:t>
            </a:r>
            <a:endParaRPr kumimoji="1" lang="en-US" altLang="ja-JP" sz="2000" dirty="0" smtClean="0">
              <a:latin typeface="+mj-ea"/>
              <a:ea typeface="+mj-ea"/>
            </a:endParaRPr>
          </a:p>
          <a:p>
            <a:pPr marL="109728" indent="0">
              <a:buNone/>
            </a:pPr>
            <a:endParaRPr kumimoji="1" lang="ja-JP" altLang="en-US" dirty="0">
              <a:latin typeface="+mj-ea"/>
              <a:ea typeface="+mj-ea"/>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83" y="2924944"/>
            <a:ext cx="3535469" cy="2651602"/>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4352" y="2926348"/>
            <a:ext cx="3588810" cy="2670287"/>
          </a:xfrm>
          <a:prstGeom prst="rect">
            <a:avLst/>
          </a:prstGeom>
        </p:spPr>
      </p:pic>
      <p:cxnSp>
        <p:nvCxnSpPr>
          <p:cNvPr id="7" name="直線矢印コネクタ 6"/>
          <p:cNvCxnSpPr/>
          <p:nvPr/>
        </p:nvCxnSpPr>
        <p:spPr>
          <a:xfrm>
            <a:off x="3071906" y="4289006"/>
            <a:ext cx="924030" cy="28803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3635896" y="4577039"/>
            <a:ext cx="379199" cy="652161"/>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213151" y="4392372"/>
            <a:ext cx="641540" cy="369332"/>
          </a:xfrm>
          <a:prstGeom prst="rect">
            <a:avLst/>
          </a:prstGeom>
          <a:noFill/>
        </p:spPr>
        <p:txBody>
          <a:bodyPr wrap="square" rtlCol="0">
            <a:spAutoFit/>
          </a:bodyPr>
          <a:lstStyle/>
          <a:p>
            <a:r>
              <a:rPr kumimoji="1" lang="en-US" altLang="ja-JP" dirty="0" smtClean="0">
                <a:latin typeface="+mj-ea"/>
                <a:ea typeface="+mj-ea"/>
              </a:rPr>
              <a:t>30cm</a:t>
            </a:r>
            <a:endParaRPr kumimoji="1" lang="ja-JP" altLang="en-US" dirty="0">
              <a:latin typeface="+mj-ea"/>
              <a:ea typeface="+mj-ea"/>
            </a:endParaRPr>
          </a:p>
        </p:txBody>
      </p:sp>
    </p:spTree>
    <p:extLst>
      <p:ext uri="{BB962C8B-B14F-4D97-AF65-F5344CB8AC3E}">
        <p14:creationId xmlns:p14="http://schemas.microsoft.com/office/powerpoint/2010/main" val="80882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620688"/>
            <a:ext cx="8229600" cy="1066800"/>
          </a:xfrm>
        </p:spPr>
        <p:txBody>
          <a:bodyPr/>
          <a:lstStyle/>
          <a:p>
            <a:r>
              <a:rPr kumimoji="1" lang="ja-JP" altLang="en-US" dirty="0" smtClean="0">
                <a:latin typeface="+mj-ea"/>
              </a:rPr>
              <a:t>サンプルの採集②</a:t>
            </a:r>
            <a:endParaRPr kumimoji="1" lang="ja-JP" altLang="en-US" dirty="0">
              <a:latin typeface="+mj-ea"/>
            </a:endParaRPr>
          </a:p>
        </p:txBody>
      </p:sp>
      <p:pic>
        <p:nvPicPr>
          <p:cNvPr id="34818" name="Picture 2" descr="F:\YokooPhoto\IMG_04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700808"/>
            <a:ext cx="27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3" descr="F:\YokooPhoto\IMG_04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221088"/>
            <a:ext cx="27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F:\YokooPhoto\IMG_04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5279" y="1741576"/>
            <a:ext cx="2700000" cy="1768058"/>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descr="F:\YokooPhoto\0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355" y="4221088"/>
            <a:ext cx="2700000" cy="181091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55576" y="3594874"/>
            <a:ext cx="3481691" cy="400110"/>
          </a:xfrm>
          <a:prstGeom prst="rect">
            <a:avLst/>
          </a:prstGeom>
          <a:noFill/>
        </p:spPr>
        <p:txBody>
          <a:bodyPr wrap="square" rtlCol="0">
            <a:spAutoFit/>
          </a:bodyPr>
          <a:lstStyle/>
          <a:p>
            <a:r>
              <a:rPr kumimoji="1" lang="ja-JP" altLang="en-US" sz="2000" dirty="0" smtClean="0">
                <a:latin typeface="+mj-ea"/>
                <a:ea typeface="+mj-ea"/>
              </a:rPr>
              <a:t>写真</a:t>
            </a:r>
            <a:r>
              <a:rPr kumimoji="1" lang="en-US" altLang="ja-JP" sz="2000" dirty="0" smtClean="0">
                <a:latin typeface="+mj-ea"/>
                <a:ea typeface="+mj-ea"/>
              </a:rPr>
              <a:t>3.</a:t>
            </a:r>
            <a:r>
              <a:rPr kumimoji="1" lang="ja-JP" altLang="en-US" sz="2000" dirty="0" smtClean="0">
                <a:latin typeface="+mj-ea"/>
                <a:ea typeface="+mj-ea"/>
              </a:rPr>
              <a:t>サンプルの採集風景</a:t>
            </a:r>
            <a:endParaRPr kumimoji="1" lang="ja-JP" altLang="en-US" sz="2000" dirty="0">
              <a:latin typeface="+mj-ea"/>
              <a:ea typeface="+mj-ea"/>
            </a:endParaRPr>
          </a:p>
        </p:txBody>
      </p:sp>
      <p:sp>
        <p:nvSpPr>
          <p:cNvPr id="10" name="テキスト ボックス 9"/>
          <p:cNvSpPr txBox="1"/>
          <p:nvPr/>
        </p:nvSpPr>
        <p:spPr>
          <a:xfrm>
            <a:off x="4247920" y="3594874"/>
            <a:ext cx="3348416" cy="400110"/>
          </a:xfrm>
          <a:prstGeom prst="rect">
            <a:avLst/>
          </a:prstGeom>
          <a:noFill/>
        </p:spPr>
        <p:txBody>
          <a:bodyPr wrap="square" rtlCol="0">
            <a:spAutoFit/>
          </a:bodyPr>
          <a:lstStyle/>
          <a:p>
            <a:r>
              <a:rPr kumimoji="1" lang="ja-JP" altLang="en-US" sz="2000" dirty="0" smtClean="0">
                <a:latin typeface="+mj-ea"/>
                <a:ea typeface="+mj-ea"/>
              </a:rPr>
              <a:t>写真</a:t>
            </a:r>
            <a:r>
              <a:rPr kumimoji="1" lang="en-US" altLang="ja-JP" sz="2000" dirty="0" smtClean="0">
                <a:latin typeface="+mj-ea"/>
                <a:ea typeface="+mj-ea"/>
              </a:rPr>
              <a:t>4.</a:t>
            </a:r>
            <a:r>
              <a:rPr lang="ja-JP" altLang="en-US" sz="2000" dirty="0" smtClean="0">
                <a:latin typeface="+mj-ea"/>
                <a:ea typeface="+mj-ea"/>
              </a:rPr>
              <a:t>石の下の水生生物</a:t>
            </a:r>
            <a:endParaRPr kumimoji="1" lang="ja-JP" altLang="en-US" sz="2000" dirty="0">
              <a:latin typeface="+mj-ea"/>
              <a:ea typeface="+mj-ea"/>
            </a:endParaRPr>
          </a:p>
        </p:txBody>
      </p:sp>
      <p:sp>
        <p:nvSpPr>
          <p:cNvPr id="6" name="円/楕円 5"/>
          <p:cNvSpPr/>
          <p:nvPr/>
        </p:nvSpPr>
        <p:spPr>
          <a:xfrm>
            <a:off x="5292080" y="2404769"/>
            <a:ext cx="792088"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043608" y="6093296"/>
            <a:ext cx="3528392" cy="400110"/>
          </a:xfrm>
          <a:prstGeom prst="rect">
            <a:avLst/>
          </a:prstGeom>
          <a:noFill/>
        </p:spPr>
        <p:txBody>
          <a:bodyPr wrap="square" rtlCol="0">
            <a:spAutoFit/>
          </a:bodyPr>
          <a:lstStyle/>
          <a:p>
            <a:r>
              <a:rPr kumimoji="1" lang="ja-JP" altLang="en-US" sz="2000" dirty="0" smtClean="0">
                <a:latin typeface="+mj-ea"/>
                <a:ea typeface="+mj-ea"/>
              </a:rPr>
              <a:t>写真</a:t>
            </a:r>
            <a:r>
              <a:rPr lang="en-US" altLang="ja-JP" sz="2000" dirty="0">
                <a:latin typeface="+mj-ea"/>
                <a:ea typeface="+mj-ea"/>
              </a:rPr>
              <a:t>5</a:t>
            </a:r>
            <a:r>
              <a:rPr kumimoji="1" lang="en-US" altLang="ja-JP" sz="2000" dirty="0" smtClean="0">
                <a:latin typeface="+mj-ea"/>
                <a:ea typeface="+mj-ea"/>
              </a:rPr>
              <a:t>.</a:t>
            </a:r>
            <a:r>
              <a:rPr lang="ja-JP" altLang="en-US" sz="2000" dirty="0" smtClean="0">
                <a:latin typeface="+mj-ea"/>
                <a:ea typeface="+mj-ea"/>
              </a:rPr>
              <a:t>コドラートネット</a:t>
            </a:r>
            <a:r>
              <a:rPr lang="ja-JP" altLang="en-US" sz="2000" dirty="0">
                <a:latin typeface="+mj-ea"/>
                <a:ea typeface="+mj-ea"/>
              </a:rPr>
              <a:t>内部</a:t>
            </a:r>
            <a:endParaRPr kumimoji="1" lang="ja-JP" altLang="en-US" sz="2000" dirty="0">
              <a:latin typeface="+mj-ea"/>
              <a:ea typeface="+mj-ea"/>
            </a:endParaRPr>
          </a:p>
        </p:txBody>
      </p:sp>
      <p:sp>
        <p:nvSpPr>
          <p:cNvPr id="13" name="テキスト ボックス 12"/>
          <p:cNvSpPr txBox="1"/>
          <p:nvPr/>
        </p:nvSpPr>
        <p:spPr>
          <a:xfrm>
            <a:off x="5148064" y="6093296"/>
            <a:ext cx="3528392" cy="400110"/>
          </a:xfrm>
          <a:prstGeom prst="rect">
            <a:avLst/>
          </a:prstGeom>
          <a:noFill/>
        </p:spPr>
        <p:txBody>
          <a:bodyPr wrap="square" rtlCol="0">
            <a:spAutoFit/>
          </a:bodyPr>
          <a:lstStyle/>
          <a:p>
            <a:r>
              <a:rPr kumimoji="1" lang="ja-JP" altLang="en-US" sz="2000" dirty="0" smtClean="0">
                <a:latin typeface="+mj-ea"/>
                <a:ea typeface="+mj-ea"/>
              </a:rPr>
              <a:t>写真</a:t>
            </a:r>
            <a:r>
              <a:rPr lang="en-US" altLang="ja-JP" sz="2000" dirty="0" smtClean="0">
                <a:latin typeface="+mj-ea"/>
                <a:ea typeface="+mj-ea"/>
              </a:rPr>
              <a:t>6</a:t>
            </a:r>
            <a:r>
              <a:rPr kumimoji="1" lang="en-US" altLang="ja-JP" sz="2000" dirty="0" smtClean="0">
                <a:latin typeface="+mj-ea"/>
                <a:ea typeface="+mj-ea"/>
              </a:rPr>
              <a:t>.</a:t>
            </a:r>
            <a:r>
              <a:rPr lang="ja-JP" altLang="en-US" sz="2000" dirty="0" smtClean="0">
                <a:latin typeface="+mj-ea"/>
                <a:ea typeface="+mj-ea"/>
              </a:rPr>
              <a:t>ボトル詰め後</a:t>
            </a:r>
            <a:endParaRPr kumimoji="1" lang="ja-JP" altLang="en-US" sz="2000" dirty="0">
              <a:latin typeface="+mj-ea"/>
              <a:ea typeface="+mj-ea"/>
            </a:endParaRPr>
          </a:p>
        </p:txBody>
      </p:sp>
    </p:spTree>
    <p:extLst>
      <p:ext uri="{BB962C8B-B14F-4D97-AF65-F5344CB8AC3E}">
        <p14:creationId xmlns:p14="http://schemas.microsoft.com/office/powerpoint/2010/main" val="2797076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6184"/>
            <a:ext cx="8229600" cy="1066800"/>
          </a:xfrm>
        </p:spPr>
        <p:txBody>
          <a:bodyPr/>
          <a:lstStyle/>
          <a:p>
            <a:r>
              <a:rPr kumimoji="1" lang="ja-JP" altLang="en-US" dirty="0" smtClean="0"/>
              <a:t>サンプルの一部</a:t>
            </a:r>
            <a:endParaRPr kumimoji="1" lang="ja-JP" altLang="en-US" dirty="0"/>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2829" y="1580176"/>
            <a:ext cx="2791060" cy="2093295"/>
          </a:xfrm>
        </p:spPr>
      </p:pic>
      <p:sp>
        <p:nvSpPr>
          <p:cNvPr id="7" name="テキスト ボックス 6"/>
          <p:cNvSpPr txBox="1"/>
          <p:nvPr/>
        </p:nvSpPr>
        <p:spPr>
          <a:xfrm>
            <a:off x="303276" y="3622278"/>
            <a:ext cx="3960439" cy="400110"/>
          </a:xfrm>
          <a:prstGeom prst="rect">
            <a:avLst/>
          </a:prstGeom>
          <a:noFill/>
        </p:spPr>
        <p:txBody>
          <a:bodyPr wrap="square" rtlCol="0">
            <a:spAutoFit/>
          </a:bodyPr>
          <a:lstStyle/>
          <a:p>
            <a:r>
              <a:rPr lang="ja-JP" altLang="en-US" sz="2000" dirty="0">
                <a:latin typeface="+mj-ea"/>
                <a:ea typeface="+mj-ea"/>
              </a:rPr>
              <a:t> </a:t>
            </a:r>
            <a:r>
              <a:rPr lang="ja-JP" altLang="en-US" sz="2000" dirty="0" smtClean="0">
                <a:latin typeface="+mj-ea"/>
                <a:ea typeface="+mj-ea"/>
              </a:rPr>
              <a:t>写真</a:t>
            </a:r>
            <a:r>
              <a:rPr lang="en-US" altLang="ja-JP" sz="2000" dirty="0">
                <a:latin typeface="+mj-ea"/>
                <a:ea typeface="+mj-ea"/>
              </a:rPr>
              <a:t>7</a:t>
            </a:r>
            <a:r>
              <a:rPr lang="en-US" altLang="ja-JP" sz="2000" dirty="0" smtClean="0">
                <a:latin typeface="+mj-ea"/>
                <a:ea typeface="+mj-ea"/>
              </a:rPr>
              <a:t>.</a:t>
            </a:r>
            <a:r>
              <a:rPr kumimoji="1" lang="ja-JP" altLang="en-US" sz="2000" dirty="0" smtClean="0">
                <a:latin typeface="+mj-ea"/>
                <a:ea typeface="+mj-ea"/>
              </a:rPr>
              <a:t>ヒゲナガカワトビケラ</a:t>
            </a:r>
            <a:endParaRPr kumimoji="1" lang="ja-JP" altLang="en-US" sz="2000" dirty="0">
              <a:latin typeface="+mj-ea"/>
              <a:ea typeface="+mj-ea"/>
            </a:endParaRPr>
          </a:p>
        </p:txBody>
      </p:sp>
      <p:sp>
        <p:nvSpPr>
          <p:cNvPr id="8" name="テキスト ボックス 7"/>
          <p:cNvSpPr txBox="1"/>
          <p:nvPr/>
        </p:nvSpPr>
        <p:spPr>
          <a:xfrm>
            <a:off x="2509646" y="6125234"/>
            <a:ext cx="3851920" cy="400110"/>
          </a:xfrm>
          <a:prstGeom prst="rect">
            <a:avLst/>
          </a:prstGeom>
          <a:noFill/>
        </p:spPr>
        <p:txBody>
          <a:bodyPr wrap="square" rtlCol="0">
            <a:spAutoFit/>
          </a:bodyPr>
          <a:lstStyle/>
          <a:p>
            <a:r>
              <a:rPr lang="ja-JP" altLang="en-US" sz="2000" dirty="0">
                <a:latin typeface="+mj-ea"/>
                <a:ea typeface="+mj-ea"/>
              </a:rPr>
              <a:t> </a:t>
            </a:r>
            <a:r>
              <a:rPr lang="ja-JP" altLang="en-US" sz="2000" dirty="0" smtClean="0">
                <a:latin typeface="+mj-ea"/>
                <a:ea typeface="+mj-ea"/>
              </a:rPr>
              <a:t> 写真</a:t>
            </a:r>
            <a:r>
              <a:rPr lang="en-US" altLang="ja-JP" sz="2000" dirty="0">
                <a:latin typeface="+mj-ea"/>
                <a:ea typeface="+mj-ea"/>
              </a:rPr>
              <a:t>9</a:t>
            </a:r>
            <a:r>
              <a:rPr lang="en-US" altLang="ja-JP" sz="2000" dirty="0" smtClean="0">
                <a:latin typeface="+mj-ea"/>
                <a:ea typeface="+mj-ea"/>
              </a:rPr>
              <a:t>.</a:t>
            </a:r>
            <a:r>
              <a:rPr lang="ja-JP" altLang="en-US" sz="2000" dirty="0" smtClean="0">
                <a:latin typeface="+mj-ea"/>
                <a:ea typeface="+mj-ea"/>
              </a:rPr>
              <a:t>ハマダラナガレアブ</a:t>
            </a:r>
            <a:endParaRPr kumimoji="1" lang="ja-JP" altLang="en-US" sz="2000" dirty="0">
              <a:latin typeface="+mj-ea"/>
              <a:ea typeface="+mj-ea"/>
            </a:endParaRPr>
          </a:p>
        </p:txBody>
      </p:sp>
      <p:sp>
        <p:nvSpPr>
          <p:cNvPr id="9" name="テキスト ボックス 8"/>
          <p:cNvSpPr txBox="1"/>
          <p:nvPr/>
        </p:nvSpPr>
        <p:spPr>
          <a:xfrm>
            <a:off x="5076056" y="3622278"/>
            <a:ext cx="3528393" cy="400110"/>
          </a:xfrm>
          <a:prstGeom prst="rect">
            <a:avLst/>
          </a:prstGeom>
          <a:noFill/>
        </p:spPr>
        <p:txBody>
          <a:bodyPr wrap="square" rtlCol="0">
            <a:spAutoFit/>
          </a:bodyPr>
          <a:lstStyle/>
          <a:p>
            <a:r>
              <a:rPr lang="ja-JP" altLang="en-US" sz="2000" dirty="0">
                <a:latin typeface="+mj-ea"/>
                <a:ea typeface="+mj-ea"/>
              </a:rPr>
              <a:t> </a:t>
            </a:r>
            <a:r>
              <a:rPr lang="ja-JP" altLang="en-US" sz="2000" dirty="0" smtClean="0">
                <a:latin typeface="+mj-ea"/>
                <a:ea typeface="+mj-ea"/>
              </a:rPr>
              <a:t>写真</a:t>
            </a:r>
            <a:r>
              <a:rPr lang="en-US" altLang="ja-JP" sz="2000" dirty="0" smtClean="0">
                <a:latin typeface="+mj-ea"/>
                <a:ea typeface="+mj-ea"/>
              </a:rPr>
              <a:t>8.</a:t>
            </a:r>
            <a:r>
              <a:rPr lang="ja-JP" altLang="en-US" sz="2000" dirty="0" smtClean="0">
                <a:latin typeface="+mj-ea"/>
                <a:ea typeface="+mj-ea"/>
              </a:rPr>
              <a:t>キカワゲラ属の</a:t>
            </a:r>
            <a:r>
              <a:rPr lang="en-US" altLang="ja-JP" sz="2000" dirty="0" smtClean="0">
                <a:latin typeface="+mj-ea"/>
                <a:ea typeface="+mj-ea"/>
              </a:rPr>
              <a:t>1</a:t>
            </a:r>
            <a:r>
              <a:rPr lang="ja-JP" altLang="en-US" sz="2000" dirty="0" smtClean="0">
                <a:latin typeface="+mj-ea"/>
                <a:ea typeface="+mj-ea"/>
              </a:rPr>
              <a:t>種</a:t>
            </a:r>
            <a:endParaRPr kumimoji="1" lang="ja-JP" altLang="en-US" sz="2000" dirty="0">
              <a:latin typeface="+mj-ea"/>
              <a:ea typeface="+mj-ea"/>
            </a:endParaRPr>
          </a:p>
        </p:txBody>
      </p:sp>
      <p:pic>
        <p:nvPicPr>
          <p:cNvPr id="3075" name="Picture 3" descr="C:\Users\matsuzawa\Pictures\2012-02-13\1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4112081"/>
            <a:ext cx="2719379" cy="20395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atsuzawa\Pictures\2012-02-13\17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1569548"/>
            <a:ext cx="2736304" cy="20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541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91810"/>
            <a:ext cx="8229600" cy="1066800"/>
          </a:xfrm>
        </p:spPr>
        <p:txBody>
          <a:bodyPr/>
          <a:lstStyle/>
          <a:p>
            <a:r>
              <a:rPr kumimoji="1" lang="ja-JP" altLang="en-US" dirty="0" smtClean="0">
                <a:latin typeface="+mj-ea"/>
              </a:rPr>
              <a:t>サンプルの分類①</a:t>
            </a:r>
            <a:endParaRPr kumimoji="1" lang="ja-JP" altLang="en-US" dirty="0">
              <a:latin typeface="+mj-ea"/>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9" y="2253723"/>
            <a:ext cx="3384376" cy="2538282"/>
          </a:xfrm>
        </p:spPr>
      </p:pic>
      <p:sp>
        <p:nvSpPr>
          <p:cNvPr id="5" name="テキスト ボックス 4"/>
          <p:cNvSpPr txBox="1"/>
          <p:nvPr/>
        </p:nvSpPr>
        <p:spPr>
          <a:xfrm>
            <a:off x="467544" y="4901098"/>
            <a:ext cx="3168352" cy="400110"/>
          </a:xfrm>
          <a:prstGeom prst="rect">
            <a:avLst/>
          </a:prstGeom>
          <a:noFill/>
        </p:spPr>
        <p:txBody>
          <a:bodyPr wrap="square" rtlCol="0">
            <a:spAutoFit/>
          </a:bodyPr>
          <a:lstStyle/>
          <a:p>
            <a:r>
              <a:rPr lang="ja-JP" altLang="en-US" sz="2000" dirty="0" smtClean="0">
                <a:latin typeface="+mj-ea"/>
                <a:ea typeface="+mj-ea"/>
              </a:rPr>
              <a:t>写真</a:t>
            </a:r>
            <a:r>
              <a:rPr lang="en-US" altLang="ja-JP" sz="2000" dirty="0" smtClean="0">
                <a:latin typeface="+mj-ea"/>
                <a:ea typeface="+mj-ea"/>
              </a:rPr>
              <a:t>10</a:t>
            </a:r>
            <a:r>
              <a:rPr kumimoji="1" lang="en-US" altLang="ja-JP" sz="2000" dirty="0" smtClean="0">
                <a:latin typeface="+mj-ea"/>
                <a:ea typeface="+mj-ea"/>
              </a:rPr>
              <a:t>.</a:t>
            </a:r>
            <a:r>
              <a:rPr lang="en-US" altLang="ja-JP" sz="2000" dirty="0" smtClean="0">
                <a:latin typeface="+mj-ea"/>
                <a:ea typeface="+mj-ea"/>
              </a:rPr>
              <a:t> </a:t>
            </a:r>
            <a:r>
              <a:rPr lang="en-US" altLang="ja-JP" sz="2000" dirty="0">
                <a:latin typeface="+mj-ea"/>
                <a:ea typeface="+mj-ea"/>
              </a:rPr>
              <a:t>LED</a:t>
            </a:r>
            <a:r>
              <a:rPr lang="ja-JP" altLang="ja-JP" sz="2000" dirty="0">
                <a:latin typeface="+mj-ea"/>
                <a:ea typeface="+mj-ea"/>
              </a:rPr>
              <a:t>照明付顕微鏡</a:t>
            </a:r>
            <a:endParaRPr kumimoji="1" lang="ja-JP" altLang="en-US" sz="2000" dirty="0">
              <a:latin typeface="+mj-ea"/>
              <a:ea typeface="+mj-ea"/>
            </a:endParaRPr>
          </a:p>
        </p:txBody>
      </p:sp>
      <p:sp>
        <p:nvSpPr>
          <p:cNvPr id="6" name="テキスト ボックス 5"/>
          <p:cNvSpPr txBox="1"/>
          <p:nvPr/>
        </p:nvSpPr>
        <p:spPr>
          <a:xfrm>
            <a:off x="3851920" y="2253723"/>
            <a:ext cx="5112568" cy="2308324"/>
          </a:xfrm>
          <a:prstGeom prst="rect">
            <a:avLst/>
          </a:prstGeom>
          <a:noFill/>
        </p:spPr>
        <p:txBody>
          <a:bodyPr wrap="square" rtlCol="0">
            <a:spAutoFit/>
          </a:bodyPr>
          <a:lstStyle/>
          <a:p>
            <a:r>
              <a:rPr lang="en-US" altLang="ja-JP" sz="2400" dirty="0">
                <a:latin typeface="+mj-ea"/>
                <a:ea typeface="+mj-ea"/>
              </a:rPr>
              <a:t>LED</a:t>
            </a:r>
            <a:r>
              <a:rPr lang="ja-JP" altLang="ja-JP" sz="2400" dirty="0">
                <a:latin typeface="+mj-ea"/>
                <a:ea typeface="+mj-ea"/>
              </a:rPr>
              <a:t>照明付</a:t>
            </a:r>
            <a:r>
              <a:rPr lang="ja-JP" altLang="ja-JP" sz="2400" dirty="0" smtClean="0">
                <a:latin typeface="+mj-ea"/>
                <a:ea typeface="+mj-ea"/>
              </a:rPr>
              <a:t>顕微鏡</a:t>
            </a:r>
            <a:r>
              <a:rPr lang="ja-JP" altLang="en-US" sz="2400" dirty="0" smtClean="0">
                <a:latin typeface="+mj-ea"/>
                <a:ea typeface="+mj-ea"/>
              </a:rPr>
              <a:t>を用いて</a:t>
            </a:r>
            <a:r>
              <a:rPr lang="ja-JP" altLang="en-US" sz="2400" dirty="0">
                <a:latin typeface="+mj-ea"/>
                <a:ea typeface="+mj-ea"/>
              </a:rPr>
              <a:t>，</a:t>
            </a:r>
            <a:endParaRPr lang="en-US" altLang="ja-JP" sz="2400" dirty="0" smtClean="0">
              <a:latin typeface="+mj-ea"/>
              <a:ea typeface="+mj-ea"/>
            </a:endParaRPr>
          </a:p>
          <a:p>
            <a:r>
              <a:rPr kumimoji="1" lang="ja-JP" altLang="en-US" sz="2400" dirty="0" smtClean="0">
                <a:latin typeface="+mj-ea"/>
                <a:ea typeface="+mj-ea"/>
              </a:rPr>
              <a:t>・「日本産水生昆虫</a:t>
            </a:r>
            <a:r>
              <a:rPr lang="ja-JP" altLang="en-US" sz="2400" dirty="0">
                <a:latin typeface="+mj-ea"/>
                <a:ea typeface="+mj-ea"/>
              </a:rPr>
              <a:t>　</a:t>
            </a:r>
            <a:r>
              <a:rPr kumimoji="1" lang="ja-JP" altLang="en-US" sz="2400" dirty="0" smtClean="0">
                <a:latin typeface="+mj-ea"/>
                <a:ea typeface="+mj-ea"/>
              </a:rPr>
              <a:t>科・属・種への検索」</a:t>
            </a:r>
            <a:endParaRPr kumimoji="1" lang="en-US" altLang="ja-JP" sz="2400" dirty="0" smtClean="0">
              <a:latin typeface="+mj-ea"/>
              <a:ea typeface="+mj-ea"/>
            </a:endParaRPr>
          </a:p>
          <a:p>
            <a:r>
              <a:rPr lang="ja-JP" altLang="en-US" sz="2400" dirty="0" smtClean="0">
                <a:latin typeface="+mj-ea"/>
                <a:ea typeface="+mj-ea"/>
              </a:rPr>
              <a:t>・「原色川虫図鑑」</a:t>
            </a:r>
            <a:endParaRPr lang="en-US" altLang="ja-JP" sz="2400" dirty="0" smtClean="0">
              <a:latin typeface="+mj-ea"/>
              <a:ea typeface="+mj-ea"/>
            </a:endParaRPr>
          </a:p>
          <a:p>
            <a:r>
              <a:rPr kumimoji="1" lang="ja-JP" altLang="en-US" sz="2400" dirty="0" smtClean="0">
                <a:latin typeface="+mj-ea"/>
                <a:ea typeface="+mj-ea"/>
              </a:rPr>
              <a:t>に従って採集した水生</a:t>
            </a:r>
            <a:r>
              <a:rPr lang="ja-JP" altLang="en-US" sz="2400" dirty="0" smtClean="0">
                <a:latin typeface="+mj-ea"/>
                <a:ea typeface="+mj-ea"/>
              </a:rPr>
              <a:t>生物</a:t>
            </a:r>
            <a:r>
              <a:rPr kumimoji="1" lang="ja-JP" altLang="en-US" sz="2400" dirty="0" smtClean="0">
                <a:latin typeface="+mj-ea"/>
                <a:ea typeface="+mj-ea"/>
              </a:rPr>
              <a:t>を可能な限り細かい分類レベルまで同定する</a:t>
            </a:r>
            <a:r>
              <a:rPr lang="ja-JP" altLang="en-US" sz="2400" dirty="0">
                <a:latin typeface="+mj-ea"/>
                <a:ea typeface="+mj-ea"/>
              </a:rPr>
              <a:t>．</a:t>
            </a:r>
            <a:endParaRPr kumimoji="1" lang="ja-JP" altLang="en-US" sz="2400" dirty="0">
              <a:latin typeface="+mj-ea"/>
              <a:ea typeface="+mj-ea"/>
            </a:endParaRPr>
          </a:p>
        </p:txBody>
      </p:sp>
      <p:sp>
        <p:nvSpPr>
          <p:cNvPr id="7" name="正方形/長方形 6"/>
          <p:cNvSpPr/>
          <p:nvPr/>
        </p:nvSpPr>
        <p:spPr>
          <a:xfrm>
            <a:off x="1224136" y="5602324"/>
            <a:ext cx="7740352" cy="584775"/>
          </a:xfrm>
          <a:prstGeom prst="rect">
            <a:avLst/>
          </a:prstGeom>
        </p:spPr>
        <p:txBody>
          <a:bodyPr wrap="square">
            <a:spAutoFit/>
          </a:bodyPr>
          <a:lstStyle/>
          <a:p>
            <a:r>
              <a:rPr lang="ja-JP" altLang="en-US" sz="1600" dirty="0" smtClean="0">
                <a:latin typeface="+mj-ea"/>
                <a:ea typeface="+mj-ea"/>
              </a:rPr>
              <a:t>（川合禎次・谷田一三：</a:t>
            </a:r>
            <a:r>
              <a:rPr lang="ja-JP" altLang="en-US" sz="1600" dirty="0">
                <a:latin typeface="+mj-ea"/>
                <a:ea typeface="+mj-ea"/>
              </a:rPr>
              <a:t>日本産水生昆虫　科・属・種への</a:t>
            </a:r>
            <a:r>
              <a:rPr lang="ja-JP" altLang="en-US" sz="1600" dirty="0" smtClean="0">
                <a:latin typeface="+mj-ea"/>
                <a:ea typeface="+mj-ea"/>
              </a:rPr>
              <a:t>検索</a:t>
            </a:r>
            <a:r>
              <a:rPr lang="en-US" altLang="ja-JP" sz="1600" dirty="0" smtClean="0">
                <a:latin typeface="+mj-ea"/>
                <a:ea typeface="+mj-ea"/>
              </a:rPr>
              <a:t>,</a:t>
            </a:r>
            <a:r>
              <a:rPr lang="ja-JP" altLang="en-US" sz="1600" dirty="0" smtClean="0">
                <a:latin typeface="+mj-ea"/>
                <a:ea typeface="+mj-ea"/>
              </a:rPr>
              <a:t>東海大学出版</a:t>
            </a:r>
            <a:r>
              <a:rPr lang="en-US" altLang="ja-JP" sz="1600" dirty="0" smtClean="0">
                <a:latin typeface="+mj-ea"/>
                <a:ea typeface="+mj-ea"/>
              </a:rPr>
              <a:t>,2005</a:t>
            </a:r>
            <a:endParaRPr lang="en-US" altLang="ja-JP" sz="1600" dirty="0">
              <a:latin typeface="+mj-ea"/>
              <a:ea typeface="+mj-ea"/>
            </a:endParaRPr>
          </a:p>
          <a:p>
            <a:r>
              <a:rPr lang="ja-JP" altLang="en-US" sz="1600" dirty="0" smtClean="0">
                <a:latin typeface="+mj-ea"/>
                <a:ea typeface="+mj-ea"/>
              </a:rPr>
              <a:t>　丸山博紀・高井幹夫：</a:t>
            </a:r>
            <a:r>
              <a:rPr lang="ja-JP" altLang="en-US" sz="1600" dirty="0">
                <a:latin typeface="+mj-ea"/>
                <a:ea typeface="+mj-ea"/>
              </a:rPr>
              <a:t>原色川虫</a:t>
            </a:r>
            <a:r>
              <a:rPr lang="ja-JP" altLang="en-US" sz="1600" dirty="0" smtClean="0">
                <a:latin typeface="+mj-ea"/>
                <a:ea typeface="+mj-ea"/>
              </a:rPr>
              <a:t>図鑑</a:t>
            </a:r>
            <a:r>
              <a:rPr lang="en-US" altLang="ja-JP" sz="1600" dirty="0" smtClean="0">
                <a:latin typeface="+mj-ea"/>
                <a:ea typeface="+mj-ea"/>
              </a:rPr>
              <a:t>,</a:t>
            </a:r>
            <a:r>
              <a:rPr lang="ja-JP" altLang="en-US" sz="1600" dirty="0" smtClean="0">
                <a:latin typeface="+mj-ea"/>
                <a:ea typeface="+mj-ea"/>
              </a:rPr>
              <a:t>全国農村教育協会</a:t>
            </a:r>
            <a:r>
              <a:rPr lang="en-US" altLang="ja-JP" sz="1600" dirty="0" smtClean="0">
                <a:latin typeface="+mj-ea"/>
                <a:ea typeface="+mj-ea"/>
              </a:rPr>
              <a:t>,2000</a:t>
            </a:r>
            <a:r>
              <a:rPr lang="ja-JP" altLang="en-US" sz="1600" dirty="0" smtClean="0">
                <a:latin typeface="+mj-ea"/>
                <a:ea typeface="+mj-ea"/>
              </a:rPr>
              <a:t>）</a:t>
            </a:r>
            <a:endParaRPr lang="en-US" altLang="ja-JP" sz="1600" dirty="0">
              <a:latin typeface="+mj-ea"/>
              <a:ea typeface="+mj-ea"/>
            </a:endParaRPr>
          </a:p>
        </p:txBody>
      </p:sp>
      <p:sp>
        <p:nvSpPr>
          <p:cNvPr id="8" name="正方形/長方形 7"/>
          <p:cNvSpPr/>
          <p:nvPr/>
        </p:nvSpPr>
        <p:spPr>
          <a:xfrm>
            <a:off x="1403648" y="6437361"/>
            <a:ext cx="7740352" cy="338554"/>
          </a:xfrm>
          <a:prstGeom prst="rect">
            <a:avLst/>
          </a:prstGeom>
        </p:spPr>
        <p:txBody>
          <a:bodyPr wrap="square">
            <a:spAutoFit/>
          </a:bodyPr>
          <a:lstStyle/>
          <a:p>
            <a:r>
              <a:rPr lang="ja-JP" altLang="en-US" sz="1600" dirty="0" smtClean="0">
                <a:latin typeface="+mj-ea"/>
                <a:ea typeface="+mj-ea"/>
              </a:rPr>
              <a:t>塘教授より借用．塘研の協力を得て分類</a:t>
            </a:r>
            <a:endParaRPr lang="en-US" altLang="ja-JP" sz="1600" dirty="0">
              <a:latin typeface="+mj-ea"/>
              <a:ea typeface="+mj-ea"/>
            </a:endParaRPr>
          </a:p>
        </p:txBody>
      </p:sp>
    </p:spTree>
    <p:extLst>
      <p:ext uri="{BB962C8B-B14F-4D97-AF65-F5344CB8AC3E}">
        <p14:creationId xmlns:p14="http://schemas.microsoft.com/office/powerpoint/2010/main" val="2971323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0688"/>
            <a:ext cx="8229600" cy="1066800"/>
          </a:xfrm>
        </p:spPr>
        <p:txBody>
          <a:bodyPr>
            <a:normAutofit/>
          </a:bodyPr>
          <a:lstStyle/>
          <a:p>
            <a:r>
              <a:rPr lang="ja-JP" altLang="en-US" dirty="0" smtClean="0">
                <a:latin typeface="+mj-ea"/>
              </a:rPr>
              <a:t>サンプルの分類②</a:t>
            </a:r>
            <a:endParaRPr kumimoji="1" lang="ja-JP" altLang="en-US" dirty="0">
              <a:latin typeface="+mj-ea"/>
            </a:endParaRPr>
          </a:p>
        </p:txBody>
      </p:sp>
      <p:sp>
        <p:nvSpPr>
          <p:cNvPr id="3" name="コンテンツ プレースホルダー 2"/>
          <p:cNvSpPr>
            <a:spLocks noGrp="1"/>
          </p:cNvSpPr>
          <p:nvPr>
            <p:ph idx="1"/>
          </p:nvPr>
        </p:nvSpPr>
        <p:spPr>
          <a:xfrm>
            <a:off x="476170" y="1716494"/>
            <a:ext cx="8229600" cy="4325112"/>
          </a:xfrm>
        </p:spPr>
        <p:txBody>
          <a:bodyPr/>
          <a:lstStyle/>
          <a:p>
            <a:pPr marL="109728" indent="0">
              <a:buNone/>
            </a:pPr>
            <a:r>
              <a:rPr lang="ja-JP" altLang="en-US" dirty="0" smtClean="0">
                <a:latin typeface="+mj-ea"/>
              </a:rPr>
              <a:t>・</a:t>
            </a:r>
            <a:r>
              <a:rPr lang="ja-JP" altLang="en-US" dirty="0" smtClean="0">
                <a:latin typeface="+mj-ea"/>
                <a:ea typeface="+mj-ea"/>
              </a:rPr>
              <a:t>可能な限り細かい分類レベルまで同定</a:t>
            </a:r>
            <a:endParaRPr lang="en-US" altLang="ja-JP" dirty="0" smtClean="0">
              <a:latin typeface="+mj-ea"/>
              <a:ea typeface="+mj-ea"/>
            </a:endParaRPr>
          </a:p>
          <a:p>
            <a:pPr marL="109728" indent="0">
              <a:buNone/>
            </a:pPr>
            <a:endParaRPr kumimoji="1" lang="en-US" altLang="ja-JP" dirty="0" smtClean="0">
              <a:latin typeface="+mj-ea"/>
              <a:ea typeface="+mj-ea"/>
            </a:endParaRPr>
          </a:p>
          <a:p>
            <a:pPr marL="109728" indent="0">
              <a:buNone/>
            </a:pPr>
            <a:endParaRPr kumimoji="1" lang="ja-JP" altLang="en-US" dirty="0"/>
          </a:p>
        </p:txBody>
      </p:sp>
      <p:sp>
        <p:nvSpPr>
          <p:cNvPr id="8" name="テキスト ボックス 7"/>
          <p:cNvSpPr txBox="1"/>
          <p:nvPr/>
        </p:nvSpPr>
        <p:spPr>
          <a:xfrm>
            <a:off x="4499992" y="3274025"/>
            <a:ext cx="4680520" cy="1815882"/>
          </a:xfrm>
          <a:prstGeom prst="rect">
            <a:avLst/>
          </a:prstGeom>
          <a:noFill/>
        </p:spPr>
        <p:txBody>
          <a:bodyPr wrap="square" rtlCol="0">
            <a:spAutoFit/>
          </a:bodyPr>
          <a:lstStyle/>
          <a:p>
            <a:r>
              <a:rPr lang="ja-JP" altLang="en-US" sz="2800" dirty="0">
                <a:latin typeface="+mj-ea"/>
                <a:ea typeface="+mj-ea"/>
              </a:rPr>
              <a:t>トビケラ</a:t>
            </a:r>
            <a:r>
              <a:rPr lang="ja-JP" altLang="en-US" sz="2800" dirty="0" smtClean="0">
                <a:solidFill>
                  <a:srgbClr val="FF0000"/>
                </a:solidFill>
                <a:latin typeface="+mj-ea"/>
                <a:ea typeface="+mj-ea"/>
              </a:rPr>
              <a:t>目</a:t>
            </a:r>
            <a:endParaRPr lang="en-US" altLang="ja-JP" sz="2800" dirty="0" smtClean="0">
              <a:solidFill>
                <a:srgbClr val="FF0000"/>
              </a:solidFill>
              <a:latin typeface="+mj-ea"/>
              <a:ea typeface="+mj-ea"/>
            </a:endParaRPr>
          </a:p>
          <a:p>
            <a:r>
              <a:rPr lang="ja-JP" altLang="en-US" sz="2800" dirty="0" smtClean="0">
                <a:latin typeface="+mj-ea"/>
                <a:ea typeface="+mj-ea"/>
              </a:rPr>
              <a:t>ヒゲナガカワトビケラ</a:t>
            </a:r>
            <a:r>
              <a:rPr lang="ja-JP" altLang="en-US" sz="2800" dirty="0" smtClean="0">
                <a:solidFill>
                  <a:srgbClr val="FF0000"/>
                </a:solidFill>
                <a:latin typeface="+mj-ea"/>
                <a:ea typeface="+mj-ea"/>
              </a:rPr>
              <a:t>科</a:t>
            </a:r>
            <a:endParaRPr lang="en-US" altLang="ja-JP" sz="2800" dirty="0" smtClean="0">
              <a:solidFill>
                <a:srgbClr val="FF0000"/>
              </a:solidFill>
              <a:latin typeface="+mj-ea"/>
              <a:ea typeface="+mj-ea"/>
            </a:endParaRPr>
          </a:p>
          <a:p>
            <a:r>
              <a:rPr lang="ja-JP" altLang="en-US" sz="2800" dirty="0">
                <a:latin typeface="+mj-ea"/>
                <a:ea typeface="+mj-ea"/>
              </a:rPr>
              <a:t>ヒゲナガカワトビケラ</a:t>
            </a:r>
            <a:r>
              <a:rPr lang="ja-JP" altLang="en-US" sz="2800" dirty="0" smtClean="0">
                <a:solidFill>
                  <a:srgbClr val="FF0000"/>
                </a:solidFill>
                <a:latin typeface="+mj-ea"/>
                <a:ea typeface="+mj-ea"/>
              </a:rPr>
              <a:t>属</a:t>
            </a:r>
            <a:endParaRPr lang="en-US" altLang="ja-JP" sz="2800" dirty="0" smtClean="0">
              <a:solidFill>
                <a:srgbClr val="FF0000"/>
              </a:solidFill>
              <a:latin typeface="+mj-ea"/>
              <a:ea typeface="+mj-ea"/>
            </a:endParaRPr>
          </a:p>
          <a:p>
            <a:r>
              <a:rPr lang="ja-JP" altLang="en-US" sz="2800" dirty="0">
                <a:latin typeface="+mj-ea"/>
                <a:ea typeface="+mj-ea"/>
              </a:rPr>
              <a:t>ヒゲナガカワトビケラ</a:t>
            </a:r>
            <a:endParaRPr kumimoji="1" lang="ja-JP" altLang="en-US" sz="2800" dirty="0">
              <a:solidFill>
                <a:srgbClr val="FF0000"/>
              </a:solidFill>
              <a:latin typeface="+mj-ea"/>
              <a:ea typeface="+mj-ea"/>
            </a:endParaRPr>
          </a:p>
        </p:txBody>
      </p:sp>
      <p:sp>
        <p:nvSpPr>
          <p:cNvPr id="10" name="テキスト ボックス 9"/>
          <p:cNvSpPr txBox="1"/>
          <p:nvPr/>
        </p:nvSpPr>
        <p:spPr>
          <a:xfrm>
            <a:off x="-224387" y="5162255"/>
            <a:ext cx="4004299" cy="400110"/>
          </a:xfrm>
          <a:prstGeom prst="rect">
            <a:avLst/>
          </a:prstGeom>
          <a:noFill/>
        </p:spPr>
        <p:txBody>
          <a:bodyPr wrap="square" rtlCol="0">
            <a:spAutoFit/>
          </a:bodyPr>
          <a:lstStyle/>
          <a:p>
            <a:r>
              <a:rPr lang="ja-JP" altLang="en-US" sz="2000" dirty="0">
                <a:latin typeface="+mj-ea"/>
                <a:ea typeface="+mj-ea"/>
              </a:rPr>
              <a:t> </a:t>
            </a:r>
            <a:r>
              <a:rPr lang="ja-JP" altLang="en-US" sz="2000" dirty="0" smtClean="0">
                <a:latin typeface="+mj-ea"/>
                <a:ea typeface="+mj-ea"/>
              </a:rPr>
              <a:t> 写真</a:t>
            </a:r>
            <a:r>
              <a:rPr lang="en-US" altLang="ja-JP" sz="2000" dirty="0" smtClean="0">
                <a:latin typeface="+mj-ea"/>
                <a:ea typeface="+mj-ea"/>
              </a:rPr>
              <a:t>11.</a:t>
            </a:r>
            <a:r>
              <a:rPr lang="ja-JP" altLang="en-US" sz="2000" dirty="0" smtClean="0">
                <a:latin typeface="+mj-ea"/>
                <a:ea typeface="+mj-ea"/>
              </a:rPr>
              <a:t>ヒゲナガカワトビケラ</a:t>
            </a:r>
            <a:endParaRPr lang="en-US" altLang="ja-JP" sz="2000" dirty="0" smtClean="0">
              <a:latin typeface="+mj-ea"/>
              <a:ea typeface="+mj-ea"/>
            </a:endParaRPr>
          </a:p>
        </p:txBody>
      </p:sp>
      <p:sp>
        <p:nvSpPr>
          <p:cNvPr id="12" name="テキスト ボックス 11"/>
          <p:cNvSpPr txBox="1"/>
          <p:nvPr/>
        </p:nvSpPr>
        <p:spPr>
          <a:xfrm>
            <a:off x="8063880" y="4581630"/>
            <a:ext cx="1080120" cy="523220"/>
          </a:xfrm>
          <a:prstGeom prst="rect">
            <a:avLst/>
          </a:prstGeom>
          <a:noFill/>
        </p:spPr>
        <p:txBody>
          <a:bodyPr wrap="square" rtlCol="0">
            <a:spAutoFit/>
          </a:bodyPr>
          <a:lstStyle/>
          <a:p>
            <a:r>
              <a:rPr kumimoji="1" lang="ja-JP" altLang="en-US" sz="2800" dirty="0" smtClean="0">
                <a:latin typeface="+mj-ea"/>
                <a:ea typeface="+mj-ea"/>
              </a:rPr>
              <a:t>←</a:t>
            </a:r>
            <a:r>
              <a:rPr kumimoji="1" lang="ja-JP" altLang="en-US" sz="2800" dirty="0" smtClean="0">
                <a:solidFill>
                  <a:srgbClr val="FF0000"/>
                </a:solidFill>
                <a:latin typeface="+mj-ea"/>
                <a:ea typeface="+mj-ea"/>
              </a:rPr>
              <a:t>種</a:t>
            </a:r>
            <a:endParaRPr kumimoji="1" lang="ja-JP" altLang="en-US" sz="2800" dirty="0">
              <a:solidFill>
                <a:srgbClr val="FF0000"/>
              </a:solidFill>
              <a:latin typeface="+mj-ea"/>
              <a:ea typeface="+mj-ea"/>
            </a:endParaRPr>
          </a:p>
        </p:txBody>
      </p:sp>
      <p:sp>
        <p:nvSpPr>
          <p:cNvPr id="16" name="二等辺三角形 15"/>
          <p:cNvSpPr/>
          <p:nvPr/>
        </p:nvSpPr>
        <p:spPr>
          <a:xfrm rot="10800000">
            <a:off x="3500506" y="3361715"/>
            <a:ext cx="936104" cy="1728192"/>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737724" y="3532153"/>
            <a:ext cx="461665" cy="1296144"/>
          </a:xfrm>
          <a:prstGeom prst="rect">
            <a:avLst/>
          </a:prstGeom>
          <a:noFill/>
        </p:spPr>
        <p:txBody>
          <a:bodyPr vert="eaVert" wrap="square" rtlCol="0">
            <a:spAutoFit/>
          </a:bodyPr>
          <a:lstStyle/>
          <a:p>
            <a:r>
              <a:rPr kumimoji="1" lang="ja-JP" altLang="en-US" dirty="0" smtClean="0">
                <a:latin typeface="+mj-ea"/>
                <a:ea typeface="+mj-ea"/>
              </a:rPr>
              <a:t>生物</a:t>
            </a:r>
            <a:r>
              <a:rPr lang="ja-JP" altLang="en-US" dirty="0" smtClean="0">
                <a:latin typeface="+mj-ea"/>
                <a:ea typeface="+mj-ea"/>
              </a:rPr>
              <a:t>分類</a:t>
            </a:r>
            <a:endParaRPr kumimoji="1" lang="ja-JP" altLang="en-US" dirty="0">
              <a:latin typeface="+mj-ea"/>
              <a:ea typeface="+mj-ea"/>
            </a:endParaRPr>
          </a:p>
        </p:txBody>
      </p:sp>
      <p:sp>
        <p:nvSpPr>
          <p:cNvPr id="18" name="円/楕円 17"/>
          <p:cNvSpPr/>
          <p:nvPr/>
        </p:nvSpPr>
        <p:spPr>
          <a:xfrm>
            <a:off x="3572512" y="2569627"/>
            <a:ext cx="792088" cy="70439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3572513" y="5172874"/>
            <a:ext cx="792088" cy="70439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629759" y="2760175"/>
            <a:ext cx="1193807" cy="369332"/>
          </a:xfrm>
          <a:prstGeom prst="rect">
            <a:avLst/>
          </a:prstGeom>
          <a:noFill/>
        </p:spPr>
        <p:txBody>
          <a:bodyPr wrap="square" rtlCol="0">
            <a:spAutoFit/>
          </a:bodyPr>
          <a:lstStyle/>
          <a:p>
            <a:r>
              <a:rPr lang="ja-JP" altLang="en-US" dirty="0">
                <a:latin typeface="+mj-ea"/>
                <a:ea typeface="+mj-ea"/>
              </a:rPr>
              <a:t>上位</a:t>
            </a:r>
            <a:endParaRPr kumimoji="1" lang="ja-JP" altLang="en-US" dirty="0">
              <a:latin typeface="+mj-ea"/>
              <a:ea typeface="+mj-ea"/>
            </a:endParaRPr>
          </a:p>
        </p:txBody>
      </p:sp>
      <p:sp>
        <p:nvSpPr>
          <p:cNvPr id="21" name="テキスト ボックス 20"/>
          <p:cNvSpPr txBox="1"/>
          <p:nvPr/>
        </p:nvSpPr>
        <p:spPr>
          <a:xfrm>
            <a:off x="3629759" y="5368133"/>
            <a:ext cx="677594" cy="369332"/>
          </a:xfrm>
          <a:prstGeom prst="rect">
            <a:avLst/>
          </a:prstGeom>
          <a:noFill/>
        </p:spPr>
        <p:txBody>
          <a:bodyPr wrap="square" rtlCol="0">
            <a:spAutoFit/>
          </a:bodyPr>
          <a:lstStyle/>
          <a:p>
            <a:r>
              <a:rPr lang="ja-JP" altLang="en-US" dirty="0">
                <a:latin typeface="+mj-ea"/>
                <a:ea typeface="+mj-ea"/>
              </a:rPr>
              <a:t>下位</a:t>
            </a:r>
            <a:endParaRPr kumimoji="1" lang="ja-JP" altLang="en-US" dirty="0">
              <a:latin typeface="+mj-ea"/>
              <a:ea typeface="+mj-ea"/>
            </a:endParaRPr>
          </a:p>
        </p:txBody>
      </p:sp>
      <p:pic>
        <p:nvPicPr>
          <p:cNvPr id="14" name="コンテンツ プレースホルダ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414" y="2996952"/>
            <a:ext cx="2791060" cy="2093295"/>
          </a:xfrm>
          <a:prstGeom prst="rect">
            <a:avLst/>
          </a:prstGeom>
        </p:spPr>
      </p:pic>
    </p:spTree>
    <p:extLst>
      <p:ext uri="{BB962C8B-B14F-4D97-AF65-F5344CB8AC3E}">
        <p14:creationId xmlns:p14="http://schemas.microsoft.com/office/powerpoint/2010/main" val="2645328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0688"/>
            <a:ext cx="8229600" cy="1066800"/>
          </a:xfrm>
        </p:spPr>
        <p:txBody>
          <a:bodyPr/>
          <a:lstStyle/>
          <a:p>
            <a:r>
              <a:rPr kumimoji="1" lang="ja-JP" altLang="en-US" dirty="0" smtClean="0"/>
              <a:t>同定結果（トビケラ目）</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300625015"/>
              </p:ext>
            </p:extLst>
          </p:nvPr>
        </p:nvGraphicFramePr>
        <p:xfrm>
          <a:off x="145008" y="2132856"/>
          <a:ext cx="8856986" cy="3760896"/>
        </p:xfrm>
        <a:graphic>
          <a:graphicData uri="http://schemas.openxmlformats.org/drawingml/2006/table">
            <a:tbl>
              <a:tblPr>
                <a:tableStyleId>{5C22544A-7EE6-4342-B048-85BDC9FD1C3A}</a:tableStyleId>
              </a:tblPr>
              <a:tblGrid>
                <a:gridCol w="3601190"/>
                <a:gridCol w="750828"/>
                <a:gridCol w="750828"/>
                <a:gridCol w="750828"/>
                <a:gridCol w="750828"/>
                <a:gridCol w="750828"/>
                <a:gridCol w="750828"/>
                <a:gridCol w="750828"/>
              </a:tblGrid>
              <a:tr h="160116">
                <a:tc>
                  <a:txBody>
                    <a:bodyPr/>
                    <a:lstStyle/>
                    <a:p>
                      <a:pPr algn="ctr" fontAlgn="ctr"/>
                      <a:r>
                        <a:rPr lang="ja-JP" altLang="en-US" sz="2000" u="none" strike="noStrike" dirty="0">
                          <a:effectLst/>
                          <a:latin typeface="+mj-ea"/>
                          <a:ea typeface="+mj-ea"/>
                        </a:rPr>
                        <a:t>分類群</a:t>
                      </a:r>
                      <a:endParaRPr lang="ja-JP" altLang="en-US"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a:effectLst/>
                          <a:latin typeface="+mj-ea"/>
                          <a:ea typeface="+mj-ea"/>
                        </a:rPr>
                        <a:t>P.01</a:t>
                      </a:r>
                      <a:endParaRPr lang="en-US"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a:effectLst/>
                          <a:latin typeface="+mj-ea"/>
                          <a:ea typeface="+mj-ea"/>
                        </a:rPr>
                        <a:t>P.02</a:t>
                      </a:r>
                      <a:endParaRPr lang="en-US"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a:effectLst/>
                          <a:latin typeface="+mj-ea"/>
                          <a:ea typeface="+mj-ea"/>
                        </a:rPr>
                        <a:t>P.03</a:t>
                      </a:r>
                      <a:endParaRPr lang="en-US"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a:effectLst/>
                          <a:latin typeface="+mj-ea"/>
                          <a:ea typeface="+mj-ea"/>
                        </a:rPr>
                        <a:t>P.04</a:t>
                      </a:r>
                      <a:endParaRPr lang="en-US"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a:effectLst/>
                          <a:latin typeface="+mj-ea"/>
                          <a:ea typeface="+mj-ea"/>
                        </a:rPr>
                        <a:t>P.05</a:t>
                      </a:r>
                      <a:endParaRPr lang="en-US"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a:effectLst/>
                          <a:latin typeface="+mj-ea"/>
                          <a:ea typeface="+mj-ea"/>
                        </a:rPr>
                        <a:t>P.06</a:t>
                      </a:r>
                      <a:endParaRPr lang="en-US"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u="none" strike="noStrike">
                          <a:effectLst/>
                          <a:latin typeface="+mj-ea"/>
                          <a:ea typeface="+mj-ea"/>
                        </a:rPr>
                        <a:t>計</a:t>
                      </a:r>
                      <a:endParaRPr lang="ja-JP" altLang="en-US"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0116">
                <a:tc>
                  <a:txBody>
                    <a:bodyPr/>
                    <a:lstStyle/>
                    <a:p>
                      <a:pPr algn="ctr" fontAlgn="ctr"/>
                      <a:r>
                        <a:rPr lang="ja-JP" altLang="en-US" sz="2000" u="none" strike="noStrike" dirty="0">
                          <a:solidFill>
                            <a:srgbClr val="0070C0"/>
                          </a:solidFill>
                          <a:effectLst/>
                          <a:latin typeface="+mj-ea"/>
                          <a:ea typeface="+mj-ea"/>
                        </a:rPr>
                        <a:t>イノプスヤマトビケラ</a:t>
                      </a:r>
                      <a:endParaRPr lang="ja-JP" altLang="en-US" sz="2000" b="0" i="0" u="none" strike="noStrike" dirty="0">
                        <a:solidFill>
                          <a:srgbClr val="0070C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6</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1</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1</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5</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6</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19</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0116">
                <a:tc>
                  <a:txBody>
                    <a:bodyPr/>
                    <a:lstStyle/>
                    <a:p>
                      <a:pPr algn="ctr" fontAlgn="ctr"/>
                      <a:r>
                        <a:rPr lang="ja-JP" altLang="en-US" sz="2000" u="none" strike="noStrike" dirty="0">
                          <a:solidFill>
                            <a:srgbClr val="FF0000"/>
                          </a:solidFill>
                          <a:effectLst/>
                          <a:latin typeface="+mj-ea"/>
                          <a:ea typeface="+mj-ea"/>
                        </a:rPr>
                        <a:t>ウルマーシマトビケラ</a:t>
                      </a:r>
                      <a:endParaRPr lang="ja-JP" altLang="en-US" sz="2000" b="0" i="0" u="none" strike="noStrike" dirty="0">
                        <a:solidFill>
                          <a:srgbClr val="FF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1</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9</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9</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2</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9</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2</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mj-ea"/>
                          <a:ea typeface="+mj-ea"/>
                        </a:rPr>
                        <a:t>32</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0116">
                <a:tc>
                  <a:txBody>
                    <a:bodyPr/>
                    <a:lstStyle/>
                    <a:p>
                      <a:pPr algn="ctr" fontAlgn="ctr"/>
                      <a:r>
                        <a:rPr lang="ja-JP" altLang="en-US" sz="2000" u="none" strike="noStrike" dirty="0">
                          <a:effectLst/>
                          <a:latin typeface="+mj-ea"/>
                          <a:ea typeface="+mj-ea"/>
                        </a:rPr>
                        <a:t>カクスイトビケラ属の一種</a:t>
                      </a:r>
                      <a:r>
                        <a:rPr lang="en-US" altLang="ja-JP" sz="2000" u="none" strike="noStrike" dirty="0">
                          <a:effectLst/>
                          <a:latin typeface="+mj-ea"/>
                          <a:ea typeface="+mj-ea"/>
                        </a:rPr>
                        <a:t>BA</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2</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8</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6</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16</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0116">
                <a:tc>
                  <a:txBody>
                    <a:bodyPr/>
                    <a:lstStyle/>
                    <a:p>
                      <a:pPr algn="ctr" fontAlgn="ctr"/>
                      <a:r>
                        <a:rPr lang="ja-JP" altLang="en-US" sz="2000" u="none" strike="noStrike" dirty="0">
                          <a:effectLst/>
                          <a:latin typeface="+mj-ea"/>
                          <a:ea typeface="+mj-ea"/>
                        </a:rPr>
                        <a:t>カワムラナガレトビケラ</a:t>
                      </a:r>
                      <a:endParaRPr lang="ja-JP" altLang="en-US"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2</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2</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0116">
                <a:tc>
                  <a:txBody>
                    <a:bodyPr/>
                    <a:lstStyle/>
                    <a:p>
                      <a:pPr algn="ctr" fontAlgn="ctr"/>
                      <a:r>
                        <a:rPr lang="ja-JP" altLang="en-US" sz="2000" u="none" strike="noStrike" dirty="0">
                          <a:solidFill>
                            <a:srgbClr val="0070C0"/>
                          </a:solidFill>
                          <a:effectLst/>
                          <a:latin typeface="+mj-ea"/>
                          <a:ea typeface="+mj-ea"/>
                        </a:rPr>
                        <a:t>コガタシマトビケラ属の一種</a:t>
                      </a:r>
                      <a:endParaRPr lang="ja-JP" altLang="en-US" sz="2000" b="0" i="0" u="none" strike="noStrike" dirty="0">
                        <a:solidFill>
                          <a:srgbClr val="0070C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mj-ea"/>
                          <a:ea typeface="+mj-ea"/>
                        </a:rPr>
                        <a:t>1</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6</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1</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11</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1</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20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0116">
                <a:tc>
                  <a:txBody>
                    <a:bodyPr/>
                    <a:lstStyle/>
                    <a:p>
                      <a:pPr algn="ctr" fontAlgn="ctr"/>
                      <a:r>
                        <a:rPr lang="ja-JP" altLang="en-US" sz="2000" u="none" strike="noStrike" dirty="0">
                          <a:effectLst/>
                          <a:latin typeface="+mj-ea"/>
                          <a:ea typeface="+mj-ea"/>
                        </a:rPr>
                        <a:t>シコツナガレトビケラ</a:t>
                      </a:r>
                      <a:endParaRPr lang="ja-JP" altLang="en-US"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3</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3</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0116">
                <a:tc>
                  <a:txBody>
                    <a:bodyPr/>
                    <a:lstStyle/>
                    <a:p>
                      <a:pPr algn="ctr" fontAlgn="ctr"/>
                      <a:r>
                        <a:rPr lang="ja-JP" altLang="en-US" sz="2000" u="none" strike="noStrike" dirty="0">
                          <a:solidFill>
                            <a:srgbClr val="0070C0"/>
                          </a:solidFill>
                          <a:effectLst/>
                          <a:latin typeface="+mj-ea"/>
                          <a:ea typeface="+mj-ea"/>
                        </a:rPr>
                        <a:t>トランスクィラナガレトビケラ</a:t>
                      </a:r>
                      <a:endParaRPr lang="ja-JP" altLang="en-US" sz="2000" b="0" i="0" u="none" strike="noStrike" dirty="0">
                        <a:solidFill>
                          <a:srgbClr val="0070C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1</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5</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2</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4</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1</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mj-ea"/>
                          <a:ea typeface="+mj-ea"/>
                        </a:rPr>
                        <a:t>13</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0116">
                <a:tc>
                  <a:txBody>
                    <a:bodyPr/>
                    <a:lstStyle/>
                    <a:p>
                      <a:pPr algn="ctr" fontAlgn="ctr"/>
                      <a:r>
                        <a:rPr lang="ja-JP" altLang="en-US" sz="2000" u="none" strike="noStrike" dirty="0">
                          <a:solidFill>
                            <a:srgbClr val="0070C0"/>
                          </a:solidFill>
                          <a:effectLst/>
                          <a:latin typeface="+mj-ea"/>
                          <a:ea typeface="+mj-ea"/>
                        </a:rPr>
                        <a:t>ヒゲナガカワトビケラ</a:t>
                      </a:r>
                      <a:endParaRPr lang="ja-JP" altLang="en-US" sz="2000" b="0" i="0" u="none" strike="noStrike" dirty="0">
                        <a:solidFill>
                          <a:srgbClr val="0070C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1</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4</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2</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1</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7</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mj-ea"/>
                          <a:ea typeface="+mj-ea"/>
                        </a:rPr>
                        <a:t>15</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0116">
                <a:tc>
                  <a:txBody>
                    <a:bodyPr/>
                    <a:lstStyle/>
                    <a:p>
                      <a:pPr algn="ctr" fontAlgn="ctr"/>
                      <a:r>
                        <a:rPr lang="ja-JP" altLang="en-US" sz="2000" u="none" strike="noStrike" dirty="0">
                          <a:effectLst/>
                          <a:latin typeface="+mj-ea"/>
                          <a:ea typeface="+mj-ea"/>
                        </a:rPr>
                        <a:t>ヒロアタマナガレトビケラ</a:t>
                      </a:r>
                      <a:endParaRPr lang="ja-JP" altLang="en-US"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mj-ea"/>
                          <a:ea typeface="+mj-ea"/>
                        </a:rPr>
                        <a:t>0</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1</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mj-ea"/>
                          <a:ea typeface="+mj-ea"/>
                        </a:rPr>
                        <a:t>0</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mj-ea"/>
                          <a:ea typeface="+mj-ea"/>
                        </a:rPr>
                        <a:t>1</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0116">
                <a:tc>
                  <a:txBody>
                    <a:bodyPr/>
                    <a:lstStyle/>
                    <a:p>
                      <a:pPr algn="ctr" fontAlgn="ctr"/>
                      <a:r>
                        <a:rPr lang="ja-JP" altLang="en-US" sz="2000" u="none" strike="noStrike">
                          <a:effectLst/>
                          <a:latin typeface="+mj-ea"/>
                          <a:ea typeface="+mj-ea"/>
                        </a:rPr>
                        <a:t>マルバネトビケラ</a:t>
                      </a:r>
                      <a:endParaRPr lang="ja-JP" altLang="en-US"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mj-ea"/>
                          <a:ea typeface="+mj-ea"/>
                        </a:rPr>
                        <a:t>0</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mj-ea"/>
                          <a:ea typeface="+mj-ea"/>
                        </a:rPr>
                        <a:t>0</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mj-ea"/>
                          <a:ea typeface="+mj-ea"/>
                        </a:rPr>
                        <a:t>2</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mj-ea"/>
                          <a:ea typeface="+mj-ea"/>
                        </a:rPr>
                        <a:t>1</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mj-ea"/>
                          <a:ea typeface="+mj-ea"/>
                        </a:rPr>
                        <a:t>3</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0116">
                <a:tc>
                  <a:txBody>
                    <a:bodyPr/>
                    <a:lstStyle/>
                    <a:p>
                      <a:pPr algn="ctr" fontAlgn="ctr"/>
                      <a:r>
                        <a:rPr lang="ja-JP" altLang="en-US" sz="2000" u="none" strike="noStrike">
                          <a:effectLst/>
                          <a:latin typeface="+mj-ea"/>
                          <a:ea typeface="+mj-ea"/>
                        </a:rPr>
                        <a:t>ミヤマイワトビケラ属の一種</a:t>
                      </a:r>
                      <a:endParaRPr lang="ja-JP" altLang="en-US"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mj-ea"/>
                          <a:ea typeface="+mj-ea"/>
                        </a:rPr>
                        <a:t>0</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mj-ea"/>
                          <a:ea typeface="+mj-ea"/>
                        </a:rPr>
                        <a:t>1</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mj-ea"/>
                          <a:ea typeface="+mj-ea"/>
                        </a:rPr>
                        <a:t>0</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mj-ea"/>
                          <a:ea typeface="+mj-ea"/>
                        </a:rPr>
                        <a:t>0</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a:effectLst/>
                          <a:latin typeface="+mj-ea"/>
                          <a:ea typeface="+mj-ea"/>
                        </a:rPr>
                        <a:t>0</a:t>
                      </a:r>
                      <a:endParaRPr lang="en-US" altLang="ja-JP" sz="2000" b="0" i="0" u="none" strike="noStrike">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mj-ea"/>
                          <a:ea typeface="+mj-ea"/>
                        </a:rPr>
                        <a:t>1</a:t>
                      </a:r>
                      <a:endParaRPr lang="en-US" altLang="ja-JP" sz="2000" b="0" i="0" u="none" strike="noStrike" dirty="0">
                        <a:solidFill>
                          <a:srgbClr val="000000"/>
                        </a:solidFill>
                        <a:effectLst/>
                        <a:latin typeface="+mj-ea"/>
                        <a:ea typeface="+mj-ea"/>
                      </a:endParaRPr>
                    </a:p>
                  </a:txBody>
                  <a:tcPr marL="8608" marR="8608" marT="86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テキスト ボックス 4"/>
          <p:cNvSpPr txBox="1"/>
          <p:nvPr/>
        </p:nvSpPr>
        <p:spPr>
          <a:xfrm>
            <a:off x="179512" y="1742928"/>
            <a:ext cx="4752528" cy="400110"/>
          </a:xfrm>
          <a:prstGeom prst="rect">
            <a:avLst/>
          </a:prstGeom>
          <a:noFill/>
        </p:spPr>
        <p:txBody>
          <a:bodyPr wrap="square" rtlCol="0">
            <a:spAutoFit/>
          </a:bodyPr>
          <a:lstStyle/>
          <a:p>
            <a:r>
              <a:rPr kumimoji="1" lang="ja-JP" altLang="en-US" sz="2000" b="1" dirty="0" smtClean="0">
                <a:latin typeface="+mj-ea"/>
                <a:ea typeface="+mj-ea"/>
              </a:rPr>
              <a:t>表</a:t>
            </a:r>
            <a:r>
              <a:rPr lang="en-US" altLang="ja-JP" sz="2000" b="1" dirty="0" smtClean="0">
                <a:latin typeface="+mj-ea"/>
                <a:ea typeface="+mj-ea"/>
              </a:rPr>
              <a:t>4</a:t>
            </a:r>
            <a:r>
              <a:rPr kumimoji="1" lang="en-US" altLang="ja-JP" sz="2000" b="1" dirty="0" smtClean="0">
                <a:latin typeface="+mj-ea"/>
                <a:ea typeface="+mj-ea"/>
              </a:rPr>
              <a:t>.</a:t>
            </a:r>
            <a:r>
              <a:rPr lang="ja-JP" altLang="en-US" sz="2000" b="1" dirty="0">
                <a:latin typeface="+mj-ea"/>
                <a:ea typeface="+mj-ea"/>
              </a:rPr>
              <a:t>同定</a:t>
            </a:r>
            <a:r>
              <a:rPr lang="ja-JP" altLang="en-US" sz="2000" b="1" dirty="0" smtClean="0">
                <a:latin typeface="+mj-ea"/>
                <a:ea typeface="+mj-ea"/>
              </a:rPr>
              <a:t>結果（トビケラ目）</a:t>
            </a:r>
            <a:endParaRPr kumimoji="1" lang="ja-JP" altLang="en-US" sz="2000" b="1" dirty="0">
              <a:latin typeface="+mj-ea"/>
              <a:ea typeface="+mj-ea"/>
            </a:endParaRPr>
          </a:p>
        </p:txBody>
      </p:sp>
    </p:spTree>
    <p:extLst>
      <p:ext uri="{BB962C8B-B14F-4D97-AF65-F5344CB8AC3E}">
        <p14:creationId xmlns:p14="http://schemas.microsoft.com/office/powerpoint/2010/main" val="1619968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自己</a:t>
            </a:r>
            <a:r>
              <a:rPr lang="ja-JP" altLang="en-US" dirty="0" smtClean="0"/>
              <a:t>紹介：目標</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水文予測のため，流域を分類する方法を提案したい</a:t>
            </a:r>
            <a:endParaRPr kumimoji="1" lang="en-US" altLang="ja-JP" dirty="0" smtClean="0"/>
          </a:p>
          <a:p>
            <a:endParaRPr kumimoji="1" lang="ja-JP" altLang="en-US" dirty="0"/>
          </a:p>
        </p:txBody>
      </p:sp>
      <p:grpSp>
        <p:nvGrpSpPr>
          <p:cNvPr id="4" name="Group 11"/>
          <p:cNvGrpSpPr>
            <a:grpSpLocks/>
          </p:cNvGrpSpPr>
          <p:nvPr/>
        </p:nvGrpSpPr>
        <p:grpSpPr bwMode="auto">
          <a:xfrm>
            <a:off x="323528" y="3212976"/>
            <a:ext cx="2482721" cy="2159692"/>
            <a:chOff x="928" y="715"/>
            <a:chExt cx="4158" cy="3617"/>
          </a:xfrm>
        </p:grpSpPr>
        <p:pic>
          <p:nvPicPr>
            <p:cNvPr id="5" name="Picture 7" descr="流域における水循環の模式図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 y="715"/>
              <a:ext cx="4158" cy="36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 Box 8"/>
            <p:cNvSpPr txBox="1">
              <a:spLocks noChangeArrowheads="1"/>
            </p:cNvSpPr>
            <p:nvPr/>
          </p:nvSpPr>
          <p:spPr bwMode="auto">
            <a:xfrm>
              <a:off x="4227" y="3908"/>
              <a:ext cx="548" cy="144"/>
            </a:xfrm>
            <a:prstGeom prst="rect">
              <a:avLst/>
            </a:prstGeom>
            <a:solidFill>
              <a:srgbClr val="B9CEF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900"/>
                <a:t>　　　　　　</a:t>
              </a:r>
            </a:p>
          </p:txBody>
        </p:sp>
        <p:sp>
          <p:nvSpPr>
            <p:cNvPr id="7" name="Rectangle 10"/>
            <p:cNvSpPr>
              <a:spLocks noChangeArrowheads="1"/>
            </p:cNvSpPr>
            <p:nvPr/>
          </p:nvSpPr>
          <p:spPr bwMode="auto">
            <a:xfrm>
              <a:off x="3779" y="3576"/>
              <a:ext cx="446" cy="101"/>
            </a:xfrm>
            <a:prstGeom prst="rect">
              <a:avLst/>
            </a:prstGeom>
            <a:solidFill>
              <a:srgbClr val="BDD1F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 name="テキスト ボックス 7"/>
          <p:cNvSpPr txBox="1"/>
          <p:nvPr/>
        </p:nvSpPr>
        <p:spPr>
          <a:xfrm>
            <a:off x="1187624" y="5589240"/>
            <a:ext cx="646331" cy="369332"/>
          </a:xfrm>
          <a:prstGeom prst="rect">
            <a:avLst/>
          </a:prstGeom>
          <a:noFill/>
        </p:spPr>
        <p:txBody>
          <a:bodyPr wrap="none" rtlCol="0">
            <a:spAutoFit/>
          </a:bodyPr>
          <a:lstStyle/>
          <a:p>
            <a:r>
              <a:rPr kumimoji="1" lang="ja-JP" altLang="en-US" dirty="0" smtClean="0"/>
              <a:t>流域</a:t>
            </a:r>
            <a:endParaRPr kumimoji="1" lang="ja-JP" altLang="en-US" dirty="0"/>
          </a:p>
        </p:txBody>
      </p:sp>
      <p:sp>
        <p:nvSpPr>
          <p:cNvPr id="9" name="角丸四角形 8"/>
          <p:cNvSpPr/>
          <p:nvPr/>
        </p:nvSpPr>
        <p:spPr>
          <a:xfrm>
            <a:off x="5220072" y="2996952"/>
            <a:ext cx="15121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モデル</a:t>
            </a:r>
            <a:endParaRPr kumimoji="1" lang="ja-JP" altLang="en-US" dirty="0"/>
          </a:p>
        </p:txBody>
      </p:sp>
      <p:sp>
        <p:nvSpPr>
          <p:cNvPr id="10" name="角丸四角形 9"/>
          <p:cNvSpPr/>
          <p:nvPr/>
        </p:nvSpPr>
        <p:spPr>
          <a:xfrm>
            <a:off x="3419872" y="2996952"/>
            <a:ext cx="15121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気候</a:t>
            </a:r>
            <a:r>
              <a:rPr lang="ja-JP" altLang="en-US" dirty="0" smtClean="0"/>
              <a:t>・</a:t>
            </a:r>
            <a:endParaRPr lang="en-US" altLang="ja-JP" dirty="0" smtClean="0"/>
          </a:p>
          <a:p>
            <a:pPr algn="ctr"/>
            <a:r>
              <a:rPr lang="ja-JP" altLang="en-US" dirty="0" smtClean="0"/>
              <a:t>地理条件</a:t>
            </a:r>
            <a:endParaRPr kumimoji="1" lang="en-US" altLang="ja-JP" dirty="0" smtClean="0"/>
          </a:p>
        </p:txBody>
      </p:sp>
      <p:sp>
        <p:nvSpPr>
          <p:cNvPr id="11" name="角丸四角形 10"/>
          <p:cNvSpPr/>
          <p:nvPr/>
        </p:nvSpPr>
        <p:spPr>
          <a:xfrm>
            <a:off x="7380312" y="3968786"/>
            <a:ext cx="15121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水文量の</a:t>
            </a:r>
            <a:endParaRPr kumimoji="1" lang="en-US" altLang="ja-JP" dirty="0" smtClean="0"/>
          </a:p>
          <a:p>
            <a:pPr algn="ctr"/>
            <a:r>
              <a:rPr lang="ja-JP" altLang="en-US" dirty="0" smtClean="0"/>
              <a:t>推定</a:t>
            </a:r>
            <a:endParaRPr kumimoji="1" lang="ja-JP" altLang="en-US" dirty="0"/>
          </a:p>
        </p:txBody>
      </p:sp>
      <p:sp>
        <p:nvSpPr>
          <p:cNvPr id="12" name="角丸四角形 11"/>
          <p:cNvSpPr/>
          <p:nvPr/>
        </p:nvSpPr>
        <p:spPr>
          <a:xfrm>
            <a:off x="5292080" y="4932642"/>
            <a:ext cx="15121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流域の分類</a:t>
            </a:r>
            <a:endParaRPr kumimoji="1" lang="ja-JP" altLang="en-US" dirty="0"/>
          </a:p>
        </p:txBody>
      </p:sp>
      <p:sp>
        <p:nvSpPr>
          <p:cNvPr id="13" name="角丸四角形 12"/>
          <p:cNvSpPr/>
          <p:nvPr/>
        </p:nvSpPr>
        <p:spPr>
          <a:xfrm>
            <a:off x="3491880" y="4932642"/>
            <a:ext cx="15121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気候</a:t>
            </a:r>
            <a:r>
              <a:rPr lang="ja-JP" altLang="en-US" dirty="0" smtClean="0"/>
              <a:t>・</a:t>
            </a:r>
            <a:endParaRPr lang="en-US" altLang="ja-JP" dirty="0" smtClean="0"/>
          </a:p>
          <a:p>
            <a:pPr algn="ctr"/>
            <a:r>
              <a:rPr lang="ja-JP" altLang="en-US" dirty="0" smtClean="0"/>
              <a:t>地理条件</a:t>
            </a:r>
            <a:endParaRPr kumimoji="1" lang="en-US" altLang="ja-JP" dirty="0" smtClean="0"/>
          </a:p>
        </p:txBody>
      </p:sp>
      <p:cxnSp>
        <p:nvCxnSpPr>
          <p:cNvPr id="15" name="曲線コネクタ 14"/>
          <p:cNvCxnSpPr>
            <a:stCxn id="5" idx="3"/>
            <a:endCxn id="10" idx="1"/>
          </p:cNvCxnSpPr>
          <p:nvPr/>
        </p:nvCxnSpPr>
        <p:spPr>
          <a:xfrm flipV="1">
            <a:off x="2806249" y="3320988"/>
            <a:ext cx="613623" cy="97183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10" idx="3"/>
            <a:endCxn id="9" idx="1"/>
          </p:cNvCxnSpPr>
          <p:nvPr/>
        </p:nvCxnSpPr>
        <p:spPr>
          <a:xfrm>
            <a:off x="4932040" y="3320988"/>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曲線コネクタ 20"/>
          <p:cNvCxnSpPr>
            <a:stCxn id="5" idx="3"/>
            <a:endCxn id="13" idx="1"/>
          </p:cNvCxnSpPr>
          <p:nvPr/>
        </p:nvCxnSpPr>
        <p:spPr>
          <a:xfrm>
            <a:off x="2806249" y="4292822"/>
            <a:ext cx="685631" cy="96385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3" idx="3"/>
            <a:endCxn id="13" idx="3"/>
          </p:cNvCxnSpPr>
          <p:nvPr/>
        </p:nvCxnSpPr>
        <p:spPr>
          <a:xfrm>
            <a:off x="5004048" y="525667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13" idx="3"/>
            <a:endCxn id="12" idx="1"/>
          </p:cNvCxnSpPr>
          <p:nvPr/>
        </p:nvCxnSpPr>
        <p:spPr>
          <a:xfrm>
            <a:off x="5004048" y="5256678"/>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曲線コネクタ 26"/>
          <p:cNvCxnSpPr>
            <a:stCxn id="9" idx="3"/>
            <a:endCxn id="11" idx="1"/>
          </p:cNvCxnSpPr>
          <p:nvPr/>
        </p:nvCxnSpPr>
        <p:spPr>
          <a:xfrm>
            <a:off x="6732240" y="3320988"/>
            <a:ext cx="648072" cy="97183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曲線コネクタ 28"/>
          <p:cNvCxnSpPr>
            <a:stCxn id="12" idx="3"/>
            <a:endCxn id="11" idx="1"/>
          </p:cNvCxnSpPr>
          <p:nvPr/>
        </p:nvCxnSpPr>
        <p:spPr>
          <a:xfrm flipV="1">
            <a:off x="6804248" y="4292822"/>
            <a:ext cx="576064" cy="96385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438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現在</a:t>
            </a:r>
            <a:r>
              <a:rPr lang="ja-JP" altLang="en-US" dirty="0" smtClean="0"/>
              <a:t>の主な研究テーマ</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流域の雨水貯留量変動および貯留能の推定</a:t>
            </a:r>
            <a:endParaRPr kumimoji="1" lang="en-US" altLang="ja-JP" dirty="0" smtClean="0"/>
          </a:p>
          <a:p>
            <a:r>
              <a:rPr lang="ja-JP" altLang="en-US" dirty="0"/>
              <a:t>流況曲線</a:t>
            </a:r>
            <a:r>
              <a:rPr lang="ja-JP" altLang="en-US" dirty="0" smtClean="0"/>
              <a:t>形状と流域気候・地理特性の関係</a:t>
            </a:r>
            <a:endParaRPr lang="en-US" altLang="ja-JP" dirty="0"/>
          </a:p>
        </p:txBody>
      </p:sp>
      <p:grpSp>
        <p:nvGrpSpPr>
          <p:cNvPr id="22" name="グループ化 21"/>
          <p:cNvGrpSpPr/>
          <p:nvPr/>
        </p:nvGrpSpPr>
        <p:grpSpPr>
          <a:xfrm>
            <a:off x="328533" y="2678386"/>
            <a:ext cx="4246670" cy="3650631"/>
            <a:chOff x="539552" y="1854452"/>
            <a:chExt cx="5545025" cy="4766756"/>
          </a:xfrm>
        </p:grpSpPr>
        <p:sp>
          <p:nvSpPr>
            <p:cNvPr id="23" name="Tree"/>
            <p:cNvSpPr>
              <a:spLocks noEditPoints="1" noChangeArrowheads="1"/>
            </p:cNvSpPr>
            <p:nvPr/>
          </p:nvSpPr>
          <p:spPr bwMode="auto">
            <a:xfrm>
              <a:off x="2386737" y="1854452"/>
              <a:ext cx="904875" cy="116864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24" name="フローチャート : 磁気ディスク 23"/>
            <p:cNvSpPr/>
            <p:nvPr/>
          </p:nvSpPr>
          <p:spPr>
            <a:xfrm>
              <a:off x="539552" y="4388960"/>
              <a:ext cx="4392488" cy="2232248"/>
            </a:xfrm>
            <a:prstGeom prst="flowChartMagneticDisk">
              <a:avLst/>
            </a:prstGeom>
            <a:solidFill>
              <a:schemeClr val="accent5">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地下水貯留量</a:t>
              </a:r>
              <a:endParaRPr kumimoji="1" lang="ja-JP" altLang="en-US" sz="3600" dirty="0">
                <a:solidFill>
                  <a:schemeClr val="tx1"/>
                </a:solidFill>
              </a:endParaRPr>
            </a:p>
          </p:txBody>
        </p:sp>
        <p:sp>
          <p:nvSpPr>
            <p:cNvPr id="25" name="フローチャート : 磁気ディスク 24"/>
            <p:cNvSpPr/>
            <p:nvPr/>
          </p:nvSpPr>
          <p:spPr>
            <a:xfrm>
              <a:off x="539552" y="2920664"/>
              <a:ext cx="4392488" cy="2232248"/>
            </a:xfrm>
            <a:prstGeom prst="flowChartMagneticDisk">
              <a:avLst/>
            </a:prstGeom>
            <a:solidFill>
              <a:schemeClr val="accent6">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土壌水貯留量</a:t>
              </a:r>
              <a:endParaRPr kumimoji="1" lang="ja-JP" altLang="en-US" sz="3600" dirty="0">
                <a:solidFill>
                  <a:schemeClr val="tx1"/>
                </a:solidFill>
              </a:endParaRPr>
            </a:p>
          </p:txBody>
        </p:sp>
        <p:sp>
          <p:nvSpPr>
            <p:cNvPr id="26" name="Tree"/>
            <p:cNvSpPr>
              <a:spLocks noEditPoints="1" noChangeArrowheads="1"/>
            </p:cNvSpPr>
            <p:nvPr/>
          </p:nvSpPr>
          <p:spPr bwMode="auto">
            <a:xfrm>
              <a:off x="539552" y="2039814"/>
              <a:ext cx="904875" cy="116864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27" name="Tree"/>
            <p:cNvSpPr>
              <a:spLocks noEditPoints="1" noChangeArrowheads="1"/>
            </p:cNvSpPr>
            <p:nvPr/>
          </p:nvSpPr>
          <p:spPr bwMode="auto">
            <a:xfrm>
              <a:off x="1444427" y="2006263"/>
              <a:ext cx="904875" cy="116864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28" name="Tree"/>
            <p:cNvSpPr>
              <a:spLocks noEditPoints="1" noChangeArrowheads="1"/>
            </p:cNvSpPr>
            <p:nvPr/>
          </p:nvSpPr>
          <p:spPr bwMode="auto">
            <a:xfrm>
              <a:off x="1896864" y="2336341"/>
              <a:ext cx="904875" cy="116864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29" name="Tree"/>
            <p:cNvSpPr>
              <a:spLocks noEditPoints="1" noChangeArrowheads="1"/>
            </p:cNvSpPr>
            <p:nvPr/>
          </p:nvSpPr>
          <p:spPr bwMode="auto">
            <a:xfrm>
              <a:off x="2626039" y="2286376"/>
              <a:ext cx="904875" cy="116864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30" name="Tree"/>
            <p:cNvSpPr>
              <a:spLocks noEditPoints="1" noChangeArrowheads="1"/>
            </p:cNvSpPr>
            <p:nvPr/>
          </p:nvSpPr>
          <p:spPr bwMode="auto">
            <a:xfrm>
              <a:off x="3230876" y="2438775"/>
              <a:ext cx="904875" cy="116864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31" name="Tree"/>
            <p:cNvSpPr>
              <a:spLocks noEditPoints="1" noChangeArrowheads="1"/>
            </p:cNvSpPr>
            <p:nvPr/>
          </p:nvSpPr>
          <p:spPr bwMode="auto">
            <a:xfrm>
              <a:off x="4022398" y="2063559"/>
              <a:ext cx="904875" cy="116864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32" name="Tree"/>
            <p:cNvSpPr>
              <a:spLocks noEditPoints="1" noChangeArrowheads="1"/>
            </p:cNvSpPr>
            <p:nvPr/>
          </p:nvSpPr>
          <p:spPr bwMode="auto">
            <a:xfrm>
              <a:off x="1230919" y="2286375"/>
              <a:ext cx="904875" cy="116864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ja-JP" altLang="en-US"/>
            </a:p>
          </p:txBody>
        </p:sp>
        <p:pic>
          <p:nvPicPr>
            <p:cNvPr id="33" name="Picture 8" descr="C:\Users\yokoo\AppData\Local\Microsoft\Windows\Temporary Internet Files\Content.IE5\HS8JNXQD\MC9001992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4920602"/>
              <a:ext cx="1152537" cy="116896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C:\Users\yokoo\AppData\Local\Microsoft\Windows\Temporary Internet Files\Content.IE5\HS8JNXQD\MC9001992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7273" y="3607420"/>
              <a:ext cx="1152537" cy="116896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5" name="カギ線コネクタ 34"/>
          <p:cNvCxnSpPr>
            <a:stCxn id="33" idx="2"/>
            <a:endCxn id="38" idx="1"/>
          </p:cNvCxnSpPr>
          <p:nvPr/>
        </p:nvCxnSpPr>
        <p:spPr>
          <a:xfrm rot="16200000" flipH="1">
            <a:off x="4649539" y="5406184"/>
            <a:ext cx="363363" cy="1394707"/>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6" name="右中かっこ 35"/>
          <p:cNvSpPr/>
          <p:nvPr/>
        </p:nvSpPr>
        <p:spPr>
          <a:xfrm>
            <a:off x="4487566" y="3998723"/>
            <a:ext cx="436098" cy="1979406"/>
          </a:xfrm>
          <a:prstGeom prst="rightBrace">
            <a:avLst>
              <a:gd name="adj1" fmla="val 8333"/>
              <a:gd name="adj2" fmla="val 74875"/>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テキスト ボックス 36"/>
          <p:cNvSpPr txBox="1"/>
          <p:nvPr/>
        </p:nvSpPr>
        <p:spPr>
          <a:xfrm>
            <a:off x="4832227" y="5158933"/>
            <a:ext cx="4311774" cy="646331"/>
          </a:xfrm>
          <a:prstGeom prst="rect">
            <a:avLst/>
          </a:prstGeom>
          <a:noFill/>
        </p:spPr>
        <p:txBody>
          <a:bodyPr wrap="square" rtlCol="0">
            <a:spAutoFit/>
          </a:bodyPr>
          <a:lstStyle/>
          <a:p>
            <a:r>
              <a:rPr kumimoji="1" lang="ja-JP" altLang="en-US" sz="3600" dirty="0" smtClean="0"/>
              <a:t>②流域の雨水貯留量</a:t>
            </a:r>
            <a:endParaRPr kumimoji="1" lang="ja-JP" altLang="en-US" sz="3600" dirty="0"/>
          </a:p>
        </p:txBody>
      </p:sp>
      <p:sp>
        <p:nvSpPr>
          <p:cNvPr id="38" name="テキスト ボックス 37"/>
          <p:cNvSpPr txBox="1"/>
          <p:nvPr/>
        </p:nvSpPr>
        <p:spPr>
          <a:xfrm>
            <a:off x="5528574" y="5685055"/>
            <a:ext cx="3165260" cy="1200329"/>
          </a:xfrm>
          <a:prstGeom prst="rect">
            <a:avLst/>
          </a:prstGeom>
          <a:noFill/>
        </p:spPr>
        <p:txBody>
          <a:bodyPr wrap="square" rtlCol="0">
            <a:spAutoFit/>
          </a:bodyPr>
          <a:lstStyle/>
          <a:p>
            <a:r>
              <a:rPr kumimoji="1" lang="ja-JP" altLang="en-US" sz="3600" dirty="0" smtClean="0"/>
              <a:t>①地下水涵養ポテンシャル</a:t>
            </a:r>
            <a:endParaRPr kumimoji="1" lang="ja-JP" altLang="en-US" sz="3600" dirty="0"/>
          </a:p>
        </p:txBody>
      </p:sp>
      <p:pic>
        <p:nvPicPr>
          <p:cNvPr id="3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08920"/>
            <a:ext cx="3997141" cy="248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99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測定：</a:t>
            </a:r>
            <a:r>
              <a:rPr kumimoji="1" lang="en-US" altLang="ja-JP" dirty="0" smtClean="0"/>
              <a:t>2011</a:t>
            </a:r>
            <a:r>
              <a:rPr kumimoji="1" lang="ja-JP" altLang="en-US" dirty="0" smtClean="0"/>
              <a:t>年</a:t>
            </a:r>
            <a:r>
              <a:rPr kumimoji="1" lang="en-US" altLang="ja-JP" dirty="0" smtClean="0"/>
              <a:t>3</a:t>
            </a:r>
            <a:r>
              <a:rPr kumimoji="1" lang="ja-JP" altLang="en-US" dirty="0" smtClean="0"/>
              <a:t>月</a:t>
            </a:r>
            <a:r>
              <a:rPr kumimoji="1" lang="en-US" altLang="ja-JP" dirty="0" smtClean="0"/>
              <a:t>25</a:t>
            </a:r>
            <a:r>
              <a:rPr kumimoji="1" lang="ja-JP" altLang="en-US" dirty="0" smtClean="0"/>
              <a:t>日～</a:t>
            </a:r>
            <a:r>
              <a:rPr kumimoji="1" lang="en-US" altLang="ja-JP" dirty="0" smtClean="0"/>
              <a:t>31</a:t>
            </a:r>
            <a:r>
              <a:rPr kumimoji="1" lang="ja-JP" altLang="en-US" dirty="0" smtClean="0"/>
              <a:t>日</a:t>
            </a:r>
            <a:r>
              <a:rPr kumimoji="1" lang="en-US" altLang="ja-JP" dirty="0" smtClean="0"/>
              <a:t/>
            </a:r>
            <a:br>
              <a:rPr kumimoji="1" lang="en-US" altLang="ja-JP" dirty="0" smtClean="0"/>
            </a:br>
            <a:r>
              <a:rPr lang="ja-JP" altLang="en-US" dirty="0"/>
              <a:t>（</a:t>
            </a:r>
            <a:r>
              <a:rPr kumimoji="1" lang="en-US" altLang="ja-JP" dirty="0" smtClean="0"/>
              <a:t>30</a:t>
            </a:r>
            <a:r>
              <a:rPr kumimoji="1" lang="ja-JP" altLang="en-US" dirty="0" smtClean="0"/>
              <a:t>日を基準に補正）</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101" name="Picture 5" descr="http://www.sss.fukushima-u.ac.jp/FURAD/FURAD/data-map_files/shapeimage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484783"/>
            <a:ext cx="3744416" cy="5356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384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6938"/>
            <a:ext cx="6501904" cy="689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23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pPr marL="0" indent="0">
              <a:buNone/>
            </a:pPr>
            <a:r>
              <a:rPr lang="ja-JP" altLang="en-US" sz="2800" dirty="0"/>
              <a:t>科学研究費補助金（基盤</a:t>
            </a:r>
            <a:r>
              <a:rPr lang="en-US" altLang="ja-JP" sz="2800" dirty="0"/>
              <a:t>B</a:t>
            </a:r>
            <a:r>
              <a:rPr lang="ja-JP" altLang="en-US" sz="2800" dirty="0"/>
              <a:t>），平成</a:t>
            </a:r>
            <a:r>
              <a:rPr lang="en-US" altLang="ja-JP" sz="2800" dirty="0"/>
              <a:t>22</a:t>
            </a:r>
            <a:r>
              <a:rPr lang="ja-JP" altLang="en-US" sz="2800" dirty="0"/>
              <a:t>～</a:t>
            </a:r>
            <a:r>
              <a:rPr lang="en-US" altLang="ja-JP" sz="2800" dirty="0"/>
              <a:t>26</a:t>
            </a:r>
            <a:r>
              <a:rPr lang="ja-JP" altLang="en-US" sz="2800" dirty="0"/>
              <a:t>年度，</a:t>
            </a:r>
            <a:br>
              <a:rPr lang="ja-JP" altLang="en-US" sz="2800" dirty="0"/>
            </a:br>
            <a:r>
              <a:rPr lang="ja-JP" altLang="en-US" sz="2800" dirty="0"/>
              <a:t>研究代表者：風間聡教授（東北大学工学研究科）</a:t>
            </a:r>
            <a:br>
              <a:rPr lang="ja-JP" altLang="en-US" sz="2800" dirty="0"/>
            </a:br>
            <a:r>
              <a:rPr lang="ja-JP" altLang="en-US" sz="2800" dirty="0"/>
              <a:t>「水文データを利用した種多様性と遺伝的多様性の関係解明と流域環境評価への適用」</a:t>
            </a:r>
            <a:endParaRPr kumimoji="1" lang="ja-JP" altLang="en-US" sz="2800" dirty="0"/>
          </a:p>
        </p:txBody>
      </p:sp>
    </p:spTree>
    <p:extLst>
      <p:ext uri="{BB962C8B-B14F-4D97-AF65-F5344CB8AC3E}">
        <p14:creationId xmlns:p14="http://schemas.microsoft.com/office/powerpoint/2010/main" val="206154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401887"/>
            <a:ext cx="8856984" cy="1470025"/>
          </a:xfrm>
        </p:spPr>
        <p:txBody>
          <a:bodyPr>
            <a:normAutofit fontScale="90000"/>
          </a:bodyPr>
          <a:lstStyle/>
          <a:p>
            <a:r>
              <a:rPr kumimoji="1" lang="ja-JP" altLang="en-US" dirty="0" smtClean="0">
                <a:latin typeface="+mj-ea"/>
              </a:rPr>
              <a:t>白石川上流部における</a:t>
            </a:r>
            <a:r>
              <a:rPr kumimoji="1" lang="en-US" altLang="ja-JP" dirty="0" smtClean="0">
                <a:latin typeface="+mj-ea"/>
              </a:rPr>
              <a:t/>
            </a:r>
            <a:br>
              <a:rPr kumimoji="1" lang="en-US" altLang="ja-JP" dirty="0" smtClean="0">
                <a:latin typeface="+mj-ea"/>
              </a:rPr>
            </a:br>
            <a:r>
              <a:rPr kumimoji="1" lang="ja-JP" altLang="en-US" dirty="0" smtClean="0">
                <a:latin typeface="+mj-ea"/>
              </a:rPr>
              <a:t>水生生物の群集構造に関する</a:t>
            </a:r>
            <a:r>
              <a:rPr lang="ja-JP" altLang="en-US" dirty="0">
                <a:latin typeface="+mj-ea"/>
              </a:rPr>
              <a:t>現地調査</a:t>
            </a:r>
            <a:endParaRPr kumimoji="1" lang="ja-JP" altLang="en-US" dirty="0">
              <a:latin typeface="+mj-ea"/>
            </a:endParaRPr>
          </a:p>
        </p:txBody>
      </p:sp>
      <p:sp>
        <p:nvSpPr>
          <p:cNvPr id="3" name="サブタイトル 2"/>
          <p:cNvSpPr>
            <a:spLocks noGrp="1"/>
          </p:cNvSpPr>
          <p:nvPr>
            <p:ph type="subTitle" idx="1"/>
          </p:nvPr>
        </p:nvSpPr>
        <p:spPr/>
        <p:txBody>
          <a:bodyPr>
            <a:normAutofit/>
          </a:bodyPr>
          <a:lstStyle/>
          <a:p>
            <a:r>
              <a:rPr lang="ja-JP" altLang="en-US" dirty="0" smtClean="0">
                <a:latin typeface="+mj-ea"/>
                <a:ea typeface="+mj-ea"/>
              </a:rPr>
              <a:t>福島大学　共生システム理工学類</a:t>
            </a:r>
            <a:endParaRPr lang="en-US" altLang="ja-JP" dirty="0" smtClean="0">
              <a:latin typeface="+mj-ea"/>
              <a:ea typeface="+mj-ea"/>
            </a:endParaRPr>
          </a:p>
          <a:p>
            <a:r>
              <a:rPr lang="ja-JP" altLang="en-US" dirty="0" smtClean="0">
                <a:latin typeface="+mj-ea"/>
                <a:ea typeface="+mj-ea"/>
              </a:rPr>
              <a:t>環境システムマネジメント専攻</a:t>
            </a:r>
            <a:endParaRPr lang="en-US" altLang="ja-JP" dirty="0" smtClean="0">
              <a:latin typeface="+mj-ea"/>
              <a:ea typeface="+mj-ea"/>
            </a:endParaRPr>
          </a:p>
          <a:p>
            <a:r>
              <a:rPr lang="ja-JP" altLang="en-US" dirty="0" smtClean="0">
                <a:latin typeface="+mj-ea"/>
                <a:ea typeface="+mj-ea"/>
              </a:rPr>
              <a:t>横尾研究室　　　</a:t>
            </a:r>
            <a:r>
              <a:rPr kumimoji="1" lang="ja-JP" altLang="en-US" dirty="0" smtClean="0">
                <a:latin typeface="+mj-ea"/>
                <a:ea typeface="+mj-ea"/>
              </a:rPr>
              <a:t>松澤　英昭</a:t>
            </a:r>
            <a:endParaRPr kumimoji="1" lang="en-US" altLang="ja-JP" dirty="0" smtClean="0">
              <a:latin typeface="+mj-ea"/>
              <a:ea typeface="+mj-ea"/>
            </a:endParaRPr>
          </a:p>
          <a:p>
            <a:endParaRPr lang="en-US" altLang="ja-JP" dirty="0" smtClean="0">
              <a:latin typeface="+mj-ea"/>
              <a:ea typeface="+mj-ea"/>
            </a:endParaRPr>
          </a:p>
          <a:p>
            <a:endParaRPr kumimoji="1" lang="ja-JP" altLang="en-US" dirty="0">
              <a:latin typeface="+mj-ea"/>
              <a:ea typeface="+mj-ea"/>
            </a:endParaRPr>
          </a:p>
        </p:txBody>
      </p:sp>
    </p:spTree>
    <p:extLst>
      <p:ext uri="{BB962C8B-B14F-4D97-AF65-F5344CB8AC3E}">
        <p14:creationId xmlns:p14="http://schemas.microsoft.com/office/powerpoint/2010/main" val="20294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5004048" y="2860384"/>
            <a:ext cx="3888432" cy="3592951"/>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5931526" y="2716369"/>
            <a:ext cx="1969951" cy="4616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5876770" y="2654164"/>
            <a:ext cx="2088232" cy="523220"/>
          </a:xfrm>
          <a:prstGeom prst="rect">
            <a:avLst/>
          </a:prstGeom>
          <a:noFill/>
        </p:spPr>
        <p:txBody>
          <a:bodyPr wrap="square" rtlCol="0">
            <a:spAutoFit/>
          </a:bodyPr>
          <a:lstStyle/>
          <a:p>
            <a:pPr algn="ctr"/>
            <a:r>
              <a:rPr lang="ja-JP" altLang="en-US" sz="2800" dirty="0" smtClean="0">
                <a:latin typeface="+mj-ea"/>
                <a:ea typeface="+mj-ea"/>
              </a:rPr>
              <a:t>疑問点</a:t>
            </a:r>
            <a:endParaRPr kumimoji="1" lang="ja-JP" altLang="en-US" sz="2800" dirty="0">
              <a:latin typeface="+mj-ea"/>
              <a:ea typeface="+mj-ea"/>
            </a:endParaRPr>
          </a:p>
        </p:txBody>
      </p:sp>
      <p:sp>
        <p:nvSpPr>
          <p:cNvPr id="2" name="タイトル 1"/>
          <p:cNvSpPr>
            <a:spLocks noGrp="1"/>
          </p:cNvSpPr>
          <p:nvPr>
            <p:ph type="title"/>
          </p:nvPr>
        </p:nvSpPr>
        <p:spPr>
          <a:xfrm>
            <a:off x="539552" y="620688"/>
            <a:ext cx="8229600" cy="1066800"/>
          </a:xfrm>
        </p:spPr>
        <p:txBody>
          <a:bodyPr>
            <a:normAutofit/>
          </a:bodyPr>
          <a:lstStyle/>
          <a:p>
            <a:r>
              <a:rPr lang="ja-JP" altLang="en-US" dirty="0"/>
              <a:t>研究の</a:t>
            </a:r>
            <a:r>
              <a:rPr lang="ja-JP" altLang="en-US" dirty="0" smtClean="0"/>
              <a:t>目的</a:t>
            </a:r>
            <a:endParaRPr kumimoji="1" lang="ja-JP" altLang="en-US" dirty="0"/>
          </a:p>
        </p:txBody>
      </p:sp>
      <p:sp>
        <p:nvSpPr>
          <p:cNvPr id="5" name="テキスト ボックス 4"/>
          <p:cNvSpPr txBox="1"/>
          <p:nvPr/>
        </p:nvSpPr>
        <p:spPr>
          <a:xfrm>
            <a:off x="323528" y="1628800"/>
            <a:ext cx="7992888" cy="1323439"/>
          </a:xfrm>
          <a:prstGeom prst="rect">
            <a:avLst/>
          </a:prstGeom>
          <a:noFill/>
        </p:spPr>
        <p:txBody>
          <a:bodyPr wrap="square" rtlCol="0">
            <a:spAutoFit/>
          </a:bodyPr>
          <a:lstStyle/>
          <a:p>
            <a:r>
              <a:rPr kumimoji="1" lang="ja-JP" altLang="en-US" sz="2000" dirty="0" smtClean="0">
                <a:latin typeface="+mj-ea"/>
                <a:ea typeface="+mj-ea"/>
              </a:rPr>
              <a:t>目的</a:t>
            </a:r>
            <a:endParaRPr kumimoji="1" lang="en-US" altLang="ja-JP" sz="2000" dirty="0" smtClean="0">
              <a:latin typeface="+mj-ea"/>
              <a:ea typeface="+mj-ea"/>
            </a:endParaRPr>
          </a:p>
          <a:p>
            <a:r>
              <a:rPr lang="ja-JP" altLang="en-US" sz="2000" dirty="0" smtClean="0">
                <a:latin typeface="+mj-ea"/>
                <a:ea typeface="+mj-ea"/>
              </a:rPr>
              <a:t>・水生生物の群集構造を把握するとともに，それらの距離変化についても把握する．</a:t>
            </a:r>
            <a:endParaRPr lang="en-US" altLang="ja-JP" sz="2000" dirty="0" smtClean="0">
              <a:latin typeface="+mj-ea"/>
              <a:ea typeface="+mj-ea"/>
            </a:endParaRPr>
          </a:p>
          <a:p>
            <a:r>
              <a:rPr kumimoji="1" lang="ja-JP" altLang="en-US" sz="2000" dirty="0" smtClean="0">
                <a:latin typeface="+mj-ea"/>
                <a:ea typeface="+mj-ea"/>
              </a:rPr>
              <a:t>・</a:t>
            </a:r>
            <a:r>
              <a:rPr lang="ja-JP" altLang="en-US" sz="2000" dirty="0">
                <a:latin typeface="+mj-ea"/>
                <a:ea typeface="+mj-ea"/>
              </a:rPr>
              <a:t>先行</a:t>
            </a:r>
            <a:r>
              <a:rPr kumimoji="1" lang="ja-JP" altLang="en-US" sz="2000" dirty="0" smtClean="0">
                <a:latin typeface="+mj-ea"/>
                <a:ea typeface="+mj-ea"/>
              </a:rPr>
              <a:t>研究における疑問点を考察する．</a:t>
            </a:r>
            <a:endParaRPr kumimoji="1" lang="ja-JP" altLang="en-US" sz="2000" dirty="0">
              <a:latin typeface="+mj-ea"/>
              <a:ea typeface="+mj-ea"/>
            </a:endParaRPr>
          </a:p>
        </p:txBody>
      </p:sp>
      <p:graphicFrame>
        <p:nvGraphicFramePr>
          <p:cNvPr id="17" name="コンテンツ プレースホルダー 16"/>
          <p:cNvGraphicFramePr>
            <a:graphicFrameLocks noGrp="1"/>
          </p:cNvGraphicFramePr>
          <p:nvPr>
            <p:ph idx="1"/>
            <p:extLst>
              <p:ext uri="{D42A27DB-BD31-4B8C-83A1-F6EECF244321}">
                <p14:modId xmlns:p14="http://schemas.microsoft.com/office/powerpoint/2010/main" val="415276980"/>
              </p:ext>
            </p:extLst>
          </p:nvPr>
        </p:nvGraphicFramePr>
        <p:xfrm>
          <a:off x="107504" y="2852936"/>
          <a:ext cx="4654352"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20" name="テキスト ボックス 19"/>
          <p:cNvSpPr txBox="1"/>
          <p:nvPr/>
        </p:nvSpPr>
        <p:spPr>
          <a:xfrm>
            <a:off x="0" y="6453336"/>
            <a:ext cx="5400600" cy="307777"/>
          </a:xfrm>
          <a:prstGeom prst="rect">
            <a:avLst/>
          </a:prstGeom>
          <a:noFill/>
        </p:spPr>
        <p:txBody>
          <a:bodyPr wrap="square" rtlCol="0">
            <a:spAutoFit/>
          </a:bodyPr>
          <a:lstStyle/>
          <a:p>
            <a:pPr algn="ctr"/>
            <a:r>
              <a:rPr lang="ja-JP" altLang="en-US" sz="1400" b="1" dirty="0" smtClean="0">
                <a:latin typeface="+mj-ea"/>
                <a:ea typeface="+mj-ea"/>
              </a:rPr>
              <a:t>図</a:t>
            </a:r>
            <a:r>
              <a:rPr lang="en-US" altLang="ja-JP" sz="1400" b="1" dirty="0">
                <a:latin typeface="+mj-ea"/>
                <a:ea typeface="+mj-ea"/>
              </a:rPr>
              <a:t>3</a:t>
            </a:r>
            <a:r>
              <a:rPr lang="en-US" altLang="ja-JP" sz="1400" b="1" dirty="0" smtClean="0">
                <a:latin typeface="+mj-ea"/>
                <a:ea typeface="+mj-ea"/>
              </a:rPr>
              <a:t>.</a:t>
            </a:r>
            <a:r>
              <a:rPr lang="ja-JP" altLang="en-US" sz="1400" b="1" dirty="0" smtClean="0">
                <a:latin typeface="+mj-ea"/>
                <a:ea typeface="+mj-ea"/>
              </a:rPr>
              <a:t>山形県大井沢川における群集相違度と各地点間の距離の関係</a:t>
            </a:r>
            <a:r>
              <a:rPr kumimoji="1" lang="ja-JP" altLang="en-US" sz="1400" dirty="0" smtClean="0"/>
              <a:t>　　</a:t>
            </a:r>
            <a:endParaRPr kumimoji="1" lang="ja-JP" altLang="en-US" sz="1400" dirty="0"/>
          </a:p>
        </p:txBody>
      </p:sp>
      <p:sp>
        <p:nvSpPr>
          <p:cNvPr id="34" name="テキスト ボックス 33"/>
          <p:cNvSpPr txBox="1"/>
          <p:nvPr/>
        </p:nvSpPr>
        <p:spPr>
          <a:xfrm>
            <a:off x="5067430" y="3195473"/>
            <a:ext cx="3816424" cy="3108543"/>
          </a:xfrm>
          <a:prstGeom prst="rect">
            <a:avLst/>
          </a:prstGeom>
          <a:noFill/>
        </p:spPr>
        <p:txBody>
          <a:bodyPr wrap="square" rtlCol="0">
            <a:spAutoFit/>
          </a:bodyPr>
          <a:lstStyle/>
          <a:p>
            <a:r>
              <a:rPr kumimoji="1" lang="ja-JP" altLang="en-US" sz="2800" dirty="0" smtClean="0">
                <a:latin typeface="+mj-ea"/>
                <a:ea typeface="+mj-ea"/>
              </a:rPr>
              <a:t>・地点間の距離と群集相違度の関係は</a:t>
            </a:r>
            <a:r>
              <a:rPr lang="ja-JP" altLang="en-US" sz="2800" dirty="0">
                <a:latin typeface="+mj-ea"/>
                <a:ea typeface="+mj-ea"/>
              </a:rPr>
              <a:t>大井沢</a:t>
            </a:r>
            <a:r>
              <a:rPr lang="ja-JP" altLang="en-US" sz="2800" dirty="0" smtClean="0">
                <a:latin typeface="+mj-ea"/>
                <a:ea typeface="+mj-ea"/>
              </a:rPr>
              <a:t>川以外</a:t>
            </a:r>
            <a:r>
              <a:rPr kumimoji="1" lang="ja-JP" altLang="en-US" sz="2800" dirty="0" smtClean="0">
                <a:latin typeface="+mj-ea"/>
                <a:ea typeface="+mj-ea"/>
              </a:rPr>
              <a:t>の河川でも成立するのか．</a:t>
            </a:r>
            <a:endParaRPr kumimoji="1" lang="en-US" altLang="ja-JP" sz="2800" dirty="0" smtClean="0">
              <a:latin typeface="+mj-ea"/>
              <a:ea typeface="+mj-ea"/>
            </a:endParaRPr>
          </a:p>
          <a:p>
            <a:r>
              <a:rPr lang="ja-JP" altLang="en-US" sz="2800" dirty="0" smtClean="0">
                <a:latin typeface="+mj-ea"/>
                <a:ea typeface="+mj-ea"/>
              </a:rPr>
              <a:t>・</a:t>
            </a:r>
            <a:r>
              <a:rPr lang="en-US" altLang="ja-JP" sz="2800" dirty="0" smtClean="0">
                <a:latin typeface="+mj-ea"/>
                <a:ea typeface="+mj-ea"/>
              </a:rPr>
              <a:t>2km</a:t>
            </a:r>
            <a:r>
              <a:rPr lang="ja-JP" altLang="en-US" sz="2800" dirty="0" smtClean="0">
                <a:latin typeface="+mj-ea"/>
                <a:ea typeface="+mj-ea"/>
              </a:rPr>
              <a:t>地点で群集相違度が頭打ちになるように見えるが，本当か？</a:t>
            </a:r>
            <a:endParaRPr lang="en-US" altLang="ja-JP" sz="2800" dirty="0" smtClean="0">
              <a:latin typeface="+mj-ea"/>
              <a:ea typeface="+mj-ea"/>
            </a:endParaRPr>
          </a:p>
        </p:txBody>
      </p:sp>
      <p:cxnSp>
        <p:nvCxnSpPr>
          <p:cNvPr id="40" name="直線コネクタ 39"/>
          <p:cNvCxnSpPr/>
          <p:nvPr/>
        </p:nvCxnSpPr>
        <p:spPr>
          <a:xfrm flipV="1">
            <a:off x="1043608" y="3833753"/>
            <a:ext cx="1440160" cy="180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483768" y="3833753"/>
            <a:ext cx="1440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円/楕円 42"/>
          <p:cNvSpPr/>
          <p:nvPr/>
        </p:nvSpPr>
        <p:spPr>
          <a:xfrm>
            <a:off x="2648012" y="5953682"/>
            <a:ext cx="288011"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Tree>
    <p:extLst>
      <p:ext uri="{BB962C8B-B14F-4D97-AF65-F5344CB8AC3E}">
        <p14:creationId xmlns:p14="http://schemas.microsoft.com/office/powerpoint/2010/main" val="106463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620688"/>
            <a:ext cx="8229600" cy="1066800"/>
          </a:xfrm>
        </p:spPr>
        <p:txBody>
          <a:bodyPr>
            <a:normAutofit/>
          </a:bodyPr>
          <a:lstStyle/>
          <a:p>
            <a:r>
              <a:rPr kumimoji="1" lang="ja-JP" altLang="en-US" dirty="0" smtClean="0">
                <a:latin typeface="+mj-ea"/>
              </a:rPr>
              <a:t>調査地点→</a:t>
            </a:r>
            <a:r>
              <a:rPr lang="ja-JP" altLang="en-US" dirty="0" smtClean="0">
                <a:latin typeface="+mj-ea"/>
              </a:rPr>
              <a:t>白石川</a:t>
            </a:r>
            <a:r>
              <a:rPr kumimoji="1" lang="ja-JP" altLang="en-US" dirty="0" smtClean="0">
                <a:latin typeface="+mj-ea"/>
              </a:rPr>
              <a:t>上流</a:t>
            </a:r>
            <a:endParaRPr kumimoji="1" lang="ja-JP" altLang="en-US" dirty="0">
              <a:latin typeface="+mj-ea"/>
            </a:endParaRPr>
          </a:p>
        </p:txBody>
      </p:sp>
      <p:pic>
        <p:nvPicPr>
          <p:cNvPr id="2054" name="Picture 6" descr="宮城県">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1628800"/>
            <a:ext cx="3024335" cy="248220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187624" y="3284984"/>
            <a:ext cx="216024"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flipH="1" flipV="1">
            <a:off x="1403649" y="3284984"/>
            <a:ext cx="7633662" cy="10081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187624" y="3356992"/>
            <a:ext cx="2305071" cy="31003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3492695" y="4293096"/>
            <a:ext cx="5544616" cy="2179403"/>
            <a:chOff x="3492695" y="4293096"/>
            <a:chExt cx="5544616" cy="2179403"/>
          </a:xfrm>
        </p:grpSpPr>
        <p:pic>
          <p:nvPicPr>
            <p:cNvPr id="11" name="図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695" y="4293096"/>
              <a:ext cx="5544616" cy="21642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7146948" y="6226473"/>
              <a:ext cx="1872208" cy="230832"/>
            </a:xfrm>
            <a:prstGeom prst="rect">
              <a:avLst/>
            </a:prstGeom>
            <a:noFill/>
          </p:spPr>
          <p:txBody>
            <a:bodyPr wrap="square" rtlCol="0">
              <a:spAutoFit/>
            </a:bodyPr>
            <a:lstStyle/>
            <a:p>
              <a:r>
                <a:rPr kumimoji="1" lang="en-US" altLang="ja-JP" sz="900" dirty="0" smtClean="0">
                  <a:latin typeface="+mj-ea"/>
                  <a:ea typeface="+mj-ea"/>
                </a:rPr>
                <a:t>©2011 Google-</a:t>
              </a:r>
              <a:r>
                <a:rPr kumimoji="1" lang="ja-JP" altLang="en-US" sz="900" dirty="0" smtClean="0">
                  <a:latin typeface="+mj-ea"/>
                  <a:ea typeface="+mj-ea"/>
                </a:rPr>
                <a:t>地図データ</a:t>
              </a:r>
              <a:endParaRPr kumimoji="1" lang="ja-JP" altLang="en-US" sz="900" dirty="0">
                <a:latin typeface="+mj-ea"/>
                <a:ea typeface="+mj-ea"/>
              </a:endParaRPr>
            </a:p>
          </p:txBody>
        </p:sp>
        <p:sp>
          <p:nvSpPr>
            <p:cNvPr id="15" name="テキスト ボックス 14"/>
            <p:cNvSpPr txBox="1"/>
            <p:nvPr/>
          </p:nvSpPr>
          <p:spPr>
            <a:xfrm>
              <a:off x="4211960" y="5949279"/>
              <a:ext cx="288032" cy="523220"/>
            </a:xfrm>
            <a:prstGeom prst="rect">
              <a:avLst/>
            </a:prstGeom>
            <a:noFill/>
          </p:spPr>
          <p:txBody>
            <a:bodyPr wrap="square" rtlCol="0">
              <a:spAutoFit/>
            </a:bodyPr>
            <a:lstStyle/>
            <a:p>
              <a:r>
                <a:rPr kumimoji="1" lang="en-US" altLang="ja-JP" sz="1400" dirty="0" smtClean="0">
                  <a:latin typeface="+mj-ea"/>
                  <a:ea typeface="+mj-ea"/>
                </a:rPr>
                <a:t>N</a:t>
              </a:r>
            </a:p>
            <a:p>
              <a:r>
                <a:rPr lang="ja-JP" altLang="en-US" sz="1400" dirty="0">
                  <a:latin typeface="+mj-ea"/>
                  <a:ea typeface="+mj-ea"/>
                </a:rPr>
                <a:t>↑</a:t>
              </a:r>
              <a:endParaRPr kumimoji="1" lang="ja-JP" altLang="en-US" sz="1400" dirty="0">
                <a:latin typeface="+mj-ea"/>
                <a:ea typeface="+mj-ea"/>
              </a:endParaRPr>
            </a:p>
          </p:txBody>
        </p:sp>
        <p:sp>
          <p:nvSpPr>
            <p:cNvPr id="12" name="正方形/長方形 11"/>
            <p:cNvSpPr/>
            <p:nvPr/>
          </p:nvSpPr>
          <p:spPr>
            <a:xfrm>
              <a:off x="6804248" y="5517232"/>
              <a:ext cx="648072" cy="3600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067944" y="4365104"/>
              <a:ext cx="720080" cy="369332"/>
            </a:xfrm>
            <a:prstGeom prst="rect">
              <a:avLst/>
            </a:prstGeom>
            <a:noFill/>
          </p:spPr>
          <p:txBody>
            <a:bodyPr wrap="square" rtlCol="0">
              <a:spAutoFit/>
            </a:bodyPr>
            <a:lstStyle/>
            <a:p>
              <a:r>
                <a:rPr kumimoji="1" lang="en-US" altLang="ja-JP" dirty="0" smtClean="0">
                  <a:latin typeface="+mj-ea"/>
                  <a:ea typeface="+mj-ea"/>
                </a:rPr>
                <a:t>P.05</a:t>
              </a:r>
              <a:endParaRPr kumimoji="1" lang="ja-JP" altLang="en-US" dirty="0">
                <a:latin typeface="+mj-ea"/>
                <a:ea typeface="+mj-ea"/>
              </a:endParaRPr>
            </a:p>
          </p:txBody>
        </p:sp>
        <p:sp>
          <p:nvSpPr>
            <p:cNvPr id="14" name="正方形/長方形 13"/>
            <p:cNvSpPr/>
            <p:nvPr/>
          </p:nvSpPr>
          <p:spPr>
            <a:xfrm>
              <a:off x="7020272" y="4509120"/>
              <a:ext cx="648072" cy="3600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956376" y="5301208"/>
              <a:ext cx="648072" cy="3600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580112" y="4725144"/>
              <a:ext cx="648072" cy="3600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067944" y="4365104"/>
              <a:ext cx="648072" cy="3600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563888" y="5085184"/>
              <a:ext cx="648072" cy="3600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563888" y="5085184"/>
              <a:ext cx="720080" cy="369332"/>
            </a:xfrm>
            <a:prstGeom prst="rect">
              <a:avLst/>
            </a:prstGeom>
            <a:noFill/>
          </p:spPr>
          <p:txBody>
            <a:bodyPr wrap="square" rtlCol="0">
              <a:spAutoFit/>
            </a:bodyPr>
            <a:lstStyle/>
            <a:p>
              <a:r>
                <a:rPr kumimoji="1" lang="en-US" altLang="ja-JP" dirty="0" smtClean="0">
                  <a:latin typeface="+mj-ea"/>
                  <a:ea typeface="+mj-ea"/>
                </a:rPr>
                <a:t>P.06</a:t>
              </a:r>
              <a:endParaRPr kumimoji="1" lang="ja-JP" altLang="en-US" dirty="0">
                <a:latin typeface="+mj-ea"/>
                <a:ea typeface="+mj-ea"/>
              </a:endParaRPr>
            </a:p>
          </p:txBody>
        </p:sp>
        <p:sp>
          <p:nvSpPr>
            <p:cNvPr id="21" name="テキスト ボックス 20"/>
            <p:cNvSpPr txBox="1"/>
            <p:nvPr/>
          </p:nvSpPr>
          <p:spPr>
            <a:xfrm>
              <a:off x="5580112" y="4725144"/>
              <a:ext cx="720080" cy="369332"/>
            </a:xfrm>
            <a:prstGeom prst="rect">
              <a:avLst/>
            </a:prstGeom>
            <a:noFill/>
          </p:spPr>
          <p:txBody>
            <a:bodyPr wrap="square" rtlCol="0">
              <a:spAutoFit/>
            </a:bodyPr>
            <a:lstStyle/>
            <a:p>
              <a:r>
                <a:rPr kumimoji="1" lang="en-US" altLang="ja-JP" dirty="0" smtClean="0">
                  <a:latin typeface="+mj-ea"/>
                  <a:ea typeface="+mj-ea"/>
                </a:rPr>
                <a:t>P.04</a:t>
              </a:r>
              <a:endParaRPr kumimoji="1" lang="ja-JP" altLang="en-US" dirty="0">
                <a:latin typeface="+mj-ea"/>
                <a:ea typeface="+mj-ea"/>
              </a:endParaRPr>
            </a:p>
          </p:txBody>
        </p:sp>
        <p:sp>
          <p:nvSpPr>
            <p:cNvPr id="22" name="テキスト ボックス 21"/>
            <p:cNvSpPr txBox="1"/>
            <p:nvPr/>
          </p:nvSpPr>
          <p:spPr>
            <a:xfrm>
              <a:off x="7020272" y="4509120"/>
              <a:ext cx="720080" cy="369332"/>
            </a:xfrm>
            <a:prstGeom prst="rect">
              <a:avLst/>
            </a:prstGeom>
            <a:noFill/>
          </p:spPr>
          <p:txBody>
            <a:bodyPr wrap="square" rtlCol="0">
              <a:spAutoFit/>
            </a:bodyPr>
            <a:lstStyle/>
            <a:p>
              <a:r>
                <a:rPr kumimoji="1" lang="en-US" altLang="ja-JP" dirty="0" smtClean="0">
                  <a:latin typeface="+mj-ea"/>
                  <a:ea typeface="+mj-ea"/>
                </a:rPr>
                <a:t>P.03</a:t>
              </a:r>
              <a:endParaRPr kumimoji="1" lang="ja-JP" altLang="en-US" dirty="0">
                <a:latin typeface="+mj-ea"/>
                <a:ea typeface="+mj-ea"/>
              </a:endParaRPr>
            </a:p>
          </p:txBody>
        </p:sp>
        <p:sp>
          <p:nvSpPr>
            <p:cNvPr id="23" name="テキスト ボックス 22"/>
            <p:cNvSpPr txBox="1"/>
            <p:nvPr/>
          </p:nvSpPr>
          <p:spPr>
            <a:xfrm>
              <a:off x="6804248" y="5517232"/>
              <a:ext cx="720080" cy="369332"/>
            </a:xfrm>
            <a:prstGeom prst="rect">
              <a:avLst/>
            </a:prstGeom>
            <a:noFill/>
          </p:spPr>
          <p:txBody>
            <a:bodyPr wrap="square" rtlCol="0">
              <a:spAutoFit/>
            </a:bodyPr>
            <a:lstStyle/>
            <a:p>
              <a:r>
                <a:rPr kumimoji="1" lang="en-US" altLang="ja-JP" dirty="0" smtClean="0">
                  <a:latin typeface="+mj-ea"/>
                  <a:ea typeface="+mj-ea"/>
                </a:rPr>
                <a:t>P.02</a:t>
              </a:r>
              <a:endParaRPr kumimoji="1" lang="ja-JP" altLang="en-US" dirty="0">
                <a:latin typeface="+mj-ea"/>
                <a:ea typeface="+mj-ea"/>
              </a:endParaRPr>
            </a:p>
          </p:txBody>
        </p:sp>
        <p:sp>
          <p:nvSpPr>
            <p:cNvPr id="24" name="テキスト ボックス 23"/>
            <p:cNvSpPr txBox="1"/>
            <p:nvPr/>
          </p:nvSpPr>
          <p:spPr>
            <a:xfrm>
              <a:off x="7956376" y="5301208"/>
              <a:ext cx="720080" cy="369332"/>
            </a:xfrm>
            <a:prstGeom prst="rect">
              <a:avLst/>
            </a:prstGeom>
            <a:noFill/>
          </p:spPr>
          <p:txBody>
            <a:bodyPr wrap="square" rtlCol="0">
              <a:spAutoFit/>
            </a:bodyPr>
            <a:lstStyle/>
            <a:p>
              <a:r>
                <a:rPr kumimoji="1" lang="en-US" altLang="ja-JP" dirty="0" smtClean="0">
                  <a:latin typeface="+mj-ea"/>
                  <a:ea typeface="+mj-ea"/>
                </a:rPr>
                <a:t>P.01</a:t>
              </a:r>
              <a:endParaRPr kumimoji="1" lang="ja-JP" altLang="en-US" dirty="0">
                <a:latin typeface="+mj-ea"/>
                <a:ea typeface="+mj-ea"/>
              </a:endParaRPr>
            </a:p>
          </p:txBody>
        </p:sp>
      </p:grpSp>
      <p:sp>
        <p:nvSpPr>
          <p:cNvPr id="5" name="テキスト ボックス 4"/>
          <p:cNvSpPr txBox="1"/>
          <p:nvPr/>
        </p:nvSpPr>
        <p:spPr>
          <a:xfrm>
            <a:off x="3492695" y="1772816"/>
            <a:ext cx="5111753" cy="1200329"/>
          </a:xfrm>
          <a:prstGeom prst="rect">
            <a:avLst/>
          </a:prstGeom>
          <a:noFill/>
        </p:spPr>
        <p:txBody>
          <a:bodyPr wrap="square" rtlCol="0">
            <a:spAutoFit/>
          </a:bodyPr>
          <a:lstStyle/>
          <a:p>
            <a:r>
              <a:rPr lang="ja-JP" altLang="ja-JP" sz="2400" dirty="0" smtClean="0">
                <a:latin typeface="+mj-ea"/>
                <a:ea typeface="+mj-ea"/>
              </a:rPr>
              <a:t>福島県と宮城県の県境にある七ケ宿ダムの上流部</a:t>
            </a:r>
            <a:r>
              <a:rPr lang="ja-JP" altLang="en-US" sz="2400" dirty="0" smtClean="0">
                <a:latin typeface="+mj-ea"/>
                <a:ea typeface="+mj-ea"/>
              </a:rPr>
              <a:t>より</a:t>
            </a:r>
            <a:r>
              <a:rPr lang="ja-JP" altLang="ja-JP" sz="2400" dirty="0" smtClean="0">
                <a:latin typeface="+mj-ea"/>
                <a:ea typeface="+mj-ea"/>
              </a:rPr>
              <a:t>全</a:t>
            </a:r>
            <a:r>
              <a:rPr lang="en-US" altLang="ja-JP" sz="2400" dirty="0" smtClean="0">
                <a:latin typeface="+mj-ea"/>
                <a:ea typeface="+mj-ea"/>
              </a:rPr>
              <a:t>6</a:t>
            </a:r>
            <a:r>
              <a:rPr lang="ja-JP" altLang="ja-JP" sz="2400" dirty="0">
                <a:latin typeface="+mj-ea"/>
                <a:ea typeface="+mj-ea"/>
              </a:rPr>
              <a:t>地点を選出し，現地調査を</a:t>
            </a:r>
            <a:r>
              <a:rPr lang="ja-JP" altLang="ja-JP" sz="2400" dirty="0" smtClean="0">
                <a:latin typeface="+mj-ea"/>
                <a:ea typeface="+mj-ea"/>
              </a:rPr>
              <a:t>行</a:t>
            </a:r>
            <a:r>
              <a:rPr lang="ja-JP" altLang="en-US" sz="2400" dirty="0" smtClean="0">
                <a:latin typeface="+mj-ea"/>
                <a:ea typeface="+mj-ea"/>
              </a:rPr>
              <a:t>った</a:t>
            </a:r>
            <a:r>
              <a:rPr lang="ja-JP" altLang="ja-JP" sz="2400" dirty="0" smtClean="0">
                <a:latin typeface="+mj-ea"/>
                <a:ea typeface="+mj-ea"/>
              </a:rPr>
              <a:t>．</a:t>
            </a:r>
            <a:endParaRPr kumimoji="1" lang="ja-JP" altLang="en-US" sz="2400" dirty="0">
              <a:latin typeface="+mj-ea"/>
              <a:ea typeface="+mj-ea"/>
            </a:endParaRPr>
          </a:p>
        </p:txBody>
      </p:sp>
    </p:spTree>
    <p:extLst>
      <p:ext uri="{BB962C8B-B14F-4D97-AF65-F5344CB8AC3E}">
        <p14:creationId xmlns:p14="http://schemas.microsoft.com/office/powerpoint/2010/main" val="881689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1828</TotalTime>
  <Words>531</Words>
  <Application>Microsoft Office PowerPoint</Application>
  <PresentationFormat>画面に合わせる (4:3)</PresentationFormat>
  <Paragraphs>190</Paragraphs>
  <Slides>15</Slides>
  <Notes>3</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研究紹介とCREST2での展望</vt:lpstr>
      <vt:lpstr>自己紹介：目標</vt:lpstr>
      <vt:lpstr>現在の主な研究テーマ</vt:lpstr>
      <vt:lpstr>測定：2011年3月25日～31日 （30日を基準に補正）</vt:lpstr>
      <vt:lpstr>PowerPoint プレゼンテーション</vt:lpstr>
      <vt:lpstr>PowerPoint プレゼンテーション</vt:lpstr>
      <vt:lpstr>白石川上流部における 水生生物の群集構造に関する現地調査</vt:lpstr>
      <vt:lpstr>研究の目的</vt:lpstr>
      <vt:lpstr>調査地点→白石川上流</vt:lpstr>
      <vt:lpstr>サンプルの採集①</vt:lpstr>
      <vt:lpstr>サンプルの採集②</vt:lpstr>
      <vt:lpstr>サンプルの一部</vt:lpstr>
      <vt:lpstr>サンプルの分類①</vt:lpstr>
      <vt:lpstr>サンプルの分類②</vt:lpstr>
      <vt:lpstr>同定結果（トビケラ目）</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yokoo</dc:creator>
  <cp:lastModifiedBy>yokoo</cp:lastModifiedBy>
  <cp:revision>22</cp:revision>
  <dcterms:created xsi:type="dcterms:W3CDTF">2012-04-25T04:37:04Z</dcterms:created>
  <dcterms:modified xsi:type="dcterms:W3CDTF">2012-04-27T08:14:42Z</dcterms:modified>
</cp:coreProperties>
</file>