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7" r:id="rId10"/>
    <p:sldId id="273" r:id="rId11"/>
    <p:sldId id="271" r:id="rId12"/>
    <p:sldId id="277" r:id="rId13"/>
    <p:sldId id="268" r:id="rId14"/>
    <p:sldId id="278" r:id="rId15"/>
    <p:sldId id="280" r:id="rId16"/>
    <p:sldId id="266" r:id="rId17"/>
    <p:sldId id="274"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291"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455C71C-FE0B-44EE-9955-B6A4AC9747FA}" type="datetimeFigureOut">
              <a:rPr kumimoji="1" lang="ja-JP" altLang="en-US" smtClean="0"/>
              <a:t>2012/4/28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369288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455C71C-FE0B-44EE-9955-B6A4AC9747FA}" type="datetimeFigureOut">
              <a:rPr kumimoji="1" lang="ja-JP" altLang="en-US" smtClean="0"/>
              <a:t>2012/4/28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232415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455C71C-FE0B-44EE-9955-B6A4AC9747FA}" type="datetimeFigureOut">
              <a:rPr kumimoji="1" lang="ja-JP" altLang="en-US" smtClean="0"/>
              <a:t>2012/4/28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27303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455C71C-FE0B-44EE-9955-B6A4AC9747FA}" type="datetimeFigureOut">
              <a:rPr kumimoji="1" lang="ja-JP" altLang="en-US" smtClean="0"/>
              <a:t>2012/4/28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396482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455C71C-FE0B-44EE-9955-B6A4AC9747FA}" type="datetimeFigureOut">
              <a:rPr kumimoji="1" lang="ja-JP" altLang="en-US" smtClean="0"/>
              <a:t>2012/4/28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241521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455C71C-FE0B-44EE-9955-B6A4AC9747FA}" type="datetimeFigureOut">
              <a:rPr kumimoji="1" lang="ja-JP" altLang="en-US" smtClean="0"/>
              <a:t>2012/4/28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51518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455C71C-FE0B-44EE-9955-B6A4AC9747FA}" type="datetimeFigureOut">
              <a:rPr kumimoji="1" lang="ja-JP" altLang="en-US" smtClean="0"/>
              <a:t>2012/4/28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179283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455C71C-FE0B-44EE-9955-B6A4AC9747FA}" type="datetimeFigureOut">
              <a:rPr kumimoji="1" lang="ja-JP" altLang="en-US" smtClean="0"/>
              <a:t>2012/4/28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206158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455C71C-FE0B-44EE-9955-B6A4AC9747FA}" type="datetimeFigureOut">
              <a:rPr kumimoji="1" lang="ja-JP" altLang="en-US" smtClean="0"/>
              <a:t>2012/4/28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238483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455C71C-FE0B-44EE-9955-B6A4AC9747FA}" type="datetimeFigureOut">
              <a:rPr kumimoji="1" lang="ja-JP" altLang="en-US" smtClean="0"/>
              <a:t>2012/4/28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162825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455C71C-FE0B-44EE-9955-B6A4AC9747FA}" type="datetimeFigureOut">
              <a:rPr kumimoji="1" lang="ja-JP" altLang="en-US" smtClean="0"/>
              <a:t>2012/4/28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95983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5C71C-FE0B-44EE-9955-B6A4AC9747FA}" type="datetimeFigureOut">
              <a:rPr kumimoji="1" lang="ja-JP" altLang="en-US" smtClean="0"/>
              <a:t>2012/4/28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70E30-0430-4EDC-95D9-DB7A51695E79}" type="slidenum">
              <a:rPr kumimoji="1" lang="ja-JP" altLang="en-US" smtClean="0"/>
              <a:t>‹#›</a:t>
            </a:fld>
            <a:endParaRPr kumimoji="1" lang="ja-JP" altLang="en-US"/>
          </a:p>
        </p:txBody>
      </p:sp>
    </p:spTree>
    <p:extLst>
      <p:ext uri="{BB962C8B-B14F-4D97-AF65-F5344CB8AC3E}">
        <p14:creationId xmlns:p14="http://schemas.microsoft.com/office/powerpoint/2010/main" val="3148038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6.gif"/><Relationship Id="rId1" Type="http://schemas.openxmlformats.org/officeDocument/2006/relationships/slideLayout" Target="../slideLayouts/slideLayout6.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8.gif"/><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大気拡散</a:t>
            </a:r>
            <a:r>
              <a:rPr lang="ja-JP" altLang="en-US" dirty="0" smtClean="0"/>
              <a:t>モデルについて</a:t>
            </a:r>
            <a:r>
              <a:rPr lang="en-US" altLang="ja-JP" dirty="0"/>
              <a:t/>
            </a:r>
            <a:br>
              <a:rPr lang="en-US" altLang="ja-JP" dirty="0"/>
            </a:br>
            <a:r>
              <a:rPr lang="en-US" altLang="ja-JP" dirty="0" smtClean="0"/>
              <a:t>–</a:t>
            </a:r>
            <a:r>
              <a:rPr lang="en-US" altLang="ja-JP" dirty="0" err="1" smtClean="0"/>
              <a:t>IsoRSM</a:t>
            </a:r>
            <a:r>
              <a:rPr lang="ja-JP" altLang="en-US" dirty="0" smtClean="0"/>
              <a:t>の現状と比較</a:t>
            </a:r>
            <a:r>
              <a:rPr lang="en-US" altLang="ja-JP" dirty="0" smtClean="0"/>
              <a:t>–</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芳村圭・佐藤雄亮</a:t>
            </a:r>
            <a:endParaRPr kumimoji="1" lang="ja-JP" altLang="en-US" dirty="0"/>
          </a:p>
        </p:txBody>
      </p:sp>
    </p:spTree>
    <p:extLst>
      <p:ext uri="{BB962C8B-B14F-4D97-AF65-F5344CB8AC3E}">
        <p14:creationId xmlns:p14="http://schemas.microsoft.com/office/powerpoint/2010/main" val="357057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解像度問題</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589187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1098"/>
            <a:ext cx="3867912" cy="3396996"/>
          </a:xfrm>
          <a:prstGeom prst="rect">
            <a:avLst/>
          </a:prstGeom>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996"/>
            <a:ext cx="3867912" cy="3396996"/>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3461004"/>
            <a:ext cx="3867912" cy="3396996"/>
          </a:xfrm>
          <a:prstGeom prst="rect">
            <a:avLst/>
          </a:prstGeom>
        </p:spPr>
      </p:pic>
      <p:sp>
        <p:nvSpPr>
          <p:cNvPr id="5" name="タイトル 4"/>
          <p:cNvSpPr>
            <a:spLocks noGrp="1"/>
          </p:cNvSpPr>
          <p:nvPr>
            <p:ph type="title"/>
          </p:nvPr>
        </p:nvSpPr>
        <p:spPr>
          <a:xfrm>
            <a:off x="4114800" y="274638"/>
            <a:ext cx="4572000" cy="1143000"/>
          </a:xfrm>
        </p:spPr>
        <p:txBody>
          <a:bodyPr/>
          <a:lstStyle/>
          <a:p>
            <a:r>
              <a:rPr kumimoji="1" lang="en-US" altLang="ja-JP" dirty="0" smtClean="0"/>
              <a:t>3/15-16</a:t>
            </a:r>
            <a:endParaRPr kumimoji="1" lang="ja-JP" altLang="en-US" dirty="0"/>
          </a:p>
        </p:txBody>
      </p:sp>
    </p:spTree>
    <p:extLst>
      <p:ext uri="{BB962C8B-B14F-4D97-AF65-F5344CB8AC3E}">
        <p14:creationId xmlns:p14="http://schemas.microsoft.com/office/powerpoint/2010/main" val="1585468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 y="3461004"/>
            <a:ext cx="3867912" cy="3396996"/>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3867912" cy="3396996"/>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3461004"/>
            <a:ext cx="3867912" cy="3396996"/>
          </a:xfrm>
          <a:prstGeom prst="rect">
            <a:avLst/>
          </a:prstGeom>
        </p:spPr>
      </p:pic>
      <p:sp>
        <p:nvSpPr>
          <p:cNvPr id="6" name="タイトル 5"/>
          <p:cNvSpPr>
            <a:spLocks noGrp="1"/>
          </p:cNvSpPr>
          <p:nvPr>
            <p:ph type="title"/>
          </p:nvPr>
        </p:nvSpPr>
        <p:spPr>
          <a:xfrm>
            <a:off x="4343400" y="274638"/>
            <a:ext cx="4343400" cy="1143000"/>
          </a:xfrm>
        </p:spPr>
        <p:txBody>
          <a:bodyPr/>
          <a:lstStyle/>
          <a:p>
            <a:r>
              <a:rPr kumimoji="1" lang="en-US" altLang="ja-JP" dirty="0" smtClean="0"/>
              <a:t>3/21-22</a:t>
            </a:r>
            <a:endParaRPr kumimoji="1" lang="ja-JP" altLang="en-US" dirty="0"/>
          </a:p>
        </p:txBody>
      </p:sp>
    </p:spTree>
    <p:extLst>
      <p:ext uri="{BB962C8B-B14F-4D97-AF65-F5344CB8AC3E}">
        <p14:creationId xmlns:p14="http://schemas.microsoft.com/office/powerpoint/2010/main" val="3481238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放出量</a:t>
            </a:r>
            <a:r>
              <a:rPr lang="en-US" altLang="ja-JP" dirty="0"/>
              <a:t>/</a:t>
            </a:r>
            <a:r>
              <a:rPr kumimoji="1" lang="ja-JP" altLang="en-US" dirty="0" smtClean="0"/>
              <a:t>沈着量と解像度</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0223477"/>
              </p:ext>
            </p:extLst>
          </p:nvPr>
        </p:nvGraphicFramePr>
        <p:xfrm>
          <a:off x="1188720" y="1600200"/>
          <a:ext cx="6583680" cy="4876801"/>
        </p:xfrm>
        <a:graphic>
          <a:graphicData uri="http://schemas.openxmlformats.org/drawingml/2006/table">
            <a:tbl>
              <a:tblPr firstRow="1" bandRow="1">
                <a:tableStyleId>{5C22544A-7EE6-4342-B048-85BDC9FD1C3A}</a:tableStyleId>
              </a:tblPr>
              <a:tblGrid>
                <a:gridCol w="1645920"/>
                <a:gridCol w="1645920"/>
                <a:gridCol w="1645920"/>
                <a:gridCol w="1645920"/>
              </a:tblGrid>
              <a:tr h="1781092">
                <a:tc>
                  <a:txBody>
                    <a:bodyPr/>
                    <a:lstStyle/>
                    <a:p>
                      <a:pPr algn="ctr"/>
                      <a:endParaRPr kumimoji="1" lang="ja-JP" altLang="en-US" dirty="0"/>
                    </a:p>
                  </a:txBody>
                  <a:tcPr anchor="ctr"/>
                </a:tc>
                <a:tc>
                  <a:txBody>
                    <a:bodyPr/>
                    <a:lstStyle/>
                    <a:p>
                      <a:pPr algn="ctr"/>
                      <a:r>
                        <a:rPr kumimoji="1" lang="en-US" altLang="ja-JP" dirty="0" smtClean="0"/>
                        <a:t>Total Emission</a:t>
                      </a:r>
                      <a:endParaRPr kumimoji="1" lang="ja-JP" altLang="en-US" dirty="0"/>
                    </a:p>
                  </a:txBody>
                  <a:tcPr anchor="ctr"/>
                </a:tc>
                <a:tc>
                  <a:txBody>
                    <a:bodyPr/>
                    <a:lstStyle/>
                    <a:p>
                      <a:pPr algn="ctr"/>
                      <a:r>
                        <a:rPr kumimoji="1" lang="en-US" altLang="ja-JP" dirty="0" smtClean="0"/>
                        <a:t>Land</a:t>
                      </a:r>
                      <a:r>
                        <a:rPr kumimoji="1" lang="ja-JP" altLang="en-US" dirty="0" smtClean="0"/>
                        <a:t>　</a:t>
                      </a:r>
                      <a:r>
                        <a:rPr kumimoji="1" lang="en-US" altLang="ja-JP" dirty="0" smtClean="0"/>
                        <a:t>Deposition</a:t>
                      </a:r>
                      <a:endParaRPr kumimoji="1" lang="ja-JP" altLang="en-US" dirty="0"/>
                    </a:p>
                  </a:txBody>
                  <a:tcPr anchor="ctr"/>
                </a:tc>
                <a:tc>
                  <a:txBody>
                    <a:bodyPr/>
                    <a:lstStyle/>
                    <a:p>
                      <a:pPr algn="ctr"/>
                      <a:r>
                        <a:rPr kumimoji="1" lang="en-US" altLang="ja-JP" dirty="0" smtClean="0"/>
                        <a:t>Oceanic</a:t>
                      </a:r>
                      <a:r>
                        <a:rPr kumimoji="1" lang="ja-JP" altLang="en-US" dirty="0" smtClean="0"/>
                        <a:t> </a:t>
                      </a:r>
                      <a:r>
                        <a:rPr kumimoji="1" lang="en-US" altLang="ja-JP" dirty="0" smtClean="0"/>
                        <a:t>Deposition</a:t>
                      </a:r>
                      <a:endParaRPr kumimoji="1" lang="ja-JP" altLang="en-US" dirty="0"/>
                    </a:p>
                  </a:txBody>
                  <a:tcPr anchor="ctr"/>
                </a:tc>
              </a:tr>
              <a:tr h="1031903">
                <a:tc>
                  <a:txBody>
                    <a:bodyPr/>
                    <a:lstStyle/>
                    <a:p>
                      <a:pPr algn="ctr"/>
                      <a:r>
                        <a:rPr kumimoji="1" lang="en-US" altLang="ja-JP" dirty="0" smtClean="0"/>
                        <a:t>15km</a:t>
                      </a:r>
                      <a:endParaRPr kumimoji="1" lang="ja-JP" altLang="en-US" dirty="0"/>
                    </a:p>
                  </a:txBody>
                  <a:tcPr anchor="ctr"/>
                </a:tc>
                <a:tc>
                  <a:txBody>
                    <a:bodyPr/>
                    <a:lstStyle/>
                    <a:p>
                      <a:pPr algn="ctr"/>
                      <a:r>
                        <a:rPr kumimoji="1" lang="en-US" altLang="ja-JP" dirty="0" smtClean="0"/>
                        <a:t>12.2PBq</a:t>
                      </a:r>
                      <a:endParaRPr kumimoji="1" lang="ja-JP" altLang="en-US" dirty="0"/>
                    </a:p>
                  </a:txBody>
                  <a:tcPr anchor="ctr"/>
                </a:tc>
                <a:tc>
                  <a:txBody>
                    <a:bodyPr/>
                    <a:lstStyle/>
                    <a:p>
                      <a:pPr algn="ctr"/>
                      <a:r>
                        <a:rPr kumimoji="1" lang="en-US" altLang="ja-JP" dirty="0" smtClean="0"/>
                        <a:t>0.31PBq(2.5%)</a:t>
                      </a:r>
                    </a:p>
                  </a:txBody>
                  <a:tcPr anchor="ctr"/>
                </a:tc>
                <a:tc>
                  <a:txBody>
                    <a:bodyPr/>
                    <a:lstStyle/>
                    <a:p>
                      <a:pPr algn="ctr"/>
                      <a:r>
                        <a:rPr kumimoji="1" lang="en-US" altLang="ja-JP" dirty="0" smtClean="0"/>
                        <a:t>0.32PBq(2.5%)</a:t>
                      </a:r>
                      <a:endParaRPr kumimoji="1" lang="ja-JP" altLang="en-US" dirty="0"/>
                    </a:p>
                  </a:txBody>
                  <a:tcPr anchor="ctr"/>
                </a:tc>
              </a:tr>
              <a:tr h="1031903">
                <a:tc>
                  <a:txBody>
                    <a:bodyPr/>
                    <a:lstStyle/>
                    <a:p>
                      <a:pPr algn="ctr"/>
                      <a:r>
                        <a:rPr kumimoji="1" lang="en-US" altLang="ja-JP" dirty="0" smtClean="0"/>
                        <a:t>10km</a:t>
                      </a:r>
                      <a:endParaRPr kumimoji="1" lang="ja-JP" altLang="en-US" dirty="0"/>
                    </a:p>
                  </a:txBody>
                  <a:tcPr anchor="ctr"/>
                </a:tc>
                <a:tc>
                  <a:txBody>
                    <a:bodyPr/>
                    <a:lstStyle/>
                    <a:p>
                      <a:pPr algn="ctr"/>
                      <a:r>
                        <a:rPr kumimoji="1" lang="en-US" altLang="ja-JP" dirty="0" smtClean="0"/>
                        <a:t>13.2PBq</a:t>
                      </a:r>
                      <a:endParaRPr kumimoji="1" lang="ja-JP" altLang="en-US" dirty="0"/>
                    </a:p>
                  </a:txBody>
                  <a:tcPr anchor="ctr"/>
                </a:tc>
                <a:tc>
                  <a:txBody>
                    <a:bodyPr/>
                    <a:lstStyle/>
                    <a:p>
                      <a:pPr algn="ctr"/>
                      <a:r>
                        <a:rPr kumimoji="1" lang="en-US" altLang="ja-JP" dirty="0" smtClean="0"/>
                        <a:t>0.23PBq(1.8%)</a:t>
                      </a:r>
                    </a:p>
                  </a:txBody>
                  <a:tcPr anchor="ctr"/>
                </a:tc>
                <a:tc>
                  <a:txBody>
                    <a:bodyPr/>
                    <a:lstStyle/>
                    <a:p>
                      <a:pPr algn="ctr"/>
                      <a:r>
                        <a:rPr kumimoji="1" lang="en-US" altLang="ja-JP" dirty="0" smtClean="0"/>
                        <a:t>0.44PBq(3.3%)</a:t>
                      </a:r>
                      <a:endParaRPr kumimoji="1" lang="ja-JP" altLang="en-US" dirty="0"/>
                    </a:p>
                  </a:txBody>
                  <a:tcPr anchor="ctr"/>
                </a:tc>
              </a:tr>
              <a:tr h="1031903">
                <a:tc>
                  <a:txBody>
                    <a:bodyPr/>
                    <a:lstStyle/>
                    <a:p>
                      <a:pPr algn="ctr"/>
                      <a:r>
                        <a:rPr kumimoji="1" lang="en-US" altLang="ja-JP" dirty="0" smtClean="0"/>
                        <a:t>7km</a:t>
                      </a:r>
                      <a:endParaRPr kumimoji="1" lang="ja-JP" altLang="en-US" dirty="0"/>
                    </a:p>
                  </a:txBody>
                  <a:tcPr anchor="ctr"/>
                </a:tc>
                <a:tc>
                  <a:txBody>
                    <a:bodyPr/>
                    <a:lstStyle/>
                    <a:p>
                      <a:pPr algn="ctr"/>
                      <a:r>
                        <a:rPr kumimoji="1" lang="en-US" altLang="ja-JP" dirty="0" smtClean="0"/>
                        <a:t>16.3PBq</a:t>
                      </a:r>
                    </a:p>
                  </a:txBody>
                  <a:tcPr anchor="ctr"/>
                </a:tc>
                <a:tc>
                  <a:txBody>
                    <a:bodyPr/>
                    <a:lstStyle/>
                    <a:p>
                      <a:pPr algn="ctr"/>
                      <a:r>
                        <a:rPr kumimoji="1" lang="en-US" altLang="ja-JP" dirty="0" smtClean="0"/>
                        <a:t>0.48PBq(3.0%)</a:t>
                      </a:r>
                    </a:p>
                  </a:txBody>
                  <a:tcPr anchor="ctr"/>
                </a:tc>
                <a:tc>
                  <a:txBody>
                    <a:bodyPr/>
                    <a:lstStyle/>
                    <a:p>
                      <a:pPr algn="ctr"/>
                      <a:r>
                        <a:rPr kumimoji="1" lang="en-US" altLang="ja-JP" dirty="0" smtClean="0"/>
                        <a:t>0.79PBq(4.9%)</a:t>
                      </a:r>
                      <a:endParaRPr kumimoji="1" lang="ja-JP" altLang="en-US" dirty="0"/>
                    </a:p>
                  </a:txBody>
                  <a:tcPr anchor="ctr"/>
                </a:tc>
              </a:tr>
            </a:tbl>
          </a:graphicData>
        </a:graphic>
      </p:graphicFrame>
    </p:spTree>
    <p:extLst>
      <p:ext uri="{BB962C8B-B14F-4D97-AF65-F5344CB8AC3E}">
        <p14:creationId xmlns:p14="http://schemas.microsoft.com/office/powerpoint/2010/main" val="3946720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問題点</a:t>
            </a:r>
            <a:r>
              <a:rPr kumimoji="1" lang="en-US" altLang="ja-JP" dirty="0" smtClean="0"/>
              <a:t>/</a:t>
            </a:r>
            <a:r>
              <a:rPr kumimoji="1" lang="ja-JP" altLang="en-US" dirty="0" smtClean="0"/>
              <a:t>今後の予定</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ja-JP" altLang="en-US" dirty="0" smtClean="0"/>
              <a:t>放出量に比例する沈着率は大問題。</a:t>
            </a:r>
            <a:endParaRPr lang="en-US" altLang="ja-JP" dirty="0" smtClean="0"/>
          </a:p>
          <a:p>
            <a:pPr lvl="1"/>
            <a:r>
              <a:rPr lang="ja-JP" altLang="en-US" dirty="0" smtClean="0"/>
              <a:t>湿性沈着過程について改良を進める。</a:t>
            </a:r>
            <a:endParaRPr lang="en-US" altLang="ja-JP" dirty="0" smtClean="0"/>
          </a:p>
          <a:p>
            <a:r>
              <a:rPr lang="ja-JP" altLang="en-US" dirty="0" smtClean="0"/>
              <a:t>乾性沈着過程がないのは大問題。</a:t>
            </a:r>
            <a:endParaRPr lang="en-US" altLang="ja-JP" dirty="0" smtClean="0"/>
          </a:p>
          <a:p>
            <a:pPr lvl="1"/>
            <a:r>
              <a:rPr lang="ja-JP" altLang="en-US" dirty="0"/>
              <a:t>簡単な</a:t>
            </a:r>
            <a:r>
              <a:rPr lang="ja-JP" altLang="en-US" dirty="0" smtClean="0"/>
              <a:t>ものから何か入れる。</a:t>
            </a:r>
            <a:endParaRPr lang="en-US" altLang="ja-JP" dirty="0" smtClean="0"/>
          </a:p>
          <a:p>
            <a:r>
              <a:rPr lang="ja-JP" altLang="en-US" dirty="0" smtClean="0"/>
              <a:t>解像度・輸送スキームの向上を図る。</a:t>
            </a:r>
            <a:endParaRPr lang="en-US" altLang="ja-JP" dirty="0" smtClean="0"/>
          </a:p>
          <a:p>
            <a:pPr lvl="1"/>
            <a:r>
              <a:rPr lang="en-US" altLang="ja-JP" dirty="0" smtClean="0"/>
              <a:t>Semi-Lagrange</a:t>
            </a:r>
          </a:p>
          <a:p>
            <a:pPr lvl="1"/>
            <a:r>
              <a:rPr lang="en-US" altLang="ja-JP" dirty="0" smtClean="0"/>
              <a:t>Non-hydrostatic</a:t>
            </a:r>
          </a:p>
          <a:p>
            <a:r>
              <a:rPr lang="ja-JP" altLang="en-US" dirty="0" smtClean="0"/>
              <a:t>モデルにおける放射性物質ごとの取り扱いの違いについて検討する。</a:t>
            </a:r>
            <a:endParaRPr lang="en-US" altLang="ja-JP" dirty="0" smtClean="0"/>
          </a:p>
          <a:p>
            <a:r>
              <a:rPr lang="ja-JP" altLang="en-US" dirty="0" smtClean="0"/>
              <a:t>放射性崩壊過程を導入する</a:t>
            </a:r>
            <a:r>
              <a:rPr lang="en-US" altLang="ja-JP" dirty="0" smtClean="0"/>
              <a:t>(</a:t>
            </a:r>
            <a:r>
              <a:rPr lang="ja-JP" altLang="en-US" dirty="0" smtClean="0"/>
              <a:t>特に</a:t>
            </a:r>
            <a:r>
              <a:rPr lang="en-US" altLang="ja-JP" baseline="30000" dirty="0" smtClean="0"/>
              <a:t>131</a:t>
            </a:r>
            <a:r>
              <a:rPr lang="en-US" altLang="ja-JP" dirty="0" smtClean="0"/>
              <a:t>I</a:t>
            </a:r>
            <a:r>
              <a:rPr lang="ja-JP" altLang="en-US" dirty="0" smtClean="0"/>
              <a:t>について）</a:t>
            </a:r>
            <a:endParaRPr lang="en-US" altLang="ja-JP" dirty="0" smtClean="0"/>
          </a:p>
          <a:p>
            <a:r>
              <a:rPr lang="en-US" altLang="ja-JP" dirty="0" smtClean="0"/>
              <a:t>7</a:t>
            </a:r>
            <a:r>
              <a:rPr lang="ja-JP" altLang="en-US" dirty="0" smtClean="0"/>
              <a:t>月より</a:t>
            </a:r>
            <a:r>
              <a:rPr lang="en-US" altLang="ja-JP" dirty="0" smtClean="0"/>
              <a:t>PD</a:t>
            </a:r>
            <a:r>
              <a:rPr lang="ja-JP" altLang="en-US" dirty="0" smtClean="0"/>
              <a:t>雇用（</a:t>
            </a:r>
            <a:r>
              <a:rPr lang="en-US" altLang="ja-JP" dirty="0" err="1" smtClean="0"/>
              <a:t>Yonsei</a:t>
            </a:r>
            <a:r>
              <a:rPr lang="en-US" altLang="ja-JP" dirty="0" smtClean="0"/>
              <a:t> </a:t>
            </a:r>
            <a:r>
              <a:rPr lang="en-US" altLang="ja-JP" dirty="0" err="1" smtClean="0"/>
              <a:t>Univ</a:t>
            </a:r>
            <a:r>
              <a:rPr lang="en-US" altLang="ja-JP" dirty="0" smtClean="0"/>
              <a:t>, </a:t>
            </a:r>
            <a:r>
              <a:rPr lang="en-US" altLang="ja-JP" dirty="0" err="1" smtClean="0"/>
              <a:t>Eun-Chul</a:t>
            </a:r>
            <a:r>
              <a:rPr lang="en-US" altLang="ja-JP" dirty="0" smtClean="0"/>
              <a:t> Chang</a:t>
            </a:r>
            <a:r>
              <a:rPr lang="ja-JP" altLang="en-US" dirty="0" smtClean="0"/>
              <a:t>）</a:t>
            </a:r>
            <a:endParaRPr lang="en-US" altLang="ja-JP" dirty="0" smtClean="0"/>
          </a:p>
        </p:txBody>
      </p:sp>
    </p:spTree>
    <p:extLst>
      <p:ext uri="{BB962C8B-B14F-4D97-AF65-F5344CB8AC3E}">
        <p14:creationId xmlns:p14="http://schemas.microsoft.com/office/powerpoint/2010/main" val="3887926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40998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060450"/>
            <a:ext cx="716915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861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733425"/>
            <a:ext cx="742315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684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24206157"/>
              </p:ext>
            </p:extLst>
          </p:nvPr>
        </p:nvGraphicFramePr>
        <p:xfrm>
          <a:off x="1143000" y="5410200"/>
          <a:ext cx="6934200" cy="1356360"/>
        </p:xfrm>
        <a:graphic>
          <a:graphicData uri="http://schemas.openxmlformats.org/drawingml/2006/table">
            <a:tbl>
              <a:tblPr firstRow="1" bandRow="1">
                <a:tableStyleId>{5C22544A-7EE6-4342-B048-85BDC9FD1C3A}</a:tableStyleId>
              </a:tblPr>
              <a:tblGrid>
                <a:gridCol w="838200"/>
                <a:gridCol w="1066800"/>
                <a:gridCol w="1600200"/>
                <a:gridCol w="1676400"/>
                <a:gridCol w="1752600"/>
              </a:tblGrid>
              <a:tr h="1356360">
                <a:tc>
                  <a:txBody>
                    <a:bodyPr/>
                    <a:lstStyle/>
                    <a:p>
                      <a:r>
                        <a:rPr kumimoji="1" lang="ja-JP" altLang="en-US" sz="1050" dirty="0" smtClean="0"/>
                        <a:t>芳村</a:t>
                      </a:r>
                      <a:endParaRPr kumimoji="1" lang="ja-JP" altLang="en-US" sz="1050" dirty="0"/>
                    </a:p>
                  </a:txBody>
                  <a:tcPr/>
                </a:tc>
                <a:tc>
                  <a:txBody>
                    <a:bodyPr/>
                    <a:lstStyle/>
                    <a:p>
                      <a:r>
                        <a:rPr kumimoji="1" lang="ja-JP" altLang="en-US" sz="1050" dirty="0" smtClean="0"/>
                        <a:t>気象：</a:t>
                      </a:r>
                      <a:r>
                        <a:rPr kumimoji="1" lang="en-US" altLang="ja-JP" sz="1050" dirty="0" err="1" smtClean="0"/>
                        <a:t>IsoRSM</a:t>
                      </a:r>
                      <a:r>
                        <a:rPr kumimoji="1" lang="ja-JP" altLang="en-US" sz="1050" dirty="0" smtClean="0"/>
                        <a:t>（オイラー型）</a:t>
                      </a:r>
                      <a:endParaRPr kumimoji="1" lang="en-US" altLang="ja-JP" sz="1050" dirty="0" smtClean="0"/>
                    </a:p>
                    <a:p>
                      <a:r>
                        <a:rPr kumimoji="1" lang="ja-JP" altLang="en-US" sz="1050" dirty="0" smtClean="0"/>
                        <a:t>気象入力：</a:t>
                      </a:r>
                      <a:r>
                        <a:rPr kumimoji="1" lang="en-US" altLang="ja-JP" sz="1050" dirty="0" smtClean="0"/>
                        <a:t>NCEP</a:t>
                      </a:r>
                      <a:r>
                        <a:rPr kumimoji="1" lang="ja-JP" altLang="en-US" sz="1050" dirty="0" smtClean="0"/>
                        <a:t> </a:t>
                      </a:r>
                      <a:r>
                        <a:rPr kumimoji="1" lang="en-US" altLang="ja-JP" sz="1050" dirty="0" smtClean="0"/>
                        <a:t>Reanalysis 2</a:t>
                      </a:r>
                      <a:endParaRPr kumimoji="1" lang="ja-JP" altLang="en-US" sz="1050" dirty="0"/>
                    </a:p>
                  </a:txBody>
                  <a:tcPr/>
                </a:tc>
                <a:tc>
                  <a:txBody>
                    <a:bodyPr/>
                    <a:lstStyle/>
                    <a:p>
                      <a:r>
                        <a:rPr kumimoji="1" lang="ja-JP" altLang="en-US" sz="1050" dirty="0" smtClean="0"/>
                        <a:t>領域：</a:t>
                      </a:r>
                      <a:r>
                        <a:rPr kumimoji="1" lang="en-US" altLang="ja-JP" sz="1050" dirty="0" smtClean="0"/>
                        <a:t>1610kmx2000km</a:t>
                      </a:r>
                    </a:p>
                    <a:p>
                      <a:r>
                        <a:rPr kumimoji="1" lang="ja-JP" altLang="en-US" sz="1050" dirty="0" smtClean="0"/>
                        <a:t>分解能：</a:t>
                      </a:r>
                      <a:r>
                        <a:rPr kumimoji="1" lang="en-US" altLang="ja-JP" sz="1050" dirty="0" smtClean="0"/>
                        <a:t>10km</a:t>
                      </a:r>
                    </a:p>
                    <a:p>
                      <a:r>
                        <a:rPr kumimoji="1" lang="ja-JP" altLang="en-US" sz="1050" dirty="0" smtClean="0"/>
                        <a:t>データ同化：スペクトルナッジング（</a:t>
                      </a:r>
                      <a:r>
                        <a:rPr kumimoji="1" lang="en-US" altLang="ja-JP" sz="1050" dirty="0" smtClean="0"/>
                        <a:t>1000km</a:t>
                      </a:r>
                      <a:r>
                        <a:rPr kumimoji="1" lang="ja-JP" altLang="en-US" sz="1050" dirty="0" smtClean="0"/>
                        <a:t>）</a:t>
                      </a:r>
                      <a:endParaRPr kumimoji="1" lang="en-US" altLang="ja-JP" sz="1050" dirty="0" smtClean="0"/>
                    </a:p>
                    <a:p>
                      <a:r>
                        <a:rPr kumimoji="1" lang="ja-JP" altLang="en-US" sz="1050" dirty="0" smtClean="0"/>
                        <a:t>物理過程：</a:t>
                      </a:r>
                      <a:r>
                        <a:rPr kumimoji="1" lang="en-US" altLang="ja-JP" sz="1050" dirty="0" smtClean="0"/>
                        <a:t>RAS, non-local K</a:t>
                      </a:r>
                      <a:endParaRPr kumimoji="1" lang="ja-JP" altLang="en-US" sz="1050" dirty="0"/>
                    </a:p>
                  </a:txBody>
                  <a:tcPr/>
                </a:tc>
                <a:tc>
                  <a:txBody>
                    <a:bodyPr/>
                    <a:lstStyle/>
                    <a:p>
                      <a:r>
                        <a:rPr kumimoji="1" lang="ja-JP" altLang="en-US" sz="1050" dirty="0" smtClean="0"/>
                        <a:t>なし</a:t>
                      </a:r>
                      <a:endParaRPr kumimoji="1" lang="ja-JP" altLang="en-US" sz="1050" dirty="0"/>
                    </a:p>
                  </a:txBody>
                  <a:tcPr/>
                </a:tc>
                <a:tc>
                  <a:txBody>
                    <a:bodyPr/>
                    <a:lstStyle/>
                    <a:p>
                      <a:r>
                        <a:rPr kumimoji="1" lang="ja-JP" altLang="en-US" sz="1050" dirty="0" smtClean="0"/>
                        <a:t>鉛直層ごとの存在量に応じて雲粒へのエントレインメントを計算。粒形等の物性は非考慮。</a:t>
                      </a:r>
                      <a:endParaRPr kumimoji="1" lang="ja-JP" altLang="en-US" sz="1050"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76200"/>
            <a:ext cx="7423150"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088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1830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088" y="3461004"/>
            <a:ext cx="3867912" cy="3396996"/>
          </a:xfrm>
          <a:prstGeom prst="rect">
            <a:avLst/>
          </a:prstGeom>
        </p:spPr>
      </p:pic>
    </p:spTree>
    <p:extLst>
      <p:ext uri="{BB962C8B-B14F-4D97-AF65-F5344CB8AC3E}">
        <p14:creationId xmlns:p14="http://schemas.microsoft.com/office/powerpoint/2010/main" val="1788591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 y="8965"/>
            <a:ext cx="6673850"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088" y="3461004"/>
            <a:ext cx="3867912" cy="3396996"/>
          </a:xfrm>
          <a:prstGeom prst="rect">
            <a:avLst/>
          </a:prstGeom>
        </p:spPr>
      </p:pic>
    </p:spTree>
    <p:extLst>
      <p:ext uri="{BB962C8B-B14F-4D97-AF65-F5344CB8AC3E}">
        <p14:creationId xmlns:p14="http://schemas.microsoft.com/office/powerpoint/2010/main" val="2575345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 y="0"/>
            <a:ext cx="678815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641" y="3461004"/>
            <a:ext cx="3867912" cy="3396996"/>
          </a:xfrm>
          <a:prstGeom prst="rect">
            <a:avLst/>
          </a:prstGeom>
        </p:spPr>
      </p:pic>
    </p:spTree>
    <p:extLst>
      <p:ext uri="{BB962C8B-B14F-4D97-AF65-F5344CB8AC3E}">
        <p14:creationId xmlns:p14="http://schemas.microsoft.com/office/powerpoint/2010/main" val="2019978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 y="0"/>
            <a:ext cx="7156450" cy="53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088" y="3461004"/>
            <a:ext cx="3867912" cy="3396996"/>
          </a:xfrm>
          <a:prstGeom prst="rect">
            <a:avLst/>
          </a:prstGeom>
        </p:spPr>
      </p:pic>
    </p:spTree>
    <p:extLst>
      <p:ext uri="{BB962C8B-B14F-4D97-AF65-F5344CB8AC3E}">
        <p14:creationId xmlns:p14="http://schemas.microsoft.com/office/powerpoint/2010/main" val="4202684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0"/>
            <a:ext cx="70231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570" y="3461004"/>
            <a:ext cx="3867912" cy="3396996"/>
          </a:xfrm>
          <a:prstGeom prst="rect">
            <a:avLst/>
          </a:prstGeom>
        </p:spPr>
      </p:pic>
    </p:spTree>
    <p:extLst>
      <p:ext uri="{BB962C8B-B14F-4D97-AF65-F5344CB8AC3E}">
        <p14:creationId xmlns:p14="http://schemas.microsoft.com/office/powerpoint/2010/main" val="762245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7169150"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088" y="3461004"/>
            <a:ext cx="3867912" cy="3396996"/>
          </a:xfrm>
          <a:prstGeom prst="rect">
            <a:avLst/>
          </a:prstGeom>
        </p:spPr>
      </p:pic>
    </p:spTree>
    <p:extLst>
      <p:ext uri="{BB962C8B-B14F-4D97-AF65-F5344CB8AC3E}">
        <p14:creationId xmlns:p14="http://schemas.microsoft.com/office/powerpoint/2010/main" val="172687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9050"/>
            <a:ext cx="738505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コンテンツ プレースホルダー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71743" y="3505200"/>
            <a:ext cx="3439314" cy="3082522"/>
          </a:xfrm>
        </p:spPr>
      </p:pic>
      <p:graphicFrame>
        <p:nvGraphicFramePr>
          <p:cNvPr id="9" name="表 8"/>
          <p:cNvGraphicFramePr>
            <a:graphicFrameLocks noGrp="1"/>
          </p:cNvGraphicFramePr>
          <p:nvPr>
            <p:extLst>
              <p:ext uri="{D42A27DB-BD31-4B8C-83A1-F6EECF244321}">
                <p14:modId xmlns:p14="http://schemas.microsoft.com/office/powerpoint/2010/main" val="913344401"/>
              </p:ext>
            </p:extLst>
          </p:nvPr>
        </p:nvGraphicFramePr>
        <p:xfrm>
          <a:off x="228600" y="5410200"/>
          <a:ext cx="2133600" cy="370840"/>
        </p:xfrm>
        <a:graphic>
          <a:graphicData uri="http://schemas.openxmlformats.org/drawingml/2006/table">
            <a:tbl>
              <a:tblPr firstRow="1" bandRow="1">
                <a:tableStyleId>{5C22544A-7EE6-4342-B048-85BDC9FD1C3A}</a:tableStyleId>
              </a:tblPr>
              <a:tblGrid>
                <a:gridCol w="762000"/>
                <a:gridCol w="457200"/>
                <a:gridCol w="457200"/>
                <a:gridCol w="457200"/>
              </a:tblGrid>
              <a:tr h="370840">
                <a:tc>
                  <a:txBody>
                    <a:bodyPr/>
                    <a:lstStyle/>
                    <a:p>
                      <a:r>
                        <a:rPr kumimoji="1" lang="ja-JP" altLang="en-US" sz="1200" dirty="0" smtClean="0"/>
                        <a:t>芳村</a:t>
                      </a:r>
                      <a:endParaRPr kumimoji="1" lang="ja-JP" altLang="en-US" sz="1200" dirty="0"/>
                    </a:p>
                  </a:txBody>
                  <a:tcPr/>
                </a:tc>
                <a:tc>
                  <a:txBody>
                    <a:bodyPr/>
                    <a:lstStyle/>
                    <a:p>
                      <a:r>
                        <a:rPr kumimoji="1" lang="en-US" altLang="ja-JP" sz="1200" dirty="0" smtClean="0"/>
                        <a:t>2</a:t>
                      </a:r>
                      <a:endParaRPr kumimoji="1" lang="ja-JP" altLang="en-US" sz="1200" dirty="0"/>
                    </a:p>
                  </a:txBody>
                  <a:tcPr/>
                </a:tc>
                <a:tc>
                  <a:txBody>
                    <a:bodyPr/>
                    <a:lstStyle/>
                    <a:p>
                      <a:r>
                        <a:rPr kumimoji="1" lang="en-US" altLang="ja-JP" sz="1200" dirty="0" smtClean="0"/>
                        <a:t>16</a:t>
                      </a:r>
                      <a:endParaRPr kumimoji="1" lang="ja-JP" altLang="en-US" sz="1200" dirty="0"/>
                    </a:p>
                  </a:txBody>
                  <a:tcPr/>
                </a:tc>
                <a:tc>
                  <a:txBody>
                    <a:bodyPr/>
                    <a:lstStyle/>
                    <a:p>
                      <a:r>
                        <a:rPr kumimoji="1" lang="en-US" altLang="ja-JP" sz="1200" dirty="0" smtClean="0"/>
                        <a:t>82</a:t>
                      </a:r>
                      <a:endParaRPr kumimoji="1" lang="ja-JP" altLang="en-US" sz="1200" dirty="0"/>
                    </a:p>
                  </a:txBody>
                  <a:tcPr/>
                </a:tc>
              </a:tr>
            </a:tbl>
          </a:graphicData>
        </a:graphic>
      </p:graphicFrame>
      <p:sp>
        <p:nvSpPr>
          <p:cNvPr id="10" name="テキスト ボックス 9"/>
          <p:cNvSpPr txBox="1"/>
          <p:nvPr/>
        </p:nvSpPr>
        <p:spPr>
          <a:xfrm>
            <a:off x="51555" y="5791200"/>
            <a:ext cx="5035353" cy="923330"/>
          </a:xfrm>
          <a:prstGeom prst="rect">
            <a:avLst/>
          </a:prstGeom>
          <a:noFill/>
        </p:spPr>
        <p:txBody>
          <a:bodyPr wrap="none" rtlCol="0">
            <a:spAutoFit/>
          </a:bodyPr>
          <a:lstStyle/>
          <a:p>
            <a:pPr marL="285750" indent="-285750">
              <a:buFont typeface="Arial" pitchFamily="34" charset="0"/>
              <a:buChar char="•"/>
            </a:pPr>
            <a:r>
              <a:rPr kumimoji="1" lang="ja-JP" altLang="en-US" dirty="0" smtClean="0"/>
              <a:t>至近距離に沈着する乾性沈着の非考慮の影響</a:t>
            </a:r>
            <a:endParaRPr kumimoji="1" lang="en-US" altLang="ja-JP" dirty="0" smtClean="0"/>
          </a:p>
          <a:p>
            <a:pPr marL="285750" indent="-285750">
              <a:buFont typeface="Arial" pitchFamily="34" charset="0"/>
              <a:buChar char="•"/>
            </a:pPr>
            <a:r>
              <a:rPr lang="ja-JP" altLang="en-US" dirty="0"/>
              <a:t>湿性</a:t>
            </a:r>
            <a:r>
              <a:rPr lang="ja-JP" altLang="en-US" dirty="0" smtClean="0"/>
              <a:t>沈着「率」を存在量に比例させている。</a:t>
            </a:r>
            <a:r>
              <a:rPr lang="en-US" altLang="ja-JP" dirty="0" smtClean="0"/>
              <a:t/>
            </a:r>
            <a:br>
              <a:rPr lang="en-US" altLang="ja-JP" dirty="0" smtClean="0"/>
            </a:br>
            <a:r>
              <a:rPr lang="ja-JP" altLang="en-US" dirty="0" smtClean="0"/>
              <a:t>→大量に出れば出るほど、近距離に落ちる。</a:t>
            </a:r>
            <a:endParaRPr kumimoji="1" lang="ja-JP" altLang="en-US" dirty="0"/>
          </a:p>
        </p:txBody>
      </p:sp>
    </p:spTree>
    <p:extLst>
      <p:ext uri="{BB962C8B-B14F-4D97-AF65-F5344CB8AC3E}">
        <p14:creationId xmlns:p14="http://schemas.microsoft.com/office/powerpoint/2010/main" val="3011163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214</Words>
  <Application>Microsoft Office PowerPoint</Application>
  <PresentationFormat>画面に合わせる (4:3)</PresentationFormat>
  <Paragraphs>47</Paragraphs>
  <Slides>17</Slides>
  <Notes>0</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大気拡散モデルについて –IsoRSMの現状と比較–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解像度問題</vt:lpstr>
      <vt:lpstr>3/15-16</vt:lpstr>
      <vt:lpstr>3/21-22</vt:lpstr>
      <vt:lpstr>放出量/沈着量と解像度</vt:lpstr>
      <vt:lpstr>問題点/今後の予定</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Kei Yoshimura</dc:creator>
  <cp:lastModifiedBy>Kei Yoshimura</cp:lastModifiedBy>
  <cp:revision>18</cp:revision>
  <dcterms:created xsi:type="dcterms:W3CDTF">2012-04-26T03:55:55Z</dcterms:created>
  <dcterms:modified xsi:type="dcterms:W3CDTF">2012-04-28T13:56:54Z</dcterms:modified>
</cp:coreProperties>
</file>