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4" r:id="rId3"/>
    <p:sldId id="278" r:id="rId4"/>
    <p:sldId id="286" r:id="rId5"/>
    <p:sldId id="287" r:id="rId6"/>
    <p:sldId id="291" r:id="rId7"/>
    <p:sldId id="288" r:id="rId8"/>
    <p:sldId id="281" r:id="rId9"/>
    <p:sldId id="283" r:id="rId10"/>
    <p:sldId id="284" r:id="rId11"/>
    <p:sldId id="280" r:id="rId12"/>
    <p:sldId id="289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D8BC1E"/>
    <a:srgbClr val="76D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91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4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handoutMaster" Target="handoutMasters/handout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EF75A-B530-DD43-A2EC-5F904947D9B3}" type="datetime1">
              <a:rPr kumimoji="1" lang="ja-JP" altLang="en-US" smtClean="0"/>
              <a:t>12/04/27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15DA3-DB8A-8443-8FEE-E4DBCA3787A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615560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2B0465-2552-8A4B-9B69-801D44C903BC}" type="datetime1">
              <a:rPr kumimoji="1" lang="ja-JP" altLang="en-US" smtClean="0"/>
              <a:t>12/04/27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0DD0A2-4D60-1143-A981-8334BD46800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03546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DD0A2-4D60-1143-A981-8334BD46800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9445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0DD0A2-4D60-1143-A981-8334BD46800E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38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3D29A-1C48-874D-8CB1-8C84D988A8C1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EAADE-5574-EF49-91FA-3F9CCDE9DEBD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E577-32CC-2A48-A8F8-9A058C15217A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0B164-1DCF-CD4E-9C96-684FF3B2328E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50B95-E2E5-7943-823E-322A157B86D2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2A2C0-2A5B-1D46-93CD-BB19D9AB6D0A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DDF15-D09E-E94D-AD51-4AC21F96719A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3A3F2-0EF9-E84E-BAC5-9950A700456E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DAFC0-DCDB-DF4E-ACBE-C2180097EBA2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D11E-B792-3D48-B6C8-39ECB1E4416D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2F901-CF87-F145-B38E-A26B7B40213E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675A16-E604-6449-91B5-99573EDC6A90}" type="datetime1">
              <a:rPr lang="ja-JP" altLang="en-US" smtClean="0"/>
              <a:t>12/04/27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9C1F5A0A-F6FC-4FFD-9B49-0DA8697211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kumimoji="1"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kumimoji="1"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684017"/>
            <a:ext cx="7848600" cy="161480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人為起源である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ja-JP" altLang="en-US" dirty="0" smtClean="0"/>
              <a:t>放射性ストロンチウム</a:t>
            </a:r>
            <a:r>
              <a:rPr lang="ja-JP" altLang="en-US" dirty="0" smtClean="0"/>
              <a:t>の定量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佐藤志彦</a:t>
            </a:r>
          </a:p>
          <a:p>
            <a:r>
              <a:rPr kumimoji="1" lang="ja-JP" altLang="en-US" dirty="0" smtClean="0"/>
              <a:t>筑波大学大学院生命環境科学研究科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86327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誤検出</a:t>
            </a:r>
            <a:endParaRPr kumimoji="1" lang="ja-JP" altLang="en-US" dirty="0"/>
          </a:p>
        </p:txBody>
      </p:sp>
      <p:pic>
        <p:nvPicPr>
          <p:cNvPr id="4" name="図 3" descr="スクリーンショット（2012-03-05 15.14.02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2" y="1407510"/>
            <a:ext cx="6974718" cy="3477172"/>
          </a:xfrm>
          <a:prstGeom prst="rect">
            <a:avLst/>
          </a:prstGeom>
        </p:spPr>
      </p:pic>
      <p:pic>
        <p:nvPicPr>
          <p:cNvPr id="5" name="図 4" descr="スクリーンショット（2012-03-05 15.14.12）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973" y="3010269"/>
            <a:ext cx="5255173" cy="374882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屈折矢印 5"/>
          <p:cNvSpPr/>
          <p:nvPr/>
        </p:nvSpPr>
        <p:spPr>
          <a:xfrm rot="5400000">
            <a:off x="2145862" y="5036207"/>
            <a:ext cx="1024758" cy="1243724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463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測定方法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5971" y="4305671"/>
            <a:ext cx="8229600" cy="497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　　　　　</a:t>
            </a:r>
            <a:r>
              <a:rPr lang="ja-JP" altLang="en-US" dirty="0" smtClean="0">
                <a:solidFill>
                  <a:srgbClr val="0000FF"/>
                </a:solidFill>
              </a:rPr>
              <a:t>ガスフロー測定器</a:t>
            </a:r>
            <a:r>
              <a:rPr lang="en-US" altLang="ja-JP" dirty="0" smtClean="0">
                <a:solidFill>
                  <a:srgbClr val="0000FF"/>
                </a:solidFill>
              </a:rPr>
              <a:t>(GF)</a:t>
            </a:r>
            <a:r>
              <a:rPr lang="ja-JP" altLang="en-US" dirty="0" smtClean="0">
                <a:solidFill>
                  <a:srgbClr val="0000FF"/>
                </a:solidFill>
              </a:rPr>
              <a:t>　液体シンチレーション</a:t>
            </a:r>
            <a:r>
              <a:rPr lang="en-US" altLang="ja-JP" dirty="0" smtClean="0">
                <a:solidFill>
                  <a:srgbClr val="0000FF"/>
                </a:solidFill>
              </a:rPr>
              <a:t>(LS)</a:t>
            </a:r>
          </a:p>
          <a:p>
            <a:pPr marL="0" indent="0">
              <a:buNone/>
            </a:pPr>
            <a:endParaRPr kumimoji="1" lang="en-US" altLang="ja-JP" dirty="0" smtClean="0"/>
          </a:p>
        </p:txBody>
      </p:sp>
      <p:pic>
        <p:nvPicPr>
          <p:cNvPr id="4" name="図 3" descr="R0010397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157" y="1803838"/>
            <a:ext cx="3070240" cy="2302680"/>
          </a:xfrm>
          <a:prstGeom prst="rect">
            <a:avLst/>
          </a:prstGeom>
        </p:spPr>
      </p:pic>
      <p:pic>
        <p:nvPicPr>
          <p:cNvPr id="5" name="図 4" descr="R0010398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159" y="1808152"/>
            <a:ext cx="3064488" cy="229836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2213242" y="4996838"/>
            <a:ext cx="49418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89</a:t>
            </a:r>
            <a:r>
              <a:rPr kumimoji="1" lang="en-US" altLang="ja-JP" sz="2400" dirty="0" smtClean="0"/>
              <a:t>Sr</a:t>
            </a:r>
            <a:r>
              <a:rPr kumimoji="1" lang="ja-JP" altLang="en-US" sz="2400" dirty="0" smtClean="0"/>
              <a:t>・</a:t>
            </a:r>
            <a:r>
              <a:rPr kumimoji="1" lang="en-US" altLang="ja-JP" sz="2400" baseline="30000" dirty="0" smtClean="0"/>
              <a:t>90</a:t>
            </a:r>
            <a:r>
              <a:rPr kumimoji="1" lang="en-US" altLang="ja-JP" sz="2400" dirty="0" smtClean="0"/>
              <a:t>Sr</a:t>
            </a:r>
            <a:r>
              <a:rPr kumimoji="1" lang="ja-JP" altLang="en-US" sz="2400" dirty="0" smtClean="0"/>
              <a:t>を同時に測定できない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979129" y="5603253"/>
            <a:ext cx="5175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β</a:t>
            </a:r>
            <a:r>
              <a:rPr kumimoji="1" lang="ja-JP" altLang="en-US" sz="2400" dirty="0" smtClean="0"/>
              <a:t>放出核種（連続スペクトルのスライド）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255562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/>
          <p:cNvSpPr/>
          <p:nvPr/>
        </p:nvSpPr>
        <p:spPr>
          <a:xfrm>
            <a:off x="5235669" y="4885994"/>
            <a:ext cx="2862678" cy="8309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ミルキング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11919" y="1137827"/>
            <a:ext cx="46320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 smtClean="0"/>
              <a:t>89</a:t>
            </a:r>
            <a:r>
              <a:rPr kumimoji="1" lang="en-US" altLang="ja-JP" dirty="0" smtClean="0"/>
              <a:t>Sr</a:t>
            </a:r>
          </a:p>
          <a:p>
            <a:r>
              <a:rPr kumimoji="1" lang="ja-JP" altLang="en-US" dirty="0" smtClean="0"/>
              <a:t>半減期　</a:t>
            </a:r>
            <a:r>
              <a:rPr kumimoji="1" lang="en-US" altLang="ja-JP" dirty="0" smtClean="0"/>
              <a:t>50.53</a:t>
            </a:r>
            <a:r>
              <a:rPr kumimoji="1" lang="ja-JP" altLang="en-US" dirty="0" smtClean="0"/>
              <a:t>日　純</a:t>
            </a:r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放出核種　</a:t>
            </a:r>
            <a:r>
              <a:rPr kumimoji="1" lang="en-US" altLang="ja-JP" dirty="0" smtClean="0"/>
              <a:t>1.495MeV</a:t>
            </a:r>
          </a:p>
          <a:p>
            <a:endParaRPr kumimoji="1" lang="en-US" altLang="ja-JP" baseline="30000" dirty="0" smtClean="0"/>
          </a:p>
          <a:p>
            <a:pPr algn="ctr"/>
            <a:r>
              <a:rPr kumimoji="1" lang="en-US" altLang="ja-JP" baseline="30000" dirty="0" smtClean="0"/>
              <a:t>89</a:t>
            </a:r>
            <a:r>
              <a:rPr kumimoji="1" lang="en-US" altLang="ja-JP" dirty="0" smtClean="0"/>
              <a:t>Sr→</a:t>
            </a:r>
            <a:r>
              <a:rPr kumimoji="1" lang="en-US" altLang="ja-JP" baseline="30000" dirty="0" smtClean="0"/>
              <a:t>89</a:t>
            </a:r>
            <a:r>
              <a:rPr kumimoji="1" lang="en-US" altLang="ja-JP" dirty="0" smtClean="0"/>
              <a:t>Y(Stable)</a:t>
            </a:r>
            <a:endParaRPr kumimoji="1" lang="en-US" altLang="ja-JP" baseline="30000" dirty="0"/>
          </a:p>
          <a:p>
            <a:r>
              <a:rPr kumimoji="1" lang="en-US" altLang="ja-JP" baseline="30000" dirty="0" smtClean="0"/>
              <a:t>90</a:t>
            </a:r>
            <a:r>
              <a:rPr kumimoji="1" lang="en-US" altLang="ja-JP" dirty="0" smtClean="0"/>
              <a:t>Sr</a:t>
            </a:r>
          </a:p>
          <a:p>
            <a:r>
              <a:rPr kumimoji="1" lang="ja-JP" altLang="en-US" dirty="0" smtClean="0"/>
              <a:t>半減期　</a:t>
            </a:r>
            <a:r>
              <a:rPr kumimoji="1" lang="en-US" altLang="ja-JP" dirty="0" smtClean="0"/>
              <a:t>28.74</a:t>
            </a:r>
            <a:r>
              <a:rPr kumimoji="1" lang="ja-JP" altLang="en-US" dirty="0" smtClean="0"/>
              <a:t>年　純</a:t>
            </a:r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放出核種　</a:t>
            </a:r>
            <a:r>
              <a:rPr kumimoji="1" lang="en-US" altLang="ja-JP" dirty="0" smtClean="0"/>
              <a:t>0.549MeV</a:t>
            </a:r>
          </a:p>
          <a:p>
            <a:pPr algn="ctr"/>
            <a:r>
              <a:rPr kumimoji="1" lang="en-US" altLang="ja-JP" baseline="30000" dirty="0" smtClean="0"/>
              <a:t>90</a:t>
            </a:r>
            <a:r>
              <a:rPr kumimoji="1" lang="en-US" altLang="ja-JP" dirty="0" smtClean="0"/>
              <a:t>Sr→</a:t>
            </a:r>
            <a:r>
              <a:rPr kumimoji="1" lang="en-US" altLang="ja-JP" baseline="30000" dirty="0" smtClean="0"/>
              <a:t>90</a:t>
            </a:r>
            <a:r>
              <a:rPr kumimoji="1" lang="en-US" altLang="ja-JP" dirty="0" smtClean="0"/>
              <a:t>Y(2.280MeV)→</a:t>
            </a:r>
            <a:r>
              <a:rPr kumimoji="1" lang="en-US" altLang="ja-JP" baseline="30000" dirty="0" smtClean="0"/>
              <a:t>90</a:t>
            </a:r>
            <a:r>
              <a:rPr kumimoji="1" lang="en-US" altLang="ja-JP" dirty="0" smtClean="0"/>
              <a:t>Zr(Stable)</a:t>
            </a:r>
            <a:endParaRPr kumimoji="1" lang="en-US" altLang="ja-JP" baseline="30000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4785" y="1515349"/>
            <a:ext cx="41610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aseline="30000" dirty="0" smtClean="0"/>
              <a:t>89</a:t>
            </a:r>
            <a:r>
              <a:rPr kumimoji="1" lang="en-US" altLang="ja-JP" sz="2200" dirty="0" smtClean="0"/>
              <a:t>Sr</a:t>
            </a:r>
            <a:r>
              <a:rPr kumimoji="1" lang="ja-JP" altLang="en-US" sz="2200" dirty="0" smtClean="0"/>
              <a:t>・</a:t>
            </a:r>
            <a:r>
              <a:rPr kumimoji="1" lang="en-US" altLang="ja-JP" sz="2200" baseline="30000" dirty="0" smtClean="0"/>
              <a:t>90</a:t>
            </a:r>
            <a:r>
              <a:rPr kumimoji="1" lang="en-US" altLang="ja-JP" sz="2200" dirty="0" smtClean="0"/>
              <a:t>Sr</a:t>
            </a:r>
            <a:r>
              <a:rPr kumimoji="1" lang="ja-JP" altLang="en-US" sz="2200" dirty="0" smtClean="0"/>
              <a:t>をまとめて測る・・・・</a:t>
            </a:r>
            <a:r>
              <a:rPr kumimoji="1" lang="en-US" altLang="ja-JP" sz="2200" dirty="0" smtClean="0"/>
              <a:t>①</a:t>
            </a:r>
          </a:p>
        </p:txBody>
      </p:sp>
      <p:sp>
        <p:nvSpPr>
          <p:cNvPr id="12" name="下矢印 11"/>
          <p:cNvSpPr/>
          <p:nvPr/>
        </p:nvSpPr>
        <p:spPr>
          <a:xfrm>
            <a:off x="2010782" y="1946236"/>
            <a:ext cx="211662" cy="7545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65648" y="2107323"/>
            <a:ext cx="172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solidFill>
                  <a:srgbClr val="FF0000"/>
                </a:solidFill>
              </a:rPr>
              <a:t>２週間以上放置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2407520" y="2107323"/>
            <a:ext cx="1623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kumimoji="1" lang="en-US" altLang="ja-JP" baseline="30000" dirty="0" smtClean="0"/>
              <a:t>90</a:t>
            </a:r>
            <a:r>
              <a:rPr kumimoji="1" lang="en-US" altLang="ja-JP" dirty="0" smtClean="0"/>
              <a:t>Y</a:t>
            </a:r>
            <a:r>
              <a:rPr kumimoji="1" lang="ja-JP" altLang="en-US" dirty="0" smtClean="0"/>
              <a:t>が成長する</a:t>
            </a:r>
            <a:endParaRPr kumimoji="1" lang="en-US" altLang="ja-JP" baseline="300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49053" y="2700823"/>
            <a:ext cx="3746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化学操作で</a:t>
            </a:r>
            <a:r>
              <a:rPr kumimoji="1" lang="en-US" altLang="ja-JP" sz="2400" baseline="30000" dirty="0" smtClean="0"/>
              <a:t>90</a:t>
            </a:r>
            <a:r>
              <a:rPr kumimoji="1" lang="en-US" altLang="ja-JP" sz="2400" dirty="0" smtClean="0"/>
              <a:t>Y</a:t>
            </a:r>
            <a:r>
              <a:rPr kumimoji="1" lang="ja-JP" altLang="en-US" sz="2400" dirty="0" smtClean="0"/>
              <a:t>のみ取り出す</a:t>
            </a:r>
            <a:endParaRPr kumimoji="1" lang="en-US" altLang="ja-JP" sz="2200" dirty="0" smtClean="0"/>
          </a:p>
        </p:txBody>
      </p:sp>
      <p:sp>
        <p:nvSpPr>
          <p:cNvPr id="16" name="下矢印 15"/>
          <p:cNvSpPr/>
          <p:nvPr/>
        </p:nvSpPr>
        <p:spPr>
          <a:xfrm>
            <a:off x="2010782" y="3185447"/>
            <a:ext cx="211662" cy="7545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707957" y="4046974"/>
            <a:ext cx="28350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90</a:t>
            </a:r>
            <a:r>
              <a:rPr kumimoji="1" lang="en-US" altLang="ja-JP" sz="2400" dirty="0" smtClean="0"/>
              <a:t>Y</a:t>
            </a:r>
            <a:r>
              <a:rPr kumimoji="1" lang="ja-JP" altLang="en-US" sz="2400" dirty="0" smtClean="0"/>
              <a:t>のみを測定する</a:t>
            </a:r>
            <a:endParaRPr kumimoji="1" lang="en-US" altLang="ja-JP" sz="2200" dirty="0" smtClean="0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5235669" y="4885994"/>
            <a:ext cx="36506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89</a:t>
            </a:r>
            <a:r>
              <a:rPr kumimoji="1" lang="en-US" altLang="ja-JP" sz="2400" dirty="0" smtClean="0"/>
              <a:t>Sr = ①</a:t>
            </a:r>
            <a:r>
              <a:rPr kumimoji="1" lang="en-US" altLang="ja-JP" sz="2400" dirty="0"/>
              <a:t> </a:t>
            </a:r>
            <a:r>
              <a:rPr kumimoji="1" lang="en-US" altLang="ja-JP" sz="2400" dirty="0" smtClean="0"/>
              <a:t>- ② count</a:t>
            </a:r>
          </a:p>
          <a:p>
            <a:r>
              <a:rPr kumimoji="1" lang="en-US" altLang="ja-JP" sz="2400" baseline="30000" dirty="0" smtClean="0"/>
              <a:t>90</a:t>
            </a:r>
            <a:r>
              <a:rPr kumimoji="1" lang="en-US" altLang="ja-JP" sz="2400" dirty="0" smtClean="0"/>
              <a:t>Sr </a:t>
            </a:r>
            <a:r>
              <a:rPr kumimoji="1" lang="en-US" altLang="ja-JP" sz="2400" dirty="0"/>
              <a:t>= </a:t>
            </a:r>
            <a:r>
              <a:rPr kumimoji="1" lang="en-US" altLang="ja-JP" sz="2400" dirty="0" smtClean="0"/>
              <a:t>② count</a:t>
            </a:r>
            <a:endParaRPr kumimoji="1" lang="en-US" altLang="ja-JP" sz="2400" dirty="0"/>
          </a:p>
        </p:txBody>
      </p:sp>
      <p:sp>
        <p:nvSpPr>
          <p:cNvPr id="20" name="下矢印 19"/>
          <p:cNvSpPr/>
          <p:nvPr/>
        </p:nvSpPr>
        <p:spPr>
          <a:xfrm>
            <a:off x="2010782" y="4546906"/>
            <a:ext cx="211662" cy="75458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65648" y="5342987"/>
            <a:ext cx="4509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/>
              <a:t>90</a:t>
            </a:r>
            <a:r>
              <a:rPr kumimoji="1" lang="en-US" altLang="ja-JP" sz="2400" dirty="0" smtClean="0"/>
              <a:t>Y</a:t>
            </a:r>
            <a:r>
              <a:rPr kumimoji="1" lang="ja-JP" altLang="en-US" sz="2400" dirty="0" smtClean="0"/>
              <a:t>の検出数を</a:t>
            </a:r>
            <a:r>
              <a:rPr kumimoji="1" lang="en-US" altLang="ja-JP" sz="2400" baseline="30000" dirty="0" smtClean="0"/>
              <a:t>90</a:t>
            </a:r>
            <a:r>
              <a:rPr kumimoji="1" lang="en-US" altLang="ja-JP" sz="2400" dirty="0" smtClean="0"/>
              <a:t>Sr</a:t>
            </a:r>
            <a:r>
              <a:rPr kumimoji="1" lang="ja-JP" altLang="en-US" sz="2400" dirty="0" smtClean="0"/>
              <a:t>に換算・・・・</a:t>
            </a:r>
            <a:r>
              <a:rPr kumimoji="1" lang="en-US" altLang="ja-JP" sz="2400" dirty="0" smtClean="0"/>
              <a:t>②</a:t>
            </a:r>
            <a:endParaRPr kumimoji="1" lang="en-US" altLang="ja-JP" sz="2200" dirty="0" smtClean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238476" y="6211540"/>
            <a:ext cx="6546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>
                <a:solidFill>
                  <a:srgbClr val="FF0000"/>
                </a:solidFill>
              </a:rPr>
              <a:t>ミルキングが必須である限り、</a:t>
            </a:r>
            <a:r>
              <a:rPr kumimoji="1" lang="en-US" altLang="ja-JP" sz="2200" dirty="0" err="1" smtClean="0">
                <a:solidFill>
                  <a:srgbClr val="FF0000"/>
                </a:solidFill>
              </a:rPr>
              <a:t>Sr</a:t>
            </a:r>
            <a:r>
              <a:rPr kumimoji="1" lang="ja-JP" altLang="en-US" sz="2200" dirty="0" smtClean="0">
                <a:solidFill>
                  <a:srgbClr val="FF0000"/>
                </a:solidFill>
              </a:rPr>
              <a:t>の迅速定量は不可能</a:t>
            </a:r>
            <a:endParaRPr kumimoji="1" lang="ja-JP" alt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7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測定の</a:t>
            </a:r>
            <a:r>
              <a:rPr lang="ja-JP" altLang="en-US" dirty="0" smtClean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950883"/>
            <a:ext cx="8294536" cy="3165585"/>
          </a:xfrm>
        </p:spPr>
        <p:txBody>
          <a:bodyPr/>
          <a:lstStyle/>
          <a:p>
            <a:r>
              <a:rPr lang="ja-JP" altLang="en-US" dirty="0" smtClean="0"/>
              <a:t>化学分離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</a:t>
            </a:r>
            <a:r>
              <a:rPr lang="en-US" altLang="ja-JP" baseline="30000" dirty="0" smtClean="0"/>
              <a:t>89</a:t>
            </a:r>
            <a:r>
              <a:rPr lang="en-US" altLang="ja-JP" dirty="0" smtClean="0"/>
              <a:t>Sr </a:t>
            </a:r>
            <a:r>
              <a:rPr lang="en-US" altLang="ja-JP" baseline="30000" dirty="0" smtClean="0"/>
              <a:t>90</a:t>
            </a:r>
            <a:r>
              <a:rPr lang="en-US" altLang="ja-JP" dirty="0" smtClean="0"/>
              <a:t>Sr</a:t>
            </a:r>
            <a:r>
              <a:rPr lang="ja-JP" altLang="en-US" dirty="0" smtClean="0"/>
              <a:t>ともに純</a:t>
            </a:r>
            <a:r>
              <a:rPr lang="en-US" altLang="ja-JP" dirty="0" smtClean="0"/>
              <a:t>β</a:t>
            </a:r>
            <a:r>
              <a:rPr lang="ja-JP" altLang="en-US" dirty="0" smtClean="0"/>
              <a:t>線放出核種のため化学処理が必要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</a:t>
            </a:r>
            <a:r>
              <a:rPr lang="ja-JP" altLang="en-US" dirty="0" smtClean="0">
                <a:solidFill>
                  <a:srgbClr val="0000FF"/>
                </a:solidFill>
              </a:rPr>
              <a:t>煩雑・時間がかかる（化学の腕がないとムリ）</a:t>
            </a:r>
            <a:endParaRPr lang="en-US" altLang="ja-JP" dirty="0" smtClean="0">
              <a:solidFill>
                <a:srgbClr val="0000FF"/>
              </a:solidFill>
            </a:endParaRPr>
          </a:p>
          <a:p>
            <a:endParaRPr lang="en-US" altLang="ja-JP" dirty="0"/>
          </a:p>
          <a:p>
            <a:r>
              <a:rPr lang="ja-JP" altLang="en-US" dirty="0" smtClean="0"/>
              <a:t>同位体弁別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en-US" altLang="ja-JP" baseline="30000" dirty="0"/>
              <a:t>89</a:t>
            </a:r>
            <a:r>
              <a:rPr lang="en-US" altLang="ja-JP" dirty="0"/>
              <a:t>Sr </a:t>
            </a:r>
            <a:r>
              <a:rPr lang="ja-JP" altLang="en-US" dirty="0" smtClean="0"/>
              <a:t>と</a:t>
            </a:r>
            <a:r>
              <a:rPr lang="en-US" altLang="ja-JP" baseline="30000" dirty="0" smtClean="0"/>
              <a:t>90</a:t>
            </a:r>
            <a:r>
              <a:rPr lang="en-US" altLang="ja-JP" dirty="0" smtClean="0"/>
              <a:t>Sr</a:t>
            </a:r>
            <a:r>
              <a:rPr lang="ja-JP" altLang="en-US" dirty="0" smtClean="0"/>
              <a:t>を分けるために、ミルキングが必要</a:t>
            </a:r>
            <a:endParaRPr lang="en-US" altLang="ja-JP" dirty="0" smtClean="0"/>
          </a:p>
          <a:p>
            <a:pPr marL="0" indent="0" algn="ctr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</a:t>
            </a:r>
            <a:r>
              <a:rPr lang="ja-JP" altLang="en-US" dirty="0" smtClean="0">
                <a:solidFill>
                  <a:srgbClr val="0000FF"/>
                </a:solidFill>
              </a:rPr>
              <a:t>最低２週間試料を放置しなければならない</a:t>
            </a:r>
            <a:endParaRPr lang="en-US" altLang="ja-JP" dirty="0" smtClean="0">
              <a:solidFill>
                <a:srgbClr val="0000FF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230226" y="5492141"/>
            <a:ext cx="63343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200" dirty="0" smtClean="0"/>
              <a:t>飛躍的に測定時間を短縮させる技術開発が課題。</a:t>
            </a:r>
            <a:endParaRPr kumimoji="1" lang="ja-JP" altLang="en-US" sz="2200" dirty="0"/>
          </a:p>
        </p:txBody>
      </p:sp>
    </p:spTree>
    <p:extLst>
      <p:ext uri="{BB962C8B-B14F-4D97-AF65-F5344CB8AC3E}">
        <p14:creationId xmlns:p14="http://schemas.microsoft.com/office/powerpoint/2010/main" val="3571272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なぜストロンチウムが重要か？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ja-JP" altLang="en-US" dirty="0" smtClean="0"/>
              <a:t>人的影響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ストロンチウムはカルシウムと同じアルカリ土類金属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00FF"/>
                </a:solidFill>
              </a:rPr>
              <a:t>　　骨親和性</a:t>
            </a:r>
            <a:r>
              <a:rPr lang="ja-JP" altLang="en-US" dirty="0" smtClean="0"/>
              <a:t>が高い。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造血細胞を被曝させ重篤な健康被害に至る。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/>
              <a:t>環境動態解明</a:t>
            </a:r>
            <a:endParaRPr lang="en-US" altLang="ja-JP" dirty="0"/>
          </a:p>
          <a:p>
            <a:pPr marL="0" indent="0">
              <a:buNone/>
            </a:pPr>
            <a:r>
              <a:rPr lang="ja-JP" altLang="en-US" dirty="0" smtClean="0"/>
              <a:t>　　環境中移動性（土壌や地下水）が大きい。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　トレーサーとしての活用が期待できる。</a:t>
            </a:r>
            <a:endParaRPr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137697" y="5510769"/>
            <a:ext cx="49491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/>
              <a:t>放射性ストロンチウムが測定できると</a:t>
            </a:r>
            <a:endParaRPr kumimoji="1" lang="en-US" altLang="ja-JP" sz="2400" dirty="0" smtClean="0"/>
          </a:p>
          <a:p>
            <a:pPr algn="ctr"/>
            <a:r>
              <a:rPr kumimoji="1" lang="ja-JP" altLang="en-US" sz="2400" dirty="0" smtClean="0"/>
              <a:t>さまざまな可能性が広がる。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011915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人為起源の放射性ストロンチウム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44338" y="1572556"/>
            <a:ext cx="5857766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aseline="30000" dirty="0" smtClean="0"/>
              <a:t>89</a:t>
            </a:r>
            <a:r>
              <a:rPr kumimoji="1" lang="en-US" altLang="ja-JP" sz="2200" dirty="0" smtClean="0"/>
              <a:t>Sr</a:t>
            </a:r>
          </a:p>
          <a:p>
            <a:r>
              <a:rPr kumimoji="1" lang="ja-JP" altLang="en-US" sz="2200" dirty="0" smtClean="0"/>
              <a:t>半減期　</a:t>
            </a:r>
            <a:r>
              <a:rPr kumimoji="1" lang="en-US" altLang="ja-JP" sz="2200" dirty="0" smtClean="0"/>
              <a:t>50.53</a:t>
            </a:r>
            <a:r>
              <a:rPr kumimoji="1" lang="ja-JP" altLang="en-US" sz="2200" dirty="0" smtClean="0"/>
              <a:t>日　純</a:t>
            </a:r>
            <a:r>
              <a:rPr kumimoji="1" lang="en-US" altLang="ja-JP" sz="2200" dirty="0" smtClean="0"/>
              <a:t>β</a:t>
            </a:r>
            <a:r>
              <a:rPr kumimoji="1" lang="ja-JP" altLang="en-US" sz="2200" dirty="0" smtClean="0"/>
              <a:t>放出核種　</a:t>
            </a:r>
            <a:r>
              <a:rPr kumimoji="1" lang="en-US" altLang="ja-JP" sz="2200" dirty="0" smtClean="0"/>
              <a:t>1.495MeV</a:t>
            </a:r>
          </a:p>
          <a:p>
            <a:endParaRPr kumimoji="1" lang="en-US" altLang="ja-JP" sz="2200" baseline="30000" dirty="0" smtClean="0"/>
          </a:p>
          <a:p>
            <a:pPr algn="ctr"/>
            <a:r>
              <a:rPr kumimoji="1" lang="en-US" altLang="ja-JP" sz="2200" baseline="30000" dirty="0" smtClean="0"/>
              <a:t>89</a:t>
            </a:r>
            <a:r>
              <a:rPr kumimoji="1" lang="en-US" altLang="ja-JP" sz="2200" dirty="0" smtClean="0"/>
              <a:t>Sr→</a:t>
            </a:r>
            <a:r>
              <a:rPr kumimoji="1" lang="en-US" altLang="ja-JP" sz="2200" baseline="30000" dirty="0" smtClean="0"/>
              <a:t>89</a:t>
            </a:r>
            <a:r>
              <a:rPr kumimoji="1" lang="en-US" altLang="ja-JP" sz="2200" dirty="0" smtClean="0"/>
              <a:t>Y(Stable)</a:t>
            </a:r>
            <a:endParaRPr kumimoji="1" lang="en-US" altLang="ja-JP" sz="2200" baseline="30000" dirty="0"/>
          </a:p>
          <a:p>
            <a:r>
              <a:rPr kumimoji="1" lang="en-US" altLang="ja-JP" sz="2200" baseline="30000" dirty="0" smtClean="0"/>
              <a:t>90</a:t>
            </a:r>
            <a:r>
              <a:rPr kumimoji="1" lang="en-US" altLang="ja-JP" sz="2200" dirty="0" smtClean="0"/>
              <a:t>Sr</a:t>
            </a:r>
          </a:p>
          <a:p>
            <a:r>
              <a:rPr kumimoji="1" lang="ja-JP" altLang="en-US" sz="2200" dirty="0" smtClean="0"/>
              <a:t>半減期　</a:t>
            </a:r>
            <a:r>
              <a:rPr kumimoji="1" lang="en-US" altLang="ja-JP" sz="2200" dirty="0" smtClean="0"/>
              <a:t>28.74</a:t>
            </a:r>
            <a:r>
              <a:rPr kumimoji="1" lang="ja-JP" altLang="en-US" sz="2200" dirty="0" smtClean="0"/>
              <a:t>年　純</a:t>
            </a:r>
            <a:r>
              <a:rPr kumimoji="1" lang="en-US" altLang="ja-JP" sz="2200" dirty="0" smtClean="0"/>
              <a:t>β</a:t>
            </a:r>
            <a:r>
              <a:rPr kumimoji="1" lang="ja-JP" altLang="en-US" sz="2200" dirty="0" smtClean="0"/>
              <a:t>放出核種　</a:t>
            </a:r>
            <a:r>
              <a:rPr kumimoji="1" lang="en-US" altLang="ja-JP" sz="2200" dirty="0" smtClean="0"/>
              <a:t>0.549MeV</a:t>
            </a:r>
          </a:p>
          <a:p>
            <a:pPr algn="ctr"/>
            <a:r>
              <a:rPr kumimoji="1" lang="en-US" altLang="ja-JP" sz="2200" baseline="30000" dirty="0" smtClean="0"/>
              <a:t>90</a:t>
            </a:r>
            <a:r>
              <a:rPr kumimoji="1" lang="en-US" altLang="ja-JP" sz="2200" dirty="0" smtClean="0"/>
              <a:t>Sr→</a:t>
            </a:r>
            <a:r>
              <a:rPr kumimoji="1" lang="en-US" altLang="ja-JP" sz="2200" baseline="30000" dirty="0" smtClean="0"/>
              <a:t>90</a:t>
            </a:r>
            <a:r>
              <a:rPr kumimoji="1" lang="en-US" altLang="ja-JP" sz="2200" dirty="0" smtClean="0"/>
              <a:t>Y(2.280MeV)→</a:t>
            </a:r>
            <a:r>
              <a:rPr kumimoji="1" lang="en-US" altLang="ja-JP" sz="2200" baseline="30000" dirty="0" smtClean="0"/>
              <a:t>90</a:t>
            </a:r>
            <a:r>
              <a:rPr kumimoji="1" lang="en-US" altLang="ja-JP" sz="2200" dirty="0" smtClean="0"/>
              <a:t>Zr(Stable)</a:t>
            </a:r>
            <a:endParaRPr kumimoji="1" lang="en-US" altLang="ja-JP" sz="2200" baseline="30000" dirty="0"/>
          </a:p>
        </p:txBody>
      </p:sp>
      <p:sp>
        <p:nvSpPr>
          <p:cNvPr id="12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4151107"/>
            <a:ext cx="4955628" cy="5018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 smtClean="0"/>
              <a:t>純</a:t>
            </a:r>
            <a:r>
              <a:rPr lang="en-US" altLang="ja-JP" dirty="0" smtClean="0"/>
              <a:t>β</a:t>
            </a:r>
            <a:r>
              <a:rPr lang="ja-JP" altLang="en-US" dirty="0" smtClean="0"/>
              <a:t>放出核種を定量することの難しさ</a:t>
            </a:r>
            <a:endParaRPr lang="en-US" altLang="ja-JP" dirty="0" smtClean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858345" y="4749320"/>
            <a:ext cx="48013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線特有の連続スペクトルを示すため、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事前に測定する元素のみにする必要がある。</a:t>
            </a:r>
            <a:endParaRPr kumimoji="1" lang="ja-JP" altLang="en-US" dirty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858345" y="5476286"/>
            <a:ext cx="5133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さらに同位体同士も共に純</a:t>
            </a:r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放出核種なので、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同位体をそれぞれ弁別して測定を行う必要がある。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357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線連続スペクトル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09" y="1213368"/>
            <a:ext cx="6608756" cy="452994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82064" y="5770921"/>
            <a:ext cx="746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[1] Y. </a:t>
            </a:r>
            <a:r>
              <a:rPr kumimoji="1" lang="en-US" altLang="ja-JP" dirty="0" err="1" smtClean="0"/>
              <a:t>Kameo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et. al.,</a:t>
            </a:r>
            <a:r>
              <a:rPr kumimoji="1" lang="en-US" altLang="ja-JP" dirty="0" smtClean="0"/>
              <a:t> J. of Rad. and </a:t>
            </a:r>
            <a:r>
              <a:rPr kumimoji="1" lang="en-US" altLang="ja-JP" dirty="0" err="1" smtClean="0"/>
              <a:t>Nucl</a:t>
            </a:r>
            <a:r>
              <a:rPr kumimoji="1" lang="en-US" altLang="ja-JP" dirty="0" smtClean="0"/>
              <a:t>. Chem. Vol. 274 No.1 p.p.71-78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457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線連続スペクトル</a:t>
            </a:r>
            <a:endParaRPr kumimoji="1"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309" y="1213368"/>
            <a:ext cx="6608756" cy="452994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982064" y="5770921"/>
            <a:ext cx="7464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[1] Y. </a:t>
            </a:r>
            <a:r>
              <a:rPr kumimoji="1" lang="en-US" altLang="ja-JP" dirty="0" err="1" smtClean="0"/>
              <a:t>Kameo</a:t>
            </a:r>
            <a:r>
              <a:rPr kumimoji="1" lang="en-US" altLang="ja-JP" dirty="0" smtClean="0"/>
              <a:t> </a:t>
            </a:r>
            <a:r>
              <a:rPr kumimoji="1" lang="en-US" altLang="ja-JP" i="1" dirty="0" smtClean="0"/>
              <a:t>et. al.,</a:t>
            </a:r>
            <a:r>
              <a:rPr kumimoji="1" lang="en-US" altLang="ja-JP" dirty="0" smtClean="0"/>
              <a:t> J. of Rad. and </a:t>
            </a:r>
            <a:r>
              <a:rPr kumimoji="1" lang="en-US" altLang="ja-JP" dirty="0" err="1" smtClean="0"/>
              <a:t>Nucl</a:t>
            </a:r>
            <a:r>
              <a:rPr kumimoji="1" lang="en-US" altLang="ja-JP" dirty="0" smtClean="0"/>
              <a:t>. Chem. Vol. 274 No.1 p.p.71-78</a:t>
            </a:r>
            <a:endParaRPr kumimoji="1" lang="ja-JP" altLang="en-US" dirty="0"/>
          </a:p>
        </p:txBody>
      </p:sp>
      <p:sp>
        <p:nvSpPr>
          <p:cNvPr id="3" name="正方形/長方形 2"/>
          <p:cNvSpPr/>
          <p:nvPr/>
        </p:nvSpPr>
        <p:spPr>
          <a:xfrm>
            <a:off x="2521531" y="3312821"/>
            <a:ext cx="4214821" cy="12054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3035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放射性ストロンチウムの定量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396076"/>
            <a:ext cx="8229600" cy="4876800"/>
          </a:xfrm>
        </p:spPr>
        <p:txBody>
          <a:bodyPr/>
          <a:lstStyle/>
          <a:p>
            <a:r>
              <a:rPr kumimoji="1" lang="ja-JP" altLang="en-US" dirty="0" smtClean="0"/>
              <a:t>試料に化学処理を施し、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r>
              <a:rPr lang="ja-JP" altLang="en-US" dirty="0" smtClean="0"/>
              <a:t>　　　　　　　　　</a:t>
            </a:r>
            <a:r>
              <a:rPr kumimoji="1" lang="ja-JP" altLang="en-US" dirty="0" smtClean="0"/>
              <a:t>ストロンチウム元素のみを試料から抽出</a:t>
            </a:r>
            <a:endParaRPr kumimoji="1" lang="en-US" altLang="ja-JP" dirty="0" smtClean="0"/>
          </a:p>
          <a:p>
            <a:pPr marL="0" indent="0">
              <a:buNone/>
            </a:pPr>
            <a:r>
              <a:rPr lang="ja-JP" altLang="ja-JP" dirty="0"/>
              <a:t>　</a:t>
            </a:r>
            <a:endParaRPr lang="en-US" altLang="ja-JP" dirty="0" smtClean="0"/>
          </a:p>
          <a:p>
            <a:pPr marL="0" indent="0">
              <a:buNone/>
            </a:pPr>
            <a:r>
              <a:rPr lang="ja-JP" altLang="en-US" dirty="0" smtClean="0">
                <a:solidFill>
                  <a:srgbClr val="0000FF"/>
                </a:solidFill>
              </a:rPr>
              <a:t>セシウム、鉛、などの元素が混じっていると定量できない。</a:t>
            </a:r>
            <a:endParaRPr kumimoji="1" lang="en-US" altLang="ja-JP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endParaRPr kumimoji="1" lang="en-US" altLang="ja-JP" dirty="0" smtClean="0"/>
          </a:p>
          <a:p>
            <a:r>
              <a:rPr lang="ja-JP" altLang="en-US" dirty="0" smtClean="0"/>
              <a:t>同位体を分ける測定の必要性</a:t>
            </a:r>
            <a:endParaRPr lang="en-US" altLang="ja-JP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>
                <a:solidFill>
                  <a:srgbClr val="0000FF"/>
                </a:solidFill>
              </a:rPr>
              <a:t>β</a:t>
            </a:r>
            <a:r>
              <a:rPr kumimoji="1" lang="ja-JP" altLang="en-US" dirty="0" smtClean="0">
                <a:solidFill>
                  <a:srgbClr val="0000FF"/>
                </a:solidFill>
              </a:rPr>
              <a:t>放出同位体同士を化学操作によって弁別しなければならない。</a:t>
            </a:r>
            <a:endParaRPr kumimoji="1" lang="ja-JP" altLang="en-US" dirty="0">
              <a:solidFill>
                <a:srgbClr val="0000FF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889157" y="4919008"/>
            <a:ext cx="58577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aseline="30000" dirty="0" smtClean="0"/>
              <a:t>89</a:t>
            </a:r>
            <a:r>
              <a:rPr kumimoji="1" lang="en-US" altLang="ja-JP" dirty="0" smtClean="0"/>
              <a:t>Sr</a:t>
            </a:r>
          </a:p>
          <a:p>
            <a:r>
              <a:rPr kumimoji="1" lang="ja-JP" altLang="en-US" dirty="0" smtClean="0"/>
              <a:t>半減期　</a:t>
            </a:r>
            <a:r>
              <a:rPr kumimoji="1" lang="en-US" altLang="ja-JP" dirty="0" smtClean="0"/>
              <a:t>50.53</a:t>
            </a:r>
            <a:r>
              <a:rPr kumimoji="1" lang="ja-JP" altLang="en-US" dirty="0" smtClean="0"/>
              <a:t>日　純</a:t>
            </a:r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放出核種　</a:t>
            </a:r>
            <a:r>
              <a:rPr kumimoji="1" lang="en-US" altLang="ja-JP" dirty="0" smtClean="0"/>
              <a:t>1.495MeV</a:t>
            </a:r>
          </a:p>
          <a:p>
            <a:endParaRPr kumimoji="1" lang="en-US" altLang="ja-JP" baseline="30000" dirty="0" smtClean="0"/>
          </a:p>
          <a:p>
            <a:pPr algn="ctr"/>
            <a:r>
              <a:rPr kumimoji="1" lang="en-US" altLang="ja-JP" baseline="30000" dirty="0" smtClean="0"/>
              <a:t>89</a:t>
            </a:r>
            <a:r>
              <a:rPr kumimoji="1" lang="en-US" altLang="ja-JP" dirty="0" smtClean="0"/>
              <a:t>Sr→</a:t>
            </a:r>
            <a:r>
              <a:rPr kumimoji="1" lang="en-US" altLang="ja-JP" baseline="30000" dirty="0" smtClean="0"/>
              <a:t>89</a:t>
            </a:r>
            <a:r>
              <a:rPr kumimoji="1" lang="en-US" altLang="ja-JP" dirty="0" smtClean="0"/>
              <a:t>Y(Stable)</a:t>
            </a:r>
            <a:endParaRPr kumimoji="1" lang="en-US" altLang="ja-JP" baseline="30000" dirty="0"/>
          </a:p>
          <a:p>
            <a:r>
              <a:rPr kumimoji="1" lang="en-US" altLang="ja-JP" baseline="30000" dirty="0" smtClean="0"/>
              <a:t>90</a:t>
            </a:r>
            <a:r>
              <a:rPr kumimoji="1" lang="en-US" altLang="ja-JP" dirty="0" smtClean="0"/>
              <a:t>Sr</a:t>
            </a:r>
          </a:p>
          <a:p>
            <a:r>
              <a:rPr kumimoji="1" lang="ja-JP" altLang="en-US" dirty="0" smtClean="0"/>
              <a:t>半減期　</a:t>
            </a:r>
            <a:r>
              <a:rPr kumimoji="1" lang="en-US" altLang="ja-JP" dirty="0" smtClean="0"/>
              <a:t>28.74</a:t>
            </a:r>
            <a:r>
              <a:rPr kumimoji="1" lang="ja-JP" altLang="en-US" dirty="0" smtClean="0"/>
              <a:t>年　純</a:t>
            </a:r>
            <a:r>
              <a:rPr kumimoji="1" lang="en-US" altLang="ja-JP" dirty="0" smtClean="0"/>
              <a:t>β</a:t>
            </a:r>
            <a:r>
              <a:rPr kumimoji="1" lang="ja-JP" altLang="en-US" dirty="0" smtClean="0"/>
              <a:t>放出核種　</a:t>
            </a:r>
            <a:r>
              <a:rPr kumimoji="1" lang="en-US" altLang="ja-JP" dirty="0" smtClean="0"/>
              <a:t>0.549MeV</a:t>
            </a:r>
          </a:p>
          <a:p>
            <a:pPr algn="ctr"/>
            <a:r>
              <a:rPr kumimoji="1" lang="en-US" altLang="ja-JP" baseline="30000" dirty="0" smtClean="0"/>
              <a:t>90</a:t>
            </a:r>
            <a:r>
              <a:rPr kumimoji="1" lang="en-US" altLang="ja-JP" dirty="0" smtClean="0"/>
              <a:t>Sr→</a:t>
            </a:r>
            <a:r>
              <a:rPr kumimoji="1" lang="en-US" altLang="ja-JP" baseline="30000" dirty="0" smtClean="0"/>
              <a:t>90</a:t>
            </a:r>
            <a:r>
              <a:rPr kumimoji="1" lang="en-US" altLang="ja-JP" dirty="0" smtClean="0"/>
              <a:t>Y(2.280MeV)→</a:t>
            </a:r>
            <a:r>
              <a:rPr kumimoji="1" lang="en-US" altLang="ja-JP" baseline="30000" dirty="0" smtClean="0"/>
              <a:t>90</a:t>
            </a:r>
            <a:r>
              <a:rPr kumimoji="1" lang="en-US" altLang="ja-JP" dirty="0" smtClean="0"/>
              <a:t>Zr(Stable)</a:t>
            </a:r>
            <a:endParaRPr kumimoji="1" lang="en-US" altLang="ja-JP" baseline="30000" dirty="0"/>
          </a:p>
        </p:txBody>
      </p:sp>
    </p:spTree>
    <p:extLst>
      <p:ext uri="{BB962C8B-B14F-4D97-AF65-F5344CB8AC3E}">
        <p14:creationId xmlns:p14="http://schemas.microsoft.com/office/powerpoint/2010/main" val="323712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ストロンチウムの分離方法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383578" y="2234845"/>
            <a:ext cx="3978485" cy="1988690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2234845"/>
            <a:ext cx="8229600" cy="4446011"/>
          </a:xfrm>
        </p:spPr>
        <p:txBody>
          <a:bodyPr>
            <a:normAutofit/>
          </a:bodyPr>
          <a:lstStyle/>
          <a:p>
            <a:r>
              <a:rPr kumimoji="1" lang="ja-JP" altLang="en-US" sz="3600" dirty="0" smtClean="0"/>
              <a:t>発煙硝酸法</a:t>
            </a:r>
            <a:endParaRPr kumimoji="1" lang="en-US" altLang="ja-JP" sz="3600" dirty="0" smtClean="0"/>
          </a:p>
          <a:p>
            <a:r>
              <a:rPr lang="ja-JP" altLang="en-US" sz="3600" dirty="0" smtClean="0"/>
              <a:t>イオン交換法</a:t>
            </a:r>
            <a:endParaRPr lang="en-US" altLang="ja-JP" sz="3600" dirty="0" smtClean="0"/>
          </a:p>
          <a:p>
            <a:r>
              <a:rPr kumimoji="1" lang="ja-JP" altLang="en-US" sz="3600" dirty="0" smtClean="0"/>
              <a:t>シュウ酸塩沈殿法</a:t>
            </a:r>
            <a:endParaRPr kumimoji="1" lang="en-US" altLang="ja-JP" sz="3600" dirty="0" smtClean="0"/>
          </a:p>
          <a:p>
            <a:r>
              <a:rPr lang="en-US" altLang="ja-JP" sz="3600" dirty="0" err="1" smtClean="0"/>
              <a:t>Sr</a:t>
            </a:r>
            <a:r>
              <a:rPr lang="en-US" altLang="ja-JP" sz="3600" dirty="0" smtClean="0"/>
              <a:t> Resin </a:t>
            </a:r>
          </a:p>
          <a:p>
            <a:r>
              <a:rPr lang="en-US" altLang="ja-JP" sz="3600" dirty="0" smtClean="0"/>
              <a:t>Rad Disk</a:t>
            </a:r>
          </a:p>
          <a:p>
            <a:r>
              <a:rPr kumimoji="1" lang="en-US" altLang="ja-JP" sz="3600" dirty="0" err="1" smtClean="0"/>
              <a:t>AnaLig</a:t>
            </a:r>
            <a:r>
              <a:rPr kumimoji="1" lang="en-US" altLang="ja-JP" sz="3600" dirty="0" smtClean="0"/>
              <a:t> Sr-01</a:t>
            </a:r>
            <a:endParaRPr kumimoji="1" lang="ja-JP" altLang="en-US" sz="36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362063" y="3027615"/>
            <a:ext cx="31854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文部科学省指定公式分析手法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34984" y="1711625"/>
            <a:ext cx="3515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たとえば土壌試料だと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59442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イオン交換法の例（土壌・海底土）</a:t>
            </a:r>
            <a:endParaRPr kumimoji="1" lang="ja-JP" altLang="en-US" dirty="0"/>
          </a:p>
        </p:txBody>
      </p:sp>
      <p:pic>
        <p:nvPicPr>
          <p:cNvPr id="5" name="図 4" descr="スクリーンショット（2012-03-05 10.32.22）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7" y="1380264"/>
            <a:ext cx="3005486" cy="5234044"/>
          </a:xfrm>
          <a:prstGeom prst="rect">
            <a:avLst/>
          </a:prstGeom>
        </p:spPr>
      </p:pic>
      <p:pic>
        <p:nvPicPr>
          <p:cNvPr id="6" name="図 5" descr="スクリーンショット（2012-03-05 10.32.49）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164" y="1380264"/>
            <a:ext cx="3088267" cy="5256917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6828113" y="6183802"/>
            <a:ext cx="17050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dirty="0" smtClean="0"/>
              <a:t>放射能測定シリーズ２</a:t>
            </a:r>
            <a:endParaRPr kumimoji="1" lang="en-US" altLang="ja-JP" sz="1200" dirty="0" smtClean="0"/>
          </a:p>
          <a:p>
            <a:r>
              <a:rPr kumimoji="1" lang="ja-JP" altLang="en-US" sz="1200" dirty="0" smtClean="0"/>
              <a:t>文部科学省発行より</a:t>
            </a:r>
            <a:endParaRPr kumimoji="1" lang="ja-JP" altLang="en-US" sz="12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792851" y="164569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←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５時間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74592" y="146102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←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３時間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774592" y="571094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←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１時間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631917" y="4972280"/>
            <a:ext cx="244169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200" dirty="0" smtClean="0"/>
              <a:t>１日で</a:t>
            </a:r>
            <a:endParaRPr kumimoji="1" lang="en-US" altLang="ja-JP" sz="2200" dirty="0" smtClean="0"/>
          </a:p>
          <a:p>
            <a:r>
              <a:rPr kumimoji="1" lang="ja-JP" altLang="en-US" sz="2200" dirty="0" smtClean="0"/>
              <a:t>測定前段階まで</a:t>
            </a:r>
            <a:endParaRPr kumimoji="1" lang="en-US" altLang="ja-JP" sz="2200" dirty="0" smtClean="0"/>
          </a:p>
          <a:p>
            <a:r>
              <a:rPr kumimoji="1" lang="ja-JP" altLang="en-US" sz="2200" dirty="0" smtClean="0"/>
              <a:t>試料を準備は困難</a:t>
            </a:r>
            <a:endParaRPr kumimoji="1" lang="ja-JP" altLang="en-US" sz="22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651010" y="1950545"/>
            <a:ext cx="24929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濃硝酸に可溶な元素は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すべて抽出。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その後アルカリ金属</a:t>
            </a:r>
            <a:endParaRPr kumimoji="1" lang="en-US" altLang="ja-JP" dirty="0" smtClean="0"/>
          </a:p>
          <a:p>
            <a:r>
              <a:rPr kumimoji="1" lang="ja-JP" altLang="en-US" dirty="0" smtClean="0"/>
              <a:t>を除去し、シュウ酸</a:t>
            </a:r>
            <a:endParaRPr kumimoji="1" lang="en-US" altLang="ja-JP" dirty="0" smtClean="0"/>
          </a:p>
          <a:p>
            <a:r>
              <a:rPr kumimoji="1" lang="ja-JP" altLang="en-US" dirty="0" smtClean="0"/>
              <a:t>による沈殿。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イオン交換樹脂で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Ca</a:t>
            </a:r>
            <a:r>
              <a:rPr kumimoji="1" lang="ja-JP" altLang="en-US" dirty="0" smtClean="0"/>
              <a:t>と分離。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648138" y="3039241"/>
            <a:ext cx="735724" cy="24524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/>
          <p:cNvSpPr/>
          <p:nvPr/>
        </p:nvSpPr>
        <p:spPr>
          <a:xfrm>
            <a:off x="648138" y="4356537"/>
            <a:ext cx="735724" cy="24524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/>
          <p:cNvSpPr/>
          <p:nvPr/>
        </p:nvSpPr>
        <p:spPr>
          <a:xfrm>
            <a:off x="621863" y="5553287"/>
            <a:ext cx="735724" cy="24524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3804745" y="4400332"/>
            <a:ext cx="735724" cy="24524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3832380" y="5074744"/>
            <a:ext cx="735724" cy="245242"/>
          </a:xfrm>
          <a:prstGeom prst="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1792851" y="201502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←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３時間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792851" y="1316713"/>
            <a:ext cx="1192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←</a:t>
            </a:r>
            <a:r>
              <a:rPr kumimoji="1" lang="ja-JP" altLang="en-US" dirty="0" smtClean="0">
                <a:solidFill>
                  <a:srgbClr val="FF0000"/>
                </a:solidFill>
              </a:rPr>
              <a:t>２４時間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58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化学分離短縮のため</a:t>
            </a:r>
            <a:r>
              <a:rPr lang="ja-JP" altLang="en-US" dirty="0" smtClean="0"/>
              <a:t>の製品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25499" y="1415534"/>
            <a:ext cx="2132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Eichrm</a:t>
            </a:r>
            <a:r>
              <a:rPr kumimoji="1" lang="ja-JP" altLang="en-US" dirty="0" smtClean="0"/>
              <a:t>社　</a:t>
            </a:r>
            <a:r>
              <a:rPr kumimoji="1" lang="en-US" altLang="ja-JP" dirty="0" err="1" smtClean="0"/>
              <a:t>Sr</a:t>
            </a:r>
            <a:r>
              <a:rPr kumimoji="1" lang="en-US" altLang="ja-JP" dirty="0" smtClean="0"/>
              <a:t> Resin</a:t>
            </a:r>
            <a:endParaRPr kumimoji="1" lang="ja-JP" altLang="en-US" dirty="0"/>
          </a:p>
        </p:txBody>
      </p:sp>
      <p:pic>
        <p:nvPicPr>
          <p:cNvPr id="7" name="図 6" descr="R0010086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08" y="1891861"/>
            <a:ext cx="2767726" cy="2075794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67230" y="1421665"/>
            <a:ext cx="2314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MetaSEP</a:t>
            </a:r>
            <a:r>
              <a:rPr kumimoji="1" lang="en-US" altLang="ja-JP" dirty="0" smtClean="0"/>
              <a:t> </a:t>
            </a:r>
            <a:r>
              <a:rPr kumimoji="1" lang="en-US" altLang="ja-JP" dirty="0" err="1" smtClean="0"/>
              <a:t>AnaLig</a:t>
            </a:r>
            <a:r>
              <a:rPr kumimoji="1" lang="en-US" altLang="ja-JP" dirty="0" smtClean="0"/>
              <a:t> Sr-01</a:t>
            </a:r>
            <a:endParaRPr kumimoji="1" lang="ja-JP" altLang="en-US" dirty="0"/>
          </a:p>
        </p:txBody>
      </p:sp>
      <p:pic>
        <p:nvPicPr>
          <p:cNvPr id="9" name="図 8" descr="R001008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987" y="1891861"/>
            <a:ext cx="2767726" cy="2075794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1068552" y="4379310"/>
            <a:ext cx="710963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 smtClean="0"/>
              <a:t>水試料に最適・試料量が少なくて済む。</a:t>
            </a:r>
            <a:endParaRPr kumimoji="1" lang="ja-JP" altLang="en-US" sz="3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717808" y="5154564"/>
            <a:ext cx="78462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000" dirty="0" smtClean="0"/>
              <a:t>土壌試料だと</a:t>
            </a:r>
            <a:r>
              <a:rPr kumimoji="1" lang="en-US" altLang="ja-JP" sz="3000" dirty="0" err="1" smtClean="0"/>
              <a:t>Pb</a:t>
            </a:r>
            <a:r>
              <a:rPr kumimoji="1" lang="en-US" altLang="ja-JP" sz="3000" dirty="0" smtClean="0"/>
              <a:t>, Ba, </a:t>
            </a:r>
            <a:r>
              <a:rPr kumimoji="1" lang="en-US" altLang="ja-JP" sz="3000" dirty="0" err="1" smtClean="0"/>
              <a:t>Ca</a:t>
            </a:r>
            <a:r>
              <a:rPr kumimoji="1" lang="en-US" altLang="ja-JP" sz="3000" dirty="0" smtClean="0"/>
              <a:t> </a:t>
            </a:r>
            <a:r>
              <a:rPr kumimoji="1" lang="ja-JP" altLang="en-US" sz="3000" dirty="0" smtClean="0"/>
              <a:t>などの妨害を受ける。</a:t>
            </a:r>
            <a:endParaRPr kumimoji="1" lang="en-US" altLang="ja-JP" sz="3000" dirty="0" smtClean="0"/>
          </a:p>
          <a:p>
            <a:r>
              <a:rPr kumimoji="1" lang="ja-JP" altLang="en-US" sz="3000" dirty="0" smtClean="0"/>
              <a:t>誤検</a:t>
            </a:r>
            <a:r>
              <a:rPr kumimoji="1" lang="ja-JP" altLang="en-US" sz="3000" dirty="0"/>
              <a:t>出、あるいは過小評価の可能性がある。</a:t>
            </a:r>
            <a:endParaRPr kumimoji="1" lang="en-US" altLang="ja-JP" sz="3000" dirty="0"/>
          </a:p>
          <a:p>
            <a:endParaRPr kumimoji="1" lang="ja-JP" altLang="en-US" sz="3000" dirty="0"/>
          </a:p>
        </p:txBody>
      </p:sp>
      <p:pic>
        <p:nvPicPr>
          <p:cNvPr id="10" name="図 9" descr="R001008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926" y="2221869"/>
            <a:ext cx="2766556" cy="207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590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クラリティ">
  <a:themeElements>
    <a:clrScheme name="クラリティ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クラシック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クラリティ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クラリティ.thmx</Template>
  <TotalTime>5960</TotalTime>
  <Words>434</Words>
  <Application>Microsoft Macintosh PowerPoint</Application>
  <PresentationFormat>画面に合わせる (4:3)</PresentationFormat>
  <Paragraphs>113</Paragraphs>
  <Slides>13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13</vt:i4>
      </vt:variant>
    </vt:vector>
  </HeadingPairs>
  <TitlesOfParts>
    <vt:vector size="14" baseType="lpstr">
      <vt:lpstr>クラリティ</vt:lpstr>
      <vt:lpstr>人為起源である 放射性ストロンチウムの定量</vt:lpstr>
      <vt:lpstr>なぜストロンチウムが重要か？</vt:lpstr>
      <vt:lpstr>人為起源の放射性ストロンチウム</vt:lpstr>
      <vt:lpstr>β線連続スペクトル</vt:lpstr>
      <vt:lpstr>β線連続スペクトル</vt:lpstr>
      <vt:lpstr>放射性ストロンチウムの定量</vt:lpstr>
      <vt:lpstr>ストロンチウムの分離方法</vt:lpstr>
      <vt:lpstr>イオン交換法の例（土壌・海底土）</vt:lpstr>
      <vt:lpstr>化学分離短縮のための製品</vt:lpstr>
      <vt:lpstr>誤検出</vt:lpstr>
      <vt:lpstr>測定方法</vt:lpstr>
      <vt:lpstr>ミルキング</vt:lpstr>
      <vt:lpstr>測定のまとめ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研究概要 兼 2011年度年次報告</dc:title>
  <dc:creator>Satou Yukihiko</dc:creator>
  <cp:lastModifiedBy>佐藤 志彦</cp:lastModifiedBy>
  <cp:revision>62</cp:revision>
  <cp:lastPrinted>2012-04-05T00:37:14Z</cp:lastPrinted>
  <dcterms:created xsi:type="dcterms:W3CDTF">2012-04-01T12:24:12Z</dcterms:created>
  <dcterms:modified xsi:type="dcterms:W3CDTF">2012-04-27T07:59:20Z</dcterms:modified>
</cp:coreProperties>
</file>