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22"/>
  </p:notesMasterIdLst>
  <p:sldIdLst>
    <p:sldId id="256" r:id="rId2"/>
    <p:sldId id="272" r:id="rId3"/>
    <p:sldId id="273" r:id="rId4"/>
    <p:sldId id="257" r:id="rId5"/>
    <p:sldId id="287" r:id="rId6"/>
    <p:sldId id="283" r:id="rId7"/>
    <p:sldId id="271" r:id="rId8"/>
    <p:sldId id="277" r:id="rId9"/>
    <p:sldId id="280" r:id="rId10"/>
    <p:sldId id="278" r:id="rId11"/>
    <p:sldId id="281" r:id="rId12"/>
    <p:sldId id="282" r:id="rId13"/>
    <p:sldId id="288" r:id="rId14"/>
    <p:sldId id="279" r:id="rId15"/>
    <p:sldId id="285" r:id="rId16"/>
    <p:sldId id="286" r:id="rId17"/>
    <p:sldId id="258" r:id="rId18"/>
    <p:sldId id="274" r:id="rId19"/>
    <p:sldId id="275" r:id="rId20"/>
    <p:sldId id="276"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126"/>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4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F928D-4026-44BA-88B9-F64AC4C1FE5E}" type="datetimeFigureOut">
              <a:rPr kumimoji="1" lang="ja-JP" altLang="en-US" smtClean="0"/>
              <a:t>2012/4/27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5B584-C2D7-473D-A409-0D8A1A336106}" type="slidenum">
              <a:rPr kumimoji="1" lang="ja-JP" altLang="en-US" smtClean="0"/>
              <a:t>‹#›</a:t>
            </a:fld>
            <a:endParaRPr kumimoji="1" lang="ja-JP" altLang="en-US"/>
          </a:p>
        </p:txBody>
      </p:sp>
    </p:spTree>
    <p:extLst>
      <p:ext uri="{BB962C8B-B14F-4D97-AF65-F5344CB8AC3E}">
        <p14:creationId xmlns:p14="http://schemas.microsoft.com/office/powerpoint/2010/main" val="10691662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8AA08F-E614-4451-88CC-69775AD2699C}" type="datetime1">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172474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FF0E09-7693-4186-923B-EE2C84C3CD50}" type="datetime1">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204986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9D9E8E-3B72-4BC4-B9C7-A9856B0FA5CF}" type="datetime1">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425308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6EBE01-A1AF-4A6D-BDB8-2D95B5A6196B}" type="datetime1">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31935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BF045DF-E96F-4836-A0CE-E2F1CFBE038D}" type="datetime1">
              <a:rPr kumimoji="1" lang="ja-JP" altLang="en-US" smtClean="0"/>
              <a:t>2012/4/27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131253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7770CDE-5E39-4EDC-BFA4-2E44AD01AE52}" type="datetime1">
              <a:rPr kumimoji="1" lang="ja-JP" altLang="en-US" smtClean="0"/>
              <a:t>2012/4/27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172728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FE9CE5-4C26-4EA5-8E57-B76A3E9B062C}" type="datetime1">
              <a:rPr kumimoji="1" lang="ja-JP" altLang="en-US" smtClean="0"/>
              <a:t>2012/4/27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6287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E6297F-AFC6-4DEE-85F4-69A35C31E37C}" type="datetime1">
              <a:rPr kumimoji="1" lang="ja-JP" altLang="en-US" smtClean="0"/>
              <a:t>2012/4/27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31539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8138EA-1480-412E-8E01-FAFC652070B7}" type="datetime1">
              <a:rPr kumimoji="1" lang="ja-JP" altLang="en-US" smtClean="0"/>
              <a:t>2012/4/27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314824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F55296C-34D0-4642-A955-0AF7EC11E00F}" type="datetime1">
              <a:rPr kumimoji="1" lang="ja-JP" altLang="en-US" smtClean="0"/>
              <a:t>2012/4/27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248054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4EF180-05CF-4287-9D6E-ED675BE1F413}" type="datetime1">
              <a:rPr kumimoji="1" lang="ja-JP" altLang="en-US" smtClean="0"/>
              <a:t>2012/4/27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35147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80000"/>
                <a:satMod val="300000"/>
                <a:lumMod val="14000"/>
                <a:lumOff val="86000"/>
              </a:schemeClr>
            </a:gs>
            <a:gs pos="0">
              <a:schemeClr val="bg2">
                <a:lumMod val="54000"/>
                <a:lumOff val="4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7089A-C30D-4920-A2E7-227078A0DAE4}" type="datetime1">
              <a:rPr kumimoji="1" lang="ja-JP" altLang="en-US" smtClean="0"/>
              <a:t>2012/4/27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61C33-7E64-4D1A-982D-3D65D3708C9E}" type="slidenum">
              <a:rPr kumimoji="1" lang="ja-JP" altLang="en-US" smtClean="0"/>
              <a:t>‹#›</a:t>
            </a:fld>
            <a:endParaRPr kumimoji="1" lang="ja-JP" altLang="en-US"/>
          </a:p>
        </p:txBody>
      </p:sp>
    </p:spTree>
    <p:extLst>
      <p:ext uri="{BB962C8B-B14F-4D97-AF65-F5344CB8AC3E}">
        <p14:creationId xmlns:p14="http://schemas.microsoft.com/office/powerpoint/2010/main" val="3871057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404664"/>
            <a:ext cx="8424936" cy="1470025"/>
          </a:xfrm>
        </p:spPr>
        <p:txBody>
          <a:bodyPr>
            <a:noAutofit/>
          </a:bodyPr>
          <a:lstStyle/>
          <a:p>
            <a:r>
              <a:rPr kumimoji="1" lang="en-US" altLang="ja-JP" sz="1800" dirty="0" smtClean="0"/>
              <a:t>CREST</a:t>
            </a:r>
            <a:br>
              <a:rPr kumimoji="1" lang="en-US" altLang="ja-JP" sz="1800" dirty="0" smtClean="0"/>
            </a:br>
            <a:r>
              <a:rPr lang="ja-JP" altLang="ja-JP" sz="1200" dirty="0" smtClean="0"/>
              <a:t>持続可能な水利用を実現する革新的な技術とシステム</a:t>
            </a:r>
            <a:r>
              <a:rPr lang="en-US" altLang="ja-JP" sz="1200" dirty="0" smtClean="0"/>
              <a:t/>
            </a:r>
            <a:br>
              <a:rPr lang="en-US" altLang="ja-JP" sz="1200" dirty="0" smtClean="0"/>
            </a:br>
            <a:r>
              <a:rPr lang="ja-JP" altLang="en-US" sz="1800" b="1" dirty="0" smtClean="0"/>
              <a:t>安全で持続可能な水利用のための放射性物質移流拡散シミュレータの開発</a:t>
            </a:r>
            <a:r>
              <a:rPr lang="en-US" altLang="ja-JP" sz="1800" b="1" dirty="0" smtClean="0"/>
              <a:t/>
            </a:r>
            <a:br>
              <a:rPr lang="en-US" altLang="ja-JP" sz="1800" b="1" dirty="0" smtClean="0"/>
            </a:br>
            <a:r>
              <a:rPr lang="ja-JP" altLang="en-US" sz="500" b="1" dirty="0" smtClean="0">
                <a:solidFill>
                  <a:schemeClr val="bg1"/>
                </a:solidFill>
              </a:rPr>
              <a:t>あ</a:t>
            </a:r>
            <a:r>
              <a:rPr lang="en-US" altLang="ja-JP" sz="1800" b="1" dirty="0"/>
              <a:t/>
            </a:r>
            <a:br>
              <a:rPr lang="en-US" altLang="ja-JP" sz="1800" b="1" dirty="0"/>
            </a:br>
            <a:r>
              <a:rPr lang="ja-JP" altLang="en-US" sz="1800" b="1" dirty="0" smtClean="0"/>
              <a:t>福島会合</a:t>
            </a:r>
            <a:endParaRPr kumimoji="1" lang="ja-JP" altLang="en-US" sz="1800" dirty="0"/>
          </a:p>
        </p:txBody>
      </p:sp>
      <p:sp>
        <p:nvSpPr>
          <p:cNvPr id="3" name="サブタイトル 2"/>
          <p:cNvSpPr>
            <a:spLocks noGrp="1"/>
          </p:cNvSpPr>
          <p:nvPr>
            <p:ph type="subTitle" idx="1"/>
          </p:nvPr>
        </p:nvSpPr>
        <p:spPr>
          <a:xfrm>
            <a:off x="1371600" y="4556720"/>
            <a:ext cx="6400800" cy="1752600"/>
          </a:xfrm>
        </p:spPr>
        <p:txBody>
          <a:bodyPr>
            <a:normAutofit/>
          </a:bodyPr>
          <a:lstStyle/>
          <a:p>
            <a:r>
              <a:rPr kumimoji="1" lang="ja-JP" altLang="en-US" sz="2400" dirty="0" smtClean="0"/>
              <a:t>東京大学　沖研</a:t>
            </a:r>
            <a:r>
              <a:rPr lang="en-US" altLang="ja-JP" sz="2400" dirty="0" smtClean="0"/>
              <a:t>/</a:t>
            </a:r>
            <a:r>
              <a:rPr lang="ja-JP" altLang="en-US" sz="2400" dirty="0" smtClean="0"/>
              <a:t>芳村研</a:t>
            </a:r>
            <a:endParaRPr lang="en-US" altLang="ja-JP" sz="2400" dirty="0" smtClean="0"/>
          </a:p>
          <a:p>
            <a:r>
              <a:rPr kumimoji="1" lang="en-US" altLang="ja-JP" sz="2400" dirty="0" smtClean="0"/>
              <a:t>D2</a:t>
            </a:r>
            <a:r>
              <a:rPr kumimoji="1" lang="ja-JP" altLang="en-US" sz="2400" dirty="0" smtClean="0"/>
              <a:t>　佐藤雄亮</a:t>
            </a:r>
            <a:endParaRPr kumimoji="1" lang="en-US" altLang="ja-JP" sz="2400" dirty="0" smtClean="0"/>
          </a:p>
          <a:p>
            <a:endParaRPr kumimoji="1" lang="ja-JP" altLang="en-US" sz="2400" dirty="0"/>
          </a:p>
        </p:txBody>
      </p:sp>
      <p:sp>
        <p:nvSpPr>
          <p:cNvPr id="4" name="テキスト ボックス 3"/>
          <p:cNvSpPr txBox="1"/>
          <p:nvPr/>
        </p:nvSpPr>
        <p:spPr>
          <a:xfrm>
            <a:off x="611560" y="2204864"/>
            <a:ext cx="7920880" cy="1446550"/>
          </a:xfrm>
          <a:prstGeom prst="rect">
            <a:avLst/>
          </a:prstGeom>
          <a:noFill/>
        </p:spPr>
        <p:txBody>
          <a:bodyPr wrap="square" rtlCol="0">
            <a:spAutoFit/>
          </a:bodyPr>
          <a:lstStyle/>
          <a:p>
            <a:pPr algn="ctr"/>
            <a:r>
              <a:rPr kumimoji="1" lang="ja-JP" altLang="en-US" sz="4400" dirty="0" smtClean="0"/>
              <a:t>大気拡散シミュレーション分野</a:t>
            </a:r>
            <a:endParaRPr kumimoji="1" lang="en-US" altLang="ja-JP" sz="4400" dirty="0" smtClean="0"/>
          </a:p>
          <a:p>
            <a:pPr algn="ctr"/>
            <a:r>
              <a:rPr kumimoji="1" lang="ja-JP" altLang="en-US" sz="4400" dirty="0" smtClean="0"/>
              <a:t>現状についての報告</a:t>
            </a:r>
            <a:endParaRPr kumimoji="1" lang="ja-JP" altLang="en-US" sz="4400" dirty="0"/>
          </a:p>
        </p:txBody>
      </p:sp>
    </p:spTree>
    <p:extLst>
      <p:ext uri="{BB962C8B-B14F-4D97-AF65-F5344CB8AC3E}">
        <p14:creationId xmlns:p14="http://schemas.microsoft.com/office/powerpoint/2010/main" val="2232629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放出量推定へのアプローチ</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10</a:t>
            </a:fld>
            <a:endParaRPr kumimoji="1" lang="ja-JP" altLang="en-US"/>
          </a:p>
        </p:txBody>
      </p:sp>
      <p:sp>
        <p:nvSpPr>
          <p:cNvPr id="5" name="正方形/長方形 4"/>
          <p:cNvSpPr/>
          <p:nvPr/>
        </p:nvSpPr>
        <p:spPr>
          <a:xfrm>
            <a:off x="31228" y="25010"/>
            <a:ext cx="6268964" cy="369332"/>
          </a:xfrm>
          <a:prstGeom prst="rect">
            <a:avLst/>
          </a:prstGeom>
        </p:spPr>
        <p:txBody>
          <a:bodyPr wrap="square">
            <a:spAutoFit/>
          </a:bodyPr>
          <a:lstStyle/>
          <a:p>
            <a:r>
              <a:rPr lang="en-US" altLang="ja-JP" dirty="0"/>
              <a:t>3. </a:t>
            </a:r>
            <a:r>
              <a:rPr lang="ja-JP" altLang="en-US" dirty="0"/>
              <a:t>他機関の大気拡散シミュレーションの概要と現状</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87946"/>
            <a:ext cx="8609013"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804484" y="6093296"/>
            <a:ext cx="4888196" cy="338554"/>
          </a:xfrm>
          <a:prstGeom prst="rect">
            <a:avLst/>
          </a:prstGeom>
          <a:noFill/>
        </p:spPr>
        <p:txBody>
          <a:bodyPr wrap="square" rtlCol="0">
            <a:spAutoFit/>
          </a:bodyPr>
          <a:lstStyle/>
          <a:p>
            <a:r>
              <a:rPr kumimoji="1" lang="ja-JP" altLang="en-US" sz="1600" dirty="0" smtClean="0"/>
              <a:t>いずれも核種の壊変を考慮している</a:t>
            </a:r>
            <a:endParaRPr kumimoji="1" lang="ja-JP" altLang="en-US" sz="1600" dirty="0"/>
          </a:p>
        </p:txBody>
      </p:sp>
      <p:sp>
        <p:nvSpPr>
          <p:cNvPr id="8" name="テキスト ボックス 7"/>
          <p:cNvSpPr txBox="1"/>
          <p:nvPr/>
        </p:nvSpPr>
        <p:spPr>
          <a:xfrm>
            <a:off x="6948264" y="2348880"/>
            <a:ext cx="2376264" cy="369332"/>
          </a:xfrm>
          <a:prstGeom prst="rect">
            <a:avLst/>
          </a:prstGeom>
          <a:noFill/>
        </p:spPr>
        <p:txBody>
          <a:bodyPr wrap="square" rtlCol="0">
            <a:spAutoFit/>
          </a:bodyPr>
          <a:lstStyle/>
          <a:p>
            <a:r>
              <a:rPr kumimoji="1" lang="ja-JP" altLang="en-US" b="1" dirty="0" smtClean="0">
                <a:solidFill>
                  <a:srgbClr val="FF0000"/>
                </a:solidFill>
              </a:rPr>
              <a:t>近傍のデータ</a:t>
            </a:r>
            <a:endParaRPr kumimoji="1" lang="ja-JP" altLang="en-US" b="1" dirty="0">
              <a:solidFill>
                <a:srgbClr val="FF0000"/>
              </a:solidFill>
            </a:endParaRPr>
          </a:p>
        </p:txBody>
      </p:sp>
      <p:sp>
        <p:nvSpPr>
          <p:cNvPr id="12" name="テキスト ボックス 11"/>
          <p:cNvSpPr txBox="1"/>
          <p:nvPr/>
        </p:nvSpPr>
        <p:spPr>
          <a:xfrm>
            <a:off x="6976428" y="3284984"/>
            <a:ext cx="2376264" cy="369332"/>
          </a:xfrm>
          <a:prstGeom prst="rect">
            <a:avLst/>
          </a:prstGeom>
          <a:noFill/>
        </p:spPr>
        <p:txBody>
          <a:bodyPr wrap="square" rtlCol="0">
            <a:spAutoFit/>
          </a:bodyPr>
          <a:lstStyle/>
          <a:p>
            <a:r>
              <a:rPr lang="ja-JP" altLang="en-US" b="1" dirty="0">
                <a:solidFill>
                  <a:srgbClr val="FF0000"/>
                </a:solidFill>
              </a:rPr>
              <a:t>広域</a:t>
            </a:r>
            <a:r>
              <a:rPr kumimoji="1" lang="ja-JP" altLang="en-US" b="1" dirty="0" smtClean="0">
                <a:solidFill>
                  <a:srgbClr val="FF0000"/>
                </a:solidFill>
              </a:rPr>
              <a:t>のデータ</a:t>
            </a:r>
            <a:endParaRPr kumimoji="1" lang="ja-JP" altLang="en-US" b="1" dirty="0">
              <a:solidFill>
                <a:srgbClr val="FF0000"/>
              </a:solidFill>
            </a:endParaRPr>
          </a:p>
        </p:txBody>
      </p:sp>
      <p:sp>
        <p:nvSpPr>
          <p:cNvPr id="9" name="テキスト ボックス 8"/>
          <p:cNvSpPr txBox="1"/>
          <p:nvPr/>
        </p:nvSpPr>
        <p:spPr>
          <a:xfrm>
            <a:off x="467544" y="2117492"/>
            <a:ext cx="864096" cy="400110"/>
          </a:xfrm>
          <a:prstGeom prst="rect">
            <a:avLst/>
          </a:prstGeom>
          <a:noFill/>
        </p:spPr>
        <p:txBody>
          <a:bodyPr wrap="square" rtlCol="0">
            <a:spAutoFit/>
          </a:bodyPr>
          <a:lstStyle/>
          <a:p>
            <a:r>
              <a:rPr kumimoji="1" lang="en-US" altLang="ja-JP" sz="2000" smtClean="0"/>
              <a:t>JAEA</a:t>
            </a:r>
            <a:endParaRPr kumimoji="1" lang="ja-JP" altLang="en-US" sz="2000" dirty="0"/>
          </a:p>
        </p:txBody>
      </p:sp>
      <p:sp>
        <p:nvSpPr>
          <p:cNvPr id="10" name="テキスト ボックス 9"/>
          <p:cNvSpPr txBox="1"/>
          <p:nvPr/>
        </p:nvSpPr>
        <p:spPr>
          <a:xfrm>
            <a:off x="467544" y="3097005"/>
            <a:ext cx="648072" cy="338554"/>
          </a:xfrm>
          <a:prstGeom prst="rect">
            <a:avLst/>
          </a:prstGeom>
          <a:noFill/>
        </p:spPr>
        <p:txBody>
          <a:bodyPr wrap="square" rtlCol="0">
            <a:spAutoFit/>
          </a:bodyPr>
          <a:lstStyle/>
          <a:p>
            <a:r>
              <a:rPr kumimoji="1" lang="ja-JP" altLang="en-US" sz="1600" dirty="0" smtClean="0"/>
              <a:t>名大</a:t>
            </a:r>
            <a:endParaRPr kumimoji="1" lang="ja-JP" altLang="en-US" sz="1600" dirty="0"/>
          </a:p>
        </p:txBody>
      </p:sp>
      <p:sp>
        <p:nvSpPr>
          <p:cNvPr id="11" name="テキスト ボックス 10"/>
          <p:cNvSpPr txBox="1"/>
          <p:nvPr/>
        </p:nvSpPr>
        <p:spPr>
          <a:xfrm>
            <a:off x="467544" y="3995772"/>
            <a:ext cx="1368152" cy="369332"/>
          </a:xfrm>
          <a:prstGeom prst="rect">
            <a:avLst/>
          </a:prstGeom>
          <a:noFill/>
        </p:spPr>
        <p:txBody>
          <a:bodyPr wrap="square" rtlCol="0">
            <a:spAutoFit/>
          </a:bodyPr>
          <a:lstStyle/>
          <a:p>
            <a:r>
              <a:rPr kumimoji="1" lang="en-US" altLang="ja-JP" dirty="0" smtClean="0"/>
              <a:t>JAMSTEC</a:t>
            </a:r>
            <a:endParaRPr kumimoji="1" lang="ja-JP" altLang="en-US" dirty="0"/>
          </a:p>
        </p:txBody>
      </p:sp>
      <p:cxnSp>
        <p:nvCxnSpPr>
          <p:cNvPr id="14" name="直線コネクタ 13"/>
          <p:cNvCxnSpPr/>
          <p:nvPr/>
        </p:nvCxnSpPr>
        <p:spPr>
          <a:xfrm>
            <a:off x="7128284" y="5301208"/>
            <a:ext cx="10081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83712" y="1465014"/>
            <a:ext cx="616626" cy="285152"/>
          </a:xfrm>
          <a:prstGeom prst="rect">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テキスト ボックス 18"/>
          <p:cNvSpPr txBox="1"/>
          <p:nvPr/>
        </p:nvSpPr>
        <p:spPr>
          <a:xfrm>
            <a:off x="783712" y="1448330"/>
            <a:ext cx="648072" cy="338554"/>
          </a:xfrm>
          <a:prstGeom prst="rect">
            <a:avLst/>
          </a:prstGeom>
          <a:noFill/>
        </p:spPr>
        <p:txBody>
          <a:bodyPr wrap="square" rtlCol="0">
            <a:spAutoFit/>
          </a:bodyPr>
          <a:lstStyle/>
          <a:p>
            <a:r>
              <a:rPr kumimoji="1" lang="ja-JP" altLang="en-US" sz="1600" dirty="0" smtClean="0"/>
              <a:t>機関</a:t>
            </a:r>
            <a:endParaRPr kumimoji="1" lang="ja-JP" altLang="en-US" sz="1600" dirty="0"/>
          </a:p>
        </p:txBody>
      </p:sp>
    </p:spTree>
    <p:extLst>
      <p:ext uri="{BB962C8B-B14F-4D97-AF65-F5344CB8AC3E}">
        <p14:creationId xmlns:p14="http://schemas.microsoft.com/office/powerpoint/2010/main" val="312870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各推定の放出総量</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11</a:t>
            </a:fld>
            <a:endParaRPr kumimoji="1" lang="ja-JP"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1" y="1196752"/>
            <a:ext cx="9066213"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7020272" y="1196752"/>
            <a:ext cx="1080120" cy="5600700"/>
          </a:xfrm>
          <a:prstGeom prst="rec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FF0000"/>
              </a:solidFill>
            </a:endParaRPr>
          </a:p>
        </p:txBody>
      </p:sp>
    </p:spTree>
    <p:extLst>
      <p:ext uri="{BB962C8B-B14F-4D97-AF65-F5344CB8AC3E}">
        <p14:creationId xmlns:p14="http://schemas.microsoft.com/office/powerpoint/2010/main" val="4020515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Chino(2011)</a:t>
            </a:r>
            <a:r>
              <a:rPr kumimoji="1" lang="ja-JP" altLang="en-US" dirty="0" smtClean="0"/>
              <a:t>について</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12</a:t>
            </a:fld>
            <a:endParaRPr kumimoji="1" lang="ja-JP" altLang="en-US"/>
          </a:p>
        </p:txBody>
      </p:sp>
      <p:sp>
        <p:nvSpPr>
          <p:cNvPr id="6" name="テキスト ボックス 5"/>
          <p:cNvSpPr txBox="1"/>
          <p:nvPr/>
        </p:nvSpPr>
        <p:spPr>
          <a:xfrm>
            <a:off x="2915816" y="1887215"/>
            <a:ext cx="3456384" cy="461665"/>
          </a:xfrm>
          <a:prstGeom prst="rect">
            <a:avLst/>
          </a:prstGeom>
          <a:noFill/>
        </p:spPr>
        <p:txBody>
          <a:bodyPr wrap="square" rtlCol="0">
            <a:spAutoFit/>
          </a:bodyPr>
          <a:lstStyle/>
          <a:p>
            <a:r>
              <a:rPr kumimoji="1" lang="ja-JP" altLang="en-US" sz="2400" b="1" dirty="0" smtClean="0"/>
              <a:t>炉内事象との比較</a:t>
            </a:r>
            <a:endParaRPr kumimoji="1" lang="ja-JP" altLang="en-US"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01023"/>
            <a:ext cx="7344816" cy="415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23528" y="1187950"/>
            <a:ext cx="5688632" cy="461665"/>
          </a:xfrm>
          <a:prstGeom prst="rect">
            <a:avLst/>
          </a:prstGeom>
          <a:noFill/>
        </p:spPr>
        <p:txBody>
          <a:bodyPr wrap="square" rtlCol="0">
            <a:spAutoFit/>
          </a:bodyPr>
          <a:lstStyle/>
          <a:p>
            <a:r>
              <a:rPr kumimoji="1" lang="en-US" altLang="ja-JP" sz="2400" dirty="0" smtClean="0"/>
              <a:t>Chino(2011)</a:t>
            </a:r>
            <a:r>
              <a:rPr kumimoji="1" lang="ja-JP" altLang="en-US" sz="2400" dirty="0" smtClean="0"/>
              <a:t>が最もよさそうという見解</a:t>
            </a:r>
            <a:endParaRPr kumimoji="1" lang="ja-JP" altLang="en-US" sz="2400" dirty="0"/>
          </a:p>
        </p:txBody>
      </p:sp>
    </p:spTree>
    <p:extLst>
      <p:ext uri="{BB962C8B-B14F-4D97-AF65-F5344CB8AC3E}">
        <p14:creationId xmlns:p14="http://schemas.microsoft.com/office/powerpoint/2010/main" val="3846689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Chino(2011)</a:t>
            </a:r>
            <a:r>
              <a:rPr kumimoji="1" lang="ja-JP" altLang="en-US" dirty="0" smtClean="0"/>
              <a:t>について</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13</a:t>
            </a:fld>
            <a:endParaRPr kumimoji="1" lang="ja-JP" altLang="en-US"/>
          </a:p>
        </p:txBody>
      </p:sp>
      <p:sp>
        <p:nvSpPr>
          <p:cNvPr id="5" name="テキスト ボックス 4"/>
          <p:cNvSpPr txBox="1"/>
          <p:nvPr/>
        </p:nvSpPr>
        <p:spPr>
          <a:xfrm>
            <a:off x="323528" y="1187950"/>
            <a:ext cx="5688632" cy="830997"/>
          </a:xfrm>
          <a:prstGeom prst="rect">
            <a:avLst/>
          </a:prstGeom>
          <a:noFill/>
        </p:spPr>
        <p:txBody>
          <a:bodyPr wrap="square" rtlCol="0">
            <a:spAutoFit/>
          </a:bodyPr>
          <a:lstStyle/>
          <a:p>
            <a:r>
              <a:rPr kumimoji="1" lang="en-US" altLang="ja-JP" sz="2400" dirty="0" smtClean="0"/>
              <a:t>Chino(2011)</a:t>
            </a:r>
            <a:r>
              <a:rPr kumimoji="1" lang="ja-JP" altLang="en-US" sz="2400" dirty="0" smtClean="0"/>
              <a:t>が最もよさそう</a:t>
            </a:r>
            <a:r>
              <a:rPr kumimoji="1" lang="ja-JP" altLang="en-US" sz="2400" dirty="0" smtClean="0"/>
              <a:t>，とはいっても　</a:t>
            </a:r>
            <a:r>
              <a:rPr lang="ja-JP" altLang="ja-JP" sz="2400" dirty="0" smtClean="0"/>
              <a:t>沈着量</a:t>
            </a:r>
            <a:r>
              <a:rPr lang="ja-JP" altLang="ja-JP" sz="2400" dirty="0"/>
              <a:t>については</a:t>
            </a:r>
            <a:r>
              <a:rPr lang="en-US" altLang="ja-JP" sz="2400" dirty="0"/>
              <a:t>1</a:t>
            </a:r>
            <a:r>
              <a:rPr lang="ja-JP" altLang="ja-JP" sz="2400" dirty="0"/>
              <a:t>ケタ程度の</a:t>
            </a:r>
            <a:r>
              <a:rPr lang="ja-JP" altLang="ja-JP" sz="2400" dirty="0" smtClean="0"/>
              <a:t>誤差</a:t>
            </a:r>
            <a:r>
              <a:rPr lang="ja-JP" altLang="en-US" sz="2400" dirty="0" smtClean="0"/>
              <a:t>がある</a:t>
            </a:r>
            <a:endParaRPr kumimoji="1" lang="ja-JP" alt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564904"/>
            <a:ext cx="8723313"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68812"/>
            <a:ext cx="80756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756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大気拡散解析</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14</a:t>
            </a:fld>
            <a:endParaRPr kumimoji="1" lang="ja-JP" altLang="en-US"/>
          </a:p>
        </p:txBody>
      </p:sp>
      <p:sp>
        <p:nvSpPr>
          <p:cNvPr id="5" name="正方形/長方形 4"/>
          <p:cNvSpPr/>
          <p:nvPr/>
        </p:nvSpPr>
        <p:spPr>
          <a:xfrm>
            <a:off x="31228" y="25010"/>
            <a:ext cx="6268964" cy="369332"/>
          </a:xfrm>
          <a:prstGeom prst="rect">
            <a:avLst/>
          </a:prstGeom>
        </p:spPr>
        <p:txBody>
          <a:bodyPr wrap="square">
            <a:spAutoFit/>
          </a:bodyPr>
          <a:lstStyle/>
          <a:p>
            <a:r>
              <a:rPr lang="en-US" altLang="ja-JP" dirty="0"/>
              <a:t>3. </a:t>
            </a:r>
            <a:r>
              <a:rPr lang="ja-JP" altLang="en-US" dirty="0"/>
              <a:t>他機関の大気拡散シミュレーションの概要と現状</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278880" cy="554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7092280" y="6602019"/>
            <a:ext cx="2374224" cy="307777"/>
          </a:xfrm>
          <a:prstGeom prst="rect">
            <a:avLst/>
          </a:prstGeom>
          <a:noFill/>
        </p:spPr>
        <p:txBody>
          <a:bodyPr wrap="square" rtlCol="0">
            <a:spAutoFit/>
          </a:bodyPr>
          <a:lstStyle/>
          <a:p>
            <a:r>
              <a:rPr kumimoji="1" lang="en-US" altLang="ja-JP" sz="1400" dirty="0" smtClean="0"/>
              <a:t>※</a:t>
            </a:r>
            <a:r>
              <a:rPr kumimoji="1" lang="ja-JP" altLang="en-US" sz="1400" dirty="0" smtClean="0"/>
              <a:t>　放射性壊変考慮</a:t>
            </a:r>
            <a:endParaRPr kumimoji="1" lang="ja-JP" altLang="en-US" sz="1400" dirty="0"/>
          </a:p>
        </p:txBody>
      </p:sp>
      <p:sp>
        <p:nvSpPr>
          <p:cNvPr id="12" name="テキスト ボックス 11"/>
          <p:cNvSpPr txBox="1"/>
          <p:nvPr/>
        </p:nvSpPr>
        <p:spPr>
          <a:xfrm>
            <a:off x="4756578" y="4700229"/>
            <a:ext cx="1512168" cy="307777"/>
          </a:xfrm>
          <a:prstGeom prst="rect">
            <a:avLst/>
          </a:prstGeom>
          <a:noFill/>
        </p:spPr>
        <p:txBody>
          <a:bodyPr wrap="square" rtlCol="0">
            <a:spAutoFit/>
          </a:bodyPr>
          <a:lstStyle/>
          <a:p>
            <a:r>
              <a:rPr kumimoji="1" lang="en-US" altLang="ja-JP" sz="1400" baseline="30000" dirty="0" smtClean="0"/>
              <a:t>131</a:t>
            </a:r>
            <a:r>
              <a:rPr kumimoji="1" lang="en-US" altLang="ja-JP" sz="1400" dirty="0" smtClean="0"/>
              <a:t>I : 5×10</a:t>
            </a:r>
            <a:r>
              <a:rPr kumimoji="1" lang="en-US" altLang="ja-JP" sz="1400" baseline="30000" dirty="0" smtClean="0"/>
              <a:t>-3</a:t>
            </a:r>
            <a:r>
              <a:rPr kumimoji="1" lang="en-US" altLang="ja-JP" sz="1400" dirty="0" smtClean="0"/>
              <a:t> m/s</a:t>
            </a:r>
            <a:endParaRPr kumimoji="1" lang="ja-JP" altLang="en-US" sz="1400" dirty="0"/>
          </a:p>
        </p:txBody>
      </p:sp>
      <p:sp>
        <p:nvSpPr>
          <p:cNvPr id="14" name="テキスト ボックス 13"/>
          <p:cNvSpPr txBox="1"/>
          <p:nvPr/>
        </p:nvSpPr>
        <p:spPr>
          <a:xfrm>
            <a:off x="4644008" y="4921423"/>
            <a:ext cx="1656184" cy="307777"/>
          </a:xfrm>
          <a:prstGeom prst="rect">
            <a:avLst/>
          </a:prstGeom>
          <a:noFill/>
        </p:spPr>
        <p:txBody>
          <a:bodyPr wrap="square" rtlCol="0">
            <a:spAutoFit/>
          </a:bodyPr>
          <a:lstStyle/>
          <a:p>
            <a:r>
              <a:rPr kumimoji="1" lang="en-US" altLang="ja-JP" sz="1400" baseline="30000" dirty="0" smtClean="0"/>
              <a:t>137</a:t>
            </a:r>
            <a:r>
              <a:rPr lang="en-US" altLang="ja-JP" sz="1400" dirty="0" smtClean="0"/>
              <a:t>Cs </a:t>
            </a:r>
            <a:r>
              <a:rPr kumimoji="1" lang="en-US" altLang="ja-JP" sz="1400" dirty="0" smtClean="0"/>
              <a:t>: 1×10</a:t>
            </a:r>
            <a:r>
              <a:rPr kumimoji="1" lang="en-US" altLang="ja-JP" sz="1400" baseline="30000" dirty="0" smtClean="0"/>
              <a:t>-3</a:t>
            </a:r>
            <a:r>
              <a:rPr kumimoji="1" lang="en-US" altLang="ja-JP" sz="1400" dirty="0" smtClean="0"/>
              <a:t> m/s</a:t>
            </a:r>
            <a:endParaRPr kumimoji="1" lang="ja-JP" altLang="en-US" sz="1400" dirty="0"/>
          </a:p>
        </p:txBody>
      </p:sp>
      <p:sp>
        <p:nvSpPr>
          <p:cNvPr id="16" name="テキスト ボックス 15"/>
          <p:cNvSpPr txBox="1"/>
          <p:nvPr/>
        </p:nvSpPr>
        <p:spPr>
          <a:xfrm>
            <a:off x="611560" y="1700808"/>
            <a:ext cx="630237" cy="369332"/>
          </a:xfrm>
          <a:prstGeom prst="rect">
            <a:avLst/>
          </a:prstGeom>
          <a:noFill/>
        </p:spPr>
        <p:txBody>
          <a:bodyPr wrap="none" rtlCol="0">
            <a:spAutoFit/>
          </a:bodyPr>
          <a:lstStyle/>
          <a:p>
            <a:r>
              <a:rPr kumimoji="1" lang="en-US" altLang="ja-JP" dirty="0" smtClean="0"/>
              <a:t>JAEA</a:t>
            </a:r>
            <a:endParaRPr kumimoji="1" lang="ja-JP" altLang="en-US" dirty="0"/>
          </a:p>
        </p:txBody>
      </p:sp>
      <p:sp>
        <p:nvSpPr>
          <p:cNvPr id="17" name="テキスト ボックス 16"/>
          <p:cNvSpPr txBox="1"/>
          <p:nvPr/>
        </p:nvSpPr>
        <p:spPr>
          <a:xfrm>
            <a:off x="611560" y="3049215"/>
            <a:ext cx="723275" cy="307777"/>
          </a:xfrm>
          <a:prstGeom prst="rect">
            <a:avLst/>
          </a:prstGeom>
          <a:noFill/>
        </p:spPr>
        <p:txBody>
          <a:bodyPr wrap="none" rtlCol="0">
            <a:spAutoFit/>
          </a:bodyPr>
          <a:lstStyle/>
          <a:p>
            <a:r>
              <a:rPr lang="ja-JP" altLang="en-US" sz="1400" dirty="0" smtClean="0"/>
              <a:t>国環研</a:t>
            </a:r>
            <a:endParaRPr kumimoji="1" lang="ja-JP" altLang="en-US" sz="1400" dirty="0"/>
          </a:p>
        </p:txBody>
      </p:sp>
      <p:sp>
        <p:nvSpPr>
          <p:cNvPr id="15" name="テキスト ボックス 14"/>
          <p:cNvSpPr txBox="1"/>
          <p:nvPr/>
        </p:nvSpPr>
        <p:spPr>
          <a:xfrm>
            <a:off x="467544" y="4348882"/>
            <a:ext cx="1152128" cy="338554"/>
          </a:xfrm>
          <a:prstGeom prst="rect">
            <a:avLst/>
          </a:prstGeom>
          <a:noFill/>
        </p:spPr>
        <p:txBody>
          <a:bodyPr wrap="square" rtlCol="0">
            <a:spAutoFit/>
          </a:bodyPr>
          <a:lstStyle/>
          <a:p>
            <a:r>
              <a:rPr kumimoji="1" lang="en-US" altLang="ja-JP" sz="1600" dirty="0" smtClean="0"/>
              <a:t>JAMSTEC</a:t>
            </a:r>
            <a:endParaRPr kumimoji="1" lang="ja-JP" altLang="en-US" sz="1600" dirty="0"/>
          </a:p>
        </p:txBody>
      </p:sp>
      <p:sp>
        <p:nvSpPr>
          <p:cNvPr id="18" name="テキスト ボックス 17"/>
          <p:cNvSpPr txBox="1"/>
          <p:nvPr/>
        </p:nvSpPr>
        <p:spPr>
          <a:xfrm>
            <a:off x="539552" y="5682734"/>
            <a:ext cx="1152128" cy="338554"/>
          </a:xfrm>
          <a:prstGeom prst="rect">
            <a:avLst/>
          </a:prstGeom>
          <a:noFill/>
        </p:spPr>
        <p:txBody>
          <a:bodyPr wrap="square" rtlCol="0">
            <a:spAutoFit/>
          </a:bodyPr>
          <a:lstStyle/>
          <a:p>
            <a:r>
              <a:rPr kumimoji="1" lang="ja-JP" altLang="en-US" sz="1600" dirty="0" smtClean="0"/>
              <a:t>電中研</a:t>
            </a:r>
            <a:endParaRPr kumimoji="1" lang="ja-JP" altLang="en-US" sz="1600" dirty="0"/>
          </a:p>
        </p:txBody>
      </p:sp>
      <p:sp>
        <p:nvSpPr>
          <p:cNvPr id="20" name="正方形/長方形 19"/>
          <p:cNvSpPr/>
          <p:nvPr/>
        </p:nvSpPr>
        <p:spPr>
          <a:xfrm>
            <a:off x="611560" y="1168616"/>
            <a:ext cx="616626" cy="285152"/>
          </a:xfrm>
          <a:prstGeom prst="rect">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テキスト ボックス 18"/>
          <p:cNvSpPr txBox="1"/>
          <p:nvPr/>
        </p:nvSpPr>
        <p:spPr>
          <a:xfrm>
            <a:off x="611560" y="1151932"/>
            <a:ext cx="648072" cy="338554"/>
          </a:xfrm>
          <a:prstGeom prst="rect">
            <a:avLst/>
          </a:prstGeom>
          <a:noFill/>
        </p:spPr>
        <p:txBody>
          <a:bodyPr wrap="square" rtlCol="0">
            <a:spAutoFit/>
          </a:bodyPr>
          <a:lstStyle/>
          <a:p>
            <a:r>
              <a:rPr kumimoji="1" lang="ja-JP" altLang="en-US" sz="1600" dirty="0" smtClean="0"/>
              <a:t>機関</a:t>
            </a:r>
            <a:endParaRPr kumimoji="1" lang="ja-JP" altLang="en-US" sz="1600" dirty="0"/>
          </a:p>
        </p:txBody>
      </p:sp>
      <p:sp>
        <p:nvSpPr>
          <p:cNvPr id="21" name="正方形/長方形 20"/>
          <p:cNvSpPr/>
          <p:nvPr/>
        </p:nvSpPr>
        <p:spPr>
          <a:xfrm>
            <a:off x="184106" y="820291"/>
            <a:ext cx="2659702" cy="307777"/>
          </a:xfrm>
          <a:prstGeom prst="rect">
            <a:avLst/>
          </a:prstGeom>
        </p:spPr>
        <p:txBody>
          <a:bodyPr wrap="none">
            <a:spAutoFit/>
          </a:bodyPr>
          <a:lstStyle/>
          <a:p>
            <a:r>
              <a:rPr lang="ja-JP" altLang="en-US" sz="1400" dirty="0"/>
              <a:t>基本的に</a:t>
            </a:r>
            <a:r>
              <a:rPr lang="en-US" altLang="ja-JP" sz="1400" dirty="0"/>
              <a:t>Chino(2011)</a:t>
            </a:r>
            <a:r>
              <a:rPr lang="ja-JP" altLang="en-US" sz="1400" dirty="0"/>
              <a:t>を放出</a:t>
            </a:r>
            <a:r>
              <a:rPr lang="ja-JP" altLang="en-US" sz="1400" dirty="0" smtClean="0"/>
              <a:t>条件</a:t>
            </a:r>
            <a:endParaRPr lang="ja-JP" altLang="en-US" sz="1400" dirty="0"/>
          </a:p>
        </p:txBody>
      </p:sp>
      <p:sp>
        <p:nvSpPr>
          <p:cNvPr id="3" name="正方形/長方形 2"/>
          <p:cNvSpPr/>
          <p:nvPr/>
        </p:nvSpPr>
        <p:spPr>
          <a:xfrm>
            <a:off x="1403648" y="1124744"/>
            <a:ext cx="1224136" cy="5477275"/>
          </a:xfrm>
          <a:prstGeom prst="rec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正方形/長方形 21"/>
          <p:cNvSpPr/>
          <p:nvPr/>
        </p:nvSpPr>
        <p:spPr>
          <a:xfrm>
            <a:off x="2627784" y="1124744"/>
            <a:ext cx="1907192" cy="5477275"/>
          </a:xfrm>
          <a:prstGeom prst="rec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4572000" y="1142162"/>
            <a:ext cx="2016224" cy="5477275"/>
          </a:xfrm>
          <a:prstGeom prst="rec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431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22" grpId="1"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大気拡散解析</a:t>
            </a:r>
            <a:endParaRPr kumimoji="1" lang="ja-JP" altLang="en-US" dirty="0"/>
          </a:p>
        </p:txBody>
      </p:sp>
      <p:sp>
        <p:nvSpPr>
          <p:cNvPr id="3" name="コンテンツ プレースホルダー 2"/>
          <p:cNvSpPr>
            <a:spLocks noGrp="1"/>
          </p:cNvSpPr>
          <p:nvPr>
            <p:ph idx="1"/>
          </p:nvPr>
        </p:nvSpPr>
        <p:spPr>
          <a:xfrm>
            <a:off x="446856" y="1268760"/>
            <a:ext cx="8229600" cy="5589240"/>
          </a:xfrm>
        </p:spPr>
        <p:txBody>
          <a:bodyPr>
            <a:normAutofit fontScale="92500" lnSpcReduction="10000"/>
          </a:bodyPr>
          <a:lstStyle/>
          <a:p>
            <a:pPr marL="0" indent="0">
              <a:buNone/>
            </a:pPr>
            <a:r>
              <a:rPr lang="en-US" altLang="ja-JP" dirty="0" smtClean="0"/>
              <a:t>[</a:t>
            </a:r>
            <a:r>
              <a:rPr lang="ja-JP" altLang="ja-JP" dirty="0" smtClean="0"/>
              <a:t>現状</a:t>
            </a:r>
            <a:r>
              <a:rPr lang="en-US" altLang="ja-JP" dirty="0" smtClean="0"/>
              <a:t>]</a:t>
            </a:r>
            <a:endParaRPr lang="ja-JP" altLang="ja-JP" dirty="0"/>
          </a:p>
          <a:p>
            <a:r>
              <a:rPr lang="en-US" altLang="ja-JP" sz="2600" dirty="0"/>
              <a:t>3</a:t>
            </a:r>
            <a:r>
              <a:rPr lang="ja-JP" altLang="ja-JP" sz="2600" dirty="0"/>
              <a:t>月</a:t>
            </a:r>
            <a:r>
              <a:rPr lang="en-US" altLang="ja-JP" sz="2600" dirty="0"/>
              <a:t>15</a:t>
            </a:r>
            <a:r>
              <a:rPr lang="ja-JP" altLang="ja-JP" sz="2600" dirty="0"/>
              <a:t>日，</a:t>
            </a:r>
            <a:r>
              <a:rPr lang="en-US" altLang="ja-JP" sz="2600" dirty="0"/>
              <a:t>20</a:t>
            </a:r>
            <a:r>
              <a:rPr lang="ja-JP" altLang="ja-JP" sz="2600" dirty="0"/>
              <a:t>日，</a:t>
            </a:r>
            <a:r>
              <a:rPr lang="en-US" altLang="ja-JP" sz="2600" dirty="0"/>
              <a:t>21</a:t>
            </a:r>
            <a:r>
              <a:rPr lang="ja-JP" altLang="ja-JP" sz="2600" dirty="0"/>
              <a:t>日に観測されて</a:t>
            </a:r>
            <a:r>
              <a:rPr lang="ja-JP" altLang="ja-JP" sz="2600" dirty="0" smtClean="0"/>
              <a:t>いる</a:t>
            </a:r>
            <a:r>
              <a:rPr lang="ja-JP" altLang="ja-JP" sz="2600" b="1" u="sng" dirty="0"/>
              <a:t>比較的大規模な汚染</a:t>
            </a:r>
            <a:r>
              <a:rPr lang="ja-JP" altLang="ja-JP" sz="2600" dirty="0" smtClean="0"/>
              <a:t>を</a:t>
            </a:r>
            <a:r>
              <a:rPr lang="ja-JP" altLang="ja-JP" sz="2600" dirty="0"/>
              <a:t>残した</a:t>
            </a:r>
            <a:r>
              <a:rPr lang="ja-JP" altLang="ja-JP" sz="2600" dirty="0" smtClean="0"/>
              <a:t>沈着</a:t>
            </a:r>
            <a:r>
              <a:rPr lang="ja-JP" altLang="en-US" sz="2600" dirty="0"/>
              <a:t>など</a:t>
            </a:r>
            <a:r>
              <a:rPr lang="ja-JP" altLang="ja-JP" sz="2600" dirty="0" smtClean="0"/>
              <a:t>に</a:t>
            </a:r>
            <a:r>
              <a:rPr lang="ja-JP" altLang="ja-JP" sz="2600" dirty="0"/>
              <a:t>ついては</a:t>
            </a:r>
            <a:r>
              <a:rPr lang="ja-JP" altLang="ja-JP" sz="2600" b="1" u="sng" dirty="0"/>
              <a:t>ある程度似た空間分布</a:t>
            </a:r>
            <a:r>
              <a:rPr lang="ja-JP" altLang="ja-JP" sz="2600" dirty="0"/>
              <a:t>を再現</a:t>
            </a:r>
          </a:p>
          <a:p>
            <a:r>
              <a:rPr lang="ja-JP" altLang="ja-JP" sz="2600" dirty="0"/>
              <a:t>しかし，観測結果に十分に即するような計算結果はまだなく，分布の空間分布や陸上への沈着量などについてはモデルによって</a:t>
            </a:r>
            <a:r>
              <a:rPr lang="ja-JP" altLang="ja-JP" sz="2600" b="1" u="sng" dirty="0"/>
              <a:t>異なる</a:t>
            </a:r>
            <a:r>
              <a:rPr lang="ja-JP" altLang="ja-JP" sz="2600" b="1" u="sng" dirty="0" smtClean="0"/>
              <a:t>値</a:t>
            </a:r>
            <a:r>
              <a:rPr lang="ja-JP" altLang="en-US" sz="2600" dirty="0" smtClean="0"/>
              <a:t>となっている</a:t>
            </a:r>
            <a:endParaRPr lang="en-US" altLang="ja-JP" sz="2600" dirty="0" smtClean="0"/>
          </a:p>
          <a:p>
            <a:endParaRPr lang="ja-JP" altLang="ja-JP" sz="900" dirty="0"/>
          </a:p>
          <a:p>
            <a:pPr lvl="1">
              <a:buFont typeface="Wingdings" pitchFamily="2" charset="2"/>
              <a:buChar char="Ø"/>
            </a:pPr>
            <a:r>
              <a:rPr lang="ja-JP" altLang="ja-JP" sz="2600" dirty="0"/>
              <a:t>それらの</a:t>
            </a:r>
            <a:r>
              <a:rPr lang="ja-JP" altLang="ja-JP" sz="2600" b="1" dirty="0"/>
              <a:t>原因</a:t>
            </a:r>
            <a:r>
              <a:rPr lang="ja-JP" altLang="ja-JP" sz="2600" dirty="0"/>
              <a:t>としては</a:t>
            </a:r>
            <a:r>
              <a:rPr lang="ja-JP" altLang="ja-JP" sz="2600" dirty="0" smtClean="0"/>
              <a:t>，</a:t>
            </a:r>
            <a:r>
              <a:rPr lang="ja-JP" altLang="en-US" sz="2600" dirty="0" smtClean="0"/>
              <a:t>下記</a:t>
            </a:r>
            <a:r>
              <a:rPr lang="ja-JP" altLang="ja-JP" sz="2600" dirty="0" smtClean="0"/>
              <a:t>が</a:t>
            </a:r>
            <a:r>
              <a:rPr lang="ja-JP" altLang="ja-JP" sz="2600" dirty="0"/>
              <a:t>考えられる</a:t>
            </a:r>
          </a:p>
          <a:p>
            <a:pPr lvl="2"/>
            <a:r>
              <a:rPr lang="ja-JP" altLang="ja-JP" b="1" u="sng" dirty="0" smtClean="0"/>
              <a:t>初期値</a:t>
            </a:r>
            <a:r>
              <a:rPr lang="ja-JP" altLang="en-US" dirty="0" smtClean="0"/>
              <a:t>：</a:t>
            </a:r>
            <a:r>
              <a:rPr lang="ja-JP" altLang="ja-JP" dirty="0" smtClean="0"/>
              <a:t>非常</a:t>
            </a:r>
            <a:r>
              <a:rPr lang="ja-JP" altLang="ja-JP" dirty="0"/>
              <a:t>に重要な要素であるが，現在使用可能な放出条件は逆推定により算出されたもので原発からの放射性物質放出の様子は明らかになっていない</a:t>
            </a:r>
          </a:p>
          <a:p>
            <a:pPr lvl="2"/>
            <a:r>
              <a:rPr lang="ja-JP" altLang="en-US" b="1" u="sng" dirty="0"/>
              <a:t>沈着過程の定数の不確実性</a:t>
            </a:r>
            <a:endParaRPr lang="ja-JP" altLang="ja-JP" b="1" u="sng" dirty="0"/>
          </a:p>
          <a:p>
            <a:pPr lvl="2"/>
            <a:r>
              <a:rPr lang="ja-JP" altLang="en-US" b="1" u="sng" dirty="0" smtClean="0"/>
              <a:t>大気場および降水の再現性</a:t>
            </a:r>
            <a:r>
              <a:rPr lang="ja-JP" altLang="en-US" dirty="0" smtClean="0"/>
              <a:t>：</a:t>
            </a:r>
            <a:r>
              <a:rPr lang="ja-JP" altLang="ja-JP" dirty="0" smtClean="0"/>
              <a:t>湿性</a:t>
            </a:r>
            <a:r>
              <a:rPr lang="ja-JP" altLang="ja-JP" dirty="0"/>
              <a:t>沈着は降水の再現性が高くなければならないが，対象地域の複雑な地形が精度良い計算を難しく</a:t>
            </a:r>
            <a:r>
              <a:rPr lang="ja-JP" altLang="ja-JP" dirty="0" smtClean="0"/>
              <a:t>し</a:t>
            </a:r>
            <a:r>
              <a:rPr lang="ja-JP" altLang="en-US" dirty="0" smtClean="0"/>
              <a:t>ている</a:t>
            </a:r>
            <a:endParaRPr lang="en-US" altLang="ja-JP" dirty="0" smtClean="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15</a:t>
            </a:fld>
            <a:endParaRPr kumimoji="1" lang="ja-JP" altLang="en-US"/>
          </a:p>
        </p:txBody>
      </p:sp>
      <p:sp>
        <p:nvSpPr>
          <p:cNvPr id="5" name="正方形/長方形 4"/>
          <p:cNvSpPr/>
          <p:nvPr/>
        </p:nvSpPr>
        <p:spPr>
          <a:xfrm>
            <a:off x="31228" y="25010"/>
            <a:ext cx="6268964" cy="369332"/>
          </a:xfrm>
          <a:prstGeom prst="rect">
            <a:avLst/>
          </a:prstGeom>
        </p:spPr>
        <p:txBody>
          <a:bodyPr wrap="square">
            <a:spAutoFit/>
          </a:bodyPr>
          <a:lstStyle/>
          <a:p>
            <a:r>
              <a:rPr lang="en-US" altLang="ja-JP" dirty="0"/>
              <a:t>3. </a:t>
            </a:r>
            <a:r>
              <a:rPr lang="ja-JP" altLang="en-US" dirty="0"/>
              <a:t>他機関の大気拡散シミュレーションの概要と現状</a:t>
            </a:r>
          </a:p>
        </p:txBody>
      </p:sp>
      <p:sp>
        <p:nvSpPr>
          <p:cNvPr id="7" name="テキスト ボックス 6"/>
          <p:cNvSpPr txBox="1"/>
          <p:nvPr/>
        </p:nvSpPr>
        <p:spPr>
          <a:xfrm>
            <a:off x="3563888" y="-1179512"/>
            <a:ext cx="2736304" cy="461665"/>
          </a:xfrm>
          <a:prstGeom prst="rect">
            <a:avLst/>
          </a:prstGeom>
          <a:noFill/>
        </p:spPr>
        <p:txBody>
          <a:bodyPr wrap="square" rtlCol="0">
            <a:spAutoFit/>
          </a:bodyPr>
          <a:lstStyle/>
          <a:p>
            <a:endParaRPr kumimoji="1" lang="ja-JP" altLang="en-US" sz="2400" dirty="0"/>
          </a:p>
        </p:txBody>
      </p:sp>
    </p:spTree>
    <p:extLst>
      <p:ext uri="{BB962C8B-B14F-4D97-AF65-F5344CB8AC3E}">
        <p14:creationId xmlns:p14="http://schemas.microsoft.com/office/powerpoint/2010/main" val="250100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課題として残っている事</a:t>
            </a:r>
            <a:endParaRPr kumimoji="1" lang="ja-JP" altLang="en-US" dirty="0"/>
          </a:p>
        </p:txBody>
      </p:sp>
      <p:sp>
        <p:nvSpPr>
          <p:cNvPr id="3" name="コンテンツ プレースホルダー 2"/>
          <p:cNvSpPr>
            <a:spLocks noGrp="1"/>
          </p:cNvSpPr>
          <p:nvPr>
            <p:ph idx="1"/>
          </p:nvPr>
        </p:nvSpPr>
        <p:spPr>
          <a:xfrm>
            <a:off x="179512" y="1600200"/>
            <a:ext cx="8640960" cy="4525963"/>
          </a:xfrm>
        </p:spPr>
        <p:txBody>
          <a:bodyPr>
            <a:normAutofit fontScale="85000" lnSpcReduction="10000"/>
          </a:bodyPr>
          <a:lstStyle/>
          <a:p>
            <a:r>
              <a:rPr lang="ja-JP" altLang="en-US" dirty="0"/>
              <a:t>正確</a:t>
            </a:r>
            <a:r>
              <a:rPr lang="ja-JP" altLang="en-US" dirty="0" smtClean="0"/>
              <a:t>な放出量の推定</a:t>
            </a:r>
            <a:endParaRPr lang="en-US" altLang="ja-JP" dirty="0" smtClean="0"/>
          </a:p>
          <a:p>
            <a:pPr lvl="1"/>
            <a:r>
              <a:rPr kumimoji="1" lang="ja-JP" altLang="en-US" dirty="0"/>
              <a:t>海方向</a:t>
            </a:r>
            <a:r>
              <a:rPr kumimoji="1" lang="ja-JP" altLang="en-US" dirty="0" smtClean="0"/>
              <a:t>に拡散した期間（</a:t>
            </a:r>
            <a:r>
              <a:rPr lang="en-US" altLang="ja-JP" dirty="0"/>
              <a:t>3/13</a:t>
            </a:r>
            <a:r>
              <a:rPr lang="ja-JP" altLang="ja-JP" dirty="0"/>
              <a:t>朝</a:t>
            </a:r>
            <a:r>
              <a:rPr lang="en-US" altLang="ja-JP" dirty="0"/>
              <a:t>~3/14</a:t>
            </a:r>
            <a:r>
              <a:rPr lang="ja-JP" altLang="ja-JP" dirty="0"/>
              <a:t>夕刻</a:t>
            </a:r>
            <a:r>
              <a:rPr lang="ja-JP" altLang="ja-JP" dirty="0" smtClean="0"/>
              <a:t>，</a:t>
            </a:r>
            <a:r>
              <a:rPr lang="ja-JP" altLang="en-US" dirty="0" smtClean="0"/>
              <a:t>　　　　　　　　　</a:t>
            </a:r>
            <a:r>
              <a:rPr lang="en-US" altLang="ja-JP" dirty="0" smtClean="0"/>
              <a:t>3/16</a:t>
            </a:r>
            <a:r>
              <a:rPr lang="ja-JP" altLang="ja-JP" dirty="0"/>
              <a:t>午前</a:t>
            </a:r>
            <a:r>
              <a:rPr lang="en-US" altLang="ja-JP" dirty="0"/>
              <a:t>~3/2</a:t>
            </a:r>
            <a:r>
              <a:rPr lang="ja-JP" altLang="ja-JP" dirty="0" smtClean="0"/>
              <a:t>未明</a:t>
            </a:r>
            <a:r>
              <a:rPr kumimoji="1" lang="ja-JP" altLang="en-US" dirty="0" smtClean="0"/>
              <a:t>）は観測データがない</a:t>
            </a:r>
            <a:endParaRPr kumimoji="1" lang="en-US" altLang="ja-JP" dirty="0" smtClean="0"/>
          </a:p>
          <a:p>
            <a:r>
              <a:rPr lang="ja-JP" altLang="en-US" dirty="0"/>
              <a:t>沈着過程</a:t>
            </a:r>
            <a:r>
              <a:rPr lang="ja-JP" altLang="en-US" dirty="0" smtClean="0"/>
              <a:t>の不確実性</a:t>
            </a:r>
            <a:endParaRPr lang="en-US" altLang="ja-JP" dirty="0" smtClean="0"/>
          </a:p>
          <a:p>
            <a:pPr lvl="1"/>
            <a:r>
              <a:rPr kumimoji="1" lang="ja-JP" altLang="en-US" dirty="0" smtClean="0"/>
              <a:t>粒径分布の不確実性が乾性沈着過程の精度を下げている</a:t>
            </a:r>
            <a:endParaRPr kumimoji="1" lang="en-US" altLang="ja-JP" dirty="0" smtClean="0"/>
          </a:p>
          <a:p>
            <a:pPr lvl="1"/>
            <a:r>
              <a:rPr lang="ja-JP" altLang="en-US" dirty="0"/>
              <a:t>弱い</a:t>
            </a:r>
            <a:r>
              <a:rPr lang="ja-JP" altLang="en-US" dirty="0" smtClean="0"/>
              <a:t>雨や霧，雪の際の湿性沈着の精度</a:t>
            </a:r>
            <a:endParaRPr lang="en-US" altLang="ja-JP" dirty="0" smtClean="0"/>
          </a:p>
          <a:p>
            <a:r>
              <a:rPr kumimoji="1" lang="ja-JP" altLang="en-US" dirty="0" smtClean="0"/>
              <a:t>大気場の不確実性</a:t>
            </a:r>
            <a:endParaRPr kumimoji="1" lang="en-US" altLang="ja-JP" dirty="0" smtClean="0"/>
          </a:p>
          <a:p>
            <a:pPr lvl="1"/>
            <a:r>
              <a:rPr lang="ja-JP" altLang="en-US" dirty="0"/>
              <a:t>高解像度にして</a:t>
            </a:r>
            <a:r>
              <a:rPr lang="ja-JP" altLang="en-US" dirty="0" smtClean="0"/>
              <a:t>も複雑地形を考慮して正確な大気場を再現するのは難しい</a:t>
            </a:r>
            <a:endParaRPr lang="en-US" altLang="ja-JP" dirty="0" smtClean="0"/>
          </a:p>
          <a:p>
            <a:pPr lvl="2"/>
            <a:r>
              <a:rPr kumimoji="1" lang="ja-JP" altLang="en-US" dirty="0" smtClean="0"/>
              <a:t>アンサンブル計算してみてはどうか？</a:t>
            </a:r>
            <a:endParaRPr kumimoji="1" lang="en-US" altLang="ja-JP" dirty="0" smtClean="0"/>
          </a:p>
          <a:p>
            <a:pPr lvl="2"/>
            <a:r>
              <a:rPr lang="ja-JP" altLang="en-US" dirty="0" smtClean="0"/>
              <a:t>さらに手のこったデータ同化を行う？</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16</a:t>
            </a:fld>
            <a:endParaRPr kumimoji="1" lang="ja-JP" altLang="en-US"/>
          </a:p>
        </p:txBody>
      </p:sp>
      <p:pic>
        <p:nvPicPr>
          <p:cNvPr id="122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3174" y="1196752"/>
            <a:ext cx="2029656" cy="204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194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196752"/>
            <a:ext cx="8229600" cy="5616624"/>
          </a:xfrm>
        </p:spPr>
        <p:txBody>
          <a:bodyPr>
            <a:normAutofit fontScale="55000" lnSpcReduction="20000"/>
          </a:bodyPr>
          <a:lstStyle/>
          <a:p>
            <a:pPr lvl="0">
              <a:buFont typeface="Wingdings" pitchFamily="2" charset="2"/>
              <a:buChar char="u"/>
            </a:pPr>
            <a:r>
              <a:rPr lang="ja-JP" altLang="ja-JP" sz="3600" dirty="0" smtClean="0"/>
              <a:t>各シミュレーション</a:t>
            </a:r>
            <a:r>
              <a:rPr lang="ja-JP" altLang="ja-JP" sz="3600" dirty="0"/>
              <a:t>の結果は概ね特徴をとらえて定性的に一致しているようだが，細かいスケールで違いがある</a:t>
            </a:r>
            <a:r>
              <a:rPr lang="ja-JP" altLang="ja-JP" sz="3600" dirty="0" smtClean="0"/>
              <a:t>．</a:t>
            </a:r>
            <a:r>
              <a:rPr lang="ja-JP" altLang="en-US" sz="3600" dirty="0" smtClean="0"/>
              <a:t>完璧なものはない．</a:t>
            </a:r>
            <a:endParaRPr lang="en-US" altLang="ja-JP" sz="3600" dirty="0" smtClean="0"/>
          </a:p>
          <a:p>
            <a:pPr lvl="1">
              <a:buFont typeface="Calibri" pitchFamily="34" charset="0"/>
              <a:buChar char="—"/>
            </a:pPr>
            <a:r>
              <a:rPr lang="ja-JP" altLang="ja-JP" dirty="0" smtClean="0"/>
              <a:t>原因は放射条件や気象場の再現性，沈着パラメータなどに起因する不確実性．</a:t>
            </a:r>
            <a:endParaRPr lang="en-US" altLang="ja-JP" dirty="0" smtClean="0"/>
          </a:p>
          <a:p>
            <a:pPr lvl="0">
              <a:buFont typeface="Wingdings" pitchFamily="2" charset="2"/>
              <a:buChar char="u"/>
            </a:pPr>
            <a:endParaRPr lang="ja-JP" altLang="ja-JP" sz="1800" dirty="0"/>
          </a:p>
          <a:p>
            <a:pPr lvl="0">
              <a:buFont typeface="Wingdings" pitchFamily="2" charset="2"/>
              <a:buChar char="u"/>
            </a:pPr>
            <a:r>
              <a:rPr lang="ja-JP" altLang="ja-JP" sz="3600" dirty="0"/>
              <a:t>観測データがないゆえの不確実性がある</a:t>
            </a:r>
          </a:p>
          <a:p>
            <a:pPr lvl="1"/>
            <a:r>
              <a:rPr lang="ja-JP" altLang="ja-JP" sz="2900" dirty="0"/>
              <a:t>放出条件という初期値に不確実性が残っている事は一つ大きな問題</a:t>
            </a:r>
          </a:p>
          <a:p>
            <a:pPr lvl="2"/>
            <a:r>
              <a:rPr lang="ja-JP" altLang="ja-JP" dirty="0"/>
              <a:t>特に観測データがない海方面に拡散していった期間が問題</a:t>
            </a:r>
          </a:p>
          <a:p>
            <a:pPr lvl="1"/>
            <a:r>
              <a:rPr lang="ja-JP" altLang="ja-JP" sz="2900" dirty="0"/>
              <a:t>乾性沈着では物質の粒径分布の不確実性</a:t>
            </a:r>
            <a:r>
              <a:rPr lang="ja-JP" altLang="ja-JP" sz="2900" dirty="0" smtClean="0"/>
              <a:t>が問題</a:t>
            </a:r>
            <a:endParaRPr lang="en-US" altLang="ja-JP" sz="2900" dirty="0" smtClean="0"/>
          </a:p>
          <a:p>
            <a:pPr lvl="1"/>
            <a:endParaRPr lang="ja-JP" altLang="ja-JP" sz="1800" dirty="0"/>
          </a:p>
          <a:p>
            <a:pPr lvl="0">
              <a:buFont typeface="Wingdings" pitchFamily="2" charset="2"/>
              <a:buChar char="u"/>
            </a:pPr>
            <a:r>
              <a:rPr lang="ja-JP" altLang="en-US" sz="3600" dirty="0" smtClean="0"/>
              <a:t>本研究のメソスケールシミュレーション</a:t>
            </a:r>
            <a:r>
              <a:rPr lang="ja-JP" altLang="ja-JP" sz="3600" dirty="0" smtClean="0"/>
              <a:t>は他と</a:t>
            </a:r>
            <a:r>
              <a:rPr lang="ja-JP" altLang="en-US" sz="3600" dirty="0" smtClean="0"/>
              <a:t>だいぶ</a:t>
            </a:r>
            <a:r>
              <a:rPr lang="ja-JP" altLang="ja-JP" sz="3600" dirty="0" smtClean="0"/>
              <a:t>違う</a:t>
            </a:r>
            <a:r>
              <a:rPr lang="ja-JP" altLang="ja-JP" sz="3600" dirty="0"/>
              <a:t>特徴</a:t>
            </a:r>
            <a:r>
              <a:rPr lang="ja-JP" altLang="ja-JP" sz="3600" dirty="0" smtClean="0"/>
              <a:t>を</a:t>
            </a:r>
            <a:r>
              <a:rPr lang="ja-JP" altLang="en-US" sz="3600" dirty="0" smtClean="0"/>
              <a:t>有する</a:t>
            </a:r>
            <a:endParaRPr lang="en-US" altLang="ja-JP" sz="3600" dirty="0" smtClean="0"/>
          </a:p>
          <a:p>
            <a:pPr marL="0" lvl="0" indent="0">
              <a:buNone/>
            </a:pPr>
            <a:r>
              <a:rPr lang="en-US" altLang="ja-JP" dirty="0"/>
              <a:t>	</a:t>
            </a:r>
            <a:r>
              <a:rPr lang="en-US" altLang="ja-JP" dirty="0" smtClean="0"/>
              <a:t>					</a:t>
            </a:r>
            <a:r>
              <a:rPr lang="ja-JP" altLang="en-US" sz="2500" dirty="0" smtClean="0"/>
              <a:t>（詳しくは芳村先生の発表で！）</a:t>
            </a:r>
            <a:endParaRPr lang="ja-JP" altLang="ja-JP" sz="2500" dirty="0"/>
          </a:p>
          <a:p>
            <a:pPr lvl="1"/>
            <a:r>
              <a:rPr lang="ja-JP" altLang="ja-JP" sz="2900" dirty="0"/>
              <a:t>拡散シミュレーションでは多くのモデルが</a:t>
            </a:r>
            <a:r>
              <a:rPr lang="en-US" altLang="ja-JP" sz="2900" dirty="0"/>
              <a:t>WRF/MM5</a:t>
            </a:r>
            <a:r>
              <a:rPr lang="ja-JP" altLang="ja-JP" sz="2900" dirty="0"/>
              <a:t>を使っているが，我々のチームは異なるモデルを使用する．これの結果を他と比較していく事で信頼性についての議論や違いの原因について議論が可能となる</a:t>
            </a:r>
          </a:p>
          <a:p>
            <a:pPr lvl="1"/>
            <a:r>
              <a:rPr lang="ja-JP" altLang="ja-JP" sz="2900" dirty="0"/>
              <a:t>他のモデルは大気場の計算とは別に拡散シミュレーションを行っているが，</a:t>
            </a:r>
            <a:r>
              <a:rPr lang="en-US" altLang="ja-JP" sz="2900" dirty="0"/>
              <a:t>RSM</a:t>
            </a:r>
            <a:r>
              <a:rPr lang="ja-JP" altLang="ja-JP" sz="2900" dirty="0"/>
              <a:t>のフレームワークはこれとは異なったものである，という特徴もある</a:t>
            </a:r>
          </a:p>
          <a:p>
            <a:pPr lvl="1"/>
            <a:r>
              <a:rPr lang="en-US" altLang="ja-JP" sz="2900" dirty="0"/>
              <a:t>Chino(2001)</a:t>
            </a:r>
            <a:r>
              <a:rPr lang="ja-JP" altLang="ja-JP" sz="2900" dirty="0"/>
              <a:t>による</a:t>
            </a:r>
            <a:r>
              <a:rPr lang="en-US" altLang="ja-JP" sz="2900" dirty="0"/>
              <a:t>Cs137</a:t>
            </a:r>
            <a:r>
              <a:rPr lang="ja-JP" altLang="ja-JP" sz="2900" dirty="0"/>
              <a:t>の推計方法は全く異なったもので</a:t>
            </a:r>
            <a:r>
              <a:rPr lang="ja-JP" altLang="ja-JP" sz="2900" dirty="0" smtClean="0"/>
              <a:t>ある</a:t>
            </a:r>
            <a:endParaRPr lang="en-US" altLang="ja-JP" sz="2900" dirty="0" smtClean="0"/>
          </a:p>
          <a:p>
            <a:pPr lvl="1"/>
            <a:endParaRPr lang="ja-JP" altLang="ja-JP" sz="1800" dirty="0"/>
          </a:p>
          <a:p>
            <a:pPr lvl="0">
              <a:buFont typeface="Wingdings" pitchFamily="2" charset="2"/>
              <a:buChar char="u"/>
            </a:pPr>
            <a:r>
              <a:rPr lang="ja-JP" altLang="ja-JP" sz="3600" dirty="0"/>
              <a:t>今後はこんな点を改善してく必要がある</a:t>
            </a:r>
          </a:p>
          <a:p>
            <a:pPr lvl="1"/>
            <a:r>
              <a:rPr lang="ja-JP" altLang="ja-JP" sz="2900" dirty="0"/>
              <a:t>乾性</a:t>
            </a:r>
            <a:r>
              <a:rPr lang="ja-JP" altLang="ja-JP" sz="2900" dirty="0" smtClean="0"/>
              <a:t>沈着</a:t>
            </a:r>
            <a:r>
              <a:rPr lang="ja-JP" altLang="en-US" sz="2900" dirty="0" smtClean="0"/>
              <a:t>を</a:t>
            </a:r>
            <a:r>
              <a:rPr lang="ja-JP" altLang="ja-JP" sz="2900" dirty="0" smtClean="0"/>
              <a:t>考慮</a:t>
            </a:r>
            <a:r>
              <a:rPr lang="ja-JP" altLang="ja-JP" sz="2900" dirty="0"/>
              <a:t>する</a:t>
            </a:r>
            <a:r>
              <a:rPr lang="ja-JP" altLang="ja-JP" sz="2900" dirty="0" smtClean="0"/>
              <a:t>必要</a:t>
            </a:r>
            <a:r>
              <a:rPr lang="ja-JP" altLang="en-US" sz="2900" dirty="0" smtClean="0"/>
              <a:t>性</a:t>
            </a:r>
            <a:r>
              <a:rPr lang="ja-JP" altLang="en-US" sz="2900" b="1" dirty="0" smtClean="0"/>
              <a:t>大</a:t>
            </a:r>
            <a:endParaRPr lang="en-US" altLang="ja-JP" sz="2900" b="1" dirty="0" smtClean="0"/>
          </a:p>
          <a:p>
            <a:pPr lvl="1"/>
            <a:r>
              <a:rPr lang="ja-JP" altLang="ja-JP" sz="2900" dirty="0" smtClean="0"/>
              <a:t>湿性</a:t>
            </a:r>
            <a:r>
              <a:rPr lang="ja-JP" altLang="ja-JP" sz="2900" dirty="0"/>
              <a:t>沈着については降水の再現性や弱雨，雪に対する取扱いに注意していく必要</a:t>
            </a:r>
          </a:p>
          <a:p>
            <a:pPr lvl="1"/>
            <a:r>
              <a:rPr lang="ja-JP" altLang="ja-JP" sz="2900" dirty="0" smtClean="0"/>
              <a:t>大気場</a:t>
            </a:r>
            <a:r>
              <a:rPr lang="ja-JP" altLang="ja-JP" sz="2900" dirty="0"/>
              <a:t>のシミュレーションの信頼度を上げていく工夫が必要（データ同化）</a:t>
            </a:r>
          </a:p>
          <a:p>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17</a:t>
            </a:fld>
            <a:endParaRPr kumimoji="1" lang="ja-JP" altLang="en-US"/>
          </a:p>
        </p:txBody>
      </p:sp>
    </p:spTree>
    <p:extLst>
      <p:ext uri="{BB962C8B-B14F-4D97-AF65-F5344CB8AC3E}">
        <p14:creationId xmlns:p14="http://schemas.microsoft.com/office/powerpoint/2010/main" val="70561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18</a:t>
            </a:fld>
            <a:endParaRPr kumimoji="1" lang="ja-JP" altLang="en-US"/>
          </a:p>
        </p:txBody>
      </p:sp>
    </p:spTree>
    <p:extLst>
      <p:ext uri="{BB962C8B-B14F-4D97-AF65-F5344CB8AC3E}">
        <p14:creationId xmlns:p14="http://schemas.microsoft.com/office/powerpoint/2010/main" val="3865248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19</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94988" cy="756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8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404664"/>
            <a:ext cx="8424936" cy="1470025"/>
          </a:xfrm>
        </p:spPr>
        <p:txBody>
          <a:bodyPr>
            <a:noAutofit/>
          </a:bodyPr>
          <a:lstStyle/>
          <a:p>
            <a:r>
              <a:rPr kumimoji="1" lang="en-US" altLang="ja-JP" sz="1800" dirty="0" smtClean="0"/>
              <a:t>CREST</a:t>
            </a:r>
            <a:br>
              <a:rPr kumimoji="1" lang="en-US" altLang="ja-JP" sz="1800" dirty="0" smtClean="0"/>
            </a:br>
            <a:r>
              <a:rPr lang="ja-JP" altLang="ja-JP" sz="1200" dirty="0" smtClean="0"/>
              <a:t>持続可能な水利用を実現する革新的な技術とシステム</a:t>
            </a:r>
            <a:r>
              <a:rPr lang="en-US" altLang="ja-JP" sz="1200" dirty="0" smtClean="0"/>
              <a:t/>
            </a:r>
            <a:br>
              <a:rPr lang="en-US" altLang="ja-JP" sz="1200" dirty="0" smtClean="0"/>
            </a:br>
            <a:r>
              <a:rPr lang="ja-JP" altLang="en-US" sz="1800" b="1" dirty="0" smtClean="0"/>
              <a:t>安全で持続可能な水利用のための放射性物質移流拡散シミュレータの開発</a:t>
            </a:r>
            <a:r>
              <a:rPr lang="en-US" altLang="ja-JP" sz="1800" b="1" dirty="0" smtClean="0"/>
              <a:t/>
            </a:r>
            <a:br>
              <a:rPr lang="en-US" altLang="ja-JP" sz="1800" b="1" dirty="0" smtClean="0"/>
            </a:br>
            <a:r>
              <a:rPr lang="ja-JP" altLang="en-US" sz="500" b="1" dirty="0" smtClean="0">
                <a:solidFill>
                  <a:schemeClr val="bg1"/>
                </a:solidFill>
              </a:rPr>
              <a:t>あ</a:t>
            </a:r>
            <a:r>
              <a:rPr lang="en-US" altLang="ja-JP" sz="1800" b="1" dirty="0"/>
              <a:t/>
            </a:r>
            <a:br>
              <a:rPr lang="en-US" altLang="ja-JP" sz="1800" b="1" dirty="0"/>
            </a:br>
            <a:r>
              <a:rPr lang="ja-JP" altLang="en-US" sz="1800" b="1" dirty="0" smtClean="0"/>
              <a:t>福島会合</a:t>
            </a:r>
            <a:endParaRPr kumimoji="1" lang="ja-JP" altLang="en-US" sz="1800" dirty="0"/>
          </a:p>
        </p:txBody>
      </p:sp>
      <p:sp>
        <p:nvSpPr>
          <p:cNvPr id="4" name="テキスト ボックス 3"/>
          <p:cNvSpPr txBox="1"/>
          <p:nvPr/>
        </p:nvSpPr>
        <p:spPr>
          <a:xfrm>
            <a:off x="611560" y="2204864"/>
            <a:ext cx="7920880" cy="1446550"/>
          </a:xfrm>
          <a:prstGeom prst="rect">
            <a:avLst/>
          </a:prstGeom>
          <a:noFill/>
        </p:spPr>
        <p:txBody>
          <a:bodyPr wrap="square" rtlCol="0">
            <a:spAutoFit/>
          </a:bodyPr>
          <a:lstStyle/>
          <a:p>
            <a:pPr algn="ctr"/>
            <a:r>
              <a:rPr kumimoji="1" lang="ja-JP" altLang="en-US" sz="4400" dirty="0" smtClean="0"/>
              <a:t>大気拡散シミュレーション分野</a:t>
            </a:r>
            <a:endParaRPr kumimoji="1" lang="en-US" altLang="ja-JP" sz="4400" dirty="0" smtClean="0"/>
          </a:p>
          <a:p>
            <a:pPr algn="ctr"/>
            <a:r>
              <a:rPr kumimoji="1" lang="ja-JP" altLang="en-US" sz="4400" dirty="0" smtClean="0"/>
              <a:t>現状についての報告</a:t>
            </a:r>
            <a:endParaRPr kumimoji="1" lang="ja-JP" altLang="en-US" sz="4400" dirty="0"/>
          </a:p>
        </p:txBody>
      </p:sp>
      <p:sp>
        <p:nvSpPr>
          <p:cNvPr id="6" name="テキスト ボックス 5"/>
          <p:cNvSpPr txBox="1"/>
          <p:nvPr/>
        </p:nvSpPr>
        <p:spPr>
          <a:xfrm>
            <a:off x="1187624" y="3841884"/>
            <a:ext cx="1008112" cy="523220"/>
          </a:xfrm>
          <a:prstGeom prst="rect">
            <a:avLst/>
          </a:prstGeom>
          <a:noFill/>
        </p:spPr>
        <p:txBody>
          <a:bodyPr wrap="square" rtlCol="0">
            <a:spAutoFit/>
          </a:bodyPr>
          <a:lstStyle/>
          <a:p>
            <a:r>
              <a:rPr kumimoji="1" lang="ja-JP" altLang="en-US" sz="2800" dirty="0" smtClean="0"/>
              <a:t>内容</a:t>
            </a:r>
            <a:endParaRPr kumimoji="1" lang="ja-JP" altLang="en-US" sz="2800" dirty="0"/>
          </a:p>
        </p:txBody>
      </p:sp>
      <p:sp>
        <p:nvSpPr>
          <p:cNvPr id="7" name="テキスト ボックス 6"/>
          <p:cNvSpPr txBox="1"/>
          <p:nvPr/>
        </p:nvSpPr>
        <p:spPr>
          <a:xfrm>
            <a:off x="1331640" y="4293096"/>
            <a:ext cx="7056784" cy="2308324"/>
          </a:xfrm>
          <a:prstGeom prst="rect">
            <a:avLst/>
          </a:prstGeom>
          <a:noFill/>
        </p:spPr>
        <p:txBody>
          <a:bodyPr wrap="square" rtlCol="0">
            <a:spAutoFit/>
          </a:bodyPr>
          <a:lstStyle/>
          <a:p>
            <a:pPr marL="342900" indent="-342900">
              <a:buFont typeface="+mj-lt"/>
              <a:buAutoNum type="arabicPeriod"/>
            </a:pPr>
            <a:r>
              <a:rPr lang="ja-JP" altLang="en-US" sz="2400" dirty="0" smtClean="0"/>
              <a:t>一般的な大気拡散解析の流れ</a:t>
            </a:r>
            <a:endParaRPr lang="en-US" altLang="ja-JP" sz="2400" dirty="0" smtClean="0"/>
          </a:p>
          <a:p>
            <a:pPr marL="342900" indent="-342900">
              <a:buFont typeface="+mj-lt"/>
              <a:buAutoNum type="arabicPeriod"/>
            </a:pPr>
            <a:r>
              <a:rPr lang="ja-JP" altLang="en-US" sz="2400" dirty="0" smtClean="0"/>
              <a:t>沈着</a:t>
            </a:r>
            <a:r>
              <a:rPr lang="ja-JP" altLang="en-US" sz="2400" dirty="0"/>
              <a:t>過程に</a:t>
            </a:r>
            <a:r>
              <a:rPr lang="ja-JP" altLang="en-US" sz="2400" dirty="0" smtClean="0"/>
              <a:t>ついて</a:t>
            </a:r>
            <a:endParaRPr lang="en-US" altLang="ja-JP" sz="2400" dirty="0" smtClean="0"/>
          </a:p>
          <a:p>
            <a:pPr marL="342900" indent="-342900">
              <a:buFont typeface="+mj-lt"/>
              <a:buAutoNum type="arabicPeriod"/>
            </a:pPr>
            <a:r>
              <a:rPr kumimoji="1" lang="ja-JP" altLang="en-US" sz="2400" dirty="0"/>
              <a:t>他機関の大気拡散</a:t>
            </a:r>
            <a:r>
              <a:rPr kumimoji="1" lang="ja-JP" altLang="en-US" sz="2400" dirty="0" smtClean="0"/>
              <a:t>シミュレーションの概要と現状</a:t>
            </a:r>
            <a:endParaRPr kumimoji="1" lang="en-US" altLang="ja-JP" sz="2400" dirty="0" smtClean="0"/>
          </a:p>
          <a:p>
            <a:pPr marL="342900" indent="-342900">
              <a:buFont typeface="+mj-lt"/>
              <a:buAutoNum type="arabicPeriod"/>
            </a:pPr>
            <a:r>
              <a:rPr lang="ja-JP" altLang="en-US" sz="2400" dirty="0" smtClean="0"/>
              <a:t>放出シナリオに関する見解</a:t>
            </a:r>
            <a:endParaRPr lang="en-US" altLang="ja-JP" sz="2400" dirty="0" smtClean="0"/>
          </a:p>
          <a:p>
            <a:pPr marL="342900" indent="-342900">
              <a:buFont typeface="+mj-lt"/>
              <a:buAutoNum type="arabicPeriod"/>
            </a:pPr>
            <a:r>
              <a:rPr kumimoji="1" lang="ja-JP" altLang="en-US" sz="2400" dirty="0"/>
              <a:t>今後の</a:t>
            </a:r>
            <a:r>
              <a:rPr kumimoji="1" lang="ja-JP" altLang="en-US" sz="2400" dirty="0" smtClean="0"/>
              <a:t>課題</a:t>
            </a:r>
            <a:endParaRPr kumimoji="1" lang="en-US" altLang="ja-JP" sz="2400" dirty="0" smtClean="0"/>
          </a:p>
          <a:p>
            <a:pPr marL="342900" indent="-342900">
              <a:buFont typeface="+mj-lt"/>
              <a:buAutoNum type="arabicPeriod"/>
            </a:pPr>
            <a:r>
              <a:rPr lang="ja-JP" altLang="en-US" sz="2400" dirty="0"/>
              <a:t>まとめ</a:t>
            </a:r>
            <a:endParaRPr kumimoji="1" lang="ja-JP" altLang="en-US" sz="2400" dirty="0"/>
          </a:p>
        </p:txBody>
      </p:sp>
    </p:spTree>
    <p:extLst>
      <p:ext uri="{BB962C8B-B14F-4D97-AF65-F5344CB8AC3E}">
        <p14:creationId xmlns:p14="http://schemas.microsoft.com/office/powerpoint/2010/main" val="2669261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20</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94988" cy="756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03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1. </a:t>
            </a:r>
            <a:r>
              <a:rPr kumimoji="1" lang="ja-JP" altLang="en-US" dirty="0" smtClean="0"/>
              <a:t>一般的な大気拡散解析の流れ</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3</a:t>
            </a:fld>
            <a:endParaRPr kumimoji="1" lang="ja-JP" altLang="en-US"/>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419664"/>
            <a:ext cx="7309606" cy="52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380312" y="2629098"/>
            <a:ext cx="1440160" cy="738664"/>
          </a:xfrm>
          <a:prstGeom prst="rect">
            <a:avLst/>
          </a:prstGeom>
          <a:noFill/>
        </p:spPr>
        <p:txBody>
          <a:bodyPr wrap="square" rtlCol="0">
            <a:spAutoFit/>
          </a:bodyPr>
          <a:lstStyle/>
          <a:p>
            <a:r>
              <a:rPr kumimoji="1" lang="ja-JP" altLang="en-US" sz="2400" b="1" dirty="0" smtClean="0"/>
              <a:t>大気場</a:t>
            </a:r>
            <a:endParaRPr kumimoji="1" lang="en-US" altLang="ja-JP" sz="2400" b="1" dirty="0" smtClean="0"/>
          </a:p>
          <a:p>
            <a:r>
              <a:rPr lang="ja-JP" altLang="en-US" dirty="0"/>
              <a:t>の計算</a:t>
            </a:r>
            <a:endParaRPr kumimoji="1" lang="ja-JP" altLang="en-US" dirty="0"/>
          </a:p>
        </p:txBody>
      </p:sp>
      <p:sp>
        <p:nvSpPr>
          <p:cNvPr id="6" name="テキスト ボックス 5"/>
          <p:cNvSpPr txBox="1"/>
          <p:nvPr/>
        </p:nvSpPr>
        <p:spPr>
          <a:xfrm>
            <a:off x="7380312" y="4869159"/>
            <a:ext cx="1512168" cy="738664"/>
          </a:xfrm>
          <a:prstGeom prst="rect">
            <a:avLst/>
          </a:prstGeom>
          <a:noFill/>
        </p:spPr>
        <p:txBody>
          <a:bodyPr wrap="square" rtlCol="0">
            <a:spAutoFit/>
          </a:bodyPr>
          <a:lstStyle/>
          <a:p>
            <a:r>
              <a:rPr kumimoji="1" lang="ja-JP" altLang="en-US" sz="2400" b="1" dirty="0" smtClean="0"/>
              <a:t>物質拡散</a:t>
            </a:r>
            <a:r>
              <a:rPr kumimoji="1" lang="ja-JP" altLang="en-US" dirty="0" smtClean="0"/>
              <a:t>の計算</a:t>
            </a:r>
            <a:endParaRPr kumimoji="1" lang="ja-JP" altLang="en-US" dirty="0"/>
          </a:p>
        </p:txBody>
      </p:sp>
      <p:sp>
        <p:nvSpPr>
          <p:cNvPr id="8" name="正方形/長方形 7"/>
          <p:cNvSpPr/>
          <p:nvPr/>
        </p:nvSpPr>
        <p:spPr>
          <a:xfrm>
            <a:off x="2771800" y="4826956"/>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851920" y="1790768"/>
            <a:ext cx="4680520" cy="2430319"/>
          </a:xfrm>
          <a:prstGeom prst="rect">
            <a:avLst/>
          </a:prstGeom>
          <a:noFill/>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1" name="正方形/長方形 10"/>
          <p:cNvSpPr/>
          <p:nvPr/>
        </p:nvSpPr>
        <p:spPr>
          <a:xfrm>
            <a:off x="4680012" y="4074124"/>
            <a:ext cx="1620180" cy="651019"/>
          </a:xfrm>
          <a:prstGeom prst="rect">
            <a:avLst/>
          </a:prstGeom>
          <a:noFill/>
          <a:ln w="12700">
            <a:solidFill>
              <a:srgbClr val="FF33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883640" y="4704189"/>
            <a:ext cx="4936831" cy="1930387"/>
          </a:xfrm>
          <a:prstGeom prst="rect">
            <a:avLst/>
          </a:prstGeom>
          <a:noFill/>
          <a:ln w="63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325358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湿性</a:t>
            </a:r>
            <a:r>
              <a:rPr lang="ja-JP" altLang="en-US" dirty="0" smtClean="0"/>
              <a:t>沈着 </a:t>
            </a:r>
            <a:r>
              <a:rPr lang="ja-JP" altLang="en-US" sz="3600" dirty="0" smtClean="0"/>
              <a:t>と </a:t>
            </a:r>
            <a:r>
              <a:rPr lang="ja-JP" altLang="en-US" dirty="0" smtClean="0"/>
              <a:t>乾性沈着</a:t>
            </a:r>
            <a:endParaRPr kumimoji="1" lang="ja-JP" altLang="en-US" dirty="0"/>
          </a:p>
        </p:txBody>
      </p:sp>
      <p:sp>
        <p:nvSpPr>
          <p:cNvPr id="4" name="正方形/長方形 3"/>
          <p:cNvSpPr/>
          <p:nvPr/>
        </p:nvSpPr>
        <p:spPr>
          <a:xfrm>
            <a:off x="165505" y="116632"/>
            <a:ext cx="2318263" cy="369332"/>
          </a:xfrm>
          <a:prstGeom prst="rect">
            <a:avLst/>
          </a:prstGeom>
        </p:spPr>
        <p:txBody>
          <a:bodyPr wrap="none">
            <a:spAutoFit/>
          </a:bodyPr>
          <a:lstStyle/>
          <a:p>
            <a:pPr marL="342900" indent="-342900">
              <a:buFont typeface="+mj-lt"/>
              <a:buAutoNum type="arabicPeriod" startAt="2"/>
            </a:pPr>
            <a:r>
              <a:rPr lang="ja-JP" altLang="en-US" dirty="0"/>
              <a:t>沈着過程について</a:t>
            </a:r>
            <a:endParaRPr lang="en-US" altLang="ja-JP" dirty="0"/>
          </a:p>
        </p:txBody>
      </p:sp>
      <p:sp>
        <p:nvSpPr>
          <p:cNvPr id="5" name="正方形/長方形 4"/>
          <p:cNvSpPr/>
          <p:nvPr/>
        </p:nvSpPr>
        <p:spPr>
          <a:xfrm>
            <a:off x="395536" y="1508314"/>
            <a:ext cx="6667210" cy="584775"/>
          </a:xfrm>
          <a:prstGeom prst="rect">
            <a:avLst/>
          </a:prstGeom>
        </p:spPr>
        <p:txBody>
          <a:bodyPr wrap="none">
            <a:spAutoFit/>
          </a:bodyPr>
          <a:lstStyle/>
          <a:p>
            <a:r>
              <a:rPr lang="ja-JP" altLang="ja-JP" sz="1600" dirty="0"/>
              <a:t>沈着過程はエアロゾル分野で多くの先行研究が存在</a:t>
            </a:r>
            <a:endParaRPr lang="en-US" altLang="ja-JP" sz="1600" dirty="0" smtClean="0"/>
          </a:p>
          <a:p>
            <a:r>
              <a:rPr lang="ja-JP" altLang="ja-JP" sz="1600" dirty="0" smtClean="0"/>
              <a:t>放射性</a:t>
            </a:r>
            <a:r>
              <a:rPr lang="ja-JP" altLang="ja-JP" sz="1600" dirty="0"/>
              <a:t>物質の土壌</a:t>
            </a:r>
            <a:r>
              <a:rPr lang="ja-JP" altLang="ja-JP" sz="1600" dirty="0" smtClean="0"/>
              <a:t>へ</a:t>
            </a:r>
            <a:r>
              <a:rPr lang="ja-JP" altLang="ja-JP" sz="1600" dirty="0"/>
              <a:t>輸送される過程は降水の関与の有無によって異なる．</a:t>
            </a:r>
            <a:endParaRPr lang="ja-JP" altLang="en-US" sz="1600" dirty="0"/>
          </a:p>
        </p:txBody>
      </p:sp>
      <p:sp>
        <p:nvSpPr>
          <p:cNvPr id="6" name="正方形/長方形 5"/>
          <p:cNvSpPr/>
          <p:nvPr/>
        </p:nvSpPr>
        <p:spPr>
          <a:xfrm>
            <a:off x="378993" y="2204864"/>
            <a:ext cx="8854925" cy="3754874"/>
          </a:xfrm>
          <a:prstGeom prst="rect">
            <a:avLst/>
          </a:prstGeom>
        </p:spPr>
        <p:txBody>
          <a:bodyPr wrap="none">
            <a:spAutoFit/>
          </a:bodyPr>
          <a:lstStyle/>
          <a:p>
            <a:pPr marL="342900" indent="-342900">
              <a:spcBef>
                <a:spcPts val="1200"/>
              </a:spcBef>
              <a:buFont typeface="Arial" pitchFamily="34" charset="0"/>
              <a:buChar char="•"/>
            </a:pPr>
            <a:r>
              <a:rPr lang="ja-JP" altLang="ja-JP" sz="2400" dirty="0"/>
              <a:t>湿性沈着（</a:t>
            </a:r>
            <a:r>
              <a:rPr lang="en-US" altLang="ja-JP" sz="2400" dirty="0"/>
              <a:t>Wet  deposition</a:t>
            </a:r>
            <a:r>
              <a:rPr lang="ja-JP" altLang="ja-JP" sz="2400" dirty="0" smtClean="0"/>
              <a:t>）</a:t>
            </a:r>
            <a:r>
              <a:rPr lang="en-US" altLang="ja-JP" sz="2400" dirty="0" smtClean="0"/>
              <a:t>:</a:t>
            </a:r>
            <a:r>
              <a:rPr lang="ja-JP" altLang="ja-JP" sz="2400" dirty="0"/>
              <a:t>雨や雪による輸送</a:t>
            </a:r>
            <a:r>
              <a:rPr lang="ja-JP" altLang="ja-JP" sz="2400" dirty="0" smtClean="0"/>
              <a:t>過程</a:t>
            </a:r>
            <a:endParaRPr lang="en-US" altLang="ja-JP" sz="2400" dirty="0" smtClean="0"/>
          </a:p>
          <a:p>
            <a:pPr marL="342900" indent="-342900">
              <a:spcBef>
                <a:spcPts val="1200"/>
              </a:spcBef>
              <a:buFont typeface="Arial" pitchFamily="34" charset="0"/>
              <a:buChar char="•"/>
            </a:pPr>
            <a:r>
              <a:rPr lang="ja-JP" altLang="ja-JP" sz="2400" dirty="0"/>
              <a:t>乾性沈着（</a:t>
            </a:r>
            <a:r>
              <a:rPr lang="en-US" altLang="ja-JP" sz="2400" dirty="0"/>
              <a:t>Dry deposition</a:t>
            </a:r>
            <a:r>
              <a:rPr lang="ja-JP" altLang="ja-JP" sz="2400" dirty="0" smtClean="0"/>
              <a:t>）</a:t>
            </a:r>
            <a:r>
              <a:rPr lang="en-US" altLang="ja-JP" sz="2400" dirty="0" smtClean="0"/>
              <a:t> :</a:t>
            </a:r>
          </a:p>
          <a:p>
            <a:pPr lvl="1">
              <a:spcBef>
                <a:spcPts val="1200"/>
              </a:spcBef>
            </a:pPr>
            <a:r>
              <a:rPr lang="ja-JP" altLang="en-US" sz="2000" dirty="0" smtClean="0"/>
              <a:t>　　　</a:t>
            </a:r>
            <a:r>
              <a:rPr lang="ja-JP" altLang="en-US" sz="1900" dirty="0" smtClean="0"/>
              <a:t>（</a:t>
            </a:r>
            <a:r>
              <a:rPr lang="ja-JP" altLang="ja-JP" sz="1900" dirty="0" smtClean="0"/>
              <a:t>大気中</a:t>
            </a:r>
            <a:r>
              <a:rPr lang="ja-JP" altLang="ja-JP" sz="1900" dirty="0"/>
              <a:t>を輸送される段階において支配的な</a:t>
            </a:r>
            <a:r>
              <a:rPr lang="ja-JP" altLang="ja-JP" sz="1900" dirty="0" smtClean="0"/>
              <a:t>機構</a:t>
            </a:r>
            <a:r>
              <a:rPr lang="ja-JP" altLang="en-US" sz="1900" dirty="0" smtClean="0"/>
              <a:t>）</a:t>
            </a:r>
            <a:endParaRPr lang="en-US" altLang="ja-JP" sz="1900" dirty="0"/>
          </a:p>
          <a:p>
            <a:pPr marL="1714500" lvl="3" indent="-342900">
              <a:spcBef>
                <a:spcPts val="1200"/>
              </a:spcBef>
              <a:buFont typeface="Arial" pitchFamily="34" charset="0"/>
              <a:buChar char="•"/>
            </a:pPr>
            <a:r>
              <a:rPr lang="ja-JP" altLang="ja-JP" sz="2400" dirty="0"/>
              <a:t>重力沈降（</a:t>
            </a:r>
            <a:r>
              <a:rPr lang="en-US" altLang="ja-JP" sz="2400" dirty="0"/>
              <a:t>sedimentation</a:t>
            </a:r>
            <a:r>
              <a:rPr lang="ja-JP" altLang="ja-JP" sz="2400" dirty="0" smtClean="0"/>
              <a:t>）</a:t>
            </a:r>
            <a:r>
              <a:rPr lang="ja-JP" altLang="en-US" sz="2400" dirty="0" smtClean="0"/>
              <a:t>　　　　　←</a:t>
            </a:r>
            <a:r>
              <a:rPr lang="ja-JP" altLang="en-US" sz="1600" dirty="0" smtClean="0"/>
              <a:t>粗大粒子（</a:t>
            </a:r>
            <a:r>
              <a:rPr lang="en-US" altLang="ja-JP" sz="1600" dirty="0"/>
              <a:t>coarse  particle</a:t>
            </a:r>
            <a:r>
              <a:rPr lang="ja-JP" altLang="en-US" sz="1600" dirty="0" smtClean="0"/>
              <a:t>）</a:t>
            </a:r>
            <a:endParaRPr lang="en-US" altLang="ja-JP" sz="1600" dirty="0" smtClean="0"/>
          </a:p>
          <a:p>
            <a:pPr marL="1714500" lvl="3" indent="-342900">
              <a:spcBef>
                <a:spcPts val="1200"/>
              </a:spcBef>
              <a:buFont typeface="Arial" pitchFamily="34" charset="0"/>
              <a:buChar char="•"/>
            </a:pPr>
            <a:r>
              <a:rPr lang="ja-JP" altLang="ja-JP" sz="2400" dirty="0"/>
              <a:t>乱流輸送（</a:t>
            </a:r>
            <a:r>
              <a:rPr lang="en-US" altLang="ja-JP" sz="2400" dirty="0"/>
              <a:t>turbulence  transfer</a:t>
            </a:r>
            <a:r>
              <a:rPr lang="ja-JP" altLang="ja-JP" sz="2400" dirty="0" smtClean="0"/>
              <a:t>）</a:t>
            </a:r>
            <a:r>
              <a:rPr lang="en-US" altLang="ja-JP" sz="2400" dirty="0" smtClean="0"/>
              <a:t>     </a:t>
            </a:r>
            <a:r>
              <a:rPr lang="ja-JP" altLang="en-US" sz="2400" dirty="0" smtClean="0"/>
              <a:t>←</a:t>
            </a:r>
            <a:r>
              <a:rPr lang="ja-JP" altLang="ja-JP" sz="1600" dirty="0" smtClean="0"/>
              <a:t>微細</a:t>
            </a:r>
            <a:r>
              <a:rPr lang="ja-JP" altLang="ja-JP" sz="1600" dirty="0"/>
              <a:t>粒子（</a:t>
            </a:r>
            <a:r>
              <a:rPr lang="en-US" altLang="ja-JP" sz="1600" dirty="0"/>
              <a:t>fine particle</a:t>
            </a:r>
            <a:r>
              <a:rPr lang="ja-JP" altLang="ja-JP" sz="1600" dirty="0"/>
              <a:t>）</a:t>
            </a:r>
            <a:endParaRPr lang="en-US" altLang="ja-JP" sz="1600" dirty="0" smtClean="0"/>
          </a:p>
          <a:p>
            <a:pPr lvl="3">
              <a:spcBef>
                <a:spcPts val="1200"/>
              </a:spcBef>
            </a:pPr>
            <a:r>
              <a:rPr lang="ja-JP" altLang="en-US" sz="1600" dirty="0" smtClean="0"/>
              <a:t>　　</a:t>
            </a:r>
            <a:r>
              <a:rPr lang="en-US" altLang="ja-JP" sz="1600" dirty="0" smtClean="0"/>
              <a:t>※</a:t>
            </a:r>
            <a:r>
              <a:rPr lang="ja-JP" altLang="en-US" sz="1600" dirty="0"/>
              <a:t> </a:t>
            </a:r>
            <a:r>
              <a:rPr lang="ja-JP" altLang="ja-JP" sz="1600" dirty="0" smtClean="0"/>
              <a:t>粒径</a:t>
            </a:r>
            <a:r>
              <a:rPr lang="ja-JP" altLang="ja-JP" sz="1600" dirty="0"/>
              <a:t>約１～</a:t>
            </a:r>
            <a:r>
              <a:rPr lang="en-US" altLang="ja-JP" sz="1600" dirty="0"/>
              <a:t>10</a:t>
            </a:r>
            <a:r>
              <a:rPr lang="ja-JP" altLang="ja-JP" sz="1600" dirty="0"/>
              <a:t>μ</a:t>
            </a:r>
            <a:r>
              <a:rPr lang="en-US" altLang="ja-JP" sz="1600" dirty="0"/>
              <a:t>m</a:t>
            </a:r>
            <a:r>
              <a:rPr lang="ja-JP" altLang="ja-JP" sz="1600" dirty="0"/>
              <a:t>を境に支配的な輸送機構が重力沈降から乱流輸送に</a:t>
            </a:r>
            <a:r>
              <a:rPr lang="ja-JP" altLang="ja-JP" sz="1600" dirty="0" smtClean="0"/>
              <a:t>変化</a:t>
            </a:r>
            <a:endParaRPr lang="en-US" altLang="ja-JP" sz="1600" dirty="0" smtClean="0"/>
          </a:p>
          <a:p>
            <a:pPr lvl="3">
              <a:spcBef>
                <a:spcPts val="1200"/>
              </a:spcBef>
            </a:pPr>
            <a:endParaRPr lang="en-US" altLang="ja-JP" sz="2000" dirty="0" smtClean="0"/>
          </a:p>
          <a:p>
            <a:pPr lvl="3">
              <a:spcBef>
                <a:spcPts val="1200"/>
              </a:spcBef>
            </a:pPr>
            <a:endParaRPr lang="en-US" altLang="ja-JP" sz="1600" dirty="0" smtClean="0"/>
          </a:p>
        </p:txBody>
      </p:sp>
      <p:sp>
        <p:nvSpPr>
          <p:cNvPr id="8" name="テキスト ボックス 7"/>
          <p:cNvSpPr txBox="1"/>
          <p:nvPr/>
        </p:nvSpPr>
        <p:spPr>
          <a:xfrm>
            <a:off x="1296144" y="5233263"/>
            <a:ext cx="8172400" cy="384721"/>
          </a:xfrm>
          <a:prstGeom prst="rect">
            <a:avLst/>
          </a:prstGeom>
          <a:noFill/>
        </p:spPr>
        <p:txBody>
          <a:bodyPr wrap="square" rtlCol="0">
            <a:spAutoFit/>
          </a:bodyPr>
          <a:lstStyle/>
          <a:p>
            <a:r>
              <a:rPr kumimoji="1" lang="ja-JP" altLang="en-US" sz="1900" dirty="0" smtClean="0"/>
              <a:t>（</a:t>
            </a:r>
            <a:r>
              <a:rPr lang="ja-JP" altLang="ja-JP" sz="1900" dirty="0"/>
              <a:t>沈着面の</a:t>
            </a:r>
            <a:r>
              <a:rPr lang="ja-JP" altLang="ja-JP" sz="1900" dirty="0" smtClean="0"/>
              <a:t>近傍</a:t>
            </a:r>
            <a:r>
              <a:rPr lang="ja-JP" altLang="en-US" sz="1900" dirty="0" smtClean="0"/>
              <a:t>にて</a:t>
            </a:r>
            <a:r>
              <a:rPr kumimoji="1" lang="ja-JP" altLang="en-US" sz="1900" dirty="0" smtClean="0"/>
              <a:t>）</a:t>
            </a:r>
            <a:endParaRPr kumimoji="1" lang="en-US" altLang="ja-JP" sz="1900" dirty="0" smtClean="0"/>
          </a:p>
        </p:txBody>
      </p:sp>
      <p:sp>
        <p:nvSpPr>
          <p:cNvPr id="9" name="正方形/長方形 8"/>
          <p:cNvSpPr/>
          <p:nvPr/>
        </p:nvSpPr>
        <p:spPr>
          <a:xfrm>
            <a:off x="1619672" y="5589240"/>
            <a:ext cx="7128792" cy="646331"/>
          </a:xfrm>
          <a:prstGeom prst="rect">
            <a:avLst/>
          </a:prstGeom>
        </p:spPr>
        <p:txBody>
          <a:bodyPr wrap="square">
            <a:spAutoFit/>
          </a:bodyPr>
          <a:lstStyle/>
          <a:p>
            <a:r>
              <a:rPr lang="ja-JP" altLang="ja-JP" dirty="0"/>
              <a:t>乱流輸送よりも分子運動の速度が卓越する沈着面近傍の層内</a:t>
            </a:r>
            <a:r>
              <a:rPr lang="ja-JP" altLang="en-US" dirty="0"/>
              <a:t>で</a:t>
            </a:r>
            <a:r>
              <a:rPr lang="ja-JP" altLang="ja-JP" dirty="0"/>
              <a:t>分子拡散、または粒子状物質に関してはブラウン拡散に</a:t>
            </a:r>
            <a:r>
              <a:rPr lang="ja-JP" altLang="en-US" dirty="0"/>
              <a:t>よって</a:t>
            </a:r>
            <a:r>
              <a:rPr lang="ja-JP" altLang="ja-JP" dirty="0" smtClean="0"/>
              <a:t>衝突</a:t>
            </a:r>
            <a:endParaRPr lang="ja-JP" altLang="en-US" dirty="0"/>
          </a:p>
        </p:txBody>
      </p:sp>
      <p:sp>
        <p:nvSpPr>
          <p:cNvPr id="10" name="正方形/長方形 9"/>
          <p:cNvSpPr/>
          <p:nvPr/>
        </p:nvSpPr>
        <p:spPr>
          <a:xfrm>
            <a:off x="4067944" y="6276043"/>
            <a:ext cx="4249881" cy="369332"/>
          </a:xfrm>
          <a:prstGeom prst="rect">
            <a:avLst/>
          </a:prstGeom>
        </p:spPr>
        <p:txBody>
          <a:bodyPr wrap="none">
            <a:spAutoFit/>
          </a:bodyPr>
          <a:lstStyle/>
          <a:p>
            <a:r>
              <a:rPr lang="ja-JP" altLang="en-US" dirty="0"/>
              <a:t>　⇒　最終的に沈着麺に到達し捕捉される</a:t>
            </a:r>
          </a:p>
        </p:txBody>
      </p:sp>
      <p:sp>
        <p:nvSpPr>
          <p:cNvPr id="11" name="スライド番号プレースホルダー 10"/>
          <p:cNvSpPr>
            <a:spLocks noGrp="1"/>
          </p:cNvSpPr>
          <p:nvPr>
            <p:ph type="sldNum" sz="quarter" idx="12"/>
          </p:nvPr>
        </p:nvSpPr>
        <p:spPr/>
        <p:txBody>
          <a:bodyPr/>
          <a:lstStyle/>
          <a:p>
            <a:fld id="{41B61C33-7E64-4D1A-982D-3D65D3708C9E}" type="slidenum">
              <a:rPr kumimoji="1" lang="ja-JP" altLang="en-US" smtClean="0"/>
              <a:t>4</a:t>
            </a:fld>
            <a:endParaRPr kumimoji="1" lang="ja-JP" altLang="en-US"/>
          </a:p>
        </p:txBody>
      </p:sp>
      <p:sp>
        <p:nvSpPr>
          <p:cNvPr id="12" name="左中かっこ 11"/>
          <p:cNvSpPr/>
          <p:nvPr/>
        </p:nvSpPr>
        <p:spPr>
          <a:xfrm>
            <a:off x="221777" y="2233000"/>
            <a:ext cx="158023" cy="8963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 name="直線コネクタ 13"/>
          <p:cNvCxnSpPr/>
          <p:nvPr/>
        </p:nvCxnSpPr>
        <p:spPr>
          <a:xfrm>
            <a:off x="809132" y="3101201"/>
            <a:ext cx="3258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左中かっこ 15"/>
          <p:cNvSpPr/>
          <p:nvPr/>
        </p:nvSpPr>
        <p:spPr>
          <a:xfrm>
            <a:off x="1645961" y="3789040"/>
            <a:ext cx="117727" cy="8914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コネクタ 17"/>
          <p:cNvCxnSpPr/>
          <p:nvPr/>
        </p:nvCxnSpPr>
        <p:spPr>
          <a:xfrm>
            <a:off x="1043608" y="3282999"/>
            <a:ext cx="0" cy="2142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1043608" y="3101201"/>
            <a:ext cx="250174" cy="181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043608" y="3429000"/>
            <a:ext cx="281028" cy="0"/>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070475" y="5425623"/>
            <a:ext cx="28102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060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5</a:t>
            </a:fld>
            <a:endParaRPr kumimoji="1" lang="ja-JP" altLang="en-US"/>
          </a:p>
        </p:txBody>
      </p:sp>
      <p:sp>
        <p:nvSpPr>
          <p:cNvPr id="5" name="タイトル 1"/>
          <p:cNvSpPr>
            <a:spLocks noGrp="1"/>
          </p:cNvSpPr>
          <p:nvPr>
            <p:ph type="title"/>
          </p:nvPr>
        </p:nvSpPr>
        <p:spPr>
          <a:xfrm>
            <a:off x="457200" y="274638"/>
            <a:ext cx="8229600" cy="1143000"/>
          </a:xfrm>
        </p:spPr>
        <p:txBody>
          <a:bodyPr/>
          <a:lstStyle/>
          <a:p>
            <a:r>
              <a:rPr lang="ja-JP" altLang="en-US" dirty="0" smtClean="0"/>
              <a:t>乾性沈着も考慮すべきである！</a:t>
            </a:r>
            <a:endParaRPr kumimoji="1" lang="ja-JP" altLang="en-US" dirty="0"/>
          </a:p>
        </p:txBody>
      </p:sp>
      <p:sp>
        <p:nvSpPr>
          <p:cNvPr id="6" name="正方形/長方形 5"/>
          <p:cNvSpPr/>
          <p:nvPr/>
        </p:nvSpPr>
        <p:spPr>
          <a:xfrm>
            <a:off x="165505" y="116632"/>
            <a:ext cx="2318263" cy="369332"/>
          </a:xfrm>
          <a:prstGeom prst="rect">
            <a:avLst/>
          </a:prstGeom>
        </p:spPr>
        <p:txBody>
          <a:bodyPr wrap="none">
            <a:spAutoFit/>
          </a:bodyPr>
          <a:lstStyle/>
          <a:p>
            <a:pPr marL="342900" indent="-342900">
              <a:buFont typeface="+mj-lt"/>
              <a:buAutoNum type="arabicPeriod" startAt="2"/>
            </a:pPr>
            <a:r>
              <a:rPr lang="ja-JP" altLang="en-US" dirty="0"/>
              <a:t>沈着過程について</a:t>
            </a:r>
            <a:endParaRPr lang="en-US" altLang="ja-JP" dirty="0"/>
          </a:p>
        </p:txBody>
      </p:sp>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404" y="1484784"/>
            <a:ext cx="3524728" cy="514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4644008" y="3212976"/>
            <a:ext cx="4104456" cy="1938992"/>
          </a:xfrm>
          <a:prstGeom prst="rect">
            <a:avLst/>
          </a:prstGeom>
          <a:noFill/>
        </p:spPr>
        <p:txBody>
          <a:bodyPr wrap="square" rtlCol="0">
            <a:spAutoFit/>
          </a:bodyPr>
          <a:lstStyle/>
          <a:p>
            <a:pPr marL="342900" indent="-342900">
              <a:buFont typeface="Arial" pitchFamily="34" charset="0"/>
              <a:buChar char="•"/>
            </a:pPr>
            <a:r>
              <a:rPr kumimoji="1" lang="ja-JP" altLang="en-US" sz="2400" dirty="0" smtClean="0"/>
              <a:t>湿性沈着は広範囲に影響を及ぼす</a:t>
            </a:r>
            <a:endParaRPr kumimoji="1" lang="en-US" altLang="ja-JP" sz="2400" dirty="0" smtClean="0"/>
          </a:p>
          <a:p>
            <a:pPr marL="342900" indent="-342900">
              <a:buFont typeface="Arial" pitchFamily="34" charset="0"/>
              <a:buChar char="•"/>
            </a:pPr>
            <a:r>
              <a:rPr lang="ja-JP" altLang="en-US" sz="2400" dirty="0" smtClean="0"/>
              <a:t>一方，乾性沈着は比較的放出地に近い地域に汚染をもたらすようである</a:t>
            </a:r>
            <a:endParaRPr kumimoji="1" lang="ja-JP" altLang="en-US" sz="2400" dirty="0"/>
          </a:p>
        </p:txBody>
      </p:sp>
      <p:sp>
        <p:nvSpPr>
          <p:cNvPr id="8" name="テキスト ボックス 7"/>
          <p:cNvSpPr txBox="1"/>
          <p:nvPr/>
        </p:nvSpPr>
        <p:spPr>
          <a:xfrm>
            <a:off x="4646882" y="1772816"/>
            <a:ext cx="3635896" cy="1200329"/>
          </a:xfrm>
          <a:prstGeom prst="rect">
            <a:avLst/>
          </a:prstGeom>
          <a:noFill/>
        </p:spPr>
        <p:txBody>
          <a:bodyPr wrap="square" rtlCol="0">
            <a:spAutoFit/>
          </a:bodyPr>
          <a:lstStyle/>
          <a:p>
            <a:r>
              <a:rPr lang="ja-JP" altLang="en-US" sz="2400" dirty="0" smtClean="0"/>
              <a:t>例）</a:t>
            </a:r>
            <a:endParaRPr lang="en-US" altLang="ja-JP" sz="2400" dirty="0" smtClean="0"/>
          </a:p>
          <a:p>
            <a:r>
              <a:rPr lang="en-US" altLang="ja-JP" sz="2400" dirty="0" smtClean="0"/>
              <a:t>JAEA</a:t>
            </a:r>
            <a:r>
              <a:rPr lang="ja-JP" altLang="en-US" sz="2400" dirty="0" smtClean="0"/>
              <a:t>による</a:t>
            </a:r>
            <a:endParaRPr lang="ja-JP" altLang="en-US" sz="2400" dirty="0"/>
          </a:p>
          <a:p>
            <a:r>
              <a:rPr kumimoji="1" lang="en-US" altLang="ja-JP" sz="2400" dirty="0" smtClean="0"/>
              <a:t>SPEEDI-Ⅱ</a:t>
            </a:r>
            <a:r>
              <a:rPr kumimoji="1" lang="ja-JP" altLang="en-US" sz="2400" dirty="0" smtClean="0"/>
              <a:t>の計算結果</a:t>
            </a:r>
            <a:endParaRPr kumimoji="1" lang="ja-JP" altLang="en-US" sz="2400" dirty="0"/>
          </a:p>
        </p:txBody>
      </p:sp>
    </p:spTree>
    <p:extLst>
      <p:ext uri="{BB962C8B-B14F-4D97-AF65-F5344CB8AC3E}">
        <p14:creationId xmlns:p14="http://schemas.microsoft.com/office/powerpoint/2010/main" val="377626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6</a:t>
            </a:fld>
            <a:endParaRPr kumimoji="1" lang="ja-JP" altLang="en-US"/>
          </a:p>
        </p:txBody>
      </p:sp>
      <p:sp>
        <p:nvSpPr>
          <p:cNvPr id="5" name="タイトル 1"/>
          <p:cNvSpPr>
            <a:spLocks noGrp="1"/>
          </p:cNvSpPr>
          <p:nvPr>
            <p:ph type="title"/>
          </p:nvPr>
        </p:nvSpPr>
        <p:spPr>
          <a:xfrm>
            <a:off x="457200" y="274638"/>
            <a:ext cx="8229600" cy="1143000"/>
          </a:xfrm>
        </p:spPr>
        <p:txBody>
          <a:bodyPr/>
          <a:lstStyle/>
          <a:p>
            <a:r>
              <a:rPr lang="ja-JP" altLang="en-US" dirty="0" smtClean="0"/>
              <a:t>乾性沈着も考慮すべきである！</a:t>
            </a:r>
            <a:endParaRPr kumimoji="1" lang="ja-JP" altLang="en-US" dirty="0"/>
          </a:p>
        </p:txBody>
      </p:sp>
      <p:sp>
        <p:nvSpPr>
          <p:cNvPr id="6" name="正方形/長方形 5"/>
          <p:cNvSpPr/>
          <p:nvPr/>
        </p:nvSpPr>
        <p:spPr>
          <a:xfrm>
            <a:off x="165505" y="116632"/>
            <a:ext cx="2318263" cy="369332"/>
          </a:xfrm>
          <a:prstGeom prst="rect">
            <a:avLst/>
          </a:prstGeom>
        </p:spPr>
        <p:txBody>
          <a:bodyPr wrap="none">
            <a:spAutoFit/>
          </a:bodyPr>
          <a:lstStyle/>
          <a:p>
            <a:pPr marL="342900" indent="-342900">
              <a:buFont typeface="+mj-lt"/>
              <a:buAutoNum type="arabicPeriod" startAt="2"/>
            </a:pPr>
            <a:r>
              <a:rPr lang="ja-JP" altLang="en-US" dirty="0"/>
              <a:t>沈着過程について</a:t>
            </a:r>
            <a:endParaRPr lang="en-US" altLang="ja-JP" dirty="0"/>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836388"/>
            <a:ext cx="8416636" cy="193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273" y="4645048"/>
            <a:ext cx="8296255" cy="1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987824" y="6134570"/>
            <a:ext cx="1152128" cy="461665"/>
          </a:xfrm>
          <a:prstGeom prst="rect">
            <a:avLst/>
          </a:prstGeom>
          <a:noFill/>
        </p:spPr>
        <p:txBody>
          <a:bodyPr wrap="square" rtlCol="0">
            <a:spAutoFit/>
          </a:bodyPr>
          <a:lstStyle/>
          <a:p>
            <a:r>
              <a:rPr kumimoji="1" lang="en-US" altLang="ja-JP" sz="2400" baseline="30000" dirty="0" smtClean="0"/>
              <a:t>137</a:t>
            </a:r>
            <a:r>
              <a:rPr kumimoji="1" lang="en-US" altLang="ja-JP" sz="2400" dirty="0" smtClean="0"/>
              <a:t>Cs</a:t>
            </a:r>
            <a:endParaRPr kumimoji="1" lang="ja-JP" altLang="en-US" sz="2400" dirty="0"/>
          </a:p>
        </p:txBody>
      </p:sp>
      <p:sp>
        <p:nvSpPr>
          <p:cNvPr id="11" name="テキスト ボックス 10"/>
          <p:cNvSpPr txBox="1"/>
          <p:nvPr/>
        </p:nvSpPr>
        <p:spPr>
          <a:xfrm>
            <a:off x="6324015" y="6134570"/>
            <a:ext cx="1152128" cy="461665"/>
          </a:xfrm>
          <a:prstGeom prst="rect">
            <a:avLst/>
          </a:prstGeom>
          <a:noFill/>
        </p:spPr>
        <p:txBody>
          <a:bodyPr wrap="square" rtlCol="0">
            <a:spAutoFit/>
          </a:bodyPr>
          <a:lstStyle/>
          <a:p>
            <a:r>
              <a:rPr kumimoji="1" lang="en-US" altLang="ja-JP" sz="2400" baseline="30000" dirty="0" smtClean="0"/>
              <a:t>131</a:t>
            </a:r>
            <a:r>
              <a:rPr kumimoji="1" lang="en-US" altLang="ja-JP" sz="2400" dirty="0" smtClean="0"/>
              <a:t>I</a:t>
            </a:r>
            <a:endParaRPr kumimoji="1" lang="ja-JP" altLang="en-US" sz="2400" dirty="0"/>
          </a:p>
        </p:txBody>
      </p:sp>
      <p:sp>
        <p:nvSpPr>
          <p:cNvPr id="9" name="テキスト ボックス 8"/>
          <p:cNvSpPr txBox="1"/>
          <p:nvPr/>
        </p:nvSpPr>
        <p:spPr>
          <a:xfrm>
            <a:off x="6900079" y="-1179512"/>
            <a:ext cx="45719" cy="461665"/>
          </a:xfrm>
          <a:prstGeom prst="rect">
            <a:avLst/>
          </a:prstGeom>
          <a:noFill/>
        </p:spPr>
        <p:txBody>
          <a:bodyPr wrap="square" rtlCol="0">
            <a:spAutoFit/>
          </a:bodyPr>
          <a:lstStyle/>
          <a:p>
            <a:endParaRPr kumimoji="1" lang="ja-JP" altLang="en-US" sz="2400" dirty="0"/>
          </a:p>
        </p:txBody>
      </p:sp>
      <p:sp>
        <p:nvSpPr>
          <p:cNvPr id="10" name="テキスト ボックス 9"/>
          <p:cNvSpPr txBox="1"/>
          <p:nvPr/>
        </p:nvSpPr>
        <p:spPr>
          <a:xfrm>
            <a:off x="1835696" y="4417368"/>
            <a:ext cx="864096" cy="307777"/>
          </a:xfrm>
          <a:prstGeom prst="rect">
            <a:avLst/>
          </a:prstGeom>
          <a:noFill/>
        </p:spPr>
        <p:txBody>
          <a:bodyPr wrap="square" rtlCol="0">
            <a:spAutoFit/>
          </a:bodyPr>
          <a:lstStyle/>
          <a:p>
            <a:r>
              <a:rPr kumimoji="1" lang="en-US" altLang="ja-JP" sz="1400" dirty="0" smtClean="0"/>
              <a:t>13</a:t>
            </a:r>
            <a:endParaRPr kumimoji="1" lang="ja-JP" altLang="en-US" sz="1400" dirty="0"/>
          </a:p>
        </p:txBody>
      </p:sp>
      <p:sp>
        <p:nvSpPr>
          <p:cNvPr id="14" name="テキスト ボックス 13"/>
          <p:cNvSpPr txBox="1"/>
          <p:nvPr/>
        </p:nvSpPr>
        <p:spPr>
          <a:xfrm>
            <a:off x="4860032" y="4489376"/>
            <a:ext cx="864096" cy="307777"/>
          </a:xfrm>
          <a:prstGeom prst="rect">
            <a:avLst/>
          </a:prstGeom>
          <a:noFill/>
        </p:spPr>
        <p:txBody>
          <a:bodyPr wrap="square" rtlCol="0">
            <a:spAutoFit/>
          </a:bodyPr>
          <a:lstStyle/>
          <a:p>
            <a:r>
              <a:rPr kumimoji="1" lang="en-US" altLang="ja-JP" sz="1400" dirty="0" smtClean="0"/>
              <a:t>31</a:t>
            </a:r>
            <a:endParaRPr kumimoji="1" lang="ja-JP" altLang="en-US" sz="1400" dirty="0"/>
          </a:p>
        </p:txBody>
      </p:sp>
      <p:sp>
        <p:nvSpPr>
          <p:cNvPr id="12" name="テキスト ボックス 11"/>
          <p:cNvSpPr txBox="1"/>
          <p:nvPr/>
        </p:nvSpPr>
        <p:spPr>
          <a:xfrm>
            <a:off x="340343" y="2204864"/>
            <a:ext cx="3223545" cy="461665"/>
          </a:xfrm>
          <a:prstGeom prst="rect">
            <a:avLst/>
          </a:prstGeom>
          <a:noFill/>
        </p:spPr>
        <p:txBody>
          <a:bodyPr wrap="square" rtlCol="0">
            <a:spAutoFit/>
          </a:bodyPr>
          <a:lstStyle/>
          <a:p>
            <a:r>
              <a:rPr lang="ja-JP" altLang="en-US" sz="2400" dirty="0" smtClean="0"/>
              <a:t>滝川ら（</a:t>
            </a:r>
            <a:r>
              <a:rPr lang="en-US" altLang="ja-JP" sz="2400" dirty="0" smtClean="0"/>
              <a:t>JAMSTEC</a:t>
            </a:r>
            <a:r>
              <a:rPr lang="ja-JP" altLang="en-US" sz="2400" dirty="0" smtClean="0"/>
              <a:t>）</a:t>
            </a:r>
            <a:endParaRPr kumimoji="1" lang="ja-JP" altLang="en-US" sz="2400" dirty="0"/>
          </a:p>
        </p:txBody>
      </p:sp>
      <p:sp>
        <p:nvSpPr>
          <p:cNvPr id="15" name="テキスト ボックス 14"/>
          <p:cNvSpPr txBox="1"/>
          <p:nvPr/>
        </p:nvSpPr>
        <p:spPr>
          <a:xfrm rot="16200000">
            <a:off x="622302" y="3295728"/>
            <a:ext cx="1944216" cy="338554"/>
          </a:xfrm>
          <a:prstGeom prst="rect">
            <a:avLst/>
          </a:prstGeom>
          <a:noFill/>
        </p:spPr>
        <p:txBody>
          <a:bodyPr wrap="square" rtlCol="0">
            <a:spAutoFit/>
          </a:bodyPr>
          <a:lstStyle/>
          <a:p>
            <a:r>
              <a:rPr kumimoji="1" lang="en-US" altLang="ja-JP" sz="1600" dirty="0" smtClean="0"/>
              <a:t>[</a:t>
            </a:r>
            <a:r>
              <a:rPr kumimoji="1" lang="en-US" altLang="ja-JP" sz="1600" dirty="0" err="1" smtClean="0"/>
              <a:t>Bq</a:t>
            </a:r>
            <a:r>
              <a:rPr kumimoji="1" lang="en-US" altLang="ja-JP" sz="1600" dirty="0" smtClean="0"/>
              <a:t>/m2/</a:t>
            </a:r>
            <a:r>
              <a:rPr kumimoji="1" lang="en-US" altLang="ja-JP" sz="1600" dirty="0" err="1" smtClean="0"/>
              <a:t>dy</a:t>
            </a:r>
            <a:r>
              <a:rPr kumimoji="1" lang="en-US" altLang="ja-JP" sz="1600" dirty="0" smtClean="0"/>
              <a:t>]</a:t>
            </a:r>
            <a:endParaRPr kumimoji="1" lang="ja-JP" altLang="en-US" sz="1600" dirty="0"/>
          </a:p>
        </p:txBody>
      </p:sp>
      <p:sp>
        <p:nvSpPr>
          <p:cNvPr id="17" name="テキスト ボックス 16"/>
          <p:cNvSpPr txBox="1"/>
          <p:nvPr/>
        </p:nvSpPr>
        <p:spPr>
          <a:xfrm>
            <a:off x="1701981" y="4298613"/>
            <a:ext cx="504056" cy="276999"/>
          </a:xfrm>
          <a:prstGeom prst="rect">
            <a:avLst/>
          </a:prstGeom>
          <a:noFill/>
        </p:spPr>
        <p:txBody>
          <a:bodyPr wrap="square" rtlCol="0">
            <a:spAutoFit/>
          </a:bodyPr>
          <a:lstStyle/>
          <a:p>
            <a:r>
              <a:rPr kumimoji="1" lang="en-US" altLang="ja-JP" sz="1200" dirty="0" smtClean="0"/>
              <a:t>10</a:t>
            </a:r>
            <a:r>
              <a:rPr kumimoji="1" lang="en-US" altLang="ja-JP" sz="1200" baseline="30000" dirty="0" smtClean="0"/>
              <a:t>-2</a:t>
            </a:r>
            <a:endParaRPr kumimoji="1" lang="ja-JP" altLang="en-US" sz="1200" baseline="30000" dirty="0"/>
          </a:p>
        </p:txBody>
      </p:sp>
      <p:sp>
        <p:nvSpPr>
          <p:cNvPr id="20" name="テキスト ボックス 19"/>
          <p:cNvSpPr txBox="1"/>
          <p:nvPr/>
        </p:nvSpPr>
        <p:spPr>
          <a:xfrm>
            <a:off x="1763688" y="3212977"/>
            <a:ext cx="504056" cy="276999"/>
          </a:xfrm>
          <a:prstGeom prst="rect">
            <a:avLst/>
          </a:prstGeom>
          <a:noFill/>
        </p:spPr>
        <p:txBody>
          <a:bodyPr wrap="square" rtlCol="0">
            <a:spAutoFit/>
          </a:bodyPr>
          <a:lstStyle/>
          <a:p>
            <a:r>
              <a:rPr kumimoji="1" lang="en-US" altLang="ja-JP" sz="1200" dirty="0" smtClean="0"/>
              <a:t>10</a:t>
            </a:r>
            <a:r>
              <a:rPr kumimoji="1" lang="en-US" altLang="ja-JP" sz="1200" baseline="30000" dirty="0" smtClean="0"/>
              <a:t>6</a:t>
            </a:r>
            <a:endParaRPr kumimoji="1" lang="ja-JP" altLang="en-US" sz="1200" baseline="30000" dirty="0"/>
          </a:p>
        </p:txBody>
      </p:sp>
      <p:sp>
        <p:nvSpPr>
          <p:cNvPr id="18" name="テキスト ボックス 17"/>
          <p:cNvSpPr txBox="1"/>
          <p:nvPr/>
        </p:nvSpPr>
        <p:spPr>
          <a:xfrm>
            <a:off x="754865" y="1484784"/>
            <a:ext cx="7771240" cy="461665"/>
          </a:xfrm>
          <a:prstGeom prst="rect">
            <a:avLst/>
          </a:prstGeom>
          <a:noFill/>
        </p:spPr>
        <p:txBody>
          <a:bodyPr wrap="square" rtlCol="0">
            <a:spAutoFit/>
          </a:bodyPr>
          <a:lstStyle/>
          <a:p>
            <a:r>
              <a:rPr kumimoji="1" lang="ja-JP" altLang="en-US" sz="2400" dirty="0" smtClean="0"/>
              <a:t>このシミュレーション結果によれば，乾性沈着の割合も多い．</a:t>
            </a:r>
            <a:endParaRPr kumimoji="1" lang="ja-JP" altLang="en-US" sz="2400" dirty="0"/>
          </a:p>
        </p:txBody>
      </p:sp>
    </p:spTree>
    <p:extLst>
      <p:ext uri="{BB962C8B-B14F-4D97-AF65-F5344CB8AC3E}">
        <p14:creationId xmlns:p14="http://schemas.microsoft.com/office/powerpoint/2010/main" val="892763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7</a:t>
            </a:fld>
            <a:endParaRPr kumimoji="1" lang="ja-JP" altLang="en-US"/>
          </a:p>
        </p:txBody>
      </p:sp>
      <p:sp>
        <p:nvSpPr>
          <p:cNvPr id="5" name="タイトル 1"/>
          <p:cNvSpPr>
            <a:spLocks noGrp="1"/>
          </p:cNvSpPr>
          <p:nvPr>
            <p:ph type="title"/>
          </p:nvPr>
        </p:nvSpPr>
        <p:spPr>
          <a:xfrm>
            <a:off x="457200" y="274638"/>
            <a:ext cx="8229600" cy="1143000"/>
          </a:xfrm>
        </p:spPr>
        <p:txBody>
          <a:bodyPr>
            <a:normAutofit/>
          </a:bodyPr>
          <a:lstStyle/>
          <a:p>
            <a:r>
              <a:rPr lang="ja-JP" altLang="en-US" dirty="0" smtClean="0"/>
              <a:t>乾性沈着：　乱流輸送 </a:t>
            </a:r>
            <a:r>
              <a:rPr lang="ja-JP" altLang="en-US" sz="3600" dirty="0" smtClean="0"/>
              <a:t>と </a:t>
            </a:r>
            <a:r>
              <a:rPr lang="ja-JP" altLang="en-US" dirty="0" smtClean="0"/>
              <a:t>重力沈降</a:t>
            </a:r>
            <a:endParaRPr kumimoji="1" lang="ja-JP" altLang="en-US" dirty="0"/>
          </a:p>
        </p:txBody>
      </p:sp>
      <p:sp>
        <p:nvSpPr>
          <p:cNvPr id="7" name="正方形/長方形 6"/>
          <p:cNvSpPr/>
          <p:nvPr/>
        </p:nvSpPr>
        <p:spPr>
          <a:xfrm>
            <a:off x="266334" y="1412776"/>
            <a:ext cx="8046434" cy="369332"/>
          </a:xfrm>
          <a:prstGeom prst="rect">
            <a:avLst/>
          </a:prstGeom>
        </p:spPr>
        <p:txBody>
          <a:bodyPr wrap="none">
            <a:spAutoFit/>
          </a:bodyPr>
          <a:lstStyle/>
          <a:p>
            <a:r>
              <a:rPr lang="ja-JP" altLang="en-US" dirty="0" smtClean="0"/>
              <a:t>例）　エアロゾルモデル</a:t>
            </a:r>
            <a:r>
              <a:rPr lang="en-US" altLang="ja-JP" dirty="0" smtClean="0"/>
              <a:t>”SPRINTER”</a:t>
            </a:r>
            <a:r>
              <a:rPr lang="ja-JP" altLang="en-US" dirty="0" smtClean="0"/>
              <a:t>　（</a:t>
            </a:r>
            <a:r>
              <a:rPr lang="en-US" altLang="ja-JP" dirty="0" err="1" smtClean="0"/>
              <a:t>Takemura</a:t>
            </a:r>
            <a:r>
              <a:rPr lang="en-US" altLang="ja-JP" dirty="0" smtClean="0"/>
              <a:t> </a:t>
            </a:r>
            <a:r>
              <a:rPr lang="en-US" altLang="ja-JP" dirty="0"/>
              <a:t>et al. (2000</a:t>
            </a:r>
            <a:r>
              <a:rPr lang="en-US" altLang="ja-JP" dirty="0" smtClean="0"/>
              <a:t>)</a:t>
            </a:r>
            <a:r>
              <a:rPr lang="ja-JP" altLang="en-US" dirty="0" smtClean="0"/>
              <a:t>）</a:t>
            </a:r>
            <a:r>
              <a:rPr lang="ja-JP" altLang="ja-JP" dirty="0" smtClean="0"/>
              <a:t>で</a:t>
            </a:r>
            <a:r>
              <a:rPr lang="ja-JP" altLang="ja-JP" dirty="0"/>
              <a:t>用いられている手法</a:t>
            </a:r>
            <a:endParaRPr lang="ja-JP" altLang="en-US" dirty="0"/>
          </a:p>
        </p:txBody>
      </p:sp>
      <p:sp>
        <p:nvSpPr>
          <p:cNvPr id="8" name="正方形/長方形 7"/>
          <p:cNvSpPr/>
          <p:nvPr/>
        </p:nvSpPr>
        <p:spPr>
          <a:xfrm>
            <a:off x="395536" y="2105559"/>
            <a:ext cx="4350999" cy="369332"/>
          </a:xfrm>
          <a:prstGeom prst="rect">
            <a:avLst/>
          </a:prstGeom>
        </p:spPr>
        <p:txBody>
          <a:bodyPr wrap="none">
            <a:spAutoFit/>
          </a:bodyPr>
          <a:lstStyle/>
          <a:p>
            <a:r>
              <a:rPr lang="ja-JP" altLang="ja-JP" dirty="0"/>
              <a:t>乱流輸送による放射性物質のフラックス</a:t>
            </a:r>
            <a:r>
              <a:rPr lang="en-US" altLang="ja-JP" dirty="0" err="1"/>
              <a:t>F</a:t>
            </a:r>
            <a:r>
              <a:rPr lang="en-US" altLang="ja-JP" baseline="-25000" dirty="0" err="1"/>
              <a:t>dry</a:t>
            </a:r>
            <a:endParaRPr lang="ja-JP" altLang="en-US" dirty="0"/>
          </a:p>
        </p:txBody>
      </p:sp>
      <p:sp>
        <p:nvSpPr>
          <p:cNvPr id="9" name="正方形/長方形 8"/>
          <p:cNvSpPr/>
          <p:nvPr/>
        </p:nvSpPr>
        <p:spPr>
          <a:xfrm>
            <a:off x="467544" y="4355812"/>
            <a:ext cx="5166320" cy="369332"/>
          </a:xfrm>
          <a:prstGeom prst="rect">
            <a:avLst/>
          </a:prstGeom>
        </p:spPr>
        <p:txBody>
          <a:bodyPr wrap="square">
            <a:spAutoFit/>
          </a:bodyPr>
          <a:lstStyle/>
          <a:p>
            <a:r>
              <a:rPr lang="ja-JP" altLang="ja-JP" dirty="0"/>
              <a:t>重力沈降による放射性物質の沈降フラックス</a:t>
            </a:r>
            <a:r>
              <a:rPr lang="en-US" altLang="ja-JP" dirty="0" err="1"/>
              <a:t>Fg</a:t>
            </a:r>
            <a:endParaRPr lang="ja-JP" altLang="en-US" dirty="0"/>
          </a:p>
        </p:txBody>
      </p:sp>
      <mc:AlternateContent xmlns:mc="http://schemas.openxmlformats.org/markup-compatibility/2006" xmlns:a14="http://schemas.microsoft.com/office/drawing/2010/main">
        <mc:Choice Requires="a14">
          <p:sp>
            <p:nvSpPr>
              <p:cNvPr id="10" name="正方形/長方形 9"/>
              <p:cNvSpPr/>
              <p:nvPr/>
            </p:nvSpPr>
            <p:spPr>
              <a:xfrm>
                <a:off x="792880" y="2617764"/>
                <a:ext cx="3620671" cy="720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sz="2000" i="1">
                              <a:latin typeface="Cambria Math"/>
                            </a:rPr>
                          </m:ctrlPr>
                        </m:sSubPr>
                        <m:e>
                          <m:r>
                            <m:rPr>
                              <m:sty m:val="p"/>
                            </m:rPr>
                            <a:rPr lang="en-US" altLang="ja-JP" sz="2000">
                              <a:latin typeface="Cambria Math"/>
                            </a:rPr>
                            <m:t>F</m:t>
                          </m:r>
                        </m:e>
                        <m:sub>
                          <m:r>
                            <m:rPr>
                              <m:sty m:val="p"/>
                            </m:rPr>
                            <a:rPr lang="en-US" altLang="ja-JP" sz="2000">
                              <a:latin typeface="Cambria Math"/>
                            </a:rPr>
                            <m:t>dry</m:t>
                          </m:r>
                        </m:sub>
                      </m:sSub>
                      <m:r>
                        <a:rPr lang="en-US" altLang="ja-JP" sz="2000">
                          <a:latin typeface="Cambria Math"/>
                        </a:rPr>
                        <m:t>=</m:t>
                      </m:r>
                      <m:r>
                        <a:rPr lang="en-US" altLang="ja-JP" sz="2000" i="1">
                          <a:latin typeface="Cambria Math"/>
                        </a:rPr>
                        <m:t>−</m:t>
                      </m:r>
                      <m:sSub>
                        <m:sSubPr>
                          <m:ctrlPr>
                            <a:rPr lang="ja-JP" altLang="ja-JP" sz="2000" i="1">
                              <a:latin typeface="Cambria Math"/>
                            </a:rPr>
                          </m:ctrlPr>
                        </m:sSubPr>
                        <m:e>
                          <m:r>
                            <m:rPr>
                              <m:sty m:val="p"/>
                            </m:rPr>
                            <a:rPr lang="en-US" altLang="ja-JP" sz="2000">
                              <a:latin typeface="Cambria Math"/>
                            </a:rPr>
                            <m:t>ρ</m:t>
                          </m:r>
                        </m:e>
                        <m:sub>
                          <m:r>
                            <m:rPr>
                              <m:sty m:val="p"/>
                            </m:rPr>
                            <a:rPr lang="en-US" altLang="ja-JP" sz="2000">
                              <a:latin typeface="Cambria Math"/>
                            </a:rPr>
                            <m:t>air</m:t>
                          </m:r>
                        </m:sub>
                      </m:sSub>
                      <m:f>
                        <m:fPr>
                          <m:ctrlPr>
                            <a:rPr lang="ja-JP" altLang="ja-JP" sz="2000" i="1">
                              <a:latin typeface="Cambria Math"/>
                            </a:rPr>
                          </m:ctrlPr>
                        </m:fPr>
                        <m:num>
                          <m:sSub>
                            <m:sSubPr>
                              <m:ctrlPr>
                                <a:rPr lang="ja-JP" altLang="ja-JP" sz="2000" i="1">
                                  <a:latin typeface="Cambria Math"/>
                                </a:rPr>
                              </m:ctrlPr>
                            </m:sSubPr>
                            <m:e>
                              <m:r>
                                <m:rPr>
                                  <m:sty m:val="p"/>
                                </m:rPr>
                                <a:rPr lang="en-US" altLang="ja-JP" sz="2000">
                                  <a:latin typeface="Cambria Math"/>
                                </a:rPr>
                                <m:t>ν</m:t>
                              </m:r>
                            </m:e>
                            <m:sub>
                              <m:r>
                                <m:rPr>
                                  <m:sty m:val="p"/>
                                </m:rPr>
                                <a:rPr lang="en-US" altLang="ja-JP" sz="2000">
                                  <a:latin typeface="Cambria Math"/>
                                </a:rPr>
                                <m:t>dry</m:t>
                              </m:r>
                              <m:r>
                                <a:rPr lang="en-US" altLang="ja-JP" sz="2000">
                                  <a:latin typeface="Cambria Math"/>
                                </a:rPr>
                                <m:t> </m:t>
                              </m:r>
                              <m:d>
                                <m:dPr>
                                  <m:begChr m:val="|"/>
                                  <m:endChr m:val="|"/>
                                  <m:ctrlPr>
                                    <a:rPr lang="ja-JP" altLang="ja-JP" sz="2000" i="1">
                                      <a:latin typeface="Cambria Math"/>
                                    </a:rPr>
                                  </m:ctrlPr>
                                </m:dPr>
                                <m:e>
                                  <m:sSub>
                                    <m:sSubPr>
                                      <m:ctrlPr>
                                        <a:rPr lang="ja-JP" altLang="ja-JP" sz="2000" i="1">
                                          <a:latin typeface="Cambria Math"/>
                                        </a:rPr>
                                      </m:ctrlPr>
                                    </m:sSubPr>
                                    <m:e>
                                      <m:r>
                                        <m:rPr>
                                          <m:sty m:val="p"/>
                                        </m:rPr>
                                        <a:rPr lang="en-US" altLang="ja-JP" sz="2000">
                                          <a:latin typeface="Cambria Math"/>
                                        </a:rPr>
                                        <m:t>v</m:t>
                                      </m:r>
                                    </m:e>
                                    <m:sub>
                                      <m:r>
                                        <m:rPr>
                                          <m:sty m:val="p"/>
                                        </m:rPr>
                                        <a:rPr lang="en-US" altLang="ja-JP" sz="2000">
                                          <a:latin typeface="Cambria Math"/>
                                        </a:rPr>
                                        <m:t>k</m:t>
                                      </m:r>
                                      <m:r>
                                        <a:rPr lang="en-US" altLang="ja-JP" sz="2000">
                                          <a:latin typeface="Cambria Math"/>
                                        </a:rPr>
                                        <m:t>=1</m:t>
                                      </m:r>
                                    </m:sub>
                                  </m:sSub>
                                </m:e>
                              </m:d>
                              <m:r>
                                <a:rPr lang="en-US" altLang="ja-JP" sz="2000">
                                  <a:latin typeface="Cambria Math"/>
                                </a:rPr>
                                <m:t> </m:t>
                              </m:r>
                              <m:sSub>
                                <m:sSubPr>
                                  <m:ctrlPr>
                                    <a:rPr lang="ja-JP" altLang="ja-JP" sz="2000" i="1">
                                      <a:latin typeface="Cambria Math"/>
                                    </a:rPr>
                                  </m:ctrlPr>
                                </m:sSubPr>
                                <m:e>
                                  <m:r>
                                    <m:rPr>
                                      <m:sty m:val="p"/>
                                    </m:rPr>
                                    <a:rPr lang="en-US" altLang="ja-JP" sz="2000">
                                      <a:latin typeface="Cambria Math"/>
                                    </a:rPr>
                                    <m:t>C</m:t>
                                  </m:r>
                                </m:e>
                                <m:sub>
                                  <m:r>
                                    <m:rPr>
                                      <m:sty m:val="p"/>
                                    </m:rPr>
                                    <a:rPr lang="en-US" altLang="ja-JP" sz="2000">
                                      <a:latin typeface="Cambria Math"/>
                                    </a:rPr>
                                    <m:t>d</m:t>
                                  </m:r>
                                </m:sub>
                              </m:sSub>
                            </m:sub>
                          </m:sSub>
                        </m:num>
                        <m:den>
                          <m:sSub>
                            <m:sSubPr>
                              <m:ctrlPr>
                                <a:rPr lang="ja-JP" altLang="ja-JP" sz="2000" i="1">
                                  <a:latin typeface="Cambria Math"/>
                                </a:rPr>
                              </m:ctrlPr>
                            </m:sSubPr>
                            <m:e>
                              <m:r>
                                <m:rPr>
                                  <m:sty m:val="p"/>
                                </m:rPr>
                                <a:rPr lang="en-US" altLang="ja-JP" sz="2000">
                                  <a:latin typeface="Cambria Math"/>
                                </a:rPr>
                                <m:t>ν</m:t>
                              </m:r>
                            </m:e>
                            <m:sub>
                              <m:r>
                                <m:rPr>
                                  <m:sty m:val="p"/>
                                </m:rPr>
                                <a:rPr lang="en-US" altLang="ja-JP" sz="2000">
                                  <a:latin typeface="Cambria Math"/>
                                </a:rPr>
                                <m:t>dry</m:t>
                              </m:r>
                            </m:sub>
                          </m:sSub>
                          <m:r>
                            <a:rPr lang="en-US" altLang="ja-JP" sz="2000">
                              <a:latin typeface="Cambria Math"/>
                            </a:rPr>
                            <m:t>+</m:t>
                          </m:r>
                          <m:d>
                            <m:dPr>
                              <m:begChr m:val="|"/>
                              <m:endChr m:val="|"/>
                              <m:ctrlPr>
                                <a:rPr lang="ja-JP" altLang="ja-JP" sz="2000" i="1">
                                  <a:latin typeface="Cambria Math"/>
                                </a:rPr>
                              </m:ctrlPr>
                            </m:dPr>
                            <m:e>
                              <m:sSub>
                                <m:sSubPr>
                                  <m:ctrlPr>
                                    <a:rPr lang="ja-JP" altLang="ja-JP" sz="2000" i="1">
                                      <a:latin typeface="Cambria Math"/>
                                    </a:rPr>
                                  </m:ctrlPr>
                                </m:sSubPr>
                                <m:e>
                                  <m:r>
                                    <m:rPr>
                                      <m:sty m:val="p"/>
                                    </m:rPr>
                                    <a:rPr lang="en-US" altLang="ja-JP" sz="2000">
                                      <a:latin typeface="Cambria Math"/>
                                    </a:rPr>
                                    <m:t>v</m:t>
                                  </m:r>
                                </m:e>
                                <m:sub>
                                  <m:r>
                                    <m:rPr>
                                      <m:sty m:val="p"/>
                                    </m:rPr>
                                    <a:rPr lang="en-US" altLang="ja-JP" sz="2000">
                                      <a:latin typeface="Cambria Math"/>
                                    </a:rPr>
                                    <m:t>k</m:t>
                                  </m:r>
                                  <m:r>
                                    <a:rPr lang="en-US" altLang="ja-JP" sz="2000">
                                      <a:latin typeface="Cambria Math"/>
                                    </a:rPr>
                                    <m:t>=1</m:t>
                                  </m:r>
                                </m:sub>
                              </m:sSub>
                            </m:e>
                          </m:d>
                          <m:r>
                            <a:rPr lang="en-US" altLang="ja-JP" sz="2000">
                              <a:latin typeface="Cambria Math"/>
                            </a:rPr>
                            <m:t> </m:t>
                          </m:r>
                          <m:sSub>
                            <m:sSubPr>
                              <m:ctrlPr>
                                <a:rPr lang="ja-JP" altLang="ja-JP" sz="2000" i="1">
                                  <a:latin typeface="Cambria Math"/>
                                </a:rPr>
                              </m:ctrlPr>
                            </m:sSubPr>
                            <m:e>
                              <m:r>
                                <m:rPr>
                                  <m:sty m:val="p"/>
                                </m:rPr>
                                <a:rPr lang="en-US" altLang="ja-JP" sz="2000">
                                  <a:latin typeface="Cambria Math"/>
                                </a:rPr>
                                <m:t>C</m:t>
                              </m:r>
                            </m:e>
                            <m:sub>
                              <m:r>
                                <m:rPr>
                                  <m:sty m:val="p"/>
                                </m:rPr>
                                <a:rPr lang="en-US" altLang="ja-JP" sz="2000">
                                  <a:latin typeface="Cambria Math"/>
                                </a:rPr>
                                <m:t>d</m:t>
                              </m:r>
                            </m:sub>
                          </m:sSub>
                        </m:den>
                      </m:f>
                      <m:r>
                        <a:rPr lang="en-US" altLang="ja-JP" sz="2000">
                          <a:latin typeface="Cambria Math"/>
                        </a:rPr>
                        <m:t> </m:t>
                      </m:r>
                      <m:sSub>
                        <m:sSubPr>
                          <m:ctrlPr>
                            <a:rPr lang="ja-JP" altLang="ja-JP" sz="2000" i="1">
                              <a:latin typeface="Cambria Math"/>
                            </a:rPr>
                          </m:ctrlPr>
                        </m:sSubPr>
                        <m:e>
                          <m:r>
                            <m:rPr>
                              <m:sty m:val="p"/>
                            </m:rPr>
                            <a:rPr lang="en-US" altLang="ja-JP" sz="2000">
                              <a:latin typeface="Cambria Math"/>
                            </a:rPr>
                            <m:t>q</m:t>
                          </m:r>
                        </m:e>
                        <m:sub>
                          <m:r>
                            <m:rPr>
                              <m:sty m:val="p"/>
                            </m:rPr>
                            <a:rPr lang="en-US" altLang="ja-JP" sz="2000">
                              <a:latin typeface="Cambria Math"/>
                            </a:rPr>
                            <m:t>a</m:t>
                          </m:r>
                        </m:sub>
                      </m:sSub>
                    </m:oMath>
                  </m:oMathPara>
                </a14:m>
                <a:endParaRPr lang="ja-JP" altLang="ja-JP" sz="20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792880" y="2617764"/>
                <a:ext cx="3620671" cy="720197"/>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4968552" y="2617763"/>
                <a:ext cx="4427984" cy="1402179"/>
              </a:xfrm>
              <a:prstGeom prst="rect">
                <a:avLst/>
              </a:prstGeom>
            </p:spPr>
            <p:txBody>
              <a:bodyPr wrap="square">
                <a:spAutoFit/>
              </a:bodyPr>
              <a:lstStyle/>
              <a:p>
                <a:r>
                  <a:rPr lang="en-US" altLang="ja-JP" sz="1600" dirty="0" err="1" smtClean="0"/>
                  <a:t>q</a:t>
                </a:r>
                <a:r>
                  <a:rPr lang="en-US" altLang="ja-JP" sz="1600" baseline="-25000" dirty="0" err="1" smtClean="0"/>
                  <a:t>a</a:t>
                </a:r>
                <a:r>
                  <a:rPr lang="en-US" altLang="ja-JP" sz="1600" dirty="0" smtClean="0"/>
                  <a:t>         : </a:t>
                </a:r>
                <a:r>
                  <a:rPr lang="ja-JP" altLang="ja-JP" sz="1600" dirty="0" smtClean="0"/>
                  <a:t>放射性</a:t>
                </a:r>
                <a:r>
                  <a:rPr lang="ja-JP" altLang="ja-JP" sz="1600" dirty="0"/>
                  <a:t>物質の</a:t>
                </a:r>
                <a:r>
                  <a:rPr lang="ja-JP" altLang="ja-JP" sz="1600" dirty="0" smtClean="0"/>
                  <a:t>混合比</a:t>
                </a:r>
                <a:endParaRPr lang="en-US" altLang="ja-JP" sz="1600" i="1" dirty="0" smtClean="0"/>
              </a:p>
              <a:p>
                <a14:m>
                  <m:oMath xmlns:m="http://schemas.openxmlformats.org/officeDocument/2006/math">
                    <m:sSub>
                      <m:sSubPr>
                        <m:ctrlPr>
                          <a:rPr lang="ja-JP" altLang="ja-JP" sz="1600" i="1" smtClean="0">
                            <a:latin typeface="Cambria Math"/>
                          </a:rPr>
                        </m:ctrlPr>
                      </m:sSubPr>
                      <m:e>
                        <m:r>
                          <m:rPr>
                            <m:sty m:val="p"/>
                          </m:rPr>
                          <a:rPr lang="en-US" altLang="ja-JP" sz="1600">
                            <a:latin typeface="Cambria Math"/>
                          </a:rPr>
                          <m:t>ρ</m:t>
                        </m:r>
                      </m:e>
                      <m:sub>
                        <m:r>
                          <m:rPr>
                            <m:sty m:val="p"/>
                          </m:rPr>
                          <a:rPr lang="en-US" altLang="ja-JP" sz="1600">
                            <a:latin typeface="Cambria Math"/>
                          </a:rPr>
                          <m:t>air</m:t>
                        </m:r>
                      </m:sub>
                    </m:sSub>
                    <m:r>
                      <a:rPr lang="en-US" altLang="ja-JP" sz="1600" b="0" i="0" smtClean="0">
                        <a:latin typeface="Cambria Math"/>
                      </a:rPr>
                      <m:t> </m:t>
                    </m:r>
                  </m:oMath>
                </a14:m>
                <a:r>
                  <a:rPr lang="en-US" altLang="ja-JP" sz="1600" dirty="0" smtClean="0"/>
                  <a:t>     : </a:t>
                </a:r>
                <a:r>
                  <a:rPr lang="ja-JP" altLang="ja-JP" sz="1600" dirty="0" smtClean="0"/>
                  <a:t>大気</a:t>
                </a:r>
                <a:r>
                  <a:rPr lang="ja-JP" altLang="ja-JP" sz="1600" dirty="0"/>
                  <a:t>密度</a:t>
                </a:r>
                <a:endParaRPr lang="en-US" altLang="ja-JP" sz="1600" dirty="0" smtClean="0"/>
              </a:p>
              <a:p>
                <a14:m>
                  <m:oMath xmlns:m="http://schemas.openxmlformats.org/officeDocument/2006/math">
                    <m:sSub>
                      <m:sSubPr>
                        <m:ctrlPr>
                          <a:rPr lang="ja-JP" altLang="ja-JP" sz="1600" i="1">
                            <a:latin typeface="Cambria Math"/>
                          </a:rPr>
                        </m:ctrlPr>
                      </m:sSubPr>
                      <m:e>
                        <m:r>
                          <m:rPr>
                            <m:sty m:val="p"/>
                          </m:rPr>
                          <a:rPr lang="en-US" altLang="ja-JP" sz="1600">
                            <a:latin typeface="Cambria Math"/>
                          </a:rPr>
                          <m:t>ν</m:t>
                        </m:r>
                      </m:e>
                      <m:sub>
                        <m:r>
                          <m:rPr>
                            <m:sty m:val="p"/>
                          </m:rPr>
                          <a:rPr lang="en-US" altLang="ja-JP" sz="1600">
                            <a:latin typeface="Cambria Math"/>
                          </a:rPr>
                          <m:t>dry</m:t>
                        </m:r>
                      </m:sub>
                    </m:sSub>
                  </m:oMath>
                </a14:m>
                <a:r>
                  <a:rPr lang="en-US" altLang="ja-JP" sz="1600" dirty="0" smtClean="0"/>
                  <a:t>     : </a:t>
                </a:r>
                <a:r>
                  <a:rPr lang="ja-JP" altLang="ja-JP" sz="1600" b="1" dirty="0" smtClean="0">
                    <a:solidFill>
                      <a:srgbClr val="FF0000"/>
                    </a:solidFill>
                  </a:rPr>
                  <a:t>乾性</a:t>
                </a:r>
                <a:r>
                  <a:rPr lang="ja-JP" altLang="ja-JP" sz="1600" b="1" dirty="0">
                    <a:solidFill>
                      <a:srgbClr val="FF0000"/>
                    </a:solidFill>
                  </a:rPr>
                  <a:t>沈着速度</a:t>
                </a:r>
                <a:endParaRPr lang="en-US" altLang="ja-JP" sz="1600" b="1" i="1" dirty="0" smtClean="0">
                  <a:solidFill>
                    <a:srgbClr val="FF0000"/>
                  </a:solidFill>
                </a:endParaRPr>
              </a:p>
              <a:p>
                <a14:m>
                  <m:oMath xmlns:m="http://schemas.openxmlformats.org/officeDocument/2006/math">
                    <m:d>
                      <m:dPr>
                        <m:begChr m:val="|"/>
                        <m:endChr m:val="|"/>
                        <m:ctrlPr>
                          <a:rPr lang="ja-JP" altLang="ja-JP" sz="1600" i="1">
                            <a:latin typeface="Cambria Math"/>
                          </a:rPr>
                        </m:ctrlPr>
                      </m:dPr>
                      <m:e>
                        <m:sSub>
                          <m:sSubPr>
                            <m:ctrlPr>
                              <a:rPr lang="ja-JP" altLang="ja-JP" sz="1600" i="1">
                                <a:latin typeface="Cambria Math"/>
                              </a:rPr>
                            </m:ctrlPr>
                          </m:sSubPr>
                          <m:e>
                            <m:r>
                              <m:rPr>
                                <m:sty m:val="p"/>
                              </m:rPr>
                              <a:rPr lang="en-US" altLang="ja-JP" sz="1600">
                                <a:latin typeface="Cambria Math"/>
                              </a:rPr>
                              <m:t>v</m:t>
                            </m:r>
                          </m:e>
                          <m:sub>
                            <m:r>
                              <m:rPr>
                                <m:sty m:val="p"/>
                              </m:rPr>
                              <a:rPr lang="en-US" altLang="ja-JP" sz="1600">
                                <a:latin typeface="Cambria Math"/>
                              </a:rPr>
                              <m:t>k</m:t>
                            </m:r>
                            <m:r>
                              <a:rPr lang="en-US" altLang="ja-JP" sz="1600">
                                <a:latin typeface="Cambria Math"/>
                              </a:rPr>
                              <m:t>=1</m:t>
                            </m:r>
                          </m:sub>
                        </m:sSub>
                      </m:e>
                    </m:d>
                  </m:oMath>
                </a14:m>
                <a:r>
                  <a:rPr lang="en-US" altLang="ja-JP" sz="1600" dirty="0" smtClean="0"/>
                  <a:t> : </a:t>
                </a:r>
                <a:r>
                  <a:rPr lang="ja-JP" altLang="ja-JP" sz="1600" dirty="0" smtClean="0"/>
                  <a:t>モデル大気</a:t>
                </a:r>
                <a:r>
                  <a:rPr lang="ja-JP" altLang="ja-JP" sz="1600" dirty="0"/>
                  <a:t>第一層（最下層）の</a:t>
                </a:r>
                <a:r>
                  <a:rPr lang="ja-JP" altLang="ja-JP" sz="1600" dirty="0" smtClean="0"/>
                  <a:t>風速</a:t>
                </a:r>
                <a:endParaRPr lang="en-US" altLang="ja-JP" sz="1600" dirty="0" smtClean="0"/>
              </a:p>
              <a:p>
                <a:r>
                  <a:rPr lang="en-US" altLang="ja-JP" sz="1600" dirty="0" smtClean="0"/>
                  <a:t>C</a:t>
                </a:r>
                <a:r>
                  <a:rPr lang="en-US" altLang="ja-JP" sz="1600" baseline="-25000" dirty="0" smtClean="0"/>
                  <a:t>d</a:t>
                </a:r>
                <a:r>
                  <a:rPr lang="en-US" altLang="ja-JP" sz="1600" dirty="0" smtClean="0"/>
                  <a:t>         : </a:t>
                </a:r>
                <a:r>
                  <a:rPr lang="ja-JP" altLang="ja-JP" sz="1600" dirty="0" smtClean="0"/>
                  <a:t>バルク係数</a:t>
                </a:r>
                <a:endParaRPr lang="en-US" altLang="ja-JP" sz="1600" dirty="0" smtClean="0"/>
              </a:p>
            </p:txBody>
          </p:sp>
        </mc:Choice>
        <mc:Fallback xmlns="">
          <p:sp>
            <p:nvSpPr>
              <p:cNvPr id="11" name="正方形/長方形 10"/>
              <p:cNvSpPr>
                <a:spLocks noRot="1" noChangeAspect="1" noMove="1" noResize="1" noEditPoints="1" noAdjustHandles="1" noChangeArrowheads="1" noChangeShapeType="1" noTextEdit="1"/>
              </p:cNvSpPr>
              <p:nvPr/>
            </p:nvSpPr>
            <p:spPr>
              <a:xfrm>
                <a:off x="4968552" y="2617763"/>
                <a:ext cx="4427984" cy="1402179"/>
              </a:xfrm>
              <a:prstGeom prst="rect">
                <a:avLst/>
              </a:prstGeom>
              <a:blipFill rotWithShape="1">
                <a:blip r:embed="rId3"/>
                <a:stretch>
                  <a:fillRect l="-689" t="-2174" b="-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792880" y="4900703"/>
                <a:ext cx="1675139" cy="431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sz="2000" i="1">
                              <a:latin typeface="Cambria Math"/>
                            </a:rPr>
                          </m:ctrlPr>
                        </m:sSubPr>
                        <m:e>
                          <m:r>
                            <m:rPr>
                              <m:sty m:val="p"/>
                            </m:rPr>
                            <a:rPr lang="en-US" altLang="ja-JP" sz="2000">
                              <a:latin typeface="Cambria Math"/>
                            </a:rPr>
                            <m:t>F</m:t>
                          </m:r>
                        </m:e>
                        <m:sub>
                          <m:r>
                            <m:rPr>
                              <m:sty m:val="p"/>
                            </m:rPr>
                            <a:rPr lang="en-US" altLang="ja-JP" sz="2000">
                              <a:latin typeface="Cambria Math"/>
                            </a:rPr>
                            <m:t>g</m:t>
                          </m:r>
                        </m:sub>
                      </m:sSub>
                      <m:r>
                        <a:rPr lang="en-US" altLang="ja-JP" sz="2000">
                          <a:latin typeface="Cambria Math"/>
                        </a:rPr>
                        <m:t>=</m:t>
                      </m:r>
                      <m:r>
                        <a:rPr lang="en-US" altLang="ja-JP" sz="2000" i="1">
                          <a:latin typeface="Cambria Math"/>
                        </a:rPr>
                        <m:t>−</m:t>
                      </m:r>
                      <m:sSub>
                        <m:sSubPr>
                          <m:ctrlPr>
                            <a:rPr lang="ja-JP" altLang="ja-JP" sz="2000" i="1">
                              <a:latin typeface="Cambria Math"/>
                            </a:rPr>
                          </m:ctrlPr>
                        </m:sSubPr>
                        <m:e>
                          <m:r>
                            <m:rPr>
                              <m:sty m:val="p"/>
                            </m:rPr>
                            <a:rPr lang="en-US" altLang="ja-JP" sz="2000">
                              <a:latin typeface="Cambria Math"/>
                            </a:rPr>
                            <m:t>ρ</m:t>
                          </m:r>
                        </m:e>
                        <m:sub>
                          <m:r>
                            <m:rPr>
                              <m:sty m:val="p"/>
                            </m:rPr>
                            <a:rPr lang="en-US" altLang="ja-JP" sz="2000">
                              <a:latin typeface="Cambria Math"/>
                            </a:rPr>
                            <m:t>air</m:t>
                          </m:r>
                        </m:sub>
                      </m:sSub>
                      <m:r>
                        <a:rPr lang="en-US" altLang="ja-JP" sz="2000">
                          <a:latin typeface="Cambria Math"/>
                        </a:rPr>
                        <m:t> </m:t>
                      </m:r>
                      <m:sSub>
                        <m:sSubPr>
                          <m:ctrlPr>
                            <a:rPr lang="ja-JP" altLang="ja-JP" sz="2000" i="1">
                              <a:latin typeface="Cambria Math"/>
                            </a:rPr>
                          </m:ctrlPr>
                        </m:sSubPr>
                        <m:e>
                          <m:r>
                            <m:rPr>
                              <m:sty m:val="p"/>
                            </m:rPr>
                            <a:rPr lang="en-US" altLang="ja-JP" sz="2000">
                              <a:latin typeface="Cambria Math"/>
                            </a:rPr>
                            <m:t>υ</m:t>
                          </m:r>
                        </m:e>
                        <m:sub>
                          <m:r>
                            <m:rPr>
                              <m:sty m:val="p"/>
                            </m:rPr>
                            <a:rPr lang="en-US" altLang="ja-JP" sz="2000">
                              <a:latin typeface="Cambria Math"/>
                            </a:rPr>
                            <m:t>a</m:t>
                          </m:r>
                        </m:sub>
                      </m:sSub>
                    </m:oMath>
                  </m:oMathPara>
                </a14:m>
                <a:endParaRPr lang="ja-JP" altLang="ja-JP" sz="20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792880" y="4900703"/>
                <a:ext cx="1675139" cy="431657"/>
              </a:xfrm>
              <a:prstGeom prst="rect">
                <a:avLst/>
              </a:prstGeom>
              <a:blipFill rotWithShape="1">
                <a:blip r:embed="rId4"/>
                <a:stretch>
                  <a:fillRect b="-56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1104236" y="5445224"/>
                <a:ext cx="1632883" cy="7854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sz="2000" i="1">
                              <a:latin typeface="Cambria Math"/>
                            </a:rPr>
                          </m:ctrlPr>
                        </m:sSubPr>
                        <m:e>
                          <m:r>
                            <m:rPr>
                              <m:sty m:val="p"/>
                            </m:rPr>
                            <a:rPr lang="en-US" altLang="ja-JP" sz="2000">
                              <a:latin typeface="Cambria Math"/>
                            </a:rPr>
                            <m:t>ν</m:t>
                          </m:r>
                        </m:e>
                        <m:sub>
                          <m:r>
                            <m:rPr>
                              <m:sty m:val="p"/>
                            </m:rPr>
                            <a:rPr lang="en-US" altLang="ja-JP" sz="2000">
                              <a:latin typeface="Cambria Math"/>
                            </a:rPr>
                            <m:t>a</m:t>
                          </m:r>
                        </m:sub>
                      </m:sSub>
                      <m:r>
                        <a:rPr lang="en-US" altLang="ja-JP" sz="2000">
                          <a:latin typeface="Cambria Math"/>
                        </a:rPr>
                        <m:t>=</m:t>
                      </m:r>
                      <m:f>
                        <m:fPr>
                          <m:ctrlPr>
                            <a:rPr lang="ja-JP" altLang="ja-JP" sz="2000" i="1">
                              <a:latin typeface="Cambria Math"/>
                            </a:rPr>
                          </m:ctrlPr>
                        </m:fPr>
                        <m:num>
                          <m:r>
                            <a:rPr lang="en-US" altLang="ja-JP" sz="2000">
                              <a:latin typeface="Cambria Math"/>
                            </a:rPr>
                            <m:t>2</m:t>
                          </m:r>
                          <m:sSub>
                            <m:sSubPr>
                              <m:ctrlPr>
                                <a:rPr lang="ja-JP" altLang="ja-JP" sz="2000" i="1">
                                  <a:latin typeface="Cambria Math"/>
                                </a:rPr>
                              </m:ctrlPr>
                            </m:sSubPr>
                            <m:e>
                              <m:r>
                                <m:rPr>
                                  <m:sty m:val="p"/>
                                </m:rPr>
                                <a:rPr lang="en-US" altLang="ja-JP" sz="2000">
                                  <a:latin typeface="Cambria Math"/>
                                </a:rPr>
                                <m:t>ρ</m:t>
                              </m:r>
                            </m:e>
                            <m:sub>
                              <m:r>
                                <m:rPr>
                                  <m:sty m:val="p"/>
                                </m:rPr>
                                <a:rPr lang="en-US" altLang="ja-JP" sz="2000">
                                  <a:latin typeface="Cambria Math"/>
                                </a:rPr>
                                <m:t>a</m:t>
                              </m:r>
                            </m:sub>
                          </m:sSub>
                          <m:sSup>
                            <m:sSupPr>
                              <m:ctrlPr>
                                <a:rPr lang="ja-JP" altLang="ja-JP" sz="2000" i="1">
                                  <a:latin typeface="Cambria Math"/>
                                </a:rPr>
                              </m:ctrlPr>
                            </m:sSupPr>
                            <m:e>
                              <m:sSub>
                                <m:sSubPr>
                                  <m:ctrlPr>
                                    <a:rPr lang="ja-JP" altLang="ja-JP" sz="2000" i="1">
                                      <a:latin typeface="Cambria Math"/>
                                    </a:rPr>
                                  </m:ctrlPr>
                                </m:sSubPr>
                                <m:e>
                                  <m:r>
                                    <m:rPr>
                                      <m:sty m:val="p"/>
                                    </m:rPr>
                                    <a:rPr lang="en-US" altLang="ja-JP" sz="2000">
                                      <a:latin typeface="Cambria Math"/>
                                    </a:rPr>
                                    <m:t>r</m:t>
                                  </m:r>
                                </m:e>
                                <m:sub>
                                  <m:r>
                                    <m:rPr>
                                      <m:sty m:val="p"/>
                                    </m:rPr>
                                    <a:rPr lang="en-US" altLang="ja-JP" sz="2000">
                                      <a:latin typeface="Cambria Math"/>
                                    </a:rPr>
                                    <m:t>a</m:t>
                                  </m:r>
                                </m:sub>
                              </m:sSub>
                            </m:e>
                            <m:sup>
                              <m:r>
                                <a:rPr lang="en-US" altLang="ja-JP" sz="2000">
                                  <a:latin typeface="Cambria Math"/>
                                </a:rPr>
                                <m:t>2</m:t>
                              </m:r>
                            </m:sup>
                          </m:sSup>
                          <m:r>
                            <m:rPr>
                              <m:sty m:val="p"/>
                            </m:rPr>
                            <a:rPr lang="en-US" altLang="ja-JP" sz="2000">
                              <a:latin typeface="Cambria Math"/>
                            </a:rPr>
                            <m:t>g</m:t>
                          </m:r>
                        </m:num>
                        <m:den>
                          <m:r>
                            <a:rPr lang="en-US" altLang="ja-JP" sz="2000">
                              <a:latin typeface="Cambria Math"/>
                            </a:rPr>
                            <m:t>9</m:t>
                          </m:r>
                          <m:r>
                            <m:rPr>
                              <m:sty m:val="p"/>
                            </m:rPr>
                            <a:rPr lang="en-US" altLang="ja-JP" sz="2000">
                              <a:latin typeface="Cambria Math"/>
                            </a:rPr>
                            <m:t>η</m:t>
                          </m:r>
                        </m:den>
                      </m:f>
                    </m:oMath>
                  </m:oMathPara>
                </a14:m>
                <a:endParaRPr lang="ja-JP" altLang="ja-JP" sz="20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1104236" y="5445224"/>
                <a:ext cx="1632883" cy="785408"/>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5056410" y="4934296"/>
                <a:ext cx="4572000" cy="1348703"/>
              </a:xfrm>
              <a:prstGeom prst="rect">
                <a:avLst/>
              </a:prstGeom>
            </p:spPr>
            <p:txBody>
              <a:bodyPr>
                <a:spAutoFit/>
              </a:bodyPr>
              <a:lstStyle/>
              <a:p>
                <a14:m>
                  <m:oMath xmlns:m="http://schemas.openxmlformats.org/officeDocument/2006/math">
                    <m:sSub>
                      <m:sSubPr>
                        <m:ctrlPr>
                          <a:rPr lang="ja-JP" altLang="ja-JP" sz="1600" i="1" smtClean="0">
                            <a:latin typeface="Cambria Math"/>
                          </a:rPr>
                        </m:ctrlPr>
                      </m:sSubPr>
                      <m:e>
                        <m:r>
                          <m:rPr>
                            <m:sty m:val="p"/>
                          </m:rPr>
                          <a:rPr lang="en-US" altLang="ja-JP" sz="1600">
                            <a:latin typeface="Cambria Math"/>
                          </a:rPr>
                          <m:t>υ</m:t>
                        </m:r>
                      </m:e>
                      <m:sub>
                        <m:r>
                          <m:rPr>
                            <m:sty m:val="p"/>
                          </m:rPr>
                          <a:rPr lang="en-US" altLang="ja-JP" sz="1600">
                            <a:latin typeface="Cambria Math"/>
                          </a:rPr>
                          <m:t>a</m:t>
                        </m:r>
                      </m:sub>
                    </m:sSub>
                    <m:r>
                      <a:rPr lang="ja-JP" altLang="en-US" sz="1600" b="0" i="1" smtClean="0">
                        <a:latin typeface="Cambria Math"/>
                      </a:rPr>
                      <m:t>：</m:t>
                    </m:r>
                  </m:oMath>
                </a14:m>
                <a:r>
                  <a:rPr lang="ja-JP" altLang="ja-JP" sz="1600" dirty="0"/>
                  <a:t>終端速度</a:t>
                </a:r>
                <a:endParaRPr lang="en-US" altLang="ja-JP" sz="1600" i="1" dirty="0" smtClean="0"/>
              </a:p>
              <a:p>
                <a14:m>
                  <m:oMath xmlns:m="http://schemas.openxmlformats.org/officeDocument/2006/math">
                    <m:sSub>
                      <m:sSubPr>
                        <m:ctrlPr>
                          <a:rPr lang="ja-JP" altLang="ja-JP" sz="1600" i="1" smtClean="0">
                            <a:latin typeface="Cambria Math"/>
                          </a:rPr>
                        </m:ctrlPr>
                      </m:sSubPr>
                      <m:e>
                        <m:r>
                          <m:rPr>
                            <m:sty m:val="p"/>
                          </m:rPr>
                          <a:rPr lang="en-US" altLang="ja-JP" sz="1600">
                            <a:latin typeface="Cambria Math"/>
                          </a:rPr>
                          <m:t>ρ</m:t>
                        </m:r>
                      </m:e>
                      <m:sub>
                        <m:r>
                          <m:rPr>
                            <m:sty m:val="p"/>
                          </m:rPr>
                          <a:rPr lang="en-US" altLang="ja-JP" sz="1600">
                            <a:latin typeface="Cambria Math"/>
                          </a:rPr>
                          <m:t>a</m:t>
                        </m:r>
                      </m:sub>
                    </m:sSub>
                    <m:r>
                      <a:rPr lang="en-US" altLang="ja-JP" sz="1600" b="0" i="0" smtClean="0">
                        <a:latin typeface="Cambria Math"/>
                      </a:rPr>
                      <m:t> </m:t>
                    </m:r>
                  </m:oMath>
                </a14:m>
                <a:r>
                  <a:rPr lang="en-US" altLang="ja-JP" sz="1600" dirty="0" smtClean="0"/>
                  <a:t>: </a:t>
                </a:r>
                <a:r>
                  <a:rPr lang="ja-JP" altLang="ja-JP" sz="1600" dirty="0" smtClean="0"/>
                  <a:t>放射性</a:t>
                </a:r>
                <a:r>
                  <a:rPr lang="ja-JP" altLang="ja-JP" sz="1600" dirty="0"/>
                  <a:t>物質粒子の</a:t>
                </a:r>
                <a:r>
                  <a:rPr lang="ja-JP" altLang="ja-JP" sz="1600" dirty="0" smtClean="0"/>
                  <a:t>密度</a:t>
                </a:r>
                <a:endParaRPr lang="en-US" altLang="ja-JP" sz="1600" dirty="0" smtClean="0"/>
              </a:p>
              <a:p>
                <a:r>
                  <a:rPr lang="en-US" altLang="ja-JP" sz="1600" dirty="0" smtClean="0"/>
                  <a:t>g   : </a:t>
                </a:r>
                <a:r>
                  <a:rPr lang="ja-JP" altLang="ja-JP" sz="1600" dirty="0" smtClean="0"/>
                  <a:t>重力加速度</a:t>
                </a:r>
                <a:endParaRPr lang="en-US" altLang="ja-JP" sz="1600" dirty="0" smtClean="0"/>
              </a:p>
              <a:p>
                <a14:m>
                  <m:oMath xmlns:m="http://schemas.openxmlformats.org/officeDocument/2006/math">
                    <m:r>
                      <m:rPr>
                        <m:sty m:val="p"/>
                      </m:rPr>
                      <a:rPr lang="en-US" altLang="ja-JP" sz="1600">
                        <a:latin typeface="Cambria Math"/>
                      </a:rPr>
                      <m:t>η</m:t>
                    </m:r>
                  </m:oMath>
                </a14:m>
                <a:r>
                  <a:rPr lang="en-US" altLang="ja-JP" sz="1600" dirty="0" smtClean="0"/>
                  <a:t>  : </a:t>
                </a:r>
                <a:r>
                  <a:rPr lang="ja-JP" altLang="ja-JP" sz="1600" dirty="0" smtClean="0"/>
                  <a:t>大気</a:t>
                </a:r>
                <a:r>
                  <a:rPr lang="ja-JP" altLang="ja-JP" sz="1600" dirty="0"/>
                  <a:t>の粘性で</a:t>
                </a:r>
                <a:r>
                  <a:rPr lang="en-US" altLang="ja-JP" sz="1600" dirty="0"/>
                  <a:t>1.78</a:t>
                </a:r>
                <a:r>
                  <a:rPr lang="ja-JP" altLang="ja-JP" sz="1600" dirty="0"/>
                  <a:t>×</a:t>
                </a:r>
                <a:r>
                  <a:rPr lang="en-US" altLang="ja-JP" sz="1600" dirty="0" smtClean="0"/>
                  <a:t>10</a:t>
                </a:r>
                <a:r>
                  <a:rPr lang="en-US" altLang="ja-JP" sz="1600" baseline="30000" dirty="0" smtClean="0"/>
                  <a:t>-5</a:t>
                </a:r>
                <a:r>
                  <a:rPr lang="en-US" altLang="ja-JP" sz="1600" dirty="0" smtClean="0"/>
                  <a:t>kgm</a:t>
                </a:r>
                <a:r>
                  <a:rPr lang="en-US" altLang="ja-JP" sz="1600" baseline="30000" dirty="0" smtClean="0"/>
                  <a:t>-1</a:t>
                </a:r>
                <a:r>
                  <a:rPr lang="en-US" altLang="ja-JP" sz="1600" dirty="0" smtClean="0"/>
                  <a:t>s</a:t>
                </a:r>
                <a:r>
                  <a:rPr lang="en-US" altLang="ja-JP" sz="1600" baseline="30000" dirty="0" smtClean="0"/>
                  <a:t>-1</a:t>
                </a:r>
              </a:p>
              <a:p>
                <a:r>
                  <a:rPr lang="en-US" altLang="ja-JP" sz="1600" dirty="0" err="1"/>
                  <a:t>r</a:t>
                </a:r>
                <a:r>
                  <a:rPr lang="en-US" altLang="ja-JP" sz="1600" baseline="-25000" dirty="0" err="1"/>
                  <a:t>a</a:t>
                </a:r>
                <a:r>
                  <a:rPr lang="en-US" altLang="ja-JP" sz="1600" baseline="-25000" dirty="0"/>
                  <a:t>   </a:t>
                </a:r>
                <a:r>
                  <a:rPr lang="ja-JP" altLang="en-US" sz="1600" dirty="0"/>
                  <a:t>：</a:t>
                </a:r>
                <a:r>
                  <a:rPr lang="ja-JP" altLang="ja-JP" sz="1600" b="1" dirty="0">
                    <a:solidFill>
                      <a:srgbClr val="FF0000"/>
                    </a:solidFill>
                  </a:rPr>
                  <a:t>粒子の有効</a:t>
                </a:r>
                <a:r>
                  <a:rPr lang="ja-JP" altLang="ja-JP" sz="1600" b="1" dirty="0" smtClean="0">
                    <a:solidFill>
                      <a:srgbClr val="FF0000"/>
                    </a:solidFill>
                  </a:rPr>
                  <a:t>半径</a:t>
                </a:r>
                <a:endParaRPr lang="ja-JP" altLang="ja-JP" sz="1600" b="1" dirty="0">
                  <a:solidFill>
                    <a:srgbClr val="FF0000"/>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5056410" y="4934296"/>
                <a:ext cx="4572000" cy="1348703"/>
              </a:xfrm>
              <a:prstGeom prst="rect">
                <a:avLst/>
              </a:prstGeom>
              <a:blipFill rotWithShape="1">
                <a:blip r:embed="rId6"/>
                <a:stretch>
                  <a:fillRect l="-667" t="-2252" b="-4955"/>
                </a:stretch>
              </a:blipFill>
            </p:spPr>
            <p:txBody>
              <a:bodyPr/>
              <a:lstStyle/>
              <a:p>
                <a:r>
                  <a:rPr lang="ja-JP" altLang="en-US">
                    <a:noFill/>
                  </a:rPr>
                  <a:t> </a:t>
                </a:r>
              </a:p>
            </p:txBody>
          </p:sp>
        </mc:Fallback>
      </mc:AlternateContent>
      <p:cxnSp>
        <p:nvCxnSpPr>
          <p:cNvPr id="16" name="直線コネクタ 15"/>
          <p:cNvCxnSpPr/>
          <p:nvPr/>
        </p:nvCxnSpPr>
        <p:spPr>
          <a:xfrm>
            <a:off x="518807" y="2464277"/>
            <a:ext cx="4104456" cy="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571169" y="4706686"/>
            <a:ext cx="4485241" cy="0"/>
          </a:xfrm>
          <a:prstGeom prst="line">
            <a:avLst/>
          </a:prstGeom>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395536" y="3661574"/>
            <a:ext cx="4573016" cy="430887"/>
          </a:xfrm>
          <a:prstGeom prst="rect">
            <a:avLst/>
          </a:prstGeom>
          <a:noFill/>
        </p:spPr>
        <p:txBody>
          <a:bodyPr wrap="square" rtlCol="0">
            <a:spAutoFit/>
          </a:bodyPr>
          <a:lstStyle/>
          <a:p>
            <a:r>
              <a:rPr lang="ja-JP" altLang="en-US" sz="1100" dirty="0" smtClean="0"/>
              <a:t>物質や土地利用によって固有の定数．</a:t>
            </a:r>
            <a:endParaRPr lang="en-US" altLang="ja-JP" sz="1100" dirty="0" smtClean="0"/>
          </a:p>
          <a:p>
            <a:r>
              <a:rPr lang="ja-JP" altLang="ja-JP" sz="1100" dirty="0"/>
              <a:t>永井ら</a:t>
            </a:r>
            <a:r>
              <a:rPr lang="en-US" altLang="ja-JP" sz="1100" dirty="0"/>
              <a:t>(JAEA</a:t>
            </a:r>
            <a:r>
              <a:rPr lang="en-US" altLang="ja-JP" sz="1100" dirty="0" smtClean="0"/>
              <a:t>)</a:t>
            </a:r>
            <a:r>
              <a:rPr lang="ja-JP" altLang="en-US" sz="1100" dirty="0"/>
              <a:t>では</a:t>
            </a:r>
            <a:r>
              <a:rPr lang="ja-JP" altLang="ja-JP" sz="1100" dirty="0" smtClean="0"/>
              <a:t>，</a:t>
            </a:r>
            <a:r>
              <a:rPr lang="ja-JP" altLang="ja-JP" sz="1100" dirty="0"/>
              <a:t>ヨウ素で</a:t>
            </a:r>
            <a:r>
              <a:rPr lang="en-US" altLang="ja-JP" sz="1100" dirty="0"/>
              <a:t>3</a:t>
            </a:r>
            <a:r>
              <a:rPr lang="ja-JP" altLang="ja-JP" sz="1100" dirty="0"/>
              <a:t>×</a:t>
            </a:r>
            <a:r>
              <a:rPr lang="en-US" altLang="ja-JP" sz="1100" dirty="0"/>
              <a:t>10</a:t>
            </a:r>
            <a:r>
              <a:rPr lang="en-US" altLang="ja-JP" sz="1100" baseline="30000" dirty="0"/>
              <a:t>-3</a:t>
            </a:r>
            <a:r>
              <a:rPr lang="en-US" altLang="ja-JP" sz="1100" dirty="0"/>
              <a:t>cm/sec</a:t>
            </a:r>
            <a:r>
              <a:rPr lang="ja-JP" altLang="ja-JP" sz="1100" dirty="0" err="1"/>
              <a:t>，</a:t>
            </a:r>
            <a:r>
              <a:rPr lang="ja-JP" altLang="ja-JP" sz="1100" dirty="0"/>
              <a:t>セシウムでは</a:t>
            </a:r>
            <a:r>
              <a:rPr lang="en-US" altLang="ja-JP" sz="1100" dirty="0"/>
              <a:t>1</a:t>
            </a:r>
            <a:r>
              <a:rPr lang="ja-JP" altLang="ja-JP" sz="1100" dirty="0"/>
              <a:t>×</a:t>
            </a:r>
            <a:r>
              <a:rPr lang="en-US" altLang="ja-JP" sz="1100" dirty="0"/>
              <a:t>10</a:t>
            </a:r>
            <a:r>
              <a:rPr lang="en-US" altLang="ja-JP" sz="1100" baseline="30000" dirty="0"/>
              <a:t>-3</a:t>
            </a:r>
            <a:r>
              <a:rPr lang="en-US" altLang="ja-JP" sz="1100" dirty="0"/>
              <a:t>cm/sec</a:t>
            </a:r>
            <a:endParaRPr kumimoji="1" lang="ja-JP" altLang="en-US" sz="1100" dirty="0"/>
          </a:p>
        </p:txBody>
      </p:sp>
      <p:sp>
        <p:nvSpPr>
          <p:cNvPr id="23" name="正方形/長方形 22"/>
          <p:cNvSpPr/>
          <p:nvPr/>
        </p:nvSpPr>
        <p:spPr>
          <a:xfrm>
            <a:off x="395535" y="3630544"/>
            <a:ext cx="4350999" cy="446528"/>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大かっこ 23"/>
          <p:cNvSpPr/>
          <p:nvPr/>
        </p:nvSpPr>
        <p:spPr>
          <a:xfrm>
            <a:off x="4860032" y="2617764"/>
            <a:ext cx="4032448" cy="1315292"/>
          </a:xfrm>
          <a:prstGeom prst="bracketPair">
            <a:avLst>
              <a:gd name="adj" fmla="val 777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 name="直線コネクタ 25"/>
          <p:cNvCxnSpPr/>
          <p:nvPr/>
        </p:nvCxnSpPr>
        <p:spPr>
          <a:xfrm flipH="1">
            <a:off x="4559178" y="3318852"/>
            <a:ext cx="444870" cy="0"/>
          </a:xfrm>
          <a:prstGeom prst="line">
            <a:avLst/>
          </a:prstGeom>
          <a:ln w="635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flipH="1">
            <a:off x="4343154" y="3318852"/>
            <a:ext cx="216024" cy="311692"/>
          </a:xfrm>
          <a:prstGeom prst="line">
            <a:avLst/>
          </a:prstGeom>
        </p:spPr>
        <p:style>
          <a:lnRef idx="1">
            <a:schemeClr val="dk1"/>
          </a:lnRef>
          <a:fillRef idx="0">
            <a:schemeClr val="dk1"/>
          </a:fillRef>
          <a:effectRef idx="0">
            <a:schemeClr val="dk1"/>
          </a:effectRef>
          <a:fontRef idx="minor">
            <a:schemeClr val="tx1"/>
          </a:fontRef>
        </p:style>
      </p:cxnSp>
      <p:sp>
        <p:nvSpPr>
          <p:cNvPr id="34" name="大かっこ 33"/>
          <p:cNvSpPr/>
          <p:nvPr/>
        </p:nvSpPr>
        <p:spPr>
          <a:xfrm>
            <a:off x="4968552" y="4966390"/>
            <a:ext cx="3344216" cy="1315292"/>
          </a:xfrm>
          <a:prstGeom prst="bracketPair">
            <a:avLst>
              <a:gd name="adj" fmla="val 777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2915816" y="5733256"/>
            <a:ext cx="1224136" cy="307777"/>
          </a:xfrm>
          <a:prstGeom prst="rect">
            <a:avLst/>
          </a:prstGeom>
          <a:noFill/>
        </p:spPr>
        <p:txBody>
          <a:bodyPr wrap="square" rtlCol="0">
            <a:spAutoFit/>
          </a:bodyPr>
          <a:lstStyle/>
          <a:p>
            <a:r>
              <a:rPr lang="ja-JP" altLang="en-US" sz="1400" dirty="0" smtClean="0"/>
              <a:t>（</a:t>
            </a:r>
            <a:r>
              <a:rPr lang="en-US" altLang="ja-JP" sz="1400" dirty="0" smtClean="0"/>
              <a:t>Stokes</a:t>
            </a:r>
            <a:r>
              <a:rPr lang="ja-JP" altLang="en-US" sz="1400" dirty="0" smtClean="0"/>
              <a:t>則）</a:t>
            </a:r>
            <a:endParaRPr kumimoji="1" lang="ja-JP" altLang="en-US" sz="1400" dirty="0"/>
          </a:p>
        </p:txBody>
      </p:sp>
      <p:sp>
        <p:nvSpPr>
          <p:cNvPr id="37" name="正方形/長方形 36"/>
          <p:cNvSpPr/>
          <p:nvPr/>
        </p:nvSpPr>
        <p:spPr>
          <a:xfrm>
            <a:off x="165505" y="116632"/>
            <a:ext cx="2318263" cy="369332"/>
          </a:xfrm>
          <a:prstGeom prst="rect">
            <a:avLst/>
          </a:prstGeom>
        </p:spPr>
        <p:txBody>
          <a:bodyPr wrap="none">
            <a:spAutoFit/>
          </a:bodyPr>
          <a:lstStyle/>
          <a:p>
            <a:pPr marL="342900" indent="-342900">
              <a:buFont typeface="+mj-lt"/>
              <a:buAutoNum type="arabicPeriod" startAt="2"/>
            </a:pPr>
            <a:r>
              <a:rPr lang="ja-JP" altLang="en-US" dirty="0"/>
              <a:t>沈着過程について</a:t>
            </a:r>
            <a:endParaRPr lang="en-US" altLang="ja-JP" dirty="0"/>
          </a:p>
        </p:txBody>
      </p:sp>
    </p:spTree>
    <p:extLst>
      <p:ext uri="{BB962C8B-B14F-4D97-AF65-F5344CB8AC3E}">
        <p14:creationId xmlns:p14="http://schemas.microsoft.com/office/powerpoint/2010/main" val="2310420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9144000" cy="1143000"/>
          </a:xfrm>
        </p:spPr>
        <p:txBody>
          <a:bodyPr>
            <a:noAutofit/>
          </a:bodyPr>
          <a:lstStyle/>
          <a:p>
            <a:r>
              <a:rPr lang="en-US" altLang="ja-JP" sz="3300" dirty="0" smtClean="0"/>
              <a:t>3. </a:t>
            </a:r>
            <a:r>
              <a:rPr lang="ja-JP" altLang="en-US" sz="3300" dirty="0" smtClean="0"/>
              <a:t>他</a:t>
            </a:r>
            <a:r>
              <a:rPr lang="ja-JP" altLang="en-US" sz="3300" dirty="0"/>
              <a:t>機関の大気拡散シミュレーションの概要と現状</a:t>
            </a:r>
            <a:r>
              <a:rPr lang="en-US" altLang="ja-JP" sz="3400" dirty="0"/>
              <a:t/>
            </a:r>
            <a:br>
              <a:rPr lang="en-US" altLang="ja-JP" sz="3400" dirty="0"/>
            </a:br>
            <a:endParaRPr kumimoji="1" lang="ja-JP" altLang="en-US" sz="3400"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8</a:t>
            </a:fld>
            <a:endParaRPr kumimoji="1" lang="ja-JP" altLang="en-US"/>
          </a:p>
        </p:txBody>
      </p:sp>
      <p:sp>
        <p:nvSpPr>
          <p:cNvPr id="6" name="テキスト ボックス 5"/>
          <p:cNvSpPr txBox="1"/>
          <p:nvPr/>
        </p:nvSpPr>
        <p:spPr>
          <a:xfrm>
            <a:off x="683568" y="1052736"/>
            <a:ext cx="7776864" cy="461665"/>
          </a:xfrm>
          <a:prstGeom prst="rect">
            <a:avLst/>
          </a:prstGeom>
          <a:noFill/>
        </p:spPr>
        <p:txBody>
          <a:bodyPr wrap="square" rtlCol="0">
            <a:spAutoFit/>
          </a:bodyPr>
          <a:lstStyle/>
          <a:p>
            <a:r>
              <a:rPr lang="en-US" altLang="ja-JP" sz="2400" dirty="0"/>
              <a:t> </a:t>
            </a:r>
            <a:r>
              <a:rPr lang="ja-JP" altLang="en-US" sz="2400" dirty="0"/>
              <a:t>誰</a:t>
            </a:r>
            <a:r>
              <a:rPr lang="ja-JP" altLang="en-US" sz="2400" dirty="0" smtClean="0"/>
              <a:t>がどんな仮定のもと何を使って何を求めているのか？</a:t>
            </a:r>
            <a:endParaRPr kumimoji="1" lang="ja-JP" altLang="en-US" sz="2400" dirty="0"/>
          </a:p>
        </p:txBody>
      </p:sp>
      <p:sp>
        <p:nvSpPr>
          <p:cNvPr id="7" name="正方形/長方形 6"/>
          <p:cNvSpPr/>
          <p:nvPr/>
        </p:nvSpPr>
        <p:spPr>
          <a:xfrm>
            <a:off x="2939982" y="1412776"/>
            <a:ext cx="3264035" cy="461665"/>
          </a:xfrm>
          <a:prstGeom prst="rect">
            <a:avLst/>
          </a:prstGeom>
        </p:spPr>
        <p:txBody>
          <a:bodyPr wrap="none">
            <a:spAutoFit/>
          </a:bodyPr>
          <a:lstStyle/>
          <a:p>
            <a:r>
              <a:rPr lang="ja-JP" altLang="en-US" sz="2400" dirty="0" smtClean="0"/>
              <a:t>そして，</a:t>
            </a:r>
            <a:r>
              <a:rPr lang="ja-JP" altLang="ja-JP" sz="2400" dirty="0" smtClean="0"/>
              <a:t>どんな</a:t>
            </a:r>
            <a:r>
              <a:rPr lang="ja-JP" altLang="ja-JP" sz="2400" dirty="0"/>
              <a:t>状況</a:t>
            </a:r>
            <a:r>
              <a:rPr lang="ja-JP" altLang="ja-JP" sz="2400" dirty="0" smtClean="0"/>
              <a:t>か</a:t>
            </a:r>
            <a:r>
              <a:rPr lang="ja-JP" altLang="en-US" sz="2400" dirty="0" smtClean="0"/>
              <a:t>？</a:t>
            </a:r>
            <a:endParaRPr lang="ja-JP" altLang="en-US" sz="2400" dirty="0"/>
          </a:p>
        </p:txBody>
      </p:sp>
      <p:sp>
        <p:nvSpPr>
          <p:cNvPr id="8" name="テキスト ボックス 7"/>
          <p:cNvSpPr txBox="1"/>
          <p:nvPr/>
        </p:nvSpPr>
        <p:spPr>
          <a:xfrm>
            <a:off x="395536" y="2175247"/>
            <a:ext cx="5488263" cy="461665"/>
          </a:xfrm>
          <a:prstGeom prst="rect">
            <a:avLst/>
          </a:prstGeom>
          <a:noFill/>
        </p:spPr>
        <p:txBody>
          <a:bodyPr wrap="square" rtlCol="0">
            <a:spAutoFit/>
          </a:bodyPr>
          <a:lstStyle/>
          <a:p>
            <a:r>
              <a:rPr kumimoji="1" lang="en-US" altLang="ja-JP" sz="2400" dirty="0" smtClean="0"/>
              <a:t>[ </a:t>
            </a:r>
            <a:r>
              <a:rPr kumimoji="1" lang="ja-JP" altLang="en-US" sz="2400" b="1" dirty="0" smtClean="0"/>
              <a:t>目的別２つのタイプのシミュレーション </a:t>
            </a:r>
            <a:r>
              <a:rPr kumimoji="1" lang="en-US" altLang="ja-JP" sz="2400" dirty="0" smtClean="0"/>
              <a:t>]</a:t>
            </a:r>
            <a:endParaRPr kumimoji="1" lang="ja-JP" altLang="en-US" sz="2400" dirty="0"/>
          </a:p>
        </p:txBody>
      </p:sp>
      <p:sp>
        <p:nvSpPr>
          <p:cNvPr id="9" name="テキスト ボックス 8"/>
          <p:cNvSpPr txBox="1"/>
          <p:nvPr/>
        </p:nvSpPr>
        <p:spPr>
          <a:xfrm>
            <a:off x="683568" y="2675272"/>
            <a:ext cx="7992888" cy="3816429"/>
          </a:xfrm>
          <a:prstGeom prst="rect">
            <a:avLst/>
          </a:prstGeom>
          <a:noFill/>
        </p:spPr>
        <p:txBody>
          <a:bodyPr wrap="square" rtlCol="0">
            <a:spAutoFit/>
          </a:bodyPr>
          <a:lstStyle/>
          <a:p>
            <a:pPr marL="457200" indent="-457200">
              <a:buFont typeface="+mj-lt"/>
              <a:buAutoNum type="arabicPeriod"/>
            </a:pPr>
            <a:r>
              <a:rPr kumimoji="1" lang="ja-JP" altLang="en-US" sz="3200" u="sng" dirty="0" smtClean="0"/>
              <a:t>放出量推定</a:t>
            </a:r>
            <a:endParaRPr kumimoji="1" lang="en-US" altLang="ja-JP" sz="3200" u="sng" dirty="0" smtClean="0"/>
          </a:p>
          <a:p>
            <a:pPr marL="914400" lvl="1" indent="-457200">
              <a:buFont typeface="Calibri" pitchFamily="34" charset="0"/>
              <a:buChar char="—"/>
            </a:pPr>
            <a:r>
              <a:rPr kumimoji="1" lang="ja-JP" altLang="en-US" sz="2800" dirty="0" smtClean="0"/>
              <a:t>拡散シミュレーション</a:t>
            </a:r>
            <a:r>
              <a:rPr lang="ja-JP" altLang="en-US" sz="2800" dirty="0" smtClean="0"/>
              <a:t>を行うが，それは</a:t>
            </a:r>
            <a:r>
              <a:rPr kumimoji="1" lang="ja-JP" altLang="en-US" sz="2800" dirty="0" smtClean="0"/>
              <a:t>逆解析などによる放出量推定のプロセス</a:t>
            </a:r>
            <a:endParaRPr kumimoji="1" lang="en-US" altLang="ja-JP" sz="2800" dirty="0" smtClean="0"/>
          </a:p>
          <a:p>
            <a:pPr marL="914400" lvl="1" indent="-457200">
              <a:buFont typeface="Calibri" pitchFamily="34" charset="0"/>
              <a:buChar char="—"/>
            </a:pPr>
            <a:endParaRPr kumimoji="1" lang="en-US" altLang="ja-JP" sz="1000" dirty="0" smtClean="0"/>
          </a:p>
          <a:p>
            <a:pPr marL="457200" indent="-457200">
              <a:buFont typeface="+mj-lt"/>
              <a:buAutoNum type="arabicPeriod"/>
            </a:pPr>
            <a:r>
              <a:rPr lang="ja-JP" altLang="en-US" sz="3200" u="sng" dirty="0"/>
              <a:t>大気</a:t>
            </a:r>
            <a:r>
              <a:rPr lang="ja-JP" altLang="en-US" sz="3200" u="sng" dirty="0" smtClean="0"/>
              <a:t>拡散解析</a:t>
            </a:r>
            <a:endParaRPr lang="en-US" altLang="ja-JP" sz="3200" u="sng" dirty="0" smtClean="0"/>
          </a:p>
          <a:p>
            <a:pPr marL="914400" lvl="1" indent="-457200">
              <a:buFont typeface="Calibri" pitchFamily="34" charset="0"/>
              <a:buChar char="—"/>
            </a:pPr>
            <a:r>
              <a:rPr kumimoji="1" lang="ja-JP" altLang="en-US" sz="2800" dirty="0" smtClean="0"/>
              <a:t>既存の放出シナリオを用いて拡散の様子を　シミュレーション</a:t>
            </a:r>
            <a:endParaRPr kumimoji="1" lang="en-US" altLang="ja-JP" sz="2800" dirty="0" smtClean="0"/>
          </a:p>
          <a:p>
            <a:pPr marL="914400" lvl="1" indent="-457200">
              <a:buFont typeface="Calibri" pitchFamily="34" charset="0"/>
              <a:buChar char="—"/>
            </a:pPr>
            <a:r>
              <a:rPr lang="ja-JP" altLang="en-US" sz="2800" dirty="0" smtClean="0"/>
              <a:t>拡散シミュレーションの初期値となる放出条件は非常に重要な情報</a:t>
            </a:r>
            <a:endParaRPr kumimoji="1" lang="ja-JP" altLang="en-US" sz="2800" dirty="0"/>
          </a:p>
        </p:txBody>
      </p:sp>
    </p:spTree>
    <p:extLst>
      <p:ext uri="{BB962C8B-B14F-4D97-AF65-F5344CB8AC3E}">
        <p14:creationId xmlns:p14="http://schemas.microsoft.com/office/powerpoint/2010/main" val="119173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放出量推定：逆解析の方法</a:t>
            </a:r>
            <a:r>
              <a:rPr lang="ja-JP" altLang="en-US" dirty="0" smtClean="0"/>
              <a:t>の概念</a:t>
            </a:r>
            <a:endParaRPr kumimoji="1" lang="ja-JP" altLang="en-US" dirty="0"/>
          </a:p>
        </p:txBody>
      </p:sp>
      <p:sp>
        <p:nvSpPr>
          <p:cNvPr id="4" name="スライド番号プレースホルダー 3"/>
          <p:cNvSpPr>
            <a:spLocks noGrp="1"/>
          </p:cNvSpPr>
          <p:nvPr>
            <p:ph type="sldNum" sz="quarter" idx="12"/>
          </p:nvPr>
        </p:nvSpPr>
        <p:spPr/>
        <p:txBody>
          <a:bodyPr/>
          <a:lstStyle/>
          <a:p>
            <a:fld id="{41B61C33-7E64-4D1A-982D-3D65D3708C9E}" type="slidenum">
              <a:rPr kumimoji="1" lang="ja-JP" altLang="en-US" smtClean="0"/>
              <a:t>9</a:t>
            </a:fld>
            <a:endParaRPr kumimoji="1" lang="ja-JP" altLang="en-US"/>
          </a:p>
        </p:txBody>
      </p:sp>
      <p:sp>
        <p:nvSpPr>
          <p:cNvPr id="5" name="テキスト ボックス 4"/>
          <p:cNvSpPr txBox="1"/>
          <p:nvPr/>
        </p:nvSpPr>
        <p:spPr>
          <a:xfrm>
            <a:off x="467544" y="1340768"/>
            <a:ext cx="2520280" cy="461665"/>
          </a:xfrm>
          <a:prstGeom prst="rect">
            <a:avLst/>
          </a:prstGeom>
          <a:noFill/>
        </p:spPr>
        <p:txBody>
          <a:bodyPr wrap="square" rtlCol="0">
            <a:spAutoFit/>
          </a:bodyPr>
          <a:lstStyle/>
          <a:p>
            <a:r>
              <a:rPr kumimoji="1" lang="ja-JP" altLang="en-US" sz="2400" dirty="0" smtClean="0"/>
              <a:t>例）　</a:t>
            </a:r>
            <a:r>
              <a:rPr kumimoji="1" lang="en-US" altLang="ja-JP" sz="2400" dirty="0" smtClean="0"/>
              <a:t>Chino(2011)</a:t>
            </a:r>
            <a:endParaRPr kumimoji="1" lang="ja-JP" altLang="en-US" sz="2400" dirty="0"/>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179" y="1813942"/>
            <a:ext cx="87899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p:cNvCxnSpPr/>
          <p:nvPr/>
        </p:nvCxnSpPr>
        <p:spPr>
          <a:xfrm>
            <a:off x="1115616" y="2852936"/>
            <a:ext cx="30963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123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txDef>
      <a:spPr>
        <a:noFill/>
      </a:spPr>
      <a:bodyPr wrap="square" rtlCol="0">
        <a:spAutoFit/>
      </a:bodyPr>
      <a:lstStyle>
        <a:defPPr>
          <a:defRPr kumimoji="1" sz="2400"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TotalTime>
  <Words>919</Words>
  <Application>Microsoft Office PowerPoint</Application>
  <PresentationFormat>画面に合わせる (4:3)</PresentationFormat>
  <Paragraphs>166</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CREST 持続可能な水利用を実現する革新的な技術とシステム 安全で持続可能な水利用のための放射性物質移流拡散シミュレータの開発 あ 福島会合</vt:lpstr>
      <vt:lpstr>CREST 持続可能な水利用を実現する革新的な技術とシステム 安全で持続可能な水利用のための放射性物質移流拡散シミュレータの開発 あ 福島会合</vt:lpstr>
      <vt:lpstr>1. 一般的な大気拡散解析の流れ</vt:lpstr>
      <vt:lpstr>湿性沈着 と 乾性沈着</vt:lpstr>
      <vt:lpstr>乾性沈着も考慮すべきである！</vt:lpstr>
      <vt:lpstr>乾性沈着も考慮すべきである！</vt:lpstr>
      <vt:lpstr>乾性沈着：　乱流輸送 と 重力沈降</vt:lpstr>
      <vt:lpstr>3. 他機関の大気拡散シミュレーションの概要と現状 </vt:lpstr>
      <vt:lpstr>放出量推定：逆解析の方法の概念</vt:lpstr>
      <vt:lpstr>放出量推定へのアプローチ</vt:lpstr>
      <vt:lpstr>各推定の放出総量</vt:lpstr>
      <vt:lpstr>Chino(2011)について</vt:lpstr>
      <vt:lpstr>Chino(2011)について</vt:lpstr>
      <vt:lpstr>大気拡散解析</vt:lpstr>
      <vt:lpstr>大気拡散解析</vt:lpstr>
      <vt:lpstr>課題として残っている事</vt:lpstr>
      <vt:lpstr>まとめ</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CREST 持続可能な水利用を実現する革新的な技術とシステム 安全で持続可能な水利用のための放射性物質移流拡散シミュレータの開発 あ 福島会合</dc:title>
  <dc:creator>ccsruser</dc:creator>
  <cp:lastModifiedBy>YusukeSatoh</cp:lastModifiedBy>
  <cp:revision>30</cp:revision>
  <dcterms:created xsi:type="dcterms:W3CDTF">2012-04-26T06:18:16Z</dcterms:created>
  <dcterms:modified xsi:type="dcterms:W3CDTF">2012-04-26T23:08:01Z</dcterms:modified>
</cp:coreProperties>
</file>