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86" r:id="rId2"/>
    <p:sldId id="408" r:id="rId3"/>
    <p:sldId id="406" r:id="rId4"/>
    <p:sldId id="390" r:id="rId5"/>
    <p:sldId id="391" r:id="rId6"/>
    <p:sldId id="392" r:id="rId7"/>
    <p:sldId id="394" r:id="rId8"/>
    <p:sldId id="395" r:id="rId9"/>
    <p:sldId id="396" r:id="rId10"/>
    <p:sldId id="397" r:id="rId11"/>
    <p:sldId id="398" r:id="rId12"/>
    <p:sldId id="410" r:id="rId13"/>
    <p:sldId id="407" r:id="rId14"/>
    <p:sldId id="413" r:id="rId15"/>
    <p:sldId id="411" r:id="rId16"/>
    <p:sldId id="412" r:id="rId17"/>
    <p:sldId id="402" r:id="rId18"/>
    <p:sldId id="409" r:id="rId19"/>
    <p:sldId id="385" r:id="rId20"/>
    <p:sldId id="403" r:id="rId21"/>
    <p:sldId id="372" r:id="rId22"/>
    <p:sldId id="380" r:id="rId23"/>
    <p:sldId id="381" r:id="rId24"/>
    <p:sldId id="404" r:id="rId25"/>
    <p:sldId id="405" r:id="rId26"/>
    <p:sldId id="414" r:id="rId27"/>
  </p:sldIdLst>
  <p:sldSz cx="9144000" cy="6858000" type="screen4x3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FF"/>
    <a:srgbClr val="66CCFF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55" autoAdjust="0"/>
    <p:restoredTop sz="94522" autoAdjust="0"/>
  </p:normalViewPr>
  <p:slideViewPr>
    <p:cSldViewPr>
      <p:cViewPr>
        <p:scale>
          <a:sx n="70" d="100"/>
          <a:sy n="70" d="100"/>
        </p:scale>
        <p:origin x="-750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40838645169354"/>
          <c:y val="1.6605495741603728E-2"/>
          <c:w val="0.7961998500187476"/>
          <c:h val="0.9016212973378328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'2012040801'!$F$13:$F$421</c:f>
              <c:numCache>
                <c:formatCode>General</c:formatCode>
                <c:ptCount val="409"/>
                <c:pt idx="0">
                  <c:v>0</c:v>
                </c:pt>
                <c:pt idx="1">
                  <c:v>7.0576923076923074E-3</c:v>
                </c:pt>
                <c:pt idx="2">
                  <c:v>1.4115384615384615E-2</c:v>
                </c:pt>
                <c:pt idx="3">
                  <c:v>2.1173076923076923E-2</c:v>
                </c:pt>
                <c:pt idx="4">
                  <c:v>2.8230769230769229E-2</c:v>
                </c:pt>
                <c:pt idx="5">
                  <c:v>3.5288461538461539E-2</c:v>
                </c:pt>
                <c:pt idx="6">
                  <c:v>4.2346153846153846E-2</c:v>
                </c:pt>
                <c:pt idx="7">
                  <c:v>4.9403846153846152E-2</c:v>
                </c:pt>
                <c:pt idx="8">
                  <c:v>5.6461538461538459E-2</c:v>
                </c:pt>
                <c:pt idx="9">
                  <c:v>6.3519230769230772E-2</c:v>
                </c:pt>
                <c:pt idx="10">
                  <c:v>7.0576923076923079E-2</c:v>
                </c:pt>
                <c:pt idx="11">
                  <c:v>7.7634615384615385E-2</c:v>
                </c:pt>
                <c:pt idx="12">
                  <c:v>8.4692307692307692E-2</c:v>
                </c:pt>
                <c:pt idx="13">
                  <c:v>9.1749999999999998E-2</c:v>
                </c:pt>
                <c:pt idx="14">
                  <c:v>9.8807692307692305E-2</c:v>
                </c:pt>
                <c:pt idx="15">
                  <c:v>0.10586538461538461</c:v>
                </c:pt>
                <c:pt idx="16">
                  <c:v>0.11292307692307692</c:v>
                </c:pt>
                <c:pt idx="17">
                  <c:v>0.11998076923076922</c:v>
                </c:pt>
                <c:pt idx="18">
                  <c:v>0.12703846153846154</c:v>
                </c:pt>
                <c:pt idx="19">
                  <c:v>0.13409615384615384</c:v>
                </c:pt>
                <c:pt idx="20">
                  <c:v>0.14115384615384616</c:v>
                </c:pt>
                <c:pt idx="21">
                  <c:v>0.14821153846153845</c:v>
                </c:pt>
                <c:pt idx="22">
                  <c:v>0.15526923076923077</c:v>
                </c:pt>
                <c:pt idx="23">
                  <c:v>0.16232692307692306</c:v>
                </c:pt>
                <c:pt idx="24">
                  <c:v>0.16938461538461538</c:v>
                </c:pt>
                <c:pt idx="25">
                  <c:v>0.17644230769230768</c:v>
                </c:pt>
                <c:pt idx="26">
                  <c:v>0.1835</c:v>
                </c:pt>
                <c:pt idx="27">
                  <c:v>0.19055769230769229</c:v>
                </c:pt>
                <c:pt idx="28">
                  <c:v>0.19761538461538461</c:v>
                </c:pt>
                <c:pt idx="29">
                  <c:v>0.2046730769230769</c:v>
                </c:pt>
                <c:pt idx="30">
                  <c:v>0.21173076923076922</c:v>
                </c:pt>
                <c:pt idx="31">
                  <c:v>0.21878846153846152</c:v>
                </c:pt>
                <c:pt idx="32">
                  <c:v>0.22584615384615384</c:v>
                </c:pt>
                <c:pt idx="33">
                  <c:v>0.23290384615384616</c:v>
                </c:pt>
                <c:pt idx="34">
                  <c:v>0.23996153846153845</c:v>
                </c:pt>
                <c:pt idx="35">
                  <c:v>0.24701923076923077</c:v>
                </c:pt>
                <c:pt idx="36">
                  <c:v>0.25407692307692309</c:v>
                </c:pt>
                <c:pt idx="37">
                  <c:v>0.26113461538461535</c:v>
                </c:pt>
                <c:pt idx="38">
                  <c:v>0.26819230769230767</c:v>
                </c:pt>
                <c:pt idx="39">
                  <c:v>0.27524999999999999</c:v>
                </c:pt>
                <c:pt idx="40">
                  <c:v>0.28230769230769232</c:v>
                </c:pt>
                <c:pt idx="41">
                  <c:v>0.28936538461538458</c:v>
                </c:pt>
                <c:pt idx="42">
                  <c:v>0.2964230769230769</c:v>
                </c:pt>
                <c:pt idx="43">
                  <c:v>0.30348076923076922</c:v>
                </c:pt>
                <c:pt idx="44">
                  <c:v>0.31053846153846154</c:v>
                </c:pt>
                <c:pt idx="45">
                  <c:v>0.31759615384615381</c:v>
                </c:pt>
                <c:pt idx="46">
                  <c:v>0.32465384615384613</c:v>
                </c:pt>
                <c:pt idx="47">
                  <c:v>0.33171153846153845</c:v>
                </c:pt>
                <c:pt idx="48">
                  <c:v>0.33876923076923077</c:v>
                </c:pt>
                <c:pt idx="49">
                  <c:v>0.34582692307692309</c:v>
                </c:pt>
                <c:pt idx="50">
                  <c:v>0.35288461538461535</c:v>
                </c:pt>
                <c:pt idx="51">
                  <c:v>0.35994230769230767</c:v>
                </c:pt>
                <c:pt idx="52">
                  <c:v>0.36699999999999999</c:v>
                </c:pt>
                <c:pt idx="53">
                  <c:v>0.37405769230769231</c:v>
                </c:pt>
                <c:pt idx="54">
                  <c:v>0.38111538461538458</c:v>
                </c:pt>
                <c:pt idx="55">
                  <c:v>0.3881730769230769</c:v>
                </c:pt>
                <c:pt idx="56">
                  <c:v>0.39523076923076922</c:v>
                </c:pt>
                <c:pt idx="57">
                  <c:v>0.40228846153846154</c:v>
                </c:pt>
                <c:pt idx="58">
                  <c:v>0.4093461538461538</c:v>
                </c:pt>
                <c:pt idx="59">
                  <c:v>0.41640384615384612</c:v>
                </c:pt>
                <c:pt idx="60">
                  <c:v>0.42346153846153844</c:v>
                </c:pt>
                <c:pt idx="61">
                  <c:v>0.43051923076923077</c:v>
                </c:pt>
                <c:pt idx="62">
                  <c:v>0.43757692307692303</c:v>
                </c:pt>
                <c:pt idx="63">
                  <c:v>0.44463461538461535</c:v>
                </c:pt>
                <c:pt idx="64">
                  <c:v>0.45169230769230767</c:v>
                </c:pt>
                <c:pt idx="65">
                  <c:v>0.45874999999999999</c:v>
                </c:pt>
                <c:pt idx="66">
                  <c:v>0.46580769230769231</c:v>
                </c:pt>
                <c:pt idx="67">
                  <c:v>0.47286538461538458</c:v>
                </c:pt>
                <c:pt idx="68">
                  <c:v>0.4799230769230769</c:v>
                </c:pt>
                <c:pt idx="69">
                  <c:v>0.48698076923076922</c:v>
                </c:pt>
                <c:pt idx="70">
                  <c:v>0.49403846153846154</c:v>
                </c:pt>
                <c:pt idx="71">
                  <c:v>0.5010961538461538</c:v>
                </c:pt>
                <c:pt idx="72">
                  <c:v>0.50815384615384618</c:v>
                </c:pt>
                <c:pt idx="73">
                  <c:v>0.51521153846153844</c:v>
                </c:pt>
                <c:pt idx="74">
                  <c:v>0.52226923076923071</c:v>
                </c:pt>
                <c:pt idx="75">
                  <c:v>0.52932692307692308</c:v>
                </c:pt>
                <c:pt idx="76">
                  <c:v>0.53638461538461535</c:v>
                </c:pt>
                <c:pt idx="77">
                  <c:v>0.54344230769230761</c:v>
                </c:pt>
                <c:pt idx="78">
                  <c:v>0.55049999999999999</c:v>
                </c:pt>
                <c:pt idx="79">
                  <c:v>0.55755769230769225</c:v>
                </c:pt>
                <c:pt idx="80">
                  <c:v>0.56461538461538463</c:v>
                </c:pt>
                <c:pt idx="81">
                  <c:v>0.57167307692307689</c:v>
                </c:pt>
                <c:pt idx="82">
                  <c:v>0.57873076923076916</c:v>
                </c:pt>
                <c:pt idx="83">
                  <c:v>0.58578846153846154</c:v>
                </c:pt>
                <c:pt idx="84">
                  <c:v>0.5928461538461538</c:v>
                </c:pt>
                <c:pt idx="85">
                  <c:v>0.59990384615384618</c:v>
                </c:pt>
                <c:pt idx="86">
                  <c:v>0.60696153846153844</c:v>
                </c:pt>
                <c:pt idx="87">
                  <c:v>0.61401923076923071</c:v>
                </c:pt>
                <c:pt idx="88">
                  <c:v>0.62107692307692308</c:v>
                </c:pt>
                <c:pt idx="89">
                  <c:v>0.62813461538461535</c:v>
                </c:pt>
                <c:pt idx="90">
                  <c:v>0.63519230769230761</c:v>
                </c:pt>
                <c:pt idx="91">
                  <c:v>0.64224999999999999</c:v>
                </c:pt>
                <c:pt idx="92">
                  <c:v>0.64930769230769225</c:v>
                </c:pt>
                <c:pt idx="93">
                  <c:v>0.65636538461538463</c:v>
                </c:pt>
                <c:pt idx="94">
                  <c:v>0.66342307692307689</c:v>
                </c:pt>
                <c:pt idx="95">
                  <c:v>0.67048076923076916</c:v>
                </c:pt>
                <c:pt idx="96">
                  <c:v>0.67753846153846153</c:v>
                </c:pt>
                <c:pt idx="97">
                  <c:v>0.6845961538461538</c:v>
                </c:pt>
                <c:pt idx="98">
                  <c:v>0.69165384615384617</c:v>
                </c:pt>
                <c:pt idx="99">
                  <c:v>0.69871153846153844</c:v>
                </c:pt>
                <c:pt idx="100">
                  <c:v>0.7057692307692307</c:v>
                </c:pt>
                <c:pt idx="101">
                  <c:v>0.71282692307692308</c:v>
                </c:pt>
                <c:pt idx="102">
                  <c:v>0.71988461538461535</c:v>
                </c:pt>
                <c:pt idx="103">
                  <c:v>0.72694230769230761</c:v>
                </c:pt>
                <c:pt idx="104">
                  <c:v>0.73399999999999999</c:v>
                </c:pt>
                <c:pt idx="105">
                  <c:v>0.74105769230769225</c:v>
                </c:pt>
                <c:pt idx="106">
                  <c:v>0.74811538461538463</c:v>
                </c:pt>
                <c:pt idx="107">
                  <c:v>0.75517307692307689</c:v>
                </c:pt>
                <c:pt idx="108">
                  <c:v>0.76223076923076916</c:v>
                </c:pt>
                <c:pt idx="109">
                  <c:v>0.76928846153846153</c:v>
                </c:pt>
                <c:pt idx="110">
                  <c:v>0.7763461538461538</c:v>
                </c:pt>
                <c:pt idx="111">
                  <c:v>0.78340384615384606</c:v>
                </c:pt>
                <c:pt idx="112">
                  <c:v>0.79046153846153844</c:v>
                </c:pt>
                <c:pt idx="113">
                  <c:v>0.7975192307692307</c:v>
                </c:pt>
                <c:pt idx="114">
                  <c:v>0.80457692307692308</c:v>
                </c:pt>
                <c:pt idx="115">
                  <c:v>0.81163461538461534</c:v>
                </c:pt>
                <c:pt idx="116">
                  <c:v>0.81869230769230761</c:v>
                </c:pt>
                <c:pt idx="117">
                  <c:v>0.82574999999999998</c:v>
                </c:pt>
                <c:pt idx="118">
                  <c:v>0.83280769230769225</c:v>
                </c:pt>
                <c:pt idx="119">
                  <c:v>0.83986538461538462</c:v>
                </c:pt>
                <c:pt idx="120">
                  <c:v>0.84692307692307689</c:v>
                </c:pt>
                <c:pt idx="121">
                  <c:v>0.85398076923076915</c:v>
                </c:pt>
                <c:pt idx="122">
                  <c:v>0.86103846153846153</c:v>
                </c:pt>
                <c:pt idx="123">
                  <c:v>0.8680961538461538</c:v>
                </c:pt>
                <c:pt idx="124">
                  <c:v>0.87515384615384606</c:v>
                </c:pt>
                <c:pt idx="125">
                  <c:v>0.88221153846153844</c:v>
                </c:pt>
                <c:pt idx="126">
                  <c:v>0.8892692307692307</c:v>
                </c:pt>
                <c:pt idx="127">
                  <c:v>0.89632692307692308</c:v>
                </c:pt>
                <c:pt idx="128">
                  <c:v>0.90338461538461534</c:v>
                </c:pt>
                <c:pt idx="129">
                  <c:v>0.91044230769230761</c:v>
                </c:pt>
                <c:pt idx="130">
                  <c:v>0.91749999999999998</c:v>
                </c:pt>
                <c:pt idx="131">
                  <c:v>0.92455769230769225</c:v>
                </c:pt>
                <c:pt idx="132">
                  <c:v>0.93161538461538462</c:v>
                </c:pt>
                <c:pt idx="133">
                  <c:v>0.93867307692307689</c:v>
                </c:pt>
                <c:pt idx="134">
                  <c:v>0.94573076923076915</c:v>
                </c:pt>
                <c:pt idx="135">
                  <c:v>0.95278846153846153</c:v>
                </c:pt>
                <c:pt idx="136">
                  <c:v>0.95984615384615379</c:v>
                </c:pt>
                <c:pt idx="137">
                  <c:v>0.96690384615384606</c:v>
                </c:pt>
                <c:pt idx="138">
                  <c:v>0.97396153846153843</c:v>
                </c:pt>
                <c:pt idx="139">
                  <c:v>0.9810192307692307</c:v>
                </c:pt>
                <c:pt idx="140">
                  <c:v>0.98807692307692307</c:v>
                </c:pt>
                <c:pt idx="141">
                  <c:v>0.99513461538461534</c:v>
                </c:pt>
                <c:pt idx="142">
                  <c:v>1.0021923076923076</c:v>
                </c:pt>
                <c:pt idx="143">
                  <c:v>1.00925</c:v>
                </c:pt>
                <c:pt idx="144">
                  <c:v>1.0163076923076924</c:v>
                </c:pt>
                <c:pt idx="145">
                  <c:v>1.0233653846153845</c:v>
                </c:pt>
                <c:pt idx="146">
                  <c:v>1.0304230769230769</c:v>
                </c:pt>
                <c:pt idx="147">
                  <c:v>1.0374807692307693</c:v>
                </c:pt>
                <c:pt idx="148">
                  <c:v>1.0445384615384614</c:v>
                </c:pt>
                <c:pt idx="149">
                  <c:v>1.0515961538461538</c:v>
                </c:pt>
                <c:pt idx="150">
                  <c:v>1.0586538461538462</c:v>
                </c:pt>
                <c:pt idx="151">
                  <c:v>1.0657115384615383</c:v>
                </c:pt>
                <c:pt idx="152">
                  <c:v>1.0727692307692307</c:v>
                </c:pt>
                <c:pt idx="153">
                  <c:v>1.0798269230769231</c:v>
                </c:pt>
                <c:pt idx="154">
                  <c:v>1.0868846153846152</c:v>
                </c:pt>
                <c:pt idx="155">
                  <c:v>1.0939423076923076</c:v>
                </c:pt>
                <c:pt idx="156">
                  <c:v>1.101</c:v>
                </c:pt>
                <c:pt idx="157">
                  <c:v>1.1080576923076924</c:v>
                </c:pt>
                <c:pt idx="158">
                  <c:v>1.1151153846153845</c:v>
                </c:pt>
                <c:pt idx="159">
                  <c:v>1.1221730769230769</c:v>
                </c:pt>
                <c:pt idx="160">
                  <c:v>1.1292307692307693</c:v>
                </c:pt>
                <c:pt idx="161">
                  <c:v>1.1362884615384614</c:v>
                </c:pt>
                <c:pt idx="162">
                  <c:v>1.1433461538461538</c:v>
                </c:pt>
                <c:pt idx="163">
                  <c:v>1.1504038461538462</c:v>
                </c:pt>
                <c:pt idx="164">
                  <c:v>1.1574615384615383</c:v>
                </c:pt>
                <c:pt idx="165">
                  <c:v>1.1645192307692307</c:v>
                </c:pt>
                <c:pt idx="166">
                  <c:v>1.1715769230769231</c:v>
                </c:pt>
                <c:pt idx="167">
                  <c:v>1.1786346153846152</c:v>
                </c:pt>
                <c:pt idx="168">
                  <c:v>1.1856923076923076</c:v>
                </c:pt>
                <c:pt idx="169">
                  <c:v>1.19275</c:v>
                </c:pt>
                <c:pt idx="170">
                  <c:v>1.1998076923076924</c:v>
                </c:pt>
                <c:pt idx="171">
                  <c:v>1.2068653846153845</c:v>
                </c:pt>
                <c:pt idx="172">
                  <c:v>1.2139230769230769</c:v>
                </c:pt>
                <c:pt idx="173">
                  <c:v>1.2209807692307693</c:v>
                </c:pt>
                <c:pt idx="174">
                  <c:v>1.2280384615384614</c:v>
                </c:pt>
                <c:pt idx="175">
                  <c:v>1.2350961538461538</c:v>
                </c:pt>
                <c:pt idx="176">
                  <c:v>1.2421538461538462</c:v>
                </c:pt>
                <c:pt idx="177">
                  <c:v>1.2492115384615383</c:v>
                </c:pt>
                <c:pt idx="178">
                  <c:v>1.2562692307692307</c:v>
                </c:pt>
                <c:pt idx="179">
                  <c:v>1.2633269230769231</c:v>
                </c:pt>
                <c:pt idx="180">
                  <c:v>1.2703846153846152</c:v>
                </c:pt>
                <c:pt idx="181">
                  <c:v>1.2774423076923076</c:v>
                </c:pt>
                <c:pt idx="182">
                  <c:v>1.2845</c:v>
                </c:pt>
                <c:pt idx="183">
                  <c:v>1.2915576923076924</c:v>
                </c:pt>
                <c:pt idx="184">
                  <c:v>1.2986153846153845</c:v>
                </c:pt>
                <c:pt idx="185">
                  <c:v>1.3056730769230769</c:v>
                </c:pt>
                <c:pt idx="186">
                  <c:v>1.3127307692307693</c:v>
                </c:pt>
                <c:pt idx="187">
                  <c:v>1.3197884615384614</c:v>
                </c:pt>
                <c:pt idx="188">
                  <c:v>1.3268461538461538</c:v>
                </c:pt>
                <c:pt idx="189">
                  <c:v>1.3339038461538462</c:v>
                </c:pt>
                <c:pt idx="190">
                  <c:v>1.3409615384615383</c:v>
                </c:pt>
                <c:pt idx="191">
                  <c:v>1.3480192307692307</c:v>
                </c:pt>
                <c:pt idx="192">
                  <c:v>1.3550769230769231</c:v>
                </c:pt>
                <c:pt idx="193">
                  <c:v>1.3621346153846152</c:v>
                </c:pt>
                <c:pt idx="194">
                  <c:v>1.3691923076923076</c:v>
                </c:pt>
                <c:pt idx="195">
                  <c:v>1.37625</c:v>
                </c:pt>
                <c:pt idx="196">
                  <c:v>1.3833076923076923</c:v>
                </c:pt>
                <c:pt idx="197">
                  <c:v>1.3903653846153845</c:v>
                </c:pt>
                <c:pt idx="198">
                  <c:v>1.3974230769230769</c:v>
                </c:pt>
                <c:pt idx="199">
                  <c:v>1.4044807692307693</c:v>
                </c:pt>
                <c:pt idx="200">
                  <c:v>1.4115384615384614</c:v>
                </c:pt>
                <c:pt idx="201">
                  <c:v>1.4185961538461538</c:v>
                </c:pt>
                <c:pt idx="202">
                  <c:v>1.4256538461538462</c:v>
                </c:pt>
                <c:pt idx="203">
                  <c:v>1.4327115384615383</c:v>
                </c:pt>
                <c:pt idx="204">
                  <c:v>1.4397692307692307</c:v>
                </c:pt>
                <c:pt idx="205">
                  <c:v>1.4468269230769231</c:v>
                </c:pt>
                <c:pt idx="206">
                  <c:v>1.4538846153846152</c:v>
                </c:pt>
                <c:pt idx="207">
                  <c:v>1.4609423076923076</c:v>
                </c:pt>
                <c:pt idx="208">
                  <c:v>1.468</c:v>
                </c:pt>
                <c:pt idx="209">
                  <c:v>1.4750576923076923</c:v>
                </c:pt>
                <c:pt idx="210">
                  <c:v>1.4821153846153845</c:v>
                </c:pt>
                <c:pt idx="211">
                  <c:v>1.4891730769230769</c:v>
                </c:pt>
                <c:pt idx="212">
                  <c:v>1.4962307692307693</c:v>
                </c:pt>
                <c:pt idx="213">
                  <c:v>1.5032884615384614</c:v>
                </c:pt>
                <c:pt idx="214">
                  <c:v>1.5103461538461538</c:v>
                </c:pt>
                <c:pt idx="215">
                  <c:v>1.5174038461538462</c:v>
                </c:pt>
                <c:pt idx="216">
                  <c:v>1.5244615384615383</c:v>
                </c:pt>
                <c:pt idx="217">
                  <c:v>1.5315192307692307</c:v>
                </c:pt>
                <c:pt idx="218">
                  <c:v>1.5385769230769231</c:v>
                </c:pt>
                <c:pt idx="219">
                  <c:v>1.5456346153846152</c:v>
                </c:pt>
                <c:pt idx="220">
                  <c:v>1.5526923076923076</c:v>
                </c:pt>
                <c:pt idx="221">
                  <c:v>1.55975</c:v>
                </c:pt>
                <c:pt idx="222">
                  <c:v>1.5668076923076921</c:v>
                </c:pt>
                <c:pt idx="223">
                  <c:v>1.5738653846153845</c:v>
                </c:pt>
                <c:pt idx="224">
                  <c:v>1.5809230769230769</c:v>
                </c:pt>
                <c:pt idx="225">
                  <c:v>1.5879807692307693</c:v>
                </c:pt>
                <c:pt idx="226">
                  <c:v>1.5950384615384614</c:v>
                </c:pt>
                <c:pt idx="227">
                  <c:v>1.6020961538461538</c:v>
                </c:pt>
                <c:pt idx="228">
                  <c:v>1.6091538461538462</c:v>
                </c:pt>
                <c:pt idx="229">
                  <c:v>1.6162115384615383</c:v>
                </c:pt>
                <c:pt idx="230">
                  <c:v>1.6232692307692307</c:v>
                </c:pt>
                <c:pt idx="231">
                  <c:v>1.6303269230769231</c:v>
                </c:pt>
                <c:pt idx="232">
                  <c:v>1.6373846153846152</c:v>
                </c:pt>
                <c:pt idx="233">
                  <c:v>1.6444423076923076</c:v>
                </c:pt>
                <c:pt idx="234">
                  <c:v>1.6515</c:v>
                </c:pt>
                <c:pt idx="235">
                  <c:v>1.6585576923076921</c:v>
                </c:pt>
                <c:pt idx="236">
                  <c:v>1.6656153846153845</c:v>
                </c:pt>
                <c:pt idx="237">
                  <c:v>1.6726730769230769</c:v>
                </c:pt>
                <c:pt idx="238">
                  <c:v>1.6797307692307692</c:v>
                </c:pt>
                <c:pt idx="239">
                  <c:v>1.6867884615384614</c:v>
                </c:pt>
                <c:pt idx="240">
                  <c:v>1.6938461538461538</c:v>
                </c:pt>
                <c:pt idx="241">
                  <c:v>1.7009038461538462</c:v>
                </c:pt>
                <c:pt idx="242">
                  <c:v>1.7079615384615383</c:v>
                </c:pt>
                <c:pt idx="243">
                  <c:v>1.7150192307692307</c:v>
                </c:pt>
                <c:pt idx="244">
                  <c:v>1.7220769230769231</c:v>
                </c:pt>
                <c:pt idx="245">
                  <c:v>1.7291346153846152</c:v>
                </c:pt>
                <c:pt idx="246">
                  <c:v>1.7361923076923076</c:v>
                </c:pt>
                <c:pt idx="247">
                  <c:v>1.74325</c:v>
                </c:pt>
                <c:pt idx="248">
                  <c:v>1.7503076923076921</c:v>
                </c:pt>
                <c:pt idx="249">
                  <c:v>1.7573653846153845</c:v>
                </c:pt>
                <c:pt idx="250">
                  <c:v>1.7644230769230769</c:v>
                </c:pt>
                <c:pt idx="251">
                  <c:v>1.7714807692307692</c:v>
                </c:pt>
                <c:pt idx="252">
                  <c:v>1.7785384615384614</c:v>
                </c:pt>
                <c:pt idx="253">
                  <c:v>1.7855961538461538</c:v>
                </c:pt>
                <c:pt idx="254">
                  <c:v>1.7926538461538462</c:v>
                </c:pt>
                <c:pt idx="255">
                  <c:v>1.7997115384615383</c:v>
                </c:pt>
                <c:pt idx="256">
                  <c:v>1.8067692307692307</c:v>
                </c:pt>
                <c:pt idx="257">
                  <c:v>1.8138269230769231</c:v>
                </c:pt>
                <c:pt idx="258">
                  <c:v>1.8208846153846152</c:v>
                </c:pt>
                <c:pt idx="259">
                  <c:v>1.8279423076923076</c:v>
                </c:pt>
                <c:pt idx="260">
                  <c:v>1.835</c:v>
                </c:pt>
                <c:pt idx="261">
                  <c:v>1.8420576923076921</c:v>
                </c:pt>
                <c:pt idx="262">
                  <c:v>1.8491153846153845</c:v>
                </c:pt>
                <c:pt idx="263">
                  <c:v>1.8561730769230769</c:v>
                </c:pt>
                <c:pt idx="264">
                  <c:v>1.8632307692307692</c:v>
                </c:pt>
                <c:pt idx="265">
                  <c:v>1.8702884615384614</c:v>
                </c:pt>
                <c:pt idx="266">
                  <c:v>1.8773461538461538</c:v>
                </c:pt>
                <c:pt idx="267">
                  <c:v>1.8844038461538462</c:v>
                </c:pt>
                <c:pt idx="268">
                  <c:v>1.8914615384615383</c:v>
                </c:pt>
                <c:pt idx="269">
                  <c:v>1.8985192307692307</c:v>
                </c:pt>
                <c:pt idx="270">
                  <c:v>1.9055769230769231</c:v>
                </c:pt>
                <c:pt idx="271">
                  <c:v>1.9126346153846152</c:v>
                </c:pt>
                <c:pt idx="272">
                  <c:v>1.9196923076923076</c:v>
                </c:pt>
                <c:pt idx="273">
                  <c:v>1.92675</c:v>
                </c:pt>
                <c:pt idx="274">
                  <c:v>1.9338076923076921</c:v>
                </c:pt>
                <c:pt idx="275">
                  <c:v>1.9408653846153845</c:v>
                </c:pt>
                <c:pt idx="276">
                  <c:v>1.9479230769230769</c:v>
                </c:pt>
                <c:pt idx="277">
                  <c:v>1.9549807692307692</c:v>
                </c:pt>
                <c:pt idx="278">
                  <c:v>1.9620384615384614</c:v>
                </c:pt>
                <c:pt idx="279">
                  <c:v>1.9690961538461538</c:v>
                </c:pt>
                <c:pt idx="280">
                  <c:v>1.9761538461538461</c:v>
                </c:pt>
                <c:pt idx="281">
                  <c:v>1.9832115384615383</c:v>
                </c:pt>
                <c:pt idx="282">
                  <c:v>1.9902692307692307</c:v>
                </c:pt>
                <c:pt idx="283">
                  <c:v>1.9973269230769231</c:v>
                </c:pt>
                <c:pt idx="284">
                  <c:v>2.0043846153846152</c:v>
                </c:pt>
                <c:pt idx="285">
                  <c:v>2.0114423076923078</c:v>
                </c:pt>
                <c:pt idx="286">
                  <c:v>2.0185</c:v>
                </c:pt>
                <c:pt idx="287">
                  <c:v>2.0255576923076921</c:v>
                </c:pt>
                <c:pt idx="288">
                  <c:v>2.0326153846153847</c:v>
                </c:pt>
                <c:pt idx="289">
                  <c:v>2.0396730769230769</c:v>
                </c:pt>
                <c:pt idx="290">
                  <c:v>2.046730769230769</c:v>
                </c:pt>
                <c:pt idx="291">
                  <c:v>2.0537884615384616</c:v>
                </c:pt>
                <c:pt idx="292">
                  <c:v>2.0608461538461538</c:v>
                </c:pt>
                <c:pt idx="293">
                  <c:v>2.0679038461538459</c:v>
                </c:pt>
                <c:pt idx="294">
                  <c:v>2.0749615384615385</c:v>
                </c:pt>
                <c:pt idx="295">
                  <c:v>2.0820192307692307</c:v>
                </c:pt>
                <c:pt idx="296">
                  <c:v>2.0890769230769228</c:v>
                </c:pt>
                <c:pt idx="297">
                  <c:v>2.0961346153846154</c:v>
                </c:pt>
                <c:pt idx="298">
                  <c:v>2.1031923076923076</c:v>
                </c:pt>
                <c:pt idx="299">
                  <c:v>2.1102499999999997</c:v>
                </c:pt>
                <c:pt idx="300">
                  <c:v>2.1173076923076923</c:v>
                </c:pt>
                <c:pt idx="301">
                  <c:v>2.1243653846153845</c:v>
                </c:pt>
                <c:pt idx="302">
                  <c:v>2.1314230769230766</c:v>
                </c:pt>
                <c:pt idx="303">
                  <c:v>2.1384807692307692</c:v>
                </c:pt>
                <c:pt idx="304">
                  <c:v>2.1455384615384614</c:v>
                </c:pt>
                <c:pt idx="305">
                  <c:v>2.1525961538461535</c:v>
                </c:pt>
                <c:pt idx="306">
                  <c:v>2.1596538461538461</c:v>
                </c:pt>
                <c:pt idx="307">
                  <c:v>2.1667115384615383</c:v>
                </c:pt>
                <c:pt idx="308">
                  <c:v>2.1737692307692305</c:v>
                </c:pt>
                <c:pt idx="309">
                  <c:v>2.1808269230769231</c:v>
                </c:pt>
                <c:pt idx="310">
                  <c:v>2.1878846153846152</c:v>
                </c:pt>
                <c:pt idx="311">
                  <c:v>2.1949423076923078</c:v>
                </c:pt>
                <c:pt idx="312">
                  <c:v>2.202</c:v>
                </c:pt>
                <c:pt idx="313">
                  <c:v>2.2090576923076921</c:v>
                </c:pt>
                <c:pt idx="314">
                  <c:v>2.2161153846153847</c:v>
                </c:pt>
                <c:pt idx="315">
                  <c:v>2.2231730769230769</c:v>
                </c:pt>
                <c:pt idx="316">
                  <c:v>2.230230769230769</c:v>
                </c:pt>
                <c:pt idx="317">
                  <c:v>2.2372884615384616</c:v>
                </c:pt>
                <c:pt idx="318">
                  <c:v>2.2443461538461538</c:v>
                </c:pt>
                <c:pt idx="319">
                  <c:v>2.2514038461538459</c:v>
                </c:pt>
                <c:pt idx="320">
                  <c:v>2.2584615384615385</c:v>
                </c:pt>
                <c:pt idx="321">
                  <c:v>2.2655192307692307</c:v>
                </c:pt>
                <c:pt idx="322">
                  <c:v>2.2725769230769228</c:v>
                </c:pt>
                <c:pt idx="323">
                  <c:v>2.2796346153846154</c:v>
                </c:pt>
                <c:pt idx="324">
                  <c:v>2.2866923076923076</c:v>
                </c:pt>
                <c:pt idx="325">
                  <c:v>2.2937499999999997</c:v>
                </c:pt>
                <c:pt idx="326">
                  <c:v>2.3008076923076923</c:v>
                </c:pt>
                <c:pt idx="327">
                  <c:v>2.3078653846153845</c:v>
                </c:pt>
                <c:pt idx="328">
                  <c:v>2.3149230769230766</c:v>
                </c:pt>
                <c:pt idx="329">
                  <c:v>2.3219807692307692</c:v>
                </c:pt>
                <c:pt idx="330">
                  <c:v>2.3290384615384614</c:v>
                </c:pt>
                <c:pt idx="331">
                  <c:v>2.3360961538461535</c:v>
                </c:pt>
                <c:pt idx="332">
                  <c:v>2.3431538461538461</c:v>
                </c:pt>
                <c:pt idx="333">
                  <c:v>2.3502115384615383</c:v>
                </c:pt>
                <c:pt idx="334">
                  <c:v>2.3572692307692305</c:v>
                </c:pt>
                <c:pt idx="335">
                  <c:v>2.364326923076923</c:v>
                </c:pt>
                <c:pt idx="336">
                  <c:v>2.3713846153846152</c:v>
                </c:pt>
                <c:pt idx="337">
                  <c:v>2.3784423076923078</c:v>
                </c:pt>
                <c:pt idx="338">
                  <c:v>2.3855</c:v>
                </c:pt>
                <c:pt idx="339">
                  <c:v>2.3925576923076921</c:v>
                </c:pt>
                <c:pt idx="340">
                  <c:v>2.3996153846153847</c:v>
                </c:pt>
                <c:pt idx="341">
                  <c:v>2.4066730769230769</c:v>
                </c:pt>
                <c:pt idx="342">
                  <c:v>2.413730769230769</c:v>
                </c:pt>
                <c:pt idx="343">
                  <c:v>2.4207884615384616</c:v>
                </c:pt>
                <c:pt idx="344">
                  <c:v>2.4278461538461538</c:v>
                </c:pt>
                <c:pt idx="345">
                  <c:v>2.4349038461538459</c:v>
                </c:pt>
                <c:pt idx="346">
                  <c:v>2.4419615384615385</c:v>
                </c:pt>
                <c:pt idx="347">
                  <c:v>2.4490192307692307</c:v>
                </c:pt>
                <c:pt idx="348">
                  <c:v>2.4560769230769228</c:v>
                </c:pt>
                <c:pt idx="349">
                  <c:v>2.4631346153846154</c:v>
                </c:pt>
                <c:pt idx="350">
                  <c:v>2.4701923076923076</c:v>
                </c:pt>
                <c:pt idx="351">
                  <c:v>2.4772499999999997</c:v>
                </c:pt>
                <c:pt idx="352">
                  <c:v>2.4843076923076923</c:v>
                </c:pt>
                <c:pt idx="353">
                  <c:v>2.4913653846153845</c:v>
                </c:pt>
                <c:pt idx="354">
                  <c:v>2.4984230769230766</c:v>
                </c:pt>
                <c:pt idx="355">
                  <c:v>2.5054807692307692</c:v>
                </c:pt>
                <c:pt idx="356">
                  <c:v>2.5125384615384614</c:v>
                </c:pt>
                <c:pt idx="357">
                  <c:v>2.5195961538461535</c:v>
                </c:pt>
                <c:pt idx="358">
                  <c:v>2.5266538461538461</c:v>
                </c:pt>
                <c:pt idx="359">
                  <c:v>2.5337115384615383</c:v>
                </c:pt>
                <c:pt idx="360">
                  <c:v>2.5407692307692304</c:v>
                </c:pt>
                <c:pt idx="361">
                  <c:v>2.547826923076923</c:v>
                </c:pt>
                <c:pt idx="362">
                  <c:v>2.5548846153846152</c:v>
                </c:pt>
                <c:pt idx="363">
                  <c:v>2.5619423076923074</c:v>
                </c:pt>
                <c:pt idx="364">
                  <c:v>2.569</c:v>
                </c:pt>
                <c:pt idx="365">
                  <c:v>2.5760576923076921</c:v>
                </c:pt>
                <c:pt idx="366">
                  <c:v>2.5831153846153847</c:v>
                </c:pt>
                <c:pt idx="367">
                  <c:v>2.5901730769230769</c:v>
                </c:pt>
                <c:pt idx="368">
                  <c:v>2.597230769230769</c:v>
                </c:pt>
                <c:pt idx="369">
                  <c:v>2.6042884615384616</c:v>
                </c:pt>
                <c:pt idx="370">
                  <c:v>2.6113461538461538</c:v>
                </c:pt>
                <c:pt idx="371">
                  <c:v>2.6184038461538459</c:v>
                </c:pt>
                <c:pt idx="372">
                  <c:v>2.6254615384615385</c:v>
                </c:pt>
                <c:pt idx="373">
                  <c:v>2.6325192307692307</c:v>
                </c:pt>
                <c:pt idx="374">
                  <c:v>2.6395769230769228</c:v>
                </c:pt>
                <c:pt idx="375">
                  <c:v>2.6466346153846154</c:v>
                </c:pt>
                <c:pt idx="376">
                  <c:v>2.6536923076923076</c:v>
                </c:pt>
                <c:pt idx="377">
                  <c:v>2.6607499999999997</c:v>
                </c:pt>
                <c:pt idx="378">
                  <c:v>2.6678076923076923</c:v>
                </c:pt>
                <c:pt idx="379">
                  <c:v>2.6748653846153845</c:v>
                </c:pt>
                <c:pt idx="380">
                  <c:v>2.6819230769230766</c:v>
                </c:pt>
                <c:pt idx="381">
                  <c:v>2.6889807692307692</c:v>
                </c:pt>
                <c:pt idx="382">
                  <c:v>2.6960384615384614</c:v>
                </c:pt>
                <c:pt idx="383">
                  <c:v>2.7030961538461535</c:v>
                </c:pt>
                <c:pt idx="384">
                  <c:v>2.7101538461538461</c:v>
                </c:pt>
                <c:pt idx="385">
                  <c:v>2.7172115384615383</c:v>
                </c:pt>
                <c:pt idx="386">
                  <c:v>2.7242692307692304</c:v>
                </c:pt>
                <c:pt idx="387">
                  <c:v>2.731326923076923</c:v>
                </c:pt>
                <c:pt idx="388">
                  <c:v>2.7383846153846152</c:v>
                </c:pt>
                <c:pt idx="389">
                  <c:v>2.7454423076923073</c:v>
                </c:pt>
                <c:pt idx="390">
                  <c:v>2.7524999999999999</c:v>
                </c:pt>
                <c:pt idx="391">
                  <c:v>2.7595576923076921</c:v>
                </c:pt>
                <c:pt idx="392">
                  <c:v>2.7666153846153847</c:v>
                </c:pt>
                <c:pt idx="393">
                  <c:v>2.7736730769230769</c:v>
                </c:pt>
                <c:pt idx="394">
                  <c:v>2.780730769230769</c:v>
                </c:pt>
                <c:pt idx="395">
                  <c:v>2.7877884615384616</c:v>
                </c:pt>
                <c:pt idx="396">
                  <c:v>2.7948461538461538</c:v>
                </c:pt>
                <c:pt idx="397">
                  <c:v>2.8019038461538459</c:v>
                </c:pt>
                <c:pt idx="398">
                  <c:v>2.8089615384615385</c:v>
                </c:pt>
                <c:pt idx="399">
                  <c:v>2.8160192307692307</c:v>
                </c:pt>
                <c:pt idx="400">
                  <c:v>2.8230769230769228</c:v>
                </c:pt>
                <c:pt idx="401">
                  <c:v>2.8301346153846154</c:v>
                </c:pt>
                <c:pt idx="402">
                  <c:v>2.8371923076923076</c:v>
                </c:pt>
                <c:pt idx="403">
                  <c:v>2.8442499999999997</c:v>
                </c:pt>
                <c:pt idx="404">
                  <c:v>2.8513076923076923</c:v>
                </c:pt>
                <c:pt idx="405">
                  <c:v>2.8583653846153845</c:v>
                </c:pt>
                <c:pt idx="406">
                  <c:v>2.8654230769230766</c:v>
                </c:pt>
                <c:pt idx="407">
                  <c:v>2.8724807692307692</c:v>
                </c:pt>
                <c:pt idx="408">
                  <c:v>2.8795384615384614</c:v>
                </c:pt>
              </c:numCache>
            </c:numRef>
          </c:xVal>
          <c:yVal>
            <c:numRef>
              <c:f>'2012040801'!$G$13:$G$421</c:f>
              <c:numCache>
                <c:formatCode>General</c:formatCode>
                <c:ptCount val="40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574</c:v>
                </c:pt>
                <c:pt idx="7">
                  <c:v>699</c:v>
                </c:pt>
                <c:pt idx="8">
                  <c:v>847</c:v>
                </c:pt>
                <c:pt idx="9">
                  <c:v>1145</c:v>
                </c:pt>
                <c:pt idx="10">
                  <c:v>1644</c:v>
                </c:pt>
                <c:pt idx="11">
                  <c:v>1405</c:v>
                </c:pt>
                <c:pt idx="12">
                  <c:v>1228</c:v>
                </c:pt>
                <c:pt idx="13">
                  <c:v>1149</c:v>
                </c:pt>
                <c:pt idx="14">
                  <c:v>1045</c:v>
                </c:pt>
                <c:pt idx="15">
                  <c:v>1087</c:v>
                </c:pt>
                <c:pt idx="16">
                  <c:v>1027</c:v>
                </c:pt>
                <c:pt idx="17">
                  <c:v>1078</c:v>
                </c:pt>
                <c:pt idx="18">
                  <c:v>1047</c:v>
                </c:pt>
                <c:pt idx="19">
                  <c:v>957</c:v>
                </c:pt>
                <c:pt idx="20">
                  <c:v>1008</c:v>
                </c:pt>
                <c:pt idx="21">
                  <c:v>940</c:v>
                </c:pt>
                <c:pt idx="22">
                  <c:v>841</c:v>
                </c:pt>
                <c:pt idx="23">
                  <c:v>829</c:v>
                </c:pt>
                <c:pt idx="24">
                  <c:v>776</c:v>
                </c:pt>
                <c:pt idx="25">
                  <c:v>793</c:v>
                </c:pt>
                <c:pt idx="26">
                  <c:v>800</c:v>
                </c:pt>
                <c:pt idx="27">
                  <c:v>772</c:v>
                </c:pt>
                <c:pt idx="28">
                  <c:v>755</c:v>
                </c:pt>
                <c:pt idx="29">
                  <c:v>751</c:v>
                </c:pt>
                <c:pt idx="30">
                  <c:v>670</c:v>
                </c:pt>
                <c:pt idx="31">
                  <c:v>631</c:v>
                </c:pt>
                <c:pt idx="32">
                  <c:v>569</c:v>
                </c:pt>
                <c:pt idx="33">
                  <c:v>556</c:v>
                </c:pt>
                <c:pt idx="34">
                  <c:v>544</c:v>
                </c:pt>
                <c:pt idx="35">
                  <c:v>481</c:v>
                </c:pt>
                <c:pt idx="36">
                  <c:v>436</c:v>
                </c:pt>
                <c:pt idx="37">
                  <c:v>381</c:v>
                </c:pt>
                <c:pt idx="38">
                  <c:v>364</c:v>
                </c:pt>
                <c:pt idx="39">
                  <c:v>336</c:v>
                </c:pt>
                <c:pt idx="40">
                  <c:v>325</c:v>
                </c:pt>
                <c:pt idx="41">
                  <c:v>293</c:v>
                </c:pt>
                <c:pt idx="42">
                  <c:v>284</c:v>
                </c:pt>
                <c:pt idx="43">
                  <c:v>268</c:v>
                </c:pt>
                <c:pt idx="44">
                  <c:v>234</c:v>
                </c:pt>
                <c:pt idx="45">
                  <c:v>278</c:v>
                </c:pt>
                <c:pt idx="46">
                  <c:v>265</c:v>
                </c:pt>
                <c:pt idx="47">
                  <c:v>251</c:v>
                </c:pt>
                <c:pt idx="48">
                  <c:v>237</c:v>
                </c:pt>
                <c:pt idx="49">
                  <c:v>248</c:v>
                </c:pt>
                <c:pt idx="50">
                  <c:v>230</c:v>
                </c:pt>
                <c:pt idx="51">
                  <c:v>178</c:v>
                </c:pt>
                <c:pt idx="52">
                  <c:v>195</c:v>
                </c:pt>
                <c:pt idx="53">
                  <c:v>201</c:v>
                </c:pt>
                <c:pt idx="54">
                  <c:v>195</c:v>
                </c:pt>
                <c:pt idx="55">
                  <c:v>157</c:v>
                </c:pt>
                <c:pt idx="56">
                  <c:v>172</c:v>
                </c:pt>
                <c:pt idx="57">
                  <c:v>176</c:v>
                </c:pt>
                <c:pt idx="58">
                  <c:v>157</c:v>
                </c:pt>
                <c:pt idx="59">
                  <c:v>164</c:v>
                </c:pt>
                <c:pt idx="60">
                  <c:v>150</c:v>
                </c:pt>
                <c:pt idx="61">
                  <c:v>154</c:v>
                </c:pt>
                <c:pt idx="62">
                  <c:v>139</c:v>
                </c:pt>
                <c:pt idx="63">
                  <c:v>150</c:v>
                </c:pt>
                <c:pt idx="64">
                  <c:v>136</c:v>
                </c:pt>
                <c:pt idx="65">
                  <c:v>130</c:v>
                </c:pt>
                <c:pt idx="66">
                  <c:v>155</c:v>
                </c:pt>
                <c:pt idx="67">
                  <c:v>131</c:v>
                </c:pt>
                <c:pt idx="68">
                  <c:v>136</c:v>
                </c:pt>
                <c:pt idx="69">
                  <c:v>106</c:v>
                </c:pt>
                <c:pt idx="70">
                  <c:v>108</c:v>
                </c:pt>
                <c:pt idx="71">
                  <c:v>121</c:v>
                </c:pt>
                <c:pt idx="72">
                  <c:v>119</c:v>
                </c:pt>
                <c:pt idx="73">
                  <c:v>107</c:v>
                </c:pt>
                <c:pt idx="74">
                  <c:v>115</c:v>
                </c:pt>
                <c:pt idx="75">
                  <c:v>95</c:v>
                </c:pt>
                <c:pt idx="76">
                  <c:v>84</c:v>
                </c:pt>
                <c:pt idx="77">
                  <c:v>104</c:v>
                </c:pt>
                <c:pt idx="78">
                  <c:v>121</c:v>
                </c:pt>
                <c:pt idx="79">
                  <c:v>118</c:v>
                </c:pt>
                <c:pt idx="80">
                  <c:v>147</c:v>
                </c:pt>
                <c:pt idx="81">
                  <c:v>114</c:v>
                </c:pt>
                <c:pt idx="82">
                  <c:v>137</c:v>
                </c:pt>
                <c:pt idx="83">
                  <c:v>131</c:v>
                </c:pt>
                <c:pt idx="84">
                  <c:v>179</c:v>
                </c:pt>
                <c:pt idx="85">
                  <c:v>228</c:v>
                </c:pt>
                <c:pt idx="86">
                  <c:v>248</c:v>
                </c:pt>
                <c:pt idx="87">
                  <c:v>220</c:v>
                </c:pt>
                <c:pt idx="88">
                  <c:v>137</c:v>
                </c:pt>
                <c:pt idx="89">
                  <c:v>101</c:v>
                </c:pt>
                <c:pt idx="90">
                  <c:v>76</c:v>
                </c:pt>
                <c:pt idx="91">
                  <c:v>104</c:v>
                </c:pt>
                <c:pt idx="92">
                  <c:v>129</c:v>
                </c:pt>
                <c:pt idx="93">
                  <c:v>227</c:v>
                </c:pt>
                <c:pt idx="94">
                  <c:v>251</c:v>
                </c:pt>
                <c:pt idx="95">
                  <c:v>205</c:v>
                </c:pt>
                <c:pt idx="96">
                  <c:v>132</c:v>
                </c:pt>
                <c:pt idx="97">
                  <c:v>96</c:v>
                </c:pt>
                <c:pt idx="98">
                  <c:v>52</c:v>
                </c:pt>
                <c:pt idx="99">
                  <c:v>47</c:v>
                </c:pt>
                <c:pt idx="100">
                  <c:v>31</c:v>
                </c:pt>
                <c:pt idx="101">
                  <c:v>44</c:v>
                </c:pt>
                <c:pt idx="102">
                  <c:v>34</c:v>
                </c:pt>
                <c:pt idx="103">
                  <c:v>46</c:v>
                </c:pt>
                <c:pt idx="104">
                  <c:v>39</c:v>
                </c:pt>
                <c:pt idx="105">
                  <c:v>22</c:v>
                </c:pt>
                <c:pt idx="106">
                  <c:v>37</c:v>
                </c:pt>
                <c:pt idx="107">
                  <c:v>43</c:v>
                </c:pt>
                <c:pt idx="108">
                  <c:v>25</c:v>
                </c:pt>
                <c:pt idx="109">
                  <c:v>43</c:v>
                </c:pt>
                <c:pt idx="110">
                  <c:v>72</c:v>
                </c:pt>
                <c:pt idx="111">
                  <c:v>116</c:v>
                </c:pt>
                <c:pt idx="112">
                  <c:v>145</c:v>
                </c:pt>
                <c:pt idx="113">
                  <c:v>188</c:v>
                </c:pt>
                <c:pt idx="114">
                  <c:v>167</c:v>
                </c:pt>
                <c:pt idx="115">
                  <c:v>114</c:v>
                </c:pt>
                <c:pt idx="116">
                  <c:v>94</c:v>
                </c:pt>
                <c:pt idx="117">
                  <c:v>72</c:v>
                </c:pt>
                <c:pt idx="118">
                  <c:v>46</c:v>
                </c:pt>
                <c:pt idx="119">
                  <c:v>58</c:v>
                </c:pt>
                <c:pt idx="120">
                  <c:v>54</c:v>
                </c:pt>
                <c:pt idx="121">
                  <c:v>47</c:v>
                </c:pt>
                <c:pt idx="122">
                  <c:v>50</c:v>
                </c:pt>
                <c:pt idx="123">
                  <c:v>37</c:v>
                </c:pt>
                <c:pt idx="124">
                  <c:v>48</c:v>
                </c:pt>
                <c:pt idx="125">
                  <c:v>51</c:v>
                </c:pt>
                <c:pt idx="126">
                  <c:v>41</c:v>
                </c:pt>
                <c:pt idx="127">
                  <c:v>42</c:v>
                </c:pt>
                <c:pt idx="128">
                  <c:v>37</c:v>
                </c:pt>
                <c:pt idx="129">
                  <c:v>43</c:v>
                </c:pt>
                <c:pt idx="130">
                  <c:v>51</c:v>
                </c:pt>
                <c:pt idx="131">
                  <c:v>47</c:v>
                </c:pt>
                <c:pt idx="132">
                  <c:v>47</c:v>
                </c:pt>
                <c:pt idx="133">
                  <c:v>45</c:v>
                </c:pt>
                <c:pt idx="134">
                  <c:v>46</c:v>
                </c:pt>
                <c:pt idx="135">
                  <c:v>44</c:v>
                </c:pt>
                <c:pt idx="136">
                  <c:v>37</c:v>
                </c:pt>
                <c:pt idx="137">
                  <c:v>45</c:v>
                </c:pt>
                <c:pt idx="138">
                  <c:v>32</c:v>
                </c:pt>
                <c:pt idx="139">
                  <c:v>40</c:v>
                </c:pt>
                <c:pt idx="140">
                  <c:v>37</c:v>
                </c:pt>
                <c:pt idx="141">
                  <c:v>24</c:v>
                </c:pt>
                <c:pt idx="142">
                  <c:v>30</c:v>
                </c:pt>
                <c:pt idx="143">
                  <c:v>33</c:v>
                </c:pt>
                <c:pt idx="144">
                  <c:v>36</c:v>
                </c:pt>
                <c:pt idx="145">
                  <c:v>23</c:v>
                </c:pt>
                <c:pt idx="146">
                  <c:v>25</c:v>
                </c:pt>
                <c:pt idx="147">
                  <c:v>26</c:v>
                </c:pt>
                <c:pt idx="148">
                  <c:v>29</c:v>
                </c:pt>
                <c:pt idx="149">
                  <c:v>27</c:v>
                </c:pt>
                <c:pt idx="150">
                  <c:v>24</c:v>
                </c:pt>
                <c:pt idx="151">
                  <c:v>29</c:v>
                </c:pt>
                <c:pt idx="152">
                  <c:v>27</c:v>
                </c:pt>
                <c:pt idx="153">
                  <c:v>25</c:v>
                </c:pt>
                <c:pt idx="154">
                  <c:v>25</c:v>
                </c:pt>
                <c:pt idx="155">
                  <c:v>23</c:v>
                </c:pt>
                <c:pt idx="156">
                  <c:v>26</c:v>
                </c:pt>
                <c:pt idx="157">
                  <c:v>31</c:v>
                </c:pt>
                <c:pt idx="158">
                  <c:v>26</c:v>
                </c:pt>
                <c:pt idx="159">
                  <c:v>35</c:v>
                </c:pt>
                <c:pt idx="160">
                  <c:v>26</c:v>
                </c:pt>
                <c:pt idx="161">
                  <c:v>32</c:v>
                </c:pt>
                <c:pt idx="162">
                  <c:v>29</c:v>
                </c:pt>
                <c:pt idx="163">
                  <c:v>25</c:v>
                </c:pt>
                <c:pt idx="164">
                  <c:v>33</c:v>
                </c:pt>
                <c:pt idx="165">
                  <c:v>28</c:v>
                </c:pt>
                <c:pt idx="166">
                  <c:v>23</c:v>
                </c:pt>
                <c:pt idx="167">
                  <c:v>26</c:v>
                </c:pt>
                <c:pt idx="168">
                  <c:v>15</c:v>
                </c:pt>
                <c:pt idx="169">
                  <c:v>23</c:v>
                </c:pt>
                <c:pt idx="170">
                  <c:v>26</c:v>
                </c:pt>
                <c:pt idx="171">
                  <c:v>22</c:v>
                </c:pt>
                <c:pt idx="172">
                  <c:v>32</c:v>
                </c:pt>
                <c:pt idx="173">
                  <c:v>17</c:v>
                </c:pt>
                <c:pt idx="174">
                  <c:v>22</c:v>
                </c:pt>
                <c:pt idx="175">
                  <c:v>20</c:v>
                </c:pt>
                <c:pt idx="176">
                  <c:v>11</c:v>
                </c:pt>
                <c:pt idx="177">
                  <c:v>22</c:v>
                </c:pt>
                <c:pt idx="178">
                  <c:v>16</c:v>
                </c:pt>
                <c:pt idx="179">
                  <c:v>7</c:v>
                </c:pt>
                <c:pt idx="180">
                  <c:v>16</c:v>
                </c:pt>
                <c:pt idx="181">
                  <c:v>11</c:v>
                </c:pt>
                <c:pt idx="182">
                  <c:v>12</c:v>
                </c:pt>
                <c:pt idx="183">
                  <c:v>11</c:v>
                </c:pt>
                <c:pt idx="184">
                  <c:v>9</c:v>
                </c:pt>
                <c:pt idx="185">
                  <c:v>13</c:v>
                </c:pt>
                <c:pt idx="186">
                  <c:v>13</c:v>
                </c:pt>
                <c:pt idx="187">
                  <c:v>3</c:v>
                </c:pt>
                <c:pt idx="188">
                  <c:v>1</c:v>
                </c:pt>
                <c:pt idx="189">
                  <c:v>8</c:v>
                </c:pt>
                <c:pt idx="190">
                  <c:v>9</c:v>
                </c:pt>
                <c:pt idx="191">
                  <c:v>8</c:v>
                </c:pt>
                <c:pt idx="192">
                  <c:v>5</c:v>
                </c:pt>
                <c:pt idx="193">
                  <c:v>4</c:v>
                </c:pt>
                <c:pt idx="194">
                  <c:v>7</c:v>
                </c:pt>
                <c:pt idx="195">
                  <c:v>3</c:v>
                </c:pt>
                <c:pt idx="196">
                  <c:v>6</c:v>
                </c:pt>
                <c:pt idx="197">
                  <c:v>7</c:v>
                </c:pt>
                <c:pt idx="198">
                  <c:v>9</c:v>
                </c:pt>
                <c:pt idx="199">
                  <c:v>6</c:v>
                </c:pt>
                <c:pt idx="200">
                  <c:v>14</c:v>
                </c:pt>
                <c:pt idx="201">
                  <c:v>11</c:v>
                </c:pt>
                <c:pt idx="202">
                  <c:v>34</c:v>
                </c:pt>
                <c:pt idx="203">
                  <c:v>40</c:v>
                </c:pt>
                <c:pt idx="204">
                  <c:v>46</c:v>
                </c:pt>
                <c:pt idx="205">
                  <c:v>58</c:v>
                </c:pt>
                <c:pt idx="206">
                  <c:v>66</c:v>
                </c:pt>
                <c:pt idx="207">
                  <c:v>87</c:v>
                </c:pt>
                <c:pt idx="208">
                  <c:v>52</c:v>
                </c:pt>
                <c:pt idx="209">
                  <c:v>44</c:v>
                </c:pt>
                <c:pt idx="210">
                  <c:v>54</c:v>
                </c:pt>
                <c:pt idx="211">
                  <c:v>29</c:v>
                </c:pt>
                <c:pt idx="212">
                  <c:v>21</c:v>
                </c:pt>
                <c:pt idx="213">
                  <c:v>5</c:v>
                </c:pt>
                <c:pt idx="214">
                  <c:v>5</c:v>
                </c:pt>
                <c:pt idx="215">
                  <c:v>5</c:v>
                </c:pt>
                <c:pt idx="216">
                  <c:v>3</c:v>
                </c:pt>
                <c:pt idx="217">
                  <c:v>2</c:v>
                </c:pt>
                <c:pt idx="218">
                  <c:v>1</c:v>
                </c:pt>
                <c:pt idx="219">
                  <c:v>1</c:v>
                </c:pt>
                <c:pt idx="220">
                  <c:v>3</c:v>
                </c:pt>
                <c:pt idx="221">
                  <c:v>1</c:v>
                </c:pt>
                <c:pt idx="222">
                  <c:v>1</c:v>
                </c:pt>
                <c:pt idx="223">
                  <c:v>5</c:v>
                </c:pt>
                <c:pt idx="224">
                  <c:v>2</c:v>
                </c:pt>
                <c:pt idx="225">
                  <c:v>2</c:v>
                </c:pt>
                <c:pt idx="226">
                  <c:v>1</c:v>
                </c:pt>
                <c:pt idx="227">
                  <c:v>2</c:v>
                </c:pt>
                <c:pt idx="228">
                  <c:v>2</c:v>
                </c:pt>
                <c:pt idx="229">
                  <c:v>2</c:v>
                </c:pt>
                <c:pt idx="230">
                  <c:v>2</c:v>
                </c:pt>
                <c:pt idx="231">
                  <c:v>5</c:v>
                </c:pt>
                <c:pt idx="232">
                  <c:v>3</c:v>
                </c:pt>
                <c:pt idx="233">
                  <c:v>1</c:v>
                </c:pt>
                <c:pt idx="234">
                  <c:v>2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2</c:v>
                </c:pt>
                <c:pt idx="240">
                  <c:v>2</c:v>
                </c:pt>
                <c:pt idx="241">
                  <c:v>0</c:v>
                </c:pt>
                <c:pt idx="242">
                  <c:v>1</c:v>
                </c:pt>
                <c:pt idx="243">
                  <c:v>2</c:v>
                </c:pt>
                <c:pt idx="244">
                  <c:v>2</c:v>
                </c:pt>
                <c:pt idx="245">
                  <c:v>2</c:v>
                </c:pt>
                <c:pt idx="246">
                  <c:v>2</c:v>
                </c:pt>
                <c:pt idx="247">
                  <c:v>3</c:v>
                </c:pt>
                <c:pt idx="248">
                  <c:v>1</c:v>
                </c:pt>
                <c:pt idx="249">
                  <c:v>2</c:v>
                </c:pt>
                <c:pt idx="250">
                  <c:v>4</c:v>
                </c:pt>
                <c:pt idx="251">
                  <c:v>6</c:v>
                </c:pt>
                <c:pt idx="252">
                  <c:v>5</c:v>
                </c:pt>
                <c:pt idx="253">
                  <c:v>3</c:v>
                </c:pt>
                <c:pt idx="254">
                  <c:v>2</c:v>
                </c:pt>
                <c:pt idx="255">
                  <c:v>1</c:v>
                </c:pt>
                <c:pt idx="256">
                  <c:v>5</c:v>
                </c:pt>
                <c:pt idx="257">
                  <c:v>6</c:v>
                </c:pt>
                <c:pt idx="258">
                  <c:v>2</c:v>
                </c:pt>
                <c:pt idx="259">
                  <c:v>1</c:v>
                </c:pt>
                <c:pt idx="260">
                  <c:v>9</c:v>
                </c:pt>
                <c:pt idx="261">
                  <c:v>5</c:v>
                </c:pt>
                <c:pt idx="262">
                  <c:v>3</c:v>
                </c:pt>
                <c:pt idx="263">
                  <c:v>1</c:v>
                </c:pt>
                <c:pt idx="264">
                  <c:v>9</c:v>
                </c:pt>
                <c:pt idx="265">
                  <c:v>7</c:v>
                </c:pt>
                <c:pt idx="266">
                  <c:v>5</c:v>
                </c:pt>
                <c:pt idx="267">
                  <c:v>7</c:v>
                </c:pt>
                <c:pt idx="268">
                  <c:v>8</c:v>
                </c:pt>
                <c:pt idx="269">
                  <c:v>11</c:v>
                </c:pt>
                <c:pt idx="270">
                  <c:v>6</c:v>
                </c:pt>
                <c:pt idx="271">
                  <c:v>5</c:v>
                </c:pt>
                <c:pt idx="272">
                  <c:v>8</c:v>
                </c:pt>
                <c:pt idx="273">
                  <c:v>6</c:v>
                </c:pt>
                <c:pt idx="274">
                  <c:v>9</c:v>
                </c:pt>
                <c:pt idx="275">
                  <c:v>10</c:v>
                </c:pt>
                <c:pt idx="276">
                  <c:v>20</c:v>
                </c:pt>
                <c:pt idx="277">
                  <c:v>14</c:v>
                </c:pt>
                <c:pt idx="278">
                  <c:v>13</c:v>
                </c:pt>
                <c:pt idx="279">
                  <c:v>16</c:v>
                </c:pt>
                <c:pt idx="280">
                  <c:v>11</c:v>
                </c:pt>
                <c:pt idx="281">
                  <c:v>7</c:v>
                </c:pt>
                <c:pt idx="282">
                  <c:v>8</c:v>
                </c:pt>
                <c:pt idx="283">
                  <c:v>15</c:v>
                </c:pt>
                <c:pt idx="284">
                  <c:v>17</c:v>
                </c:pt>
                <c:pt idx="285">
                  <c:v>13</c:v>
                </c:pt>
                <c:pt idx="286">
                  <c:v>25</c:v>
                </c:pt>
                <c:pt idx="287">
                  <c:v>13</c:v>
                </c:pt>
                <c:pt idx="288">
                  <c:v>21</c:v>
                </c:pt>
                <c:pt idx="289">
                  <c:v>22</c:v>
                </c:pt>
                <c:pt idx="290">
                  <c:v>13</c:v>
                </c:pt>
                <c:pt idx="291">
                  <c:v>14</c:v>
                </c:pt>
                <c:pt idx="292">
                  <c:v>6</c:v>
                </c:pt>
                <c:pt idx="293">
                  <c:v>16</c:v>
                </c:pt>
                <c:pt idx="294">
                  <c:v>15</c:v>
                </c:pt>
                <c:pt idx="295">
                  <c:v>12</c:v>
                </c:pt>
                <c:pt idx="296">
                  <c:v>11</c:v>
                </c:pt>
                <c:pt idx="297">
                  <c:v>7</c:v>
                </c:pt>
                <c:pt idx="298">
                  <c:v>11</c:v>
                </c:pt>
                <c:pt idx="299">
                  <c:v>15</c:v>
                </c:pt>
                <c:pt idx="300">
                  <c:v>5</c:v>
                </c:pt>
                <c:pt idx="301">
                  <c:v>12</c:v>
                </c:pt>
                <c:pt idx="302">
                  <c:v>8</c:v>
                </c:pt>
                <c:pt idx="303">
                  <c:v>8</c:v>
                </c:pt>
                <c:pt idx="304">
                  <c:v>7</c:v>
                </c:pt>
                <c:pt idx="305">
                  <c:v>10</c:v>
                </c:pt>
                <c:pt idx="306">
                  <c:v>9</c:v>
                </c:pt>
                <c:pt idx="307">
                  <c:v>7</c:v>
                </c:pt>
                <c:pt idx="308">
                  <c:v>10</c:v>
                </c:pt>
                <c:pt idx="309">
                  <c:v>13</c:v>
                </c:pt>
                <c:pt idx="310">
                  <c:v>8</c:v>
                </c:pt>
                <c:pt idx="311">
                  <c:v>10</c:v>
                </c:pt>
                <c:pt idx="312">
                  <c:v>12</c:v>
                </c:pt>
                <c:pt idx="313">
                  <c:v>21</c:v>
                </c:pt>
                <c:pt idx="314">
                  <c:v>7</c:v>
                </c:pt>
                <c:pt idx="315">
                  <c:v>12</c:v>
                </c:pt>
                <c:pt idx="316">
                  <c:v>10</c:v>
                </c:pt>
                <c:pt idx="317">
                  <c:v>15</c:v>
                </c:pt>
                <c:pt idx="318">
                  <c:v>11</c:v>
                </c:pt>
                <c:pt idx="319">
                  <c:v>15</c:v>
                </c:pt>
                <c:pt idx="320">
                  <c:v>16</c:v>
                </c:pt>
                <c:pt idx="321">
                  <c:v>12</c:v>
                </c:pt>
                <c:pt idx="322">
                  <c:v>13</c:v>
                </c:pt>
                <c:pt idx="323">
                  <c:v>14</c:v>
                </c:pt>
                <c:pt idx="324">
                  <c:v>15</c:v>
                </c:pt>
                <c:pt idx="325">
                  <c:v>12</c:v>
                </c:pt>
                <c:pt idx="326">
                  <c:v>10</c:v>
                </c:pt>
                <c:pt idx="327">
                  <c:v>9</c:v>
                </c:pt>
                <c:pt idx="328">
                  <c:v>9</c:v>
                </c:pt>
                <c:pt idx="329">
                  <c:v>9</c:v>
                </c:pt>
                <c:pt idx="330">
                  <c:v>10</c:v>
                </c:pt>
                <c:pt idx="331">
                  <c:v>13</c:v>
                </c:pt>
                <c:pt idx="332">
                  <c:v>12</c:v>
                </c:pt>
                <c:pt idx="333">
                  <c:v>12</c:v>
                </c:pt>
                <c:pt idx="334">
                  <c:v>19</c:v>
                </c:pt>
                <c:pt idx="335">
                  <c:v>10</c:v>
                </c:pt>
                <c:pt idx="336">
                  <c:v>9</c:v>
                </c:pt>
                <c:pt idx="337">
                  <c:v>9</c:v>
                </c:pt>
                <c:pt idx="338">
                  <c:v>7</c:v>
                </c:pt>
                <c:pt idx="339">
                  <c:v>10</c:v>
                </c:pt>
                <c:pt idx="340">
                  <c:v>4</c:v>
                </c:pt>
                <c:pt idx="341">
                  <c:v>6</c:v>
                </c:pt>
                <c:pt idx="342">
                  <c:v>3</c:v>
                </c:pt>
                <c:pt idx="343">
                  <c:v>7</c:v>
                </c:pt>
                <c:pt idx="344">
                  <c:v>2</c:v>
                </c:pt>
                <c:pt idx="345">
                  <c:v>4</c:v>
                </c:pt>
                <c:pt idx="346">
                  <c:v>4</c:v>
                </c:pt>
                <c:pt idx="347">
                  <c:v>4</c:v>
                </c:pt>
                <c:pt idx="348">
                  <c:v>10</c:v>
                </c:pt>
                <c:pt idx="349">
                  <c:v>5</c:v>
                </c:pt>
                <c:pt idx="350">
                  <c:v>3</c:v>
                </c:pt>
                <c:pt idx="351">
                  <c:v>6</c:v>
                </c:pt>
                <c:pt idx="352">
                  <c:v>9</c:v>
                </c:pt>
                <c:pt idx="353">
                  <c:v>3</c:v>
                </c:pt>
                <c:pt idx="354">
                  <c:v>6</c:v>
                </c:pt>
                <c:pt idx="355">
                  <c:v>2</c:v>
                </c:pt>
                <c:pt idx="356">
                  <c:v>6</c:v>
                </c:pt>
                <c:pt idx="357">
                  <c:v>4</c:v>
                </c:pt>
                <c:pt idx="358">
                  <c:v>5</c:v>
                </c:pt>
                <c:pt idx="359">
                  <c:v>6</c:v>
                </c:pt>
                <c:pt idx="360">
                  <c:v>7</c:v>
                </c:pt>
                <c:pt idx="361">
                  <c:v>9</c:v>
                </c:pt>
                <c:pt idx="362">
                  <c:v>7</c:v>
                </c:pt>
                <c:pt idx="363">
                  <c:v>5</c:v>
                </c:pt>
                <c:pt idx="364">
                  <c:v>4</c:v>
                </c:pt>
                <c:pt idx="365">
                  <c:v>9</c:v>
                </c:pt>
                <c:pt idx="366">
                  <c:v>9</c:v>
                </c:pt>
                <c:pt idx="367">
                  <c:v>4</c:v>
                </c:pt>
                <c:pt idx="368">
                  <c:v>9</c:v>
                </c:pt>
                <c:pt idx="369">
                  <c:v>12</c:v>
                </c:pt>
                <c:pt idx="370">
                  <c:v>8</c:v>
                </c:pt>
                <c:pt idx="371">
                  <c:v>11</c:v>
                </c:pt>
                <c:pt idx="372">
                  <c:v>12</c:v>
                </c:pt>
                <c:pt idx="373">
                  <c:v>11</c:v>
                </c:pt>
                <c:pt idx="374">
                  <c:v>4</c:v>
                </c:pt>
                <c:pt idx="375">
                  <c:v>12</c:v>
                </c:pt>
                <c:pt idx="376">
                  <c:v>4</c:v>
                </c:pt>
                <c:pt idx="377">
                  <c:v>7</c:v>
                </c:pt>
                <c:pt idx="378">
                  <c:v>7</c:v>
                </c:pt>
                <c:pt idx="379">
                  <c:v>4</c:v>
                </c:pt>
                <c:pt idx="380">
                  <c:v>2</c:v>
                </c:pt>
                <c:pt idx="381">
                  <c:v>5</c:v>
                </c:pt>
                <c:pt idx="382">
                  <c:v>1</c:v>
                </c:pt>
                <c:pt idx="383">
                  <c:v>0</c:v>
                </c:pt>
                <c:pt idx="384">
                  <c:v>2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1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658816"/>
        <c:axId val="146206080"/>
      </c:scatterChart>
      <c:valAx>
        <c:axId val="144658816"/>
        <c:scaling>
          <c:orientation val="minMax"/>
          <c:max val="2"/>
        </c:scaling>
        <c:delete val="0"/>
        <c:axPos val="b"/>
        <c:numFmt formatCode="General" sourceLinked="1"/>
        <c:majorTickMark val="out"/>
        <c:minorTickMark val="none"/>
        <c:tickLblPos val="nextTo"/>
        <c:crossAx val="146206080"/>
        <c:crosses val="autoZero"/>
        <c:crossBetween val="midCat"/>
      </c:valAx>
      <c:valAx>
        <c:axId val="146206080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46588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0.3405</cdr:x>
      <cdr:y>0.216</cdr:y>
    </cdr:from>
    <cdr:to>
      <cdr:x>0.3405</cdr:x>
      <cdr:y>0.35485</cdr:y>
    </cdr:to>
    <cdr:cxnSp macro="">
      <cdr:nvCxnSpPr>
        <cdr:cNvPr id="2" name="直線矢印コネクタ 1"/>
        <cdr:cNvCxnSpPr/>
      </cdr:nvCxnSpPr>
      <cdr:spPr>
        <a:xfrm xmlns:a="http://schemas.openxmlformats.org/drawingml/2006/main">
          <a:off x="2179479" y="1008112"/>
          <a:ext cx="0" cy="648071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7030A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0.42749</cdr:x>
      <cdr:y>0.24685</cdr:y>
    </cdr:from>
    <cdr:to>
      <cdr:x>0.42749</cdr:x>
      <cdr:y>0.38571</cdr:y>
    </cdr:to>
    <cdr:cxnSp macro="">
      <cdr:nvCxnSpPr>
        <cdr:cNvPr id="3" name="直線矢印コネクタ 2"/>
        <cdr:cNvCxnSpPr/>
      </cdr:nvCxnSpPr>
      <cdr:spPr>
        <a:xfrm xmlns:a="http://schemas.openxmlformats.org/drawingml/2006/main">
          <a:off x="2736304" y="1152128"/>
          <a:ext cx="0" cy="648071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7030A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0.68624</cdr:x>
      <cdr:y>0.30161</cdr:y>
    </cdr:from>
    <cdr:to>
      <cdr:x>0.68624</cdr:x>
      <cdr:y>0.44046</cdr:y>
    </cdr:to>
    <cdr:cxnSp macro="">
      <cdr:nvCxnSpPr>
        <cdr:cNvPr id="4" name="直線矢印コネクタ 3"/>
        <cdr:cNvCxnSpPr/>
      </cdr:nvCxnSpPr>
      <cdr:spPr>
        <a:xfrm xmlns:a="http://schemas.openxmlformats.org/drawingml/2006/main">
          <a:off x="4392488" y="1407679"/>
          <a:ext cx="0" cy="648071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1731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AEC2B5A-F816-4F9F-91A1-DE8B66A8162D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0" tIns="47320" rIns="94640" bIns="473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640" tIns="47320" rIns="94640" bIns="47320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4" cy="511731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4" cy="511731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4CB3541-A1DE-4E40-83A0-154F7E7AC3A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6513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207" indent="-285464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1857" indent="-228371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3pPr>
            <a:lvl4pPr marL="1598600" indent="-228371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5343" indent="-228371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2085" indent="-228371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68828" indent="-228371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5571" indent="-228371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2314" indent="-228371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30310FF4-2892-4E27-86D0-3DCD31E1DD89}" type="slidenum">
              <a:rPr lang="en-US" altLang="ja-JP" sz="1300">
                <a:solidFill>
                  <a:schemeClr val="tx1"/>
                </a:solidFill>
              </a:rPr>
              <a:pPr eaLnBrk="1" hangingPunct="1"/>
              <a:t>1</a:t>
            </a:fld>
            <a:endParaRPr lang="en-US" altLang="ja-JP" sz="130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z="15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B3541-A1DE-4E40-83A0-154F7E7AC3AD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964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C8201-E326-4051-96BF-C15A3785CC52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EACF9-96CC-4252-815E-CEB89AE199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666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E41CE-BFB7-460F-8B88-5D6629FA3986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9B6B0-814A-4A00-BC02-A5EB2142B8F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967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79CD3-7256-44FD-87ED-28CC73466128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5625C-D2D3-4FA0-A99C-C3A0D450EE0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2307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72C6A-4C99-47E9-8261-E6DC2D4D26E2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67EF0-50AD-4D06-98A3-33F241CF61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03955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22B265-E54D-40BD-9E8D-A6227A610F78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8CF790-E3DF-454A-95C0-18DE0119FF8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5681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 userDrawn="1"/>
        </p:nvSpPr>
        <p:spPr bwMode="auto">
          <a:xfrm>
            <a:off x="342900" y="549275"/>
            <a:ext cx="8458200" cy="0"/>
          </a:xfrm>
          <a:prstGeom prst="line">
            <a:avLst/>
          </a:prstGeom>
          <a:noFill/>
          <a:ln w="111125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7112000" y="6135688"/>
            <a:ext cx="1997075" cy="677862"/>
            <a:chOff x="4358" y="149"/>
            <a:chExt cx="1258" cy="427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4358" y="149"/>
              <a:ext cx="1258" cy="296"/>
              <a:chOff x="4325" y="101"/>
              <a:chExt cx="1258" cy="296"/>
            </a:xfrm>
          </p:grpSpPr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5" y="101"/>
                <a:ext cx="1258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2" y="105"/>
                <a:ext cx="273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Line 7"/>
            <p:cNvSpPr>
              <a:spLocks noChangeShapeType="1"/>
            </p:cNvSpPr>
            <p:nvPr/>
          </p:nvSpPr>
          <p:spPr bwMode="auto">
            <a:xfrm flipV="1">
              <a:off x="4401" y="432"/>
              <a:ext cx="1200" cy="0"/>
            </a:xfrm>
            <a:prstGeom prst="line">
              <a:avLst/>
            </a:prstGeom>
            <a:noFill/>
            <a:ln w="222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WordArt 8"/>
            <p:cNvSpPr>
              <a:spLocks noChangeArrowheads="1" noChangeShapeType="1" noTextEdit="1"/>
            </p:cNvSpPr>
            <p:nvPr/>
          </p:nvSpPr>
          <p:spPr bwMode="auto">
            <a:xfrm>
              <a:off x="4497" y="480"/>
              <a:ext cx="1056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2400" b="1" i="1" kern="10">
                  <a:ln w="12700">
                    <a:solidFill>
                      <a:srgbClr val="110687"/>
                    </a:solidFill>
                    <a:round/>
                    <a:headEnd/>
                    <a:tailEnd/>
                  </a:ln>
                  <a:solidFill>
                    <a:srgbClr val="33099E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Times"/>
                  <a:cs typeface="Times"/>
                </a:rPr>
                <a:t>UTTAC</a:t>
              </a:r>
              <a:endParaRPr lang="ja-JP" altLang="en-US" sz="2400" b="1" i="1" kern="10">
                <a:ln w="12700">
                  <a:solidFill>
                    <a:srgbClr val="110687"/>
                  </a:solidFill>
                  <a:round/>
                  <a:headEnd/>
                  <a:tailEnd/>
                </a:ln>
                <a:solidFill>
                  <a:srgbClr val="33099E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"/>
                <a:cs typeface="Times"/>
              </a:endParaRPr>
            </a:p>
          </p:txBody>
        </p:sp>
      </p:grp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165850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420429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BA2B5-388E-424B-A6E0-51B35B1EE2AA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E3CBD-7F86-4EDA-8462-A5D2CEACF7C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335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F44C3-FC94-456F-9922-2134C1ACC0D1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E87F5-8E3B-4AF5-83E9-FF489F51DDA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270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A3AA1-5F5C-4DCE-869C-60C1BA1752B2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AF025-2490-4B10-BE37-C2C19494FF3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987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774E1-9A86-4BE1-8D62-3927198CD038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6074B-3AA4-4A48-8CA1-994996275A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1571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9271D-29AE-41D4-B39B-D669BD117C18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81FBC-620B-40EF-BB94-F04687A153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045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3294F-77E9-4069-9F2D-94D1E446442B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35EBF-2F5D-4B8A-ACA1-6F3EE57F71B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682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E086-FBD6-4236-9F62-6649F17F9BEB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A5773-9C77-4281-BD1D-4FCE025F36D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6051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3663F-60DB-4807-A507-2E93EBCD9DD7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26973-4EF6-471C-8349-695BEF63D41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004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FDA39F9-A393-4817-9092-7F6E55046EDC}" type="datetimeFigureOut">
              <a:rPr lang="ja-JP" altLang="en-US"/>
              <a:pPr>
                <a:defRPr/>
              </a:pPr>
              <a:t>2012/8/27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EDFED56-8DA3-48A3-8E06-8B04FB42ABA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300038" y="1667816"/>
            <a:ext cx="8770937" cy="2308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algn="ctr" defTabSz="4173538" eaLnBrk="0" hangingPunct="0">
              <a:defRPr kumimoji="1" sz="3600">
                <a:solidFill>
                  <a:srgbClr val="666633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ctr" defTabSz="4173538" eaLnBrk="0" hangingPunct="0">
              <a:defRPr kumimoji="1" sz="3600">
                <a:solidFill>
                  <a:srgbClr val="666633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ctr" defTabSz="4173538" eaLnBrk="0" hangingPunct="0">
              <a:defRPr kumimoji="1" sz="3600">
                <a:solidFill>
                  <a:srgbClr val="666633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ctr" defTabSz="4173538" eaLnBrk="0" hangingPunct="0">
              <a:defRPr kumimoji="1" sz="3600">
                <a:solidFill>
                  <a:srgbClr val="666633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ctr" defTabSz="4173538" eaLnBrk="0" hangingPunct="0">
              <a:defRPr kumimoji="1" sz="3600">
                <a:solidFill>
                  <a:srgbClr val="666633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defTabSz="4173538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defTabSz="4173538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defTabSz="4173538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defTabSz="4173538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l" eaLnBrk="1" hangingPunct="1"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CREST</a:t>
            </a:r>
            <a:r>
              <a:rPr lang="ja-JP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　末木グループ</a:t>
            </a:r>
            <a:endParaRPr lang="en-US" altLang="ja-JP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l" eaLnBrk="1" hangingPunct="1">
              <a:defRPr/>
            </a:pP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研究題目：環境分析</a:t>
            </a:r>
            <a:r>
              <a:rPr lang="ja-JP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　</a:t>
            </a:r>
            <a:endParaRPr lang="en-US" altLang="ja-JP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l" eaLnBrk="1" hangingPunct="1">
              <a:defRPr/>
            </a:pPr>
            <a:r>
              <a:rPr lang="ja-JP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末木</a:t>
            </a:r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啓介</a:t>
            </a:r>
            <a:r>
              <a:rPr lang="ja-JP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、</a:t>
            </a:r>
            <a:r>
              <a:rPr lang="ja-JP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笹　公和</a:t>
            </a:r>
            <a:r>
              <a:rPr lang="ja-JP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altLang="ja-JP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</a:t>
            </a:r>
            <a:r>
              <a:rPr lang="ja-JP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筑波大学</a:t>
            </a:r>
            <a:r>
              <a:rPr lang="en-US" altLang="ja-JP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</a:p>
          <a:p>
            <a:pPr algn="l" eaLnBrk="1" hangingPunct="1">
              <a:defRPr/>
            </a:pPr>
            <a:endParaRPr lang="en-US" altLang="ja-JP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l" eaLnBrk="1" hangingPunct="1">
              <a:defRPr/>
            </a:pPr>
            <a:r>
              <a:rPr lang="ja-JP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・長半減期</a:t>
            </a:r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核種</a:t>
            </a:r>
            <a:r>
              <a:rPr lang="en-US" altLang="ja-JP" sz="24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129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による</a:t>
            </a:r>
            <a:r>
              <a:rPr lang="en-US" altLang="ja-JP" sz="24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131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の環境</a:t>
            </a:r>
            <a:r>
              <a:rPr lang="ja-JP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動態　研究</a:t>
            </a:r>
            <a:endParaRPr lang="en-US" altLang="ja-JP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eaLnBrk="1" hangingPunct="1">
              <a:defRPr/>
            </a:pPr>
            <a:r>
              <a:rPr lang="ja-JP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・都市部における放射性セシウムおよびヨウ素の移行調査</a:t>
            </a:r>
            <a:endParaRPr lang="en-GB" altLang="ja-JP" sz="2400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9550" y="6519863"/>
            <a:ext cx="35639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r>
              <a:rPr lang="ja-JP" altLang="en-US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ja-JP" altLang="en-US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ja-JP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  <a:r>
              <a:rPr lang="ja-JP" altLang="en-US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</a:t>
            </a:r>
            <a:r>
              <a:rPr lang="ja-JP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東京大学</a:t>
            </a:r>
            <a:r>
              <a:rPr lang="en-US" altLang="ja-JP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生産技術研究所</a:t>
            </a:r>
            <a:endParaRPr lang="en-US" altLang="ja-JP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0" name="正方形/長方形 1"/>
          <p:cNvSpPr>
            <a:spLocks noChangeArrowheads="1"/>
          </p:cNvSpPr>
          <p:nvPr/>
        </p:nvSpPr>
        <p:spPr bwMode="auto">
          <a:xfrm>
            <a:off x="285750" y="5565775"/>
            <a:ext cx="6159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chemeClr val="tx1"/>
                </a:solidFill>
                <a:latin typeface="ＭＳ Ｐゴシック" pitchFamily="50" charset="-128"/>
                <a:cs typeface="Times New Roman" pitchFamily="18" charset="0"/>
              </a:rPr>
              <a:t>JST/CREST</a:t>
            </a:r>
            <a:r>
              <a:rPr lang="ja-JP" altLang="en-US" sz="1400">
                <a:solidFill>
                  <a:schemeClr val="tx1"/>
                </a:solidFill>
                <a:latin typeface="ＭＳ Ｐゴシック" pitchFamily="50" charset="-128"/>
                <a:cs typeface="Times New Roman" pitchFamily="18" charset="0"/>
              </a:rPr>
              <a:t>「持続可能な水利用を実現する革新的な技術とシステム」</a:t>
            </a:r>
            <a:endParaRPr lang="en-US" altLang="ja-JP" sz="1400">
              <a:solidFill>
                <a:schemeClr val="tx1"/>
              </a:solidFill>
              <a:latin typeface="ＭＳ Ｐゴシック" pitchFamily="50" charset="-128"/>
              <a:cs typeface="Times New Roman" pitchFamily="18" charset="0"/>
            </a:endParaRPr>
          </a:p>
          <a:p>
            <a:r>
              <a:rPr lang="ja-JP" altLang="en-US" sz="1400">
                <a:solidFill>
                  <a:schemeClr val="tx1"/>
                </a:solidFill>
                <a:latin typeface="ＭＳ Ｐゴシック" pitchFamily="50" charset="-128"/>
                <a:cs typeface="Times New Roman" pitchFamily="18" charset="0"/>
              </a:rPr>
              <a:t>平成</a:t>
            </a:r>
            <a:r>
              <a:rPr lang="en-US" altLang="ja-JP" sz="1400">
                <a:solidFill>
                  <a:schemeClr val="tx1"/>
                </a:solidFill>
                <a:latin typeface="ＭＳ Ｐゴシック" pitchFamily="50" charset="-128"/>
                <a:cs typeface="Times New Roman" pitchFamily="18" charset="0"/>
              </a:rPr>
              <a:t>23</a:t>
            </a:r>
            <a:r>
              <a:rPr lang="ja-JP" altLang="en-US" sz="1400">
                <a:solidFill>
                  <a:schemeClr val="tx1"/>
                </a:solidFill>
                <a:latin typeface="ＭＳ Ｐゴシック" pitchFamily="50" charset="-128"/>
                <a:cs typeface="Times New Roman" pitchFamily="18" charset="0"/>
              </a:rPr>
              <a:t>年度採択課題</a:t>
            </a:r>
            <a:endParaRPr lang="en-US" altLang="ja-JP" sz="1400">
              <a:solidFill>
                <a:schemeClr val="tx1"/>
              </a:solidFill>
              <a:latin typeface="ＭＳ Ｐゴシック" pitchFamily="50" charset="-128"/>
              <a:cs typeface="Times New Roman" pitchFamily="18" charset="0"/>
            </a:endParaRPr>
          </a:p>
          <a:p>
            <a:r>
              <a:rPr lang="ja-JP" altLang="en-US" sz="1400">
                <a:solidFill>
                  <a:schemeClr val="tx1"/>
                </a:solidFill>
                <a:latin typeface="ＭＳ Ｐゴシック" pitchFamily="50" charset="-128"/>
                <a:cs typeface="Times New Roman" pitchFamily="18" charset="0"/>
              </a:rPr>
              <a:t>「安全で持続可能な水利用のための放射性物質移流拡散シミュレータの開発」</a:t>
            </a:r>
            <a:endParaRPr lang="en-US" altLang="ja-JP" sz="1400">
              <a:solidFill>
                <a:schemeClr val="tx1"/>
              </a:solidFill>
              <a:latin typeface="ＭＳ Ｐゴシック" pitchFamily="50" charset="-128"/>
              <a:cs typeface="Times New Roman" pitchFamily="18" charset="0"/>
            </a:endParaRPr>
          </a:p>
          <a:p>
            <a:r>
              <a:rPr lang="ja-JP" altLang="en-US" sz="1400">
                <a:solidFill>
                  <a:schemeClr val="tx1"/>
                </a:solidFill>
                <a:latin typeface="ＭＳ Ｐゴシック" pitchFamily="50" charset="-128"/>
                <a:cs typeface="Times New Roman" pitchFamily="18" charset="0"/>
              </a:rPr>
              <a:t>（代表 沖 大幹）</a:t>
            </a:r>
          </a:p>
        </p:txBody>
      </p:sp>
    </p:spTree>
    <p:extLst>
      <p:ext uri="{BB962C8B-B14F-4D97-AF65-F5344CB8AC3E}">
        <p14:creationId xmlns:p14="http://schemas.microsoft.com/office/powerpoint/2010/main" val="6280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60338" y="2376488"/>
            <a:ext cx="8770937" cy="12017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福島第一原発事故後の表層土壌の</a:t>
            </a:r>
            <a:endParaRPr lang="en-US" altLang="ja-JP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altLang="ja-JP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129</a:t>
            </a:r>
            <a:r>
              <a:rPr lang="en-US" altLang="ja-JP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測定結果</a:t>
            </a:r>
            <a:endParaRPr lang="en-GB" altLang="ja-JP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158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-26988"/>
            <a:ext cx="4772026" cy="69278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827588" y="701675"/>
            <a:ext cx="4178300" cy="3392488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ja-JP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表層土壌</a:t>
            </a:r>
            <a:endParaRPr lang="en-US" altLang="ja-JP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altLang="ja-JP" sz="105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ja-JP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800" b="1" u="sng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131</a:t>
            </a:r>
            <a:r>
              <a:rPr lang="en-US" altLang="ja-JP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ja-JP" altLang="ja-JP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が</a:t>
            </a:r>
            <a:r>
              <a:rPr lang="en-US" altLang="ja-JP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altLang="ja-JP" sz="28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Bq</a:t>
            </a:r>
            <a:r>
              <a:rPr lang="en-US" altLang="ja-JP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/cm</a:t>
            </a:r>
            <a:r>
              <a:rPr lang="en-US" altLang="ja-JP" sz="2800" b="1" u="sng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ja-JP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以下の</a:t>
            </a:r>
            <a:endParaRPr lang="en-US" altLang="ja-JP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ja-JP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ja-JP" alt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地点</a:t>
            </a:r>
            <a:r>
              <a:rPr lang="en-US" altLang="ja-JP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ja-JP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試験測定</a:t>
            </a:r>
            <a:endParaRPr lang="en-US" altLang="ja-JP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altLang="ja-JP" sz="800" dirty="0"/>
          </a:p>
          <a:p>
            <a:pPr>
              <a:defRPr/>
            </a:pPr>
            <a:r>
              <a:rPr lang="ja-JP" altLang="en-US" sz="2800" b="1" dirty="0">
                <a:solidFill>
                  <a:schemeClr val="tx1"/>
                </a:solidFill>
              </a:rPr>
              <a:t>福島県北部</a:t>
            </a:r>
            <a:r>
              <a:rPr lang="en-US" altLang="ja-JP" sz="2800" b="1" dirty="0">
                <a:solidFill>
                  <a:schemeClr val="tx1"/>
                </a:solidFill>
              </a:rPr>
              <a:t>	2</a:t>
            </a:r>
            <a:r>
              <a:rPr lang="ja-JP" altLang="en-US" sz="2800" b="1" dirty="0">
                <a:solidFill>
                  <a:schemeClr val="tx1"/>
                </a:solidFill>
              </a:rPr>
              <a:t>地点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sz="2800" b="1" dirty="0">
                <a:solidFill>
                  <a:schemeClr val="tx1"/>
                </a:solidFill>
              </a:rPr>
              <a:t>福島県</a:t>
            </a:r>
            <a:r>
              <a:rPr lang="ja-JP" altLang="ja-JP" sz="2800" b="1" dirty="0">
                <a:solidFill>
                  <a:schemeClr val="tx1"/>
                </a:solidFill>
              </a:rPr>
              <a:t>南部</a:t>
            </a:r>
            <a:r>
              <a:rPr lang="en-US" altLang="ja-JP" sz="2800" b="1" dirty="0">
                <a:solidFill>
                  <a:schemeClr val="tx1"/>
                </a:solidFill>
              </a:rPr>
              <a:t>	5</a:t>
            </a:r>
            <a:r>
              <a:rPr lang="ja-JP" altLang="en-US" sz="2800" b="1" dirty="0">
                <a:solidFill>
                  <a:schemeClr val="tx1"/>
                </a:solidFill>
              </a:rPr>
              <a:t>地点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ja-JP" sz="2800" b="1" dirty="0">
                <a:solidFill>
                  <a:schemeClr val="tx1"/>
                </a:solidFill>
              </a:rPr>
              <a:t>福島県西部</a:t>
            </a:r>
            <a:r>
              <a:rPr lang="en-US" altLang="ja-JP" sz="2800" b="1" dirty="0">
                <a:solidFill>
                  <a:schemeClr val="tx1"/>
                </a:solidFill>
              </a:rPr>
              <a:t>	9</a:t>
            </a:r>
            <a:r>
              <a:rPr lang="ja-JP" altLang="en-US" sz="2800" b="1" dirty="0">
                <a:solidFill>
                  <a:schemeClr val="tx1"/>
                </a:solidFill>
              </a:rPr>
              <a:t>地点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ja-JP" sz="2800" b="1" dirty="0">
                <a:solidFill>
                  <a:schemeClr val="tx1"/>
                </a:solidFill>
              </a:rPr>
              <a:t>阿武隈山地</a:t>
            </a:r>
            <a:r>
              <a:rPr lang="en-US" altLang="ja-JP" sz="2800" b="1" dirty="0">
                <a:solidFill>
                  <a:schemeClr val="tx1"/>
                </a:solidFill>
              </a:rPr>
              <a:t>	5</a:t>
            </a:r>
            <a:r>
              <a:rPr lang="ja-JP" altLang="en-US" sz="2800" b="1" dirty="0">
                <a:solidFill>
                  <a:schemeClr val="tx1"/>
                </a:solidFill>
              </a:rPr>
              <a:t>地点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4241800" y="12700"/>
            <a:ext cx="4983163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事故後：</a:t>
            </a:r>
            <a:r>
              <a:rPr lang="ja-JP" alt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福島第１原発周辺</a:t>
            </a:r>
          </a:p>
        </p:txBody>
      </p:sp>
      <p:grpSp>
        <p:nvGrpSpPr>
          <p:cNvPr id="43013" name="グループ化 1"/>
          <p:cNvGrpSpPr>
            <a:grpSpLocks/>
          </p:cNvGrpSpPr>
          <p:nvPr/>
        </p:nvGrpSpPr>
        <p:grpSpPr bwMode="auto">
          <a:xfrm>
            <a:off x="4827588" y="4265613"/>
            <a:ext cx="2513012" cy="2513012"/>
            <a:chOff x="4827588" y="4289508"/>
            <a:chExt cx="3586163" cy="3586162"/>
          </a:xfrm>
        </p:grpSpPr>
        <p:pic>
          <p:nvPicPr>
            <p:cNvPr id="43015" name="図 69" descr="C:\Users\U125179\Desktop\Kanto\Fig3\131I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588" y="4289508"/>
              <a:ext cx="3586163" cy="358616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4861569" y="4318958"/>
              <a:ext cx="897107" cy="4372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4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rPr>
                <a:t>I-131</a:t>
              </a:r>
              <a:endParaRPr lang="ja-JP" alt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6605588" y="4184650"/>
            <a:ext cx="2516187" cy="276225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200" b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放射能値は</a:t>
            </a:r>
            <a:r>
              <a:rPr lang="en-US" altLang="ja-JP" sz="1200" b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2011</a:t>
            </a:r>
            <a:r>
              <a:rPr lang="ja-JP" altLang="en-US" sz="1200" b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ja-JP" sz="1200" b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ja-JP" altLang="en-US" sz="1200" b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月</a:t>
            </a:r>
            <a:r>
              <a:rPr lang="en-US" altLang="ja-JP" sz="1200" b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r>
              <a:rPr lang="ja-JP" altLang="en-US" sz="1200" b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日に補正</a:t>
            </a:r>
          </a:p>
        </p:txBody>
      </p:sp>
    </p:spTree>
    <p:extLst>
      <p:ext uri="{BB962C8B-B14F-4D97-AF65-F5344CB8AC3E}">
        <p14:creationId xmlns:p14="http://schemas.microsoft.com/office/powerpoint/2010/main" val="26926013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846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264784" y="6007640"/>
            <a:ext cx="3846380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2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27584" y="3281442"/>
            <a:ext cx="7564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都市部における放射性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セシウムおよびヨウ素の</a:t>
            </a:r>
            <a:r>
              <a:rPr lang="ja-JP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移行調査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113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33"/>
          <a:stretch/>
        </p:blipFill>
        <p:spPr bwMode="auto">
          <a:xfrm>
            <a:off x="0" y="-1"/>
            <a:ext cx="9143999" cy="577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3059832" y="6093296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千葉県環境研究センター、千葉県環境生活部水質保全課</a:t>
            </a:r>
            <a:endParaRPr lang="en-US" altLang="ja-JP" dirty="0" smtClean="0"/>
          </a:p>
          <a:p>
            <a:r>
              <a:rPr lang="ja-JP" altLang="en-US" dirty="0" smtClean="0"/>
              <a:t>平成</a:t>
            </a:r>
            <a:r>
              <a:rPr lang="en-US" altLang="ja-JP" dirty="0"/>
              <a:t>24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</a:t>
            </a:r>
            <a:r>
              <a:rPr lang="en-US" altLang="ja-JP" dirty="0"/>
              <a:t>24</a:t>
            </a:r>
            <a:r>
              <a:rPr lang="ja-JP" altLang="en-US" dirty="0"/>
              <a:t>日（木曜日）から</a:t>
            </a:r>
            <a:r>
              <a:rPr lang="en-US" altLang="ja-JP" dirty="0"/>
              <a:t>6</a:t>
            </a:r>
            <a:r>
              <a:rPr lang="ja-JP" altLang="en-US" dirty="0"/>
              <a:t>月</a:t>
            </a:r>
            <a:r>
              <a:rPr lang="en-US" altLang="ja-JP" dirty="0"/>
              <a:t>6</a:t>
            </a:r>
            <a:r>
              <a:rPr lang="ja-JP" altLang="en-US" dirty="0"/>
              <a:t>日（水曜日）まで</a:t>
            </a:r>
          </a:p>
        </p:txBody>
      </p:sp>
    </p:spTree>
    <p:extLst>
      <p:ext uri="{BB962C8B-B14F-4D97-AF65-F5344CB8AC3E}">
        <p14:creationId xmlns:p14="http://schemas.microsoft.com/office/powerpoint/2010/main" val="33083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0041"/>
            <a:ext cx="9165658" cy="645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コネクタ 2"/>
          <p:cNvCxnSpPr/>
          <p:nvPr/>
        </p:nvCxnSpPr>
        <p:spPr>
          <a:xfrm>
            <a:off x="882340" y="3806292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899592" y="6173930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61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048"/>
            <a:ext cx="9123927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2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/>
          <p:cNvGrpSpPr/>
          <p:nvPr/>
        </p:nvGrpSpPr>
        <p:grpSpPr>
          <a:xfrm>
            <a:off x="-469431" y="627476"/>
            <a:ext cx="10009111" cy="4862971"/>
            <a:chOff x="-482208" y="642631"/>
            <a:chExt cx="10009111" cy="486297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456" y="653716"/>
              <a:ext cx="6858000" cy="4847359"/>
            </a:xfrm>
            <a:prstGeom prst="rect">
              <a:avLst/>
            </a:prstGeom>
          </p:spPr>
        </p:pic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4" b="29156"/>
            <a:stretch/>
          </p:blipFill>
          <p:spPr>
            <a:xfrm>
              <a:off x="-482208" y="642631"/>
              <a:ext cx="4745285" cy="4858444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" b="29156"/>
            <a:stretch/>
          </p:blipFill>
          <p:spPr>
            <a:xfrm>
              <a:off x="4777426" y="647158"/>
              <a:ext cx="4749477" cy="4858444"/>
            </a:xfrm>
            <a:prstGeom prst="rect">
              <a:avLst/>
            </a:prstGeom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7812360" y="1628800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北柏橋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64288" y="692696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呼塚橋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32240" y="1412776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木崎橋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52120" y="2060848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初音橋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40923" y="2060848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昭和橋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11960" y="1196752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高田橋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35696" y="1038671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青葉橋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5576" y="2219670"/>
            <a:ext cx="32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新駒木橋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19147" y="1445027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駒木橋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30655" y="1922348"/>
            <a:ext cx="3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新橋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08675" y="1052736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新堤橋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40723" y="1846565"/>
            <a:ext cx="3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勝橋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87453" y="173594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①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164288" y="13518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②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48064" y="192786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③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83768" y="170080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④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5576" y="199987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⑤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75" y="3121408"/>
            <a:ext cx="1130729" cy="84804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4" y="3501008"/>
            <a:ext cx="1130729" cy="848047"/>
          </a:xfrm>
          <a:prstGeom prst="rect">
            <a:avLst/>
          </a:prstGeom>
        </p:spPr>
      </p:pic>
      <p:cxnSp>
        <p:nvCxnSpPr>
          <p:cNvPr id="28" name="直線矢印コネクタ 27"/>
          <p:cNvCxnSpPr>
            <a:endCxn id="24" idx="3"/>
          </p:cNvCxnSpPr>
          <p:nvPr/>
        </p:nvCxnSpPr>
        <p:spPr>
          <a:xfrm flipH="1" flipV="1">
            <a:off x="1094130" y="2138373"/>
            <a:ext cx="36598" cy="136263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 flipV="1">
            <a:off x="2822915" y="1758772"/>
            <a:ext cx="36598" cy="136263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6121043" y="1628800"/>
            <a:ext cx="32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松ケ崎橋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92080" y="3197814"/>
            <a:ext cx="373050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北柏橋　底質</a:t>
            </a:r>
            <a:endParaRPr kumimoji="1" lang="en-US" altLang="ja-JP" sz="1200" dirty="0" smtClean="0"/>
          </a:p>
          <a:p>
            <a:pPr>
              <a:tabLst>
                <a:tab pos="361950" algn="l"/>
              </a:tabLst>
            </a:pPr>
            <a:r>
              <a:rPr lang="en-US" altLang="ja-JP" sz="1200" dirty="0"/>
              <a:t>	</a:t>
            </a:r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5400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2300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7100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</a:t>
            </a:r>
          </a:p>
          <a:p>
            <a:pPr>
              <a:tabLst>
                <a:tab pos="361950" algn="l"/>
              </a:tabLst>
            </a:pPr>
            <a:r>
              <a:rPr lang="en-US" altLang="ja-JP" sz="1200" dirty="0"/>
              <a:t>	</a:t>
            </a:r>
            <a:r>
              <a:rPr kumimoji="1" lang="en-US" altLang="ja-JP" sz="1200" baseline="30000" dirty="0" smtClean="0"/>
              <a:t>134</a:t>
            </a:r>
            <a:r>
              <a:rPr kumimoji="1" lang="en-US" altLang="ja-JP" sz="1200" dirty="0" smtClean="0"/>
              <a:t>Cs 4300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1800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4900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</a:t>
            </a:r>
          </a:p>
          <a:p>
            <a:pPr>
              <a:tabLst>
                <a:tab pos="361950" algn="l"/>
              </a:tabLst>
            </a:pPr>
            <a:r>
              <a:rPr lang="ja-JP" altLang="en-US" sz="1200" dirty="0" smtClean="0"/>
              <a:t>環境省発表　</a:t>
            </a:r>
            <a:r>
              <a:rPr lang="en-US" altLang="ja-JP" sz="1200" dirty="0" smtClean="0"/>
              <a:t>2011/11/01	2012/2/13	2012/5/22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3688" y="165811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手賀沼と大堀川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653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7504" y="44624"/>
            <a:ext cx="5757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大堀川　</a:t>
            </a:r>
            <a:r>
              <a:rPr kumimoji="1" lang="en-US" altLang="ja-JP" dirty="0" smtClean="0"/>
              <a:t>2012/04/11</a:t>
            </a:r>
            <a:r>
              <a:rPr kumimoji="1" lang="ja-JP" altLang="en-US" dirty="0" smtClean="0"/>
              <a:t>　河川水中の溶存放射能</a:t>
            </a:r>
            <a:r>
              <a:rPr lang="en-US" altLang="ja-JP" dirty="0"/>
              <a:t> </a:t>
            </a:r>
            <a:r>
              <a:rPr lang="en-US" altLang="ja-JP" dirty="0" smtClean="0"/>
              <a:t>(&lt; 0.2 </a:t>
            </a:r>
            <a:r>
              <a:rPr lang="en-US" altLang="ja-JP" dirty="0" err="1" smtClean="0"/>
              <a:t>μm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281608"/>
              </p:ext>
            </p:extLst>
          </p:nvPr>
        </p:nvGraphicFramePr>
        <p:xfrm>
          <a:off x="395536" y="620688"/>
          <a:ext cx="8496944" cy="1331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1152128"/>
                <a:gridCol w="1368152"/>
                <a:gridCol w="1224136"/>
                <a:gridCol w="1440160"/>
                <a:gridCol w="1296144"/>
                <a:gridCol w="1368152"/>
              </a:tblGrid>
              <a:tr h="416933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試料名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aseline="30000" dirty="0" smtClean="0"/>
                        <a:t>137</a:t>
                      </a:r>
                      <a:r>
                        <a:rPr kumimoji="1" lang="en-US" altLang="ja-JP" sz="1000" dirty="0" smtClean="0"/>
                        <a:t>Cs</a:t>
                      </a:r>
                      <a:r>
                        <a:rPr kumimoji="1" lang="ja-JP" altLang="en-US" sz="1000" dirty="0" smtClean="0"/>
                        <a:t>放射能量 </a:t>
                      </a:r>
                      <a:r>
                        <a:rPr kumimoji="1" lang="en-US" altLang="ja-JP" sz="1000" dirty="0" err="1" smtClean="0"/>
                        <a:t>Bq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137</a:t>
                      </a:r>
                      <a:r>
                        <a:rPr kumimoji="1" lang="en-US" altLang="ja-JP" sz="900" dirty="0" smtClean="0"/>
                        <a:t>Cs</a:t>
                      </a:r>
                      <a:r>
                        <a:rPr kumimoji="1" lang="ja-JP" altLang="en-US" sz="900" dirty="0" smtClean="0"/>
                        <a:t>放射能濃度</a:t>
                      </a:r>
                      <a:r>
                        <a:rPr kumimoji="1" lang="en-US" altLang="ja-JP" sz="900" dirty="0" err="1" smtClean="0"/>
                        <a:t>mBq</a:t>
                      </a:r>
                      <a:r>
                        <a:rPr kumimoji="1" lang="en-US" altLang="ja-JP" sz="900" dirty="0" smtClean="0"/>
                        <a:t>/kg</a:t>
                      </a:r>
                      <a:endParaRPr kumimoji="1" lang="ja-JP" alt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aseline="30000" dirty="0" smtClean="0"/>
                        <a:t>134</a:t>
                      </a:r>
                      <a:r>
                        <a:rPr kumimoji="1" lang="en-US" altLang="ja-JP" sz="1000" dirty="0" smtClean="0"/>
                        <a:t>Cs</a:t>
                      </a:r>
                      <a:r>
                        <a:rPr kumimoji="1" lang="ja-JP" altLang="en-US" sz="1000" dirty="0" smtClean="0"/>
                        <a:t>放射能量 </a:t>
                      </a:r>
                      <a:r>
                        <a:rPr kumimoji="1" lang="en-US" altLang="ja-JP" sz="1000" dirty="0" err="1" smtClean="0"/>
                        <a:t>Bq</a:t>
                      </a:r>
                      <a:endParaRPr kumimoji="1" lang="ja-JP" alt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134</a:t>
                      </a:r>
                      <a:r>
                        <a:rPr kumimoji="1" lang="en-US" altLang="ja-JP" sz="900" dirty="0" smtClean="0"/>
                        <a:t>Cs</a:t>
                      </a:r>
                      <a:r>
                        <a:rPr kumimoji="1" lang="ja-JP" altLang="en-US" sz="900" dirty="0" smtClean="0"/>
                        <a:t>放射能濃度</a:t>
                      </a:r>
                      <a:r>
                        <a:rPr kumimoji="1" lang="en-US" altLang="ja-JP" sz="900" dirty="0" err="1" smtClean="0"/>
                        <a:t>mBq</a:t>
                      </a:r>
                      <a:r>
                        <a:rPr kumimoji="1" lang="en-US" altLang="ja-JP" sz="900" dirty="0" smtClean="0"/>
                        <a:t>/kg</a:t>
                      </a:r>
                      <a:endParaRPr kumimoji="1" lang="ja-JP" alt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129I</a:t>
                      </a:r>
                      <a:r>
                        <a:rPr kumimoji="1" lang="ja-JP" altLang="en-US" sz="900" dirty="0" smtClean="0"/>
                        <a:t>放射能濃度</a:t>
                      </a:r>
                      <a:r>
                        <a:rPr kumimoji="1" lang="en-US" altLang="ja-JP" sz="900" dirty="0" err="1" smtClean="0"/>
                        <a:t>nBq</a:t>
                      </a:r>
                      <a:r>
                        <a:rPr kumimoji="1" lang="en-US" altLang="ja-JP" sz="900" dirty="0" smtClean="0"/>
                        <a:t>/Kg</a:t>
                      </a:r>
                      <a:endParaRPr kumimoji="1" lang="ja-JP" alt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129I/127I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416933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①</a:t>
                      </a:r>
                      <a:endParaRPr kumimoji="1" lang="en-US" altLang="ja-JP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0.165±0.022</a:t>
                      </a:r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83±11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0.164±0.024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82±12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52.8</a:t>
                      </a:r>
                      <a:r>
                        <a:rPr kumimoji="1" lang="en-US" altLang="ja-JP" sz="1200" dirty="0" smtClean="0"/>
                        <a:t>±2.9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6.3</a:t>
                      </a:r>
                      <a:r>
                        <a:rPr kumimoji="1" lang="en-US" altLang="ja-JP" sz="1200" dirty="0" smtClean="0"/>
                        <a:t>±4</a:t>
                      </a:r>
                      <a:endParaRPr kumimoji="1" lang="ja-JP" altLang="en-US" sz="1200" baseline="30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 X 10</a:t>
                      </a:r>
                      <a:r>
                        <a:rPr kumimoji="1" lang="en-US" altLang="ja-JP" sz="1200" baseline="30000" dirty="0" smtClean="0"/>
                        <a:t>-9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</a:tr>
              <a:tr h="390270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⑤</a:t>
                      </a:r>
                      <a:endParaRPr kumimoji="1" lang="en-US" altLang="ja-JP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0.234±0.024</a:t>
                      </a:r>
                      <a:endParaRPr kumimoji="1" lang="ja-JP" altLang="en-US" sz="1200" dirty="0" smtClean="0"/>
                    </a:p>
                    <a:p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117±12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0.213±0.028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107±14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(1.51</a:t>
                      </a:r>
                      <a:r>
                        <a:rPr kumimoji="1" lang="en-US" altLang="ja-JP" sz="1200" dirty="0" smtClean="0"/>
                        <a:t>±0.15)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 X 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77.2</a:t>
                      </a:r>
                      <a:r>
                        <a:rPr kumimoji="1" lang="en-US" altLang="ja-JP" sz="1200" dirty="0" smtClean="0"/>
                        <a:t>±7.5</a:t>
                      </a:r>
                      <a:endParaRPr kumimoji="1" lang="ja-JP" altLang="en-US" sz="1200" baseline="30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 X 10</a:t>
                      </a:r>
                      <a:r>
                        <a:rPr kumimoji="1" lang="en-US" altLang="ja-JP" sz="1200" baseline="30000" dirty="0" smtClean="0"/>
                        <a:t>-9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539552" y="2420888"/>
            <a:ext cx="828092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aseline="30000" dirty="0" smtClean="0"/>
              <a:t>137</a:t>
            </a:r>
            <a:r>
              <a:rPr kumimoji="1" lang="en-US" altLang="ja-JP" dirty="0" smtClean="0"/>
              <a:t>Cs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>2L</a:t>
            </a:r>
            <a:r>
              <a:rPr kumimoji="1" lang="ja-JP" altLang="en-US" dirty="0" smtClean="0"/>
              <a:t>の試料を用いることで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％程度の誤差で定量ができている。</a:t>
            </a:r>
            <a:endParaRPr kumimoji="1" lang="en-US" altLang="ja-JP" dirty="0" smtClean="0"/>
          </a:p>
          <a:p>
            <a:r>
              <a:rPr lang="ja-JP" altLang="en-US" dirty="0" smtClean="0"/>
              <a:t>③地点の試料に関して経時変化を追う予定。</a:t>
            </a:r>
            <a:endParaRPr lang="en-US" altLang="ja-JP" dirty="0" smtClean="0"/>
          </a:p>
          <a:p>
            <a:endParaRPr kumimoji="1" lang="en-US" altLang="ja-JP" baseline="30000" dirty="0" smtClean="0"/>
          </a:p>
          <a:p>
            <a:r>
              <a:rPr kumimoji="1" lang="en-US" altLang="ja-JP" baseline="30000" dirty="0" smtClean="0"/>
              <a:t>129</a:t>
            </a:r>
            <a:r>
              <a:rPr kumimoji="1" lang="en-US" altLang="ja-JP" dirty="0" smtClean="0"/>
              <a:t>I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>1L</a:t>
            </a:r>
            <a:r>
              <a:rPr kumimoji="1" lang="ja-JP" altLang="en-US" dirty="0" smtClean="0"/>
              <a:t>の河川水からの抽出によって定量が可能であることが示された。</a:t>
            </a:r>
            <a:endParaRPr kumimoji="1" lang="en-US" altLang="ja-JP" dirty="0" smtClean="0"/>
          </a:p>
          <a:p>
            <a:r>
              <a:rPr lang="ja-JP" altLang="en-US" dirty="0"/>
              <a:t>大堀川周辺で</a:t>
            </a:r>
            <a:r>
              <a:rPr lang="ja-JP" altLang="en-US" dirty="0" smtClean="0"/>
              <a:t>の</a:t>
            </a:r>
            <a:r>
              <a:rPr lang="en-US" altLang="ja-JP" baseline="30000" dirty="0" smtClean="0"/>
              <a:t>131</a:t>
            </a:r>
            <a:r>
              <a:rPr lang="en-US" altLang="ja-JP" dirty="0" smtClean="0"/>
              <a:t>I</a:t>
            </a:r>
            <a:r>
              <a:rPr lang="ja-JP" altLang="en-US" dirty="0" smtClean="0"/>
              <a:t>量から推定される</a:t>
            </a:r>
            <a:r>
              <a:rPr lang="en-US" altLang="ja-JP" baseline="30000" dirty="0" smtClean="0"/>
              <a:t>129</a:t>
            </a:r>
            <a:r>
              <a:rPr lang="en-US" altLang="ja-JP" dirty="0" smtClean="0"/>
              <a:t>I</a:t>
            </a:r>
            <a:r>
              <a:rPr lang="ja-JP" altLang="en-US" dirty="0" smtClean="0"/>
              <a:t>量はこれまでのグローバルホールアウトに埋もれていると考えられる。ただし、</a:t>
            </a:r>
            <a:r>
              <a:rPr kumimoji="1" lang="ja-JP" altLang="en-US" dirty="0" smtClean="0"/>
              <a:t>かなり興味ある結果が得られてきたので</a:t>
            </a:r>
            <a:r>
              <a:rPr lang="ja-JP" altLang="en-US" dirty="0"/>
              <a:t>、</a:t>
            </a:r>
            <a:r>
              <a:rPr kumimoji="1" lang="ja-JP" altLang="en-US" dirty="0" smtClean="0"/>
              <a:t>再度の大堀川でのサンプリングが必要と考えている。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lang="ja-JP" altLang="en-US" dirty="0"/>
              <a:t>他の</a:t>
            </a:r>
            <a:r>
              <a:rPr kumimoji="1" lang="ja-JP" altLang="en-US" dirty="0" smtClean="0"/>
              <a:t>ハロゲンおよび陰イオンの濃度も求める予定である。</a:t>
            </a:r>
            <a:r>
              <a:rPr kumimoji="1" lang="en-US" altLang="ja-JP" dirty="0" err="1" smtClean="0"/>
              <a:t>Cl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, Br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, SO</a:t>
            </a:r>
            <a:r>
              <a:rPr kumimoji="1" lang="en-US" altLang="ja-JP" baseline="-25000" dirty="0" smtClean="0"/>
              <a:t>4</a:t>
            </a:r>
            <a:r>
              <a:rPr kumimoji="1" lang="en-US" altLang="ja-JP" baseline="30000" dirty="0" smtClean="0"/>
              <a:t>2-</a:t>
            </a:r>
            <a:r>
              <a:rPr kumimoji="1" lang="en-US" altLang="ja-JP" dirty="0" smtClean="0"/>
              <a:t>, NO</a:t>
            </a:r>
            <a:r>
              <a:rPr kumimoji="1" lang="en-US" altLang="ja-JP" baseline="-25000" dirty="0" smtClean="0"/>
              <a:t>3</a:t>
            </a:r>
            <a:r>
              <a:rPr kumimoji="1" lang="en-US" altLang="ja-JP" baseline="30000" dirty="0" smtClean="0"/>
              <a:t>-</a:t>
            </a:r>
            <a:endParaRPr kumimoji="1"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00735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71480" y="406146"/>
            <a:ext cx="834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大堀川　②、⑤の河底土の深度分布（河底面からの深度）</a:t>
            </a:r>
            <a:endParaRPr lang="en-US" altLang="ja-JP" dirty="0" smtClean="0"/>
          </a:p>
          <a:p>
            <a:r>
              <a:rPr kumimoji="1" lang="ja-JP" altLang="en-US" dirty="0" smtClean="0"/>
              <a:t>乾燥重量あたりの放射能量</a:t>
            </a:r>
            <a:endParaRPr kumimoji="1" lang="en-US" altLang="ja-JP" dirty="0" smtClean="0"/>
          </a:p>
          <a:p>
            <a:r>
              <a:rPr lang="ja-JP" altLang="en-US" dirty="0" smtClean="0"/>
              <a:t>②は表層から</a:t>
            </a:r>
            <a:r>
              <a:rPr lang="en-US" altLang="ja-JP" dirty="0"/>
              <a:t>9</a:t>
            </a:r>
            <a:r>
              <a:rPr lang="en-US" altLang="ja-JP" dirty="0" smtClean="0"/>
              <a:t> cm</a:t>
            </a:r>
            <a:r>
              <a:rPr lang="ja-JP" altLang="en-US" dirty="0" smtClean="0"/>
              <a:t>深まで均一に分布している。</a:t>
            </a:r>
            <a:endParaRPr lang="en-US" altLang="ja-JP" dirty="0" smtClean="0"/>
          </a:p>
          <a:p>
            <a:r>
              <a:rPr lang="ja-JP" altLang="en-US" dirty="0" smtClean="0"/>
              <a:t>⑤は表層が高い分布を示している。</a:t>
            </a:r>
            <a:endParaRPr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4658652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図　放射性セシウムの</a:t>
            </a:r>
            <a:r>
              <a:rPr lang="ja-JP" altLang="en-US" sz="1200" dirty="0" smtClean="0"/>
              <a:t>河底土中の深度分布</a:t>
            </a:r>
            <a:endParaRPr kumimoji="1" lang="ja-JP" altLang="en-US" sz="1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7864" y="1988840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② </a:t>
            </a:r>
            <a:r>
              <a:rPr kumimoji="1" lang="en-US" altLang="ja-JP" dirty="0" smtClean="0"/>
              <a:t>12.5 cm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64414" y="4283804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⑤ </a:t>
            </a:r>
            <a:r>
              <a:rPr kumimoji="1" lang="en-US" altLang="ja-JP" dirty="0" smtClean="0"/>
              <a:t>13.5 cm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96277"/>
            <a:ext cx="915566" cy="122075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45"/>
          <a:stretch/>
        </p:blipFill>
        <p:spPr>
          <a:xfrm>
            <a:off x="3491879" y="4797152"/>
            <a:ext cx="915567" cy="1680210"/>
          </a:xfrm>
          <a:prstGeom prst="rect">
            <a:avLst/>
          </a:prstGeom>
        </p:spPr>
      </p:pic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470215"/>
              </p:ext>
            </p:extLst>
          </p:nvPr>
        </p:nvGraphicFramePr>
        <p:xfrm>
          <a:off x="4788023" y="1859721"/>
          <a:ext cx="4248475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95"/>
                <a:gridCol w="849695"/>
                <a:gridCol w="849695"/>
                <a:gridCol w="849695"/>
                <a:gridCol w="849695"/>
              </a:tblGrid>
              <a:tr h="298769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河底面の深さ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aseline="30000" dirty="0" smtClean="0"/>
                        <a:t>137</a:t>
                      </a:r>
                      <a:r>
                        <a:rPr kumimoji="1" lang="en-US" altLang="ja-JP" sz="1000" dirty="0" smtClean="0"/>
                        <a:t>Cs</a:t>
                      </a:r>
                      <a:r>
                        <a:rPr kumimoji="1" lang="ja-JP" altLang="en-US" sz="1000" dirty="0" smtClean="0"/>
                        <a:t>放射能量 </a:t>
                      </a:r>
                      <a:r>
                        <a:rPr kumimoji="1" lang="en-US" altLang="ja-JP" sz="1000" dirty="0" err="1" smtClean="0"/>
                        <a:t>Bq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137</a:t>
                      </a:r>
                      <a:r>
                        <a:rPr kumimoji="1" lang="en-US" altLang="ja-JP" sz="900" dirty="0" smtClean="0"/>
                        <a:t>Cs</a:t>
                      </a:r>
                      <a:r>
                        <a:rPr kumimoji="1" lang="ja-JP" altLang="en-US" sz="900" dirty="0" smtClean="0"/>
                        <a:t>放射能濃度</a:t>
                      </a:r>
                      <a:r>
                        <a:rPr kumimoji="1" lang="en-US" altLang="ja-JP" sz="900" dirty="0" err="1" smtClean="0"/>
                        <a:t>Bq</a:t>
                      </a:r>
                      <a:r>
                        <a:rPr kumimoji="1" lang="en-US" altLang="ja-JP" sz="900" dirty="0" smtClean="0"/>
                        <a:t>/kg</a:t>
                      </a:r>
                      <a:endParaRPr kumimoji="1" lang="ja-JP" alt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aseline="30000" dirty="0" smtClean="0"/>
                        <a:t>134</a:t>
                      </a:r>
                      <a:r>
                        <a:rPr kumimoji="1" lang="en-US" altLang="ja-JP" sz="1000" dirty="0" smtClean="0"/>
                        <a:t>Cs</a:t>
                      </a:r>
                      <a:r>
                        <a:rPr kumimoji="1" lang="ja-JP" altLang="en-US" sz="1000" dirty="0" smtClean="0"/>
                        <a:t>放射能量 </a:t>
                      </a:r>
                      <a:r>
                        <a:rPr kumimoji="1" lang="en-US" altLang="ja-JP" sz="1000" dirty="0" err="1" smtClean="0"/>
                        <a:t>Bq</a:t>
                      </a:r>
                      <a:endParaRPr kumimoji="1" lang="ja-JP" alt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134</a:t>
                      </a:r>
                      <a:r>
                        <a:rPr kumimoji="1" lang="en-US" altLang="ja-JP" sz="900" dirty="0" smtClean="0"/>
                        <a:t>Cs</a:t>
                      </a:r>
                      <a:r>
                        <a:rPr kumimoji="1" lang="ja-JP" altLang="en-US" sz="900" dirty="0" smtClean="0"/>
                        <a:t>放射能濃度</a:t>
                      </a:r>
                      <a:r>
                        <a:rPr kumimoji="1" lang="en-US" altLang="ja-JP" sz="900" dirty="0" err="1" smtClean="0"/>
                        <a:t>Bq</a:t>
                      </a:r>
                      <a:r>
                        <a:rPr kumimoji="1" lang="en-US" altLang="ja-JP" sz="900" dirty="0" smtClean="0"/>
                        <a:t>/kg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298769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②－１</a:t>
                      </a:r>
                      <a:endParaRPr kumimoji="1" lang="en-US" altLang="ja-JP" sz="1000" dirty="0" smtClean="0"/>
                    </a:p>
                    <a:p>
                      <a:r>
                        <a:rPr kumimoji="1" lang="en-US" altLang="ja-JP" sz="1000" dirty="0" smtClean="0"/>
                        <a:t>0.5</a:t>
                      </a:r>
                      <a:r>
                        <a:rPr kumimoji="1" lang="ja-JP" altLang="en-US" sz="1000" dirty="0" smtClean="0"/>
                        <a:t>－</a:t>
                      </a:r>
                      <a:r>
                        <a:rPr kumimoji="1" lang="en-US" altLang="ja-JP" sz="1000" dirty="0" smtClean="0"/>
                        <a:t>3.5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188±4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(4.24±</a:t>
                      </a:r>
                    </a:p>
                    <a:p>
                      <a:r>
                        <a:rPr kumimoji="1" lang="en-US" altLang="ja-JP" sz="1000" dirty="0" smtClean="0"/>
                        <a:t>0.09)X10</a:t>
                      </a:r>
                      <a:r>
                        <a:rPr kumimoji="1" lang="en-US" altLang="ja-JP" sz="1000" baseline="30000" dirty="0" smtClean="0"/>
                        <a:t>3</a:t>
                      </a:r>
                      <a:endParaRPr kumimoji="1" lang="ja-JP" altLang="en-US" sz="1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117±4</a:t>
                      </a:r>
                      <a:endParaRPr kumimoji="1" lang="ja-JP" altLang="en-US" sz="1000" dirty="0" smtClean="0"/>
                    </a:p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(2.64±</a:t>
                      </a:r>
                    </a:p>
                    <a:p>
                      <a:r>
                        <a:rPr kumimoji="1" lang="en-US" altLang="ja-JP" sz="1000" dirty="0" smtClean="0"/>
                        <a:t>0.08)X10</a:t>
                      </a:r>
                      <a:r>
                        <a:rPr kumimoji="1" lang="en-US" altLang="ja-JP" sz="1000" baseline="30000" dirty="0" smtClean="0"/>
                        <a:t>3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</a:tr>
              <a:tr h="298769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②－２</a:t>
                      </a:r>
                      <a:endParaRPr kumimoji="1" lang="en-US" altLang="ja-JP" sz="1000" dirty="0" smtClean="0"/>
                    </a:p>
                    <a:p>
                      <a:r>
                        <a:rPr kumimoji="1" lang="en-US" altLang="ja-JP" sz="1000" dirty="0" smtClean="0"/>
                        <a:t>3.5-6.5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185±5</a:t>
                      </a:r>
                      <a:endParaRPr kumimoji="1" lang="ja-JP" altLang="en-US" sz="1000" dirty="0" smtClean="0"/>
                    </a:p>
                    <a:p>
                      <a:endParaRPr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(4.38±</a:t>
                      </a:r>
                    </a:p>
                    <a:p>
                      <a:r>
                        <a:rPr kumimoji="1" lang="en-US" altLang="ja-JP" sz="1000" dirty="0" smtClean="0"/>
                        <a:t>0.11)X10</a:t>
                      </a:r>
                      <a:r>
                        <a:rPr kumimoji="1" lang="en-US" altLang="ja-JP" sz="1000" baseline="30000" dirty="0" smtClean="0"/>
                        <a:t>3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120±4</a:t>
                      </a:r>
                      <a:endParaRPr kumimoji="1" lang="ja-JP" altLang="en-US" sz="1000" dirty="0" smtClean="0"/>
                    </a:p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(2.84±</a:t>
                      </a:r>
                    </a:p>
                    <a:p>
                      <a:r>
                        <a:rPr kumimoji="1" lang="en-US" altLang="ja-JP" sz="1000" dirty="0" smtClean="0"/>
                        <a:t>0.08)X10</a:t>
                      </a:r>
                      <a:r>
                        <a:rPr kumimoji="1" lang="en-US" altLang="ja-JP" sz="1000" baseline="30000" dirty="0" smtClean="0"/>
                        <a:t>3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</a:tr>
              <a:tr h="298769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②－３</a:t>
                      </a:r>
                      <a:endParaRPr kumimoji="1" lang="en-US" altLang="ja-JP" sz="1000" dirty="0" smtClean="0"/>
                    </a:p>
                    <a:p>
                      <a:r>
                        <a:rPr kumimoji="1" lang="en-US" altLang="ja-JP" sz="1000" dirty="0" smtClean="0"/>
                        <a:t>6.5-9.5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149±4</a:t>
                      </a:r>
                      <a:endParaRPr kumimoji="1" lang="ja-JP" altLang="en-US" sz="1000" dirty="0" smtClean="0"/>
                    </a:p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(3.98±</a:t>
                      </a:r>
                    </a:p>
                    <a:p>
                      <a:r>
                        <a:rPr kumimoji="1" lang="en-US" altLang="ja-JP" sz="1000" dirty="0" smtClean="0"/>
                        <a:t>0.12)X10</a:t>
                      </a:r>
                      <a:r>
                        <a:rPr kumimoji="1" lang="en-US" altLang="ja-JP" sz="1000" baseline="30000" dirty="0" smtClean="0"/>
                        <a:t>3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99.5±3.5</a:t>
                      </a:r>
                      <a:endParaRPr kumimoji="1" lang="ja-JP" altLang="en-US" sz="1000" dirty="0" smtClean="0"/>
                    </a:p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(2.66±</a:t>
                      </a:r>
                    </a:p>
                    <a:p>
                      <a:r>
                        <a:rPr kumimoji="1" lang="en-US" altLang="ja-JP" sz="1000" dirty="0" smtClean="0"/>
                        <a:t>0.09)X10</a:t>
                      </a:r>
                      <a:r>
                        <a:rPr kumimoji="1" lang="en-US" altLang="ja-JP" sz="1000" baseline="30000" dirty="0" smtClean="0"/>
                        <a:t>3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</a:tr>
              <a:tr h="298769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②－４</a:t>
                      </a:r>
                      <a:endParaRPr kumimoji="1" lang="en-US" altLang="ja-JP" sz="1000" dirty="0" smtClean="0"/>
                    </a:p>
                    <a:p>
                      <a:r>
                        <a:rPr kumimoji="1" lang="en-US" altLang="ja-JP" sz="1000" dirty="0" smtClean="0"/>
                        <a:t>9.5-12.5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10.4±1</a:t>
                      </a:r>
                      <a:endParaRPr kumimoji="1" lang="ja-JP" altLang="en-US" sz="1000" dirty="0" smtClean="0"/>
                    </a:p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(3.89±</a:t>
                      </a:r>
                    </a:p>
                    <a:p>
                      <a:r>
                        <a:rPr kumimoji="1" lang="en-US" altLang="ja-JP" sz="1000" dirty="0" smtClean="0"/>
                        <a:t>0.41)X10</a:t>
                      </a:r>
                      <a:r>
                        <a:rPr kumimoji="1" lang="en-US" altLang="ja-JP" sz="1000" baseline="30000" dirty="0" smtClean="0"/>
                        <a:t>2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6.4±0.8</a:t>
                      </a:r>
                      <a:endParaRPr kumimoji="1" lang="ja-JP" altLang="en-US" sz="1000" dirty="0" smtClean="0"/>
                    </a:p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(2.40±</a:t>
                      </a:r>
                    </a:p>
                    <a:p>
                      <a:r>
                        <a:rPr kumimoji="1" lang="en-US" altLang="ja-JP" sz="1000" dirty="0" smtClean="0"/>
                        <a:t>0.30)X10</a:t>
                      </a:r>
                      <a:r>
                        <a:rPr kumimoji="1" lang="en-US" altLang="ja-JP" sz="1000" baseline="30000" dirty="0" smtClean="0"/>
                        <a:t>2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911060"/>
              </p:ext>
            </p:extLst>
          </p:nvPr>
        </p:nvGraphicFramePr>
        <p:xfrm>
          <a:off x="4788024" y="4156816"/>
          <a:ext cx="4248475" cy="2460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95"/>
                <a:gridCol w="849695"/>
                <a:gridCol w="849695"/>
                <a:gridCol w="849695"/>
                <a:gridCol w="849695"/>
              </a:tblGrid>
              <a:tr h="416933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河底面の深さ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aseline="30000" dirty="0" smtClean="0"/>
                        <a:t>137</a:t>
                      </a:r>
                      <a:r>
                        <a:rPr kumimoji="1" lang="en-US" altLang="ja-JP" sz="1000" dirty="0" smtClean="0"/>
                        <a:t>Cs</a:t>
                      </a:r>
                      <a:r>
                        <a:rPr kumimoji="1" lang="ja-JP" altLang="en-US" sz="1000" dirty="0" smtClean="0"/>
                        <a:t>放射能量 </a:t>
                      </a:r>
                      <a:r>
                        <a:rPr kumimoji="1" lang="en-US" altLang="ja-JP" sz="1000" dirty="0" err="1" smtClean="0"/>
                        <a:t>Bq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137</a:t>
                      </a:r>
                      <a:r>
                        <a:rPr kumimoji="1" lang="en-US" altLang="ja-JP" sz="900" dirty="0" smtClean="0"/>
                        <a:t>Cs</a:t>
                      </a:r>
                      <a:r>
                        <a:rPr kumimoji="1" lang="ja-JP" altLang="en-US" sz="900" dirty="0" smtClean="0"/>
                        <a:t>放射能濃度</a:t>
                      </a:r>
                      <a:r>
                        <a:rPr kumimoji="1" lang="en-US" altLang="ja-JP" sz="900" dirty="0" err="1" smtClean="0"/>
                        <a:t>Bq</a:t>
                      </a:r>
                      <a:r>
                        <a:rPr kumimoji="1" lang="en-US" altLang="ja-JP" sz="900" dirty="0" smtClean="0"/>
                        <a:t>/kg</a:t>
                      </a:r>
                      <a:endParaRPr kumimoji="1" lang="ja-JP" alt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aseline="30000" dirty="0" smtClean="0"/>
                        <a:t>134</a:t>
                      </a:r>
                      <a:r>
                        <a:rPr kumimoji="1" lang="en-US" altLang="ja-JP" sz="1000" dirty="0" smtClean="0"/>
                        <a:t>Cs</a:t>
                      </a:r>
                      <a:r>
                        <a:rPr kumimoji="1" lang="ja-JP" altLang="en-US" sz="1000" dirty="0" smtClean="0"/>
                        <a:t>放射能量 </a:t>
                      </a:r>
                      <a:r>
                        <a:rPr kumimoji="1" lang="en-US" altLang="ja-JP" sz="1000" dirty="0" err="1" smtClean="0"/>
                        <a:t>Bq</a:t>
                      </a:r>
                      <a:endParaRPr kumimoji="1" lang="ja-JP" alt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134</a:t>
                      </a:r>
                      <a:r>
                        <a:rPr kumimoji="1" lang="en-US" altLang="ja-JP" sz="900" dirty="0" smtClean="0"/>
                        <a:t>Cs</a:t>
                      </a:r>
                      <a:r>
                        <a:rPr kumimoji="1" lang="ja-JP" altLang="en-US" sz="900" dirty="0" smtClean="0"/>
                        <a:t>放射能濃度</a:t>
                      </a:r>
                      <a:r>
                        <a:rPr kumimoji="1" lang="en-US" altLang="ja-JP" sz="900" dirty="0" err="1" smtClean="0"/>
                        <a:t>Bq</a:t>
                      </a:r>
                      <a:r>
                        <a:rPr kumimoji="1" lang="en-US" altLang="ja-JP" sz="900" dirty="0" smtClean="0"/>
                        <a:t>/kg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416933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⑤－１</a:t>
                      </a:r>
                      <a:endParaRPr kumimoji="1" lang="en-US" altLang="ja-JP" sz="1000" dirty="0" smtClean="0"/>
                    </a:p>
                    <a:p>
                      <a:r>
                        <a:rPr kumimoji="1" lang="en-US" altLang="ja-JP" sz="1000" dirty="0" smtClean="0"/>
                        <a:t>0.0</a:t>
                      </a:r>
                      <a:r>
                        <a:rPr kumimoji="1" lang="ja-JP" altLang="en-US" sz="1000" dirty="0" smtClean="0"/>
                        <a:t>－</a:t>
                      </a:r>
                      <a:r>
                        <a:rPr kumimoji="1" lang="en-US" altLang="ja-JP" sz="1000" dirty="0" smtClean="0"/>
                        <a:t>3.0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19.3±1.8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(3.91±</a:t>
                      </a:r>
                    </a:p>
                    <a:p>
                      <a:r>
                        <a:rPr kumimoji="1" lang="en-US" altLang="ja-JP" sz="1000" dirty="0" smtClean="0"/>
                        <a:t>0.36)X10</a:t>
                      </a:r>
                      <a:r>
                        <a:rPr kumimoji="1" lang="en-US" altLang="ja-JP" sz="1000" baseline="30000" dirty="0" smtClean="0"/>
                        <a:t>3</a:t>
                      </a:r>
                      <a:endParaRPr kumimoji="1" lang="ja-JP" altLang="en-US" sz="1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14.9±1.1</a:t>
                      </a:r>
                      <a:endParaRPr kumimoji="1" lang="ja-JP" altLang="en-US" sz="1000" dirty="0" smtClean="0"/>
                    </a:p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(3.01±</a:t>
                      </a:r>
                    </a:p>
                    <a:p>
                      <a:r>
                        <a:rPr kumimoji="1" lang="en-US" altLang="ja-JP" sz="1000" dirty="0" smtClean="0"/>
                        <a:t>0.22)X10</a:t>
                      </a:r>
                      <a:r>
                        <a:rPr kumimoji="1" lang="en-US" altLang="ja-JP" sz="1000" baseline="30000" dirty="0" smtClean="0"/>
                        <a:t>3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</a:tr>
              <a:tr h="416933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⑤－２</a:t>
                      </a:r>
                      <a:endParaRPr kumimoji="1" lang="en-US" altLang="ja-JP" sz="1000" dirty="0" smtClean="0"/>
                    </a:p>
                    <a:p>
                      <a:r>
                        <a:rPr kumimoji="1" lang="en-US" altLang="ja-JP" sz="1000" dirty="0" smtClean="0"/>
                        <a:t>30-6.0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23.0±1.6</a:t>
                      </a:r>
                      <a:endParaRPr kumimoji="1" lang="ja-JP" altLang="en-US" sz="1000" dirty="0" smtClean="0"/>
                    </a:p>
                    <a:p>
                      <a:endParaRPr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(1.41±</a:t>
                      </a:r>
                    </a:p>
                    <a:p>
                      <a:r>
                        <a:rPr kumimoji="1" lang="en-US" altLang="ja-JP" sz="1000" dirty="0" smtClean="0"/>
                        <a:t>0.10)X10</a:t>
                      </a:r>
                      <a:r>
                        <a:rPr kumimoji="1" lang="en-US" altLang="ja-JP" sz="1000" baseline="30000" dirty="0" smtClean="0"/>
                        <a:t>3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15.1±1.2</a:t>
                      </a:r>
                      <a:endParaRPr kumimoji="1" lang="ja-JP" altLang="en-US" sz="1000" dirty="0" smtClean="0"/>
                    </a:p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(9.21±</a:t>
                      </a:r>
                    </a:p>
                    <a:p>
                      <a:r>
                        <a:rPr kumimoji="1" lang="en-US" altLang="ja-JP" sz="1000" dirty="0" smtClean="0"/>
                        <a:t>0.74)X10</a:t>
                      </a:r>
                      <a:r>
                        <a:rPr kumimoji="1" lang="en-US" altLang="ja-JP" sz="1000" baseline="30000" dirty="0" smtClean="0"/>
                        <a:t>2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</a:tr>
              <a:tr h="416933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⑤－３</a:t>
                      </a:r>
                      <a:endParaRPr kumimoji="1" lang="en-US" altLang="ja-JP" sz="1000" dirty="0" smtClean="0"/>
                    </a:p>
                    <a:p>
                      <a:r>
                        <a:rPr kumimoji="1" lang="en-US" altLang="ja-JP" sz="1000" dirty="0" smtClean="0"/>
                        <a:t>6.0-8.5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18.2±1.6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(7.55±</a:t>
                      </a:r>
                    </a:p>
                    <a:p>
                      <a:r>
                        <a:rPr kumimoji="1" lang="en-US" altLang="ja-JP" sz="1000" dirty="0" smtClean="0"/>
                        <a:t>0.66)X10</a:t>
                      </a:r>
                      <a:r>
                        <a:rPr kumimoji="1" lang="en-US" altLang="ja-JP" sz="1000" baseline="30000" dirty="0" smtClean="0"/>
                        <a:t>2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12.4±1.0</a:t>
                      </a:r>
                      <a:endParaRPr kumimoji="1" lang="ja-JP" altLang="en-US" sz="1000" dirty="0" smtClean="0"/>
                    </a:p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(5.11±</a:t>
                      </a:r>
                    </a:p>
                    <a:p>
                      <a:r>
                        <a:rPr kumimoji="1" lang="en-US" altLang="ja-JP" sz="1000" dirty="0" smtClean="0"/>
                        <a:t>0.42)X10</a:t>
                      </a:r>
                      <a:r>
                        <a:rPr kumimoji="1" lang="en-US" altLang="ja-JP" sz="1000" baseline="30000" dirty="0" smtClean="0"/>
                        <a:t>2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</a:tr>
              <a:tr h="313468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⑤－４</a:t>
                      </a:r>
                      <a:endParaRPr kumimoji="1" lang="en-US" altLang="ja-JP" sz="1000" dirty="0" smtClean="0"/>
                    </a:p>
                    <a:p>
                      <a:r>
                        <a:rPr kumimoji="1" lang="en-US" altLang="ja-JP" sz="1000" dirty="0" smtClean="0"/>
                        <a:t>8.5-11.0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5.76±0.62</a:t>
                      </a:r>
                      <a:endParaRPr kumimoji="1" lang="ja-JP" altLang="en-US" sz="1000" dirty="0" smtClean="0"/>
                    </a:p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(1.64±</a:t>
                      </a:r>
                    </a:p>
                    <a:p>
                      <a:r>
                        <a:rPr kumimoji="1" lang="en-US" altLang="ja-JP" sz="1000" dirty="0" smtClean="0"/>
                        <a:t>0.18)X10</a:t>
                      </a:r>
                      <a:r>
                        <a:rPr kumimoji="1" lang="en-US" altLang="ja-JP" sz="1000" baseline="30000" dirty="0" smtClean="0"/>
                        <a:t>2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3.91±0.42</a:t>
                      </a:r>
                      <a:endParaRPr kumimoji="1" lang="ja-JP" altLang="en-US" sz="1000" dirty="0" smtClean="0"/>
                    </a:p>
                    <a:p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(1.11±</a:t>
                      </a:r>
                    </a:p>
                    <a:p>
                      <a:r>
                        <a:rPr kumimoji="1" lang="en-US" altLang="ja-JP" sz="1000" dirty="0" smtClean="0"/>
                        <a:t>0.12)X10</a:t>
                      </a:r>
                      <a:r>
                        <a:rPr kumimoji="1" lang="en-US" altLang="ja-JP" sz="1000" baseline="30000" dirty="0" smtClean="0"/>
                        <a:t>2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</a:tr>
              <a:tr h="256574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⑤－５</a:t>
                      </a:r>
                      <a:endParaRPr kumimoji="1" lang="en-US" altLang="ja-JP" sz="1000" dirty="0" smtClean="0"/>
                    </a:p>
                    <a:p>
                      <a:r>
                        <a:rPr kumimoji="1" lang="en-US" altLang="ja-JP" sz="1000" dirty="0" smtClean="0"/>
                        <a:t>11.0-13.5</a:t>
                      </a:r>
                      <a:endParaRPr kumimoji="1" lang="ja-JP" alt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2.58±0.07</a:t>
                      </a:r>
                      <a:endParaRPr kumimoji="1" lang="ja-JP" alt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(1.12±</a:t>
                      </a:r>
                    </a:p>
                    <a:p>
                      <a:r>
                        <a:rPr kumimoji="1" lang="en-US" altLang="ja-JP" sz="1000" dirty="0" smtClean="0"/>
                        <a:t>0.0.3)X10</a:t>
                      </a:r>
                      <a:r>
                        <a:rPr kumimoji="1" lang="en-US" altLang="ja-JP" sz="1000" baseline="30000" dirty="0" smtClean="0"/>
                        <a:t>1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/>
                        <a:t>1.75±0.05</a:t>
                      </a:r>
                      <a:endParaRPr kumimoji="1" lang="ja-JP" alt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(7.60±</a:t>
                      </a:r>
                    </a:p>
                    <a:p>
                      <a:r>
                        <a:rPr kumimoji="1" lang="en-US" altLang="ja-JP" sz="1000" dirty="0" smtClean="0"/>
                        <a:t>0.21)X10</a:t>
                      </a:r>
                      <a:r>
                        <a:rPr kumimoji="1" lang="en-US" altLang="ja-JP" sz="1000" baseline="30000" dirty="0" smtClean="0"/>
                        <a:t>1</a:t>
                      </a:r>
                      <a:endParaRPr kumimoji="1" lang="ja-JP" altLang="en-US" sz="1000" baseline="300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107504" y="44624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大堀川　</a:t>
            </a:r>
            <a:r>
              <a:rPr kumimoji="1" lang="en-US" altLang="ja-JP" dirty="0" smtClean="0"/>
              <a:t>2012/04/11</a:t>
            </a:r>
            <a:r>
              <a:rPr kumimoji="1" lang="ja-JP" altLang="en-US" dirty="0" smtClean="0"/>
              <a:t>　河川水および底質サンプリング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2" r="20195" b="17779"/>
          <a:stretch/>
        </p:blipFill>
        <p:spPr>
          <a:xfrm>
            <a:off x="-66819" y="1700290"/>
            <a:ext cx="3414683" cy="28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4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75656" y="3105835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長半減期核種</a:t>
            </a:r>
            <a:r>
              <a:rPr lang="en-US" altLang="ja-JP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129</a:t>
            </a:r>
            <a:r>
              <a:rPr lang="en-US" altLang="ja-JP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ja-JP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による</a:t>
            </a:r>
            <a:r>
              <a:rPr lang="en-US" altLang="ja-JP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131</a:t>
            </a:r>
            <a:r>
              <a:rPr lang="en-US" altLang="ja-JP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ja-JP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の環境動態　研究</a:t>
            </a:r>
            <a:endParaRPr lang="en-US" altLang="ja-JP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848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7504" y="44624"/>
            <a:ext cx="627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大堀川　</a:t>
            </a:r>
            <a:r>
              <a:rPr kumimoji="1" lang="en-US" altLang="ja-JP" dirty="0" smtClean="0"/>
              <a:t>2012/05/23-</a:t>
            </a:r>
            <a:r>
              <a:rPr kumimoji="1" lang="ja-JP" altLang="en-US" dirty="0" smtClean="0"/>
              <a:t>　</a:t>
            </a:r>
            <a:r>
              <a:rPr lang="ja-JP" altLang="en-US" dirty="0" smtClean="0"/>
              <a:t>③昭和橋　</a:t>
            </a:r>
            <a:r>
              <a:rPr kumimoji="1" lang="ja-JP" altLang="en-US" dirty="0" smtClean="0"/>
              <a:t>浮遊砂と河川水サンプリング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257745"/>
              </p:ext>
            </p:extLst>
          </p:nvPr>
        </p:nvGraphicFramePr>
        <p:xfrm>
          <a:off x="683568" y="620688"/>
          <a:ext cx="7344815" cy="3038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963"/>
                <a:gridCol w="1468963"/>
                <a:gridCol w="1419164"/>
                <a:gridCol w="1518762"/>
                <a:gridCol w="1468963"/>
              </a:tblGrid>
              <a:tr h="416933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試料名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aseline="30000" dirty="0" smtClean="0"/>
                        <a:t>137</a:t>
                      </a:r>
                      <a:r>
                        <a:rPr kumimoji="1" lang="en-US" altLang="ja-JP" sz="1000" dirty="0" smtClean="0"/>
                        <a:t>Cs</a:t>
                      </a:r>
                      <a:r>
                        <a:rPr kumimoji="1" lang="ja-JP" altLang="en-US" sz="1000" dirty="0" smtClean="0"/>
                        <a:t>放射能量 </a:t>
                      </a:r>
                      <a:r>
                        <a:rPr kumimoji="1" lang="en-US" altLang="ja-JP" sz="1000" dirty="0" err="1" smtClean="0"/>
                        <a:t>Bq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137</a:t>
                      </a:r>
                      <a:r>
                        <a:rPr kumimoji="1" lang="en-US" altLang="ja-JP" sz="900" dirty="0" smtClean="0"/>
                        <a:t>Cs</a:t>
                      </a:r>
                      <a:r>
                        <a:rPr kumimoji="1" lang="ja-JP" altLang="en-US" sz="900" dirty="0" smtClean="0"/>
                        <a:t>放射能濃度</a:t>
                      </a:r>
                      <a:r>
                        <a:rPr kumimoji="1" lang="en-US" altLang="ja-JP" sz="900" dirty="0" err="1" smtClean="0"/>
                        <a:t>Bq</a:t>
                      </a:r>
                      <a:r>
                        <a:rPr kumimoji="1" lang="en-US" altLang="ja-JP" sz="900" dirty="0" smtClean="0"/>
                        <a:t>/kg</a:t>
                      </a:r>
                      <a:endParaRPr kumimoji="1" lang="ja-JP" alt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aseline="30000" dirty="0" smtClean="0"/>
                        <a:t>134</a:t>
                      </a:r>
                      <a:r>
                        <a:rPr kumimoji="1" lang="en-US" altLang="ja-JP" sz="1000" dirty="0" smtClean="0"/>
                        <a:t>Cs</a:t>
                      </a:r>
                      <a:r>
                        <a:rPr kumimoji="1" lang="ja-JP" altLang="en-US" sz="1000" dirty="0" smtClean="0"/>
                        <a:t>放射能量 </a:t>
                      </a:r>
                      <a:r>
                        <a:rPr kumimoji="1" lang="en-US" altLang="ja-JP" sz="1000" dirty="0" err="1" smtClean="0"/>
                        <a:t>Bq</a:t>
                      </a:r>
                      <a:endParaRPr kumimoji="1" lang="ja-JP" alt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134</a:t>
                      </a:r>
                      <a:r>
                        <a:rPr kumimoji="1" lang="en-US" altLang="ja-JP" sz="900" dirty="0" smtClean="0"/>
                        <a:t>Cs</a:t>
                      </a:r>
                      <a:r>
                        <a:rPr kumimoji="1" lang="ja-JP" altLang="en-US" sz="900" dirty="0" smtClean="0"/>
                        <a:t>放射能濃度</a:t>
                      </a:r>
                      <a:r>
                        <a:rPr kumimoji="1" lang="en-US" altLang="ja-JP" sz="900" dirty="0" err="1" smtClean="0"/>
                        <a:t>Bq</a:t>
                      </a:r>
                      <a:r>
                        <a:rPr kumimoji="1" lang="en-US" altLang="ja-JP" sz="900" dirty="0" smtClean="0"/>
                        <a:t>/kg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416933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浮遊砂</a:t>
                      </a:r>
                      <a:r>
                        <a:rPr kumimoji="1" lang="en-US" altLang="ja-JP" sz="1000" dirty="0" smtClean="0"/>
                        <a:t> (5/23)</a:t>
                      </a:r>
                      <a:r>
                        <a:rPr kumimoji="1" lang="ja-JP" altLang="en-US" sz="1000" baseline="0" dirty="0" smtClean="0"/>
                        <a:t> </a:t>
                      </a:r>
                      <a:endParaRPr kumimoji="1" lang="en-US" altLang="ja-JP" sz="1000" baseline="0" dirty="0" smtClean="0"/>
                    </a:p>
                    <a:p>
                      <a:r>
                        <a:rPr kumimoji="1" lang="en-US" altLang="ja-JP" sz="1000" baseline="0" dirty="0" smtClean="0"/>
                        <a:t>3</a:t>
                      </a:r>
                      <a:r>
                        <a:rPr kumimoji="1" lang="ja-JP" altLang="en-US" sz="1000" baseline="0" dirty="0" smtClean="0"/>
                        <a:t>試料の平均</a:t>
                      </a:r>
                      <a:endParaRPr kumimoji="1" lang="en-US" altLang="ja-JP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2.45±0.09</a:t>
                      </a:r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(9.74±0.36)X10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1.68±0.07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(6.84±0.29)X10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</a:tr>
              <a:tr h="390270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河川水残渣</a:t>
                      </a:r>
                      <a:r>
                        <a:rPr kumimoji="1" lang="en-US" altLang="ja-JP" sz="1000" dirty="0" smtClean="0"/>
                        <a:t>(5/23)</a:t>
                      </a:r>
                      <a:r>
                        <a:rPr kumimoji="1" lang="ja-JP" altLang="en-US" sz="1000" baseline="0" dirty="0" smtClean="0"/>
                        <a:t> </a:t>
                      </a:r>
                      <a:endParaRPr kumimoji="1" lang="en-US" altLang="ja-JP" sz="1000" baseline="0" dirty="0" smtClean="0"/>
                    </a:p>
                    <a:p>
                      <a:r>
                        <a:rPr kumimoji="1" lang="en-US" altLang="ja-JP" sz="1000" baseline="0" dirty="0" smtClean="0"/>
                        <a:t>2</a:t>
                      </a:r>
                      <a:r>
                        <a:rPr kumimoji="1" lang="ja-JP" altLang="en-US" sz="1000" baseline="0" dirty="0" smtClean="0"/>
                        <a:t>試料の平均</a:t>
                      </a:r>
                      <a:endParaRPr kumimoji="1" lang="en-US" altLang="ja-JP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0.104±0.014</a:t>
                      </a:r>
                      <a:endParaRPr kumimoji="1" lang="ja-JP" altLang="en-US" sz="1200" dirty="0" smtClean="0"/>
                    </a:p>
                    <a:p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(9.6±1.3)X10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0.075±0.010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(6.97±0.93)X10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</a:tr>
              <a:tr h="416933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浮遊砂</a:t>
                      </a:r>
                      <a:r>
                        <a:rPr kumimoji="1" lang="en-US" altLang="ja-JP" sz="1000" dirty="0" smtClean="0"/>
                        <a:t>(6/13)</a:t>
                      </a:r>
                    </a:p>
                    <a:p>
                      <a:r>
                        <a:rPr kumimoji="1" lang="en-US" altLang="ja-JP" sz="1000" dirty="0" smtClean="0"/>
                        <a:t>1.0927 g</a:t>
                      </a:r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17.3±0.4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(15.9±0.4)X10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12.3±0.4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(11.3±0.3)X10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</a:tr>
              <a:tr h="313468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河川水残渣</a:t>
                      </a:r>
                      <a:r>
                        <a:rPr kumimoji="1" lang="en-US" altLang="ja-JP" sz="1000" dirty="0" smtClean="0"/>
                        <a:t>(6/13)</a:t>
                      </a:r>
                    </a:p>
                    <a:p>
                      <a:r>
                        <a:rPr kumimoji="1" lang="en-US" altLang="ja-JP" sz="1000" dirty="0" smtClean="0"/>
                        <a:t>0.0127 g</a:t>
                      </a:r>
                      <a:endParaRPr kumimoji="1" lang="ja-JP" alt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0.092±0.014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(7.2±1.1)X10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0.046±0.010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(3.6±0.8)X10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浮遊砂</a:t>
                      </a:r>
                      <a:r>
                        <a:rPr kumimoji="1" lang="en-US" altLang="ja-JP" sz="1000" dirty="0" smtClean="0"/>
                        <a:t>(6/27)</a:t>
                      </a:r>
                    </a:p>
                    <a:p>
                      <a:r>
                        <a:rPr kumimoji="1" lang="en-US" altLang="ja-JP" sz="1000" dirty="0" smtClean="0"/>
                        <a:t>0.504 g</a:t>
                      </a:r>
                      <a:endParaRPr kumimoji="1" lang="ja-JP" alt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5.95±0.22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(11.8±0.04)X10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4.21±0.19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(8.36±0.37)X10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kumimoji="1" lang="ja-JP" altLang="en-US" sz="1000" dirty="0" smtClean="0"/>
                        <a:t>河川水残渣</a:t>
                      </a:r>
                      <a:r>
                        <a:rPr kumimoji="1" lang="en-US" altLang="ja-JP" sz="1000" dirty="0" smtClean="0"/>
                        <a:t>(6/27)</a:t>
                      </a:r>
                    </a:p>
                    <a:p>
                      <a:r>
                        <a:rPr kumimoji="1" lang="en-US" altLang="ja-JP" sz="1000" dirty="0" smtClean="0"/>
                        <a:t>0.0109 g</a:t>
                      </a:r>
                      <a:endParaRPr kumimoji="1" lang="ja-JP" alt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0.065±0.011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(6.0±1.0)X10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0.046±0.008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(4.2±0.8)X10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611560" y="3704932"/>
            <a:ext cx="6035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浮遊砂の放射能濃度は底質土壌よりも高い値を示している。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baseline="30000" dirty="0" smtClean="0"/>
              <a:t>137</a:t>
            </a:r>
            <a:r>
              <a:rPr lang="en-US" altLang="ja-JP" dirty="0" smtClean="0"/>
              <a:t>Cs 9700 – 15900 </a:t>
            </a:r>
            <a:r>
              <a:rPr lang="en-US" altLang="ja-JP" dirty="0" err="1" smtClean="0"/>
              <a:t>Bq</a:t>
            </a:r>
            <a:r>
              <a:rPr lang="en-US" altLang="ja-JP" dirty="0" smtClean="0"/>
              <a:t>/kg</a:t>
            </a:r>
          </a:p>
          <a:p>
            <a:r>
              <a:rPr lang="en-US" altLang="ja-JP" baseline="30000" dirty="0" smtClean="0"/>
              <a:t>134</a:t>
            </a:r>
            <a:r>
              <a:rPr lang="en-US" altLang="ja-JP" dirty="0" smtClean="0"/>
              <a:t>Cs 6840 – 11300 </a:t>
            </a:r>
            <a:r>
              <a:rPr lang="en-US" altLang="ja-JP" dirty="0" err="1" smtClean="0"/>
              <a:t>Bq</a:t>
            </a:r>
            <a:r>
              <a:rPr lang="en-US" altLang="ja-JP" dirty="0" smtClean="0"/>
              <a:t>/kg</a:t>
            </a:r>
          </a:p>
          <a:p>
            <a:endParaRPr lang="en-US" altLang="ja-JP" dirty="0"/>
          </a:p>
          <a:p>
            <a:r>
              <a:rPr lang="ja-JP" altLang="en-US" dirty="0" smtClean="0"/>
              <a:t>河川水ろ過残差は試料量が少なく測定が困難になっている。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697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3608" y="352778"/>
            <a:ext cx="6871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err="1" smtClean="0"/>
              <a:t>NaI</a:t>
            </a:r>
            <a:r>
              <a:rPr lang="en-US" altLang="ja-JP" sz="3600" dirty="0" smtClean="0"/>
              <a:t>(</a:t>
            </a:r>
            <a:r>
              <a:rPr lang="en-US" altLang="ja-JP" sz="3600" dirty="0" err="1" smtClean="0"/>
              <a:t>Tl</a:t>
            </a:r>
            <a:r>
              <a:rPr lang="en-US" altLang="ja-JP" sz="3600" dirty="0" smtClean="0"/>
              <a:t>)</a:t>
            </a:r>
            <a:r>
              <a:rPr lang="ja-JP" altLang="en-US" sz="3600" dirty="0" err="1" smtClean="0"/>
              <a:t>、</a:t>
            </a:r>
            <a:r>
              <a:rPr lang="en-US" altLang="ja-JP" sz="3600" dirty="0" smtClean="0"/>
              <a:t>LaBr</a:t>
            </a:r>
            <a:r>
              <a:rPr lang="en-US" altLang="ja-JP" sz="3600" baseline="-25000" dirty="0" smtClean="0"/>
              <a:t>3</a:t>
            </a:r>
            <a:r>
              <a:rPr lang="en-US" altLang="ja-JP" sz="3600" dirty="0" smtClean="0"/>
              <a:t>(</a:t>
            </a:r>
            <a:r>
              <a:rPr lang="en-US" altLang="ja-JP" sz="3600" dirty="0" err="1" smtClean="0"/>
              <a:t>Ce</a:t>
            </a:r>
            <a:r>
              <a:rPr lang="en-US" altLang="ja-JP" sz="3600" dirty="0" smtClean="0"/>
              <a:t>)</a:t>
            </a:r>
            <a:r>
              <a:rPr lang="ja-JP" altLang="en-US" sz="3600" dirty="0" smtClean="0"/>
              <a:t>シンチレーション検出器で</a:t>
            </a:r>
            <a:r>
              <a:rPr lang="en-US" altLang="ja-JP" sz="3600" dirty="0" smtClean="0"/>
              <a:t>γ</a:t>
            </a:r>
            <a:r>
              <a:rPr kumimoji="1" lang="ja-JP" altLang="en-US" sz="3600" dirty="0" smtClean="0"/>
              <a:t>線のスペクトルを得る</a:t>
            </a:r>
            <a:endParaRPr kumimoji="1" lang="ja-JP" altLang="en-US" sz="3600" dirty="0"/>
          </a:p>
        </p:txBody>
      </p:sp>
      <p:sp>
        <p:nvSpPr>
          <p:cNvPr id="3" name="正方形/長方形 2"/>
          <p:cNvSpPr/>
          <p:nvPr/>
        </p:nvSpPr>
        <p:spPr>
          <a:xfrm>
            <a:off x="4644008" y="1844824"/>
            <a:ext cx="43204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荷電粒子と物質との相互作用の中で、放射線のエネルギーが物質に吸収される場合があります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 smtClean="0"/>
              <a:t>原子</a:t>
            </a:r>
            <a:r>
              <a:rPr lang="ja-JP" altLang="en-US" dirty="0"/>
              <a:t>の軌道電子が</a:t>
            </a:r>
            <a:r>
              <a:rPr lang="ja-JP" altLang="en-US" dirty="0">
                <a:solidFill>
                  <a:srgbClr val="00B050"/>
                </a:solidFill>
              </a:rPr>
              <a:t>励起された状態</a:t>
            </a:r>
            <a:r>
              <a:rPr lang="en-US" altLang="ja-JP" dirty="0"/>
              <a:t>(</a:t>
            </a:r>
            <a:r>
              <a:rPr lang="ja-JP" altLang="en-US" dirty="0"/>
              <a:t>励起状態</a:t>
            </a:r>
            <a:r>
              <a:rPr lang="en-US" altLang="ja-JP" dirty="0"/>
              <a:t>)</a:t>
            </a:r>
            <a:r>
              <a:rPr lang="ja-JP" altLang="en-US" dirty="0"/>
              <a:t>となり、この原子が再び元の</a:t>
            </a:r>
            <a:r>
              <a:rPr lang="ja-JP" altLang="en-US" dirty="0">
                <a:solidFill>
                  <a:srgbClr val="00B050"/>
                </a:solidFill>
              </a:rPr>
              <a:t>安定な状態</a:t>
            </a:r>
            <a:r>
              <a:rPr lang="ja-JP" altLang="en-US" dirty="0"/>
              <a:t>に戻る際、</a:t>
            </a:r>
            <a:r>
              <a:rPr lang="ja-JP" altLang="en-US" dirty="0">
                <a:solidFill>
                  <a:srgbClr val="00B050"/>
                </a:solidFill>
              </a:rPr>
              <a:t>光の形でエネルギーを放出します</a:t>
            </a:r>
            <a:r>
              <a:rPr lang="ja-JP" altLang="en-US" dirty="0"/>
              <a:t>。この現象を</a:t>
            </a:r>
            <a:r>
              <a:rPr lang="ja-JP" altLang="en-US" dirty="0">
                <a:solidFill>
                  <a:srgbClr val="FF0000"/>
                </a:solidFill>
              </a:rPr>
              <a:t>ルミネセンス</a:t>
            </a:r>
            <a:r>
              <a:rPr lang="ja-JP" altLang="en-US" dirty="0"/>
              <a:t>といいます。このような発光現象のうち、放射線のエネルギーを吸収すると瞬時に発光する現象を</a:t>
            </a:r>
            <a:r>
              <a:rPr lang="ja-JP" altLang="en-US" dirty="0">
                <a:solidFill>
                  <a:srgbClr val="FF0000"/>
                </a:solidFill>
              </a:rPr>
              <a:t>シンチレーション</a:t>
            </a:r>
            <a:r>
              <a:rPr lang="ja-JP" altLang="en-US" dirty="0"/>
              <a:t>と呼び、この現象を利用した検出器が</a:t>
            </a:r>
            <a:r>
              <a:rPr lang="ja-JP" altLang="en-US" dirty="0">
                <a:solidFill>
                  <a:srgbClr val="FF0000"/>
                </a:solidFill>
              </a:rPr>
              <a:t>シンチレーション検出器</a:t>
            </a:r>
            <a:r>
              <a:rPr lang="ja-JP" altLang="en-US" dirty="0"/>
              <a:t>です。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2" t="41481" r="21000" b="40000"/>
          <a:stretch/>
        </p:blipFill>
        <p:spPr bwMode="auto">
          <a:xfrm>
            <a:off x="899592" y="1850215"/>
            <a:ext cx="3333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4400153" cy="261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97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64674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716016" y="3255690"/>
            <a:ext cx="415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日本放射線安全管理学会</a:t>
            </a:r>
            <a:endParaRPr kumimoji="1" lang="en-US" altLang="ja-JP" sz="1200" dirty="0" smtClean="0"/>
          </a:p>
          <a:p>
            <a:r>
              <a:rPr lang="ja-JP" altLang="en-US" sz="1200" dirty="0"/>
              <a:t>放射性</a:t>
            </a:r>
            <a:r>
              <a:rPr lang="ja-JP" altLang="en-US" sz="1200" dirty="0" smtClean="0"/>
              <a:t>ヨウ素・セシウム安全対策アドホック委員会報告書から</a:t>
            </a:r>
            <a:endParaRPr kumimoji="1" lang="ja-JP" altLang="en-US" sz="1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3790781"/>
            <a:ext cx="678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LaBr</a:t>
            </a:r>
            <a:r>
              <a:rPr kumimoji="1" lang="en-US" altLang="ja-JP" baseline="-25000" dirty="0" smtClean="0"/>
              <a:t>3</a:t>
            </a:r>
            <a:r>
              <a:rPr kumimoji="1" lang="ja-JP" altLang="en-US" dirty="0" smtClean="0"/>
              <a:t>シンチレーション検出器によるその場測定による付着量の評価</a:t>
            </a:r>
            <a:endParaRPr kumimoji="1" lang="en-US" altLang="ja-JP" dirty="0" smtClean="0"/>
          </a:p>
          <a:p>
            <a:r>
              <a:rPr kumimoji="1" lang="ja-JP" altLang="en-US" dirty="0" smtClean="0"/>
              <a:t>降下量の推定と付着量から放射性物質の移行量の推定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7092280" y="5164995"/>
            <a:ext cx="2880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7168056" y="6101099"/>
            <a:ext cx="14401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5508104" y="6317123"/>
            <a:ext cx="33584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924640" y="6440483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アスファルトおよびコンクリート面</a:t>
            </a:r>
            <a:endParaRPr kumimoji="1" lang="ja-JP" altLang="en-US" sz="1400" dirty="0"/>
          </a:p>
        </p:txBody>
      </p:sp>
      <p:sp>
        <p:nvSpPr>
          <p:cNvPr id="9" name="正方形/長方形 8"/>
          <p:cNvSpPr/>
          <p:nvPr/>
        </p:nvSpPr>
        <p:spPr>
          <a:xfrm>
            <a:off x="7380312" y="5013176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LaBr</a:t>
            </a:r>
            <a:r>
              <a:rPr lang="en-US" altLang="ja-JP" baseline="-25000" dirty="0"/>
              <a:t>3</a:t>
            </a:r>
            <a:endParaRPr lang="ja-JP" altLang="en-US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7380312" y="5885075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8028384" y="5885075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6516216" y="5885075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516216" y="5885075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7551032" y="591643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鉛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43" y="4814134"/>
            <a:ext cx="2183768" cy="163782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0" y="4795721"/>
            <a:ext cx="2183768" cy="163782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20751" y="6466911"/>
            <a:ext cx="293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LaBr</a:t>
            </a:r>
            <a:r>
              <a:rPr kumimoji="1" lang="en-US" altLang="ja-JP" baseline="-25000" dirty="0" smtClean="0"/>
              <a:t>3</a:t>
            </a:r>
            <a:r>
              <a:rPr lang="en-US" altLang="ja-JP" dirty="0" smtClean="0"/>
              <a:t>(TS-100, Techno AP)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40169" y="6453336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LaBr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と</a:t>
            </a:r>
            <a:r>
              <a:rPr lang="en-US" altLang="ja-JP" dirty="0" err="1" smtClean="0"/>
              <a:t>Pb</a:t>
            </a:r>
            <a:r>
              <a:rPr lang="ja-JP" altLang="en-US" dirty="0" smtClean="0"/>
              <a:t>遮蔽体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668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62643"/>
              </p:ext>
            </p:extLst>
          </p:nvPr>
        </p:nvGraphicFramePr>
        <p:xfrm>
          <a:off x="561256" y="642789"/>
          <a:ext cx="6400800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009528" y="518952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Energy / MeV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 rot="-5400000">
            <a:off x="66958" y="257212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Counts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2906456" y="1578893"/>
            <a:ext cx="0" cy="64807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721496" y="1209561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FF0000"/>
                </a:solidFill>
              </a:rPr>
              <a:t>137</a:t>
            </a:r>
            <a:r>
              <a:rPr kumimoji="1" lang="en-US" altLang="ja-JP" dirty="0" smtClean="0">
                <a:solidFill>
                  <a:srgbClr val="FF0000"/>
                </a:solidFill>
              </a:rPr>
              <a:t>Cs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79944" y="1497593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7030A0"/>
                </a:solidFill>
              </a:rPr>
              <a:t>134</a:t>
            </a:r>
            <a:r>
              <a:rPr kumimoji="1" lang="en-US" altLang="ja-JP" dirty="0" smtClean="0">
                <a:solidFill>
                  <a:srgbClr val="7030A0"/>
                </a:solidFill>
              </a:rPr>
              <a:t>Cs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74755" y="1280661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7030A0"/>
                </a:solidFill>
              </a:rPr>
              <a:t>134</a:t>
            </a:r>
            <a:r>
              <a:rPr kumimoji="1" lang="en-US" altLang="ja-JP" dirty="0" smtClean="0">
                <a:solidFill>
                  <a:srgbClr val="7030A0"/>
                </a:solidFill>
              </a:rPr>
              <a:t>Cs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37720" y="1649993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00B050"/>
                </a:solidFill>
              </a:rPr>
              <a:t>40</a:t>
            </a:r>
            <a:r>
              <a:rPr kumimoji="1" lang="en-US" altLang="ja-JP" dirty="0" smtClean="0">
                <a:solidFill>
                  <a:srgbClr val="00B050"/>
                </a:solidFill>
              </a:rPr>
              <a:t>K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7544" y="5951021"/>
            <a:ext cx="828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大堀川周辺の道路（①）のアスファルト上に</a:t>
            </a:r>
            <a:r>
              <a:rPr lang="en-US" altLang="ja-JP" dirty="0" smtClean="0"/>
              <a:t>LaBr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検出器</a:t>
            </a:r>
            <a:r>
              <a:rPr lang="ja-JP" altLang="en-US" dirty="0"/>
              <a:t>を置いてその場で測定したガンマ線スペクトル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39453" y="1048197"/>
            <a:ext cx="208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137</a:t>
            </a:r>
            <a:r>
              <a:rPr kumimoji="1" lang="en-US" altLang="ja-JP" dirty="0" smtClean="0"/>
              <a:t>Cs</a:t>
            </a:r>
            <a:r>
              <a:rPr lang="ja-JP" altLang="en-US" dirty="0"/>
              <a:t> </a:t>
            </a:r>
            <a:r>
              <a:rPr lang="en-US" altLang="ja-JP" dirty="0" smtClean="0"/>
              <a:t>35.8 </a:t>
            </a:r>
            <a:r>
              <a:rPr lang="en-US" altLang="ja-JP" dirty="0" err="1" smtClean="0"/>
              <a:t>kBq</a:t>
            </a:r>
            <a:r>
              <a:rPr lang="en-US" altLang="ja-JP" dirty="0" smtClean="0"/>
              <a:t>/m</a:t>
            </a:r>
            <a:r>
              <a:rPr lang="en-US" altLang="ja-JP" baseline="30000" dirty="0" smtClean="0"/>
              <a:t>2</a:t>
            </a:r>
          </a:p>
          <a:p>
            <a:r>
              <a:rPr kumimoji="1" lang="en-US" altLang="ja-JP" baseline="30000" dirty="0" smtClean="0"/>
              <a:t>134</a:t>
            </a:r>
            <a:r>
              <a:rPr kumimoji="1" lang="en-US" altLang="ja-JP" dirty="0" smtClean="0"/>
              <a:t>Cs 30.7 </a:t>
            </a:r>
            <a:r>
              <a:rPr kumimoji="1" lang="en-US" altLang="ja-JP" dirty="0" err="1" smtClean="0"/>
              <a:t>kBq</a:t>
            </a:r>
            <a:r>
              <a:rPr kumimoji="1" lang="en-US" altLang="ja-JP" dirty="0" smtClean="0"/>
              <a:t>/m</a:t>
            </a:r>
            <a:r>
              <a:rPr kumimoji="1" lang="en-US" altLang="ja-JP" baseline="30000" dirty="0" smtClean="0"/>
              <a:t>2</a:t>
            </a:r>
            <a:endParaRPr kumimoji="1" lang="ja-JP" altLang="en-US" baseline="30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91956" y="26064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1000 sec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060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/>
          <p:cNvGrpSpPr/>
          <p:nvPr/>
        </p:nvGrpSpPr>
        <p:grpSpPr>
          <a:xfrm>
            <a:off x="-469431" y="1374341"/>
            <a:ext cx="10009111" cy="4862971"/>
            <a:chOff x="-482208" y="642631"/>
            <a:chExt cx="10009111" cy="486297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456" y="653716"/>
              <a:ext cx="6858000" cy="4847359"/>
            </a:xfrm>
            <a:prstGeom prst="rect">
              <a:avLst/>
            </a:prstGeom>
          </p:spPr>
        </p:pic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4" b="29156"/>
            <a:stretch/>
          </p:blipFill>
          <p:spPr>
            <a:xfrm>
              <a:off x="-482208" y="642631"/>
              <a:ext cx="4745285" cy="4858444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" b="29156"/>
            <a:stretch/>
          </p:blipFill>
          <p:spPr>
            <a:xfrm>
              <a:off x="4777426" y="647158"/>
              <a:ext cx="4749477" cy="4858444"/>
            </a:xfrm>
            <a:prstGeom prst="rect">
              <a:avLst/>
            </a:prstGeom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7812360" y="2375665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北柏橋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64288" y="1439561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呼塚橋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32240" y="2159641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木崎橋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52120" y="2807713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初音橋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40923" y="2807713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昭和橋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11960" y="1943617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高田橋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35696" y="1785536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青葉橋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5576" y="2966535"/>
            <a:ext cx="32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新駒木橋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19147" y="2191892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駒木橋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30655" y="2669213"/>
            <a:ext cx="3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新橋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08675" y="1799601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新堤橋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40723" y="2593430"/>
            <a:ext cx="3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勝橋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87453" y="248280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①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164288" y="209866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②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48064" y="267473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③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83768" y="244767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④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5576" y="274673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⑤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75" y="3868273"/>
            <a:ext cx="1130729" cy="84804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4" y="4247873"/>
            <a:ext cx="1130729" cy="848047"/>
          </a:xfrm>
          <a:prstGeom prst="rect">
            <a:avLst/>
          </a:prstGeom>
        </p:spPr>
      </p:pic>
      <p:cxnSp>
        <p:nvCxnSpPr>
          <p:cNvPr id="28" name="直線矢印コネクタ 27"/>
          <p:cNvCxnSpPr>
            <a:endCxn id="24" idx="3"/>
          </p:cNvCxnSpPr>
          <p:nvPr/>
        </p:nvCxnSpPr>
        <p:spPr>
          <a:xfrm flipH="1" flipV="1">
            <a:off x="1094130" y="2885238"/>
            <a:ext cx="36598" cy="136263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 flipV="1">
            <a:off x="2822915" y="2505637"/>
            <a:ext cx="36598" cy="136263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6121043" y="2375665"/>
            <a:ext cx="32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松ケ崎橋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3688" y="165811"/>
            <a:ext cx="793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手賀沼と大堀川</a:t>
            </a:r>
            <a:r>
              <a:rPr lang="ja-JP" altLang="en-US" sz="2400" dirty="0"/>
              <a:t>周辺</a:t>
            </a:r>
            <a:r>
              <a:rPr lang="ja-JP" altLang="en-US" sz="2400" dirty="0" smtClean="0"/>
              <a:t>の放射性核種の沈降量（２０１１年７月）</a:t>
            </a:r>
            <a:endParaRPr kumimoji="1" lang="ja-JP" altLang="en-US" sz="2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328631" y="1051175"/>
            <a:ext cx="1283252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高田小学校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25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23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2592237" y="1697506"/>
            <a:ext cx="230678" cy="67815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3995936" y="1052736"/>
            <a:ext cx="1283252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柏第５中学校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25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22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4259542" y="1699067"/>
            <a:ext cx="530661" cy="74860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5376980" y="1052736"/>
            <a:ext cx="1283252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柏第４小学校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30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27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37" name="直線矢印コネクタ 36"/>
          <p:cNvCxnSpPr/>
          <p:nvPr/>
        </p:nvCxnSpPr>
        <p:spPr>
          <a:xfrm flipH="1">
            <a:off x="5317341" y="1699067"/>
            <a:ext cx="323245" cy="7328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4067944" y="4797152"/>
            <a:ext cx="12832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柏中学校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25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22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40" name="直線矢印コネクタ 39"/>
          <p:cNvCxnSpPr/>
          <p:nvPr/>
        </p:nvCxnSpPr>
        <p:spPr>
          <a:xfrm flipV="1">
            <a:off x="4326159" y="4077072"/>
            <a:ext cx="208966" cy="7200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633551" y="618848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学校における１ </a:t>
            </a:r>
            <a:r>
              <a:rPr kumimoji="1" lang="en-US" altLang="ja-JP" sz="1600" dirty="0" smtClean="0"/>
              <a:t>m</a:t>
            </a:r>
            <a:r>
              <a:rPr kumimoji="1" lang="ja-JP" altLang="en-US" sz="1600" dirty="0" smtClean="0"/>
              <a:t>線量測定から推定（バックグランドを</a:t>
            </a:r>
            <a:r>
              <a:rPr kumimoji="1" lang="en-US" altLang="ja-JP" sz="1600" dirty="0" smtClean="0"/>
              <a:t>0.03 </a:t>
            </a:r>
            <a:r>
              <a:rPr kumimoji="1" lang="en-US" altLang="ja-JP" sz="1600" dirty="0" err="1" smtClean="0"/>
              <a:t>μSv</a:t>
            </a:r>
            <a:r>
              <a:rPr kumimoji="1" lang="en-US" altLang="ja-JP" sz="1600" dirty="0" smtClean="0"/>
              <a:t>/h</a:t>
            </a:r>
            <a:r>
              <a:rPr kumimoji="1" lang="ja-JP" altLang="en-US" sz="1600" dirty="0" smtClean="0"/>
              <a:t>と仮定）</a:t>
            </a:r>
            <a:endParaRPr kumimoji="1" lang="ja-JP" altLang="en-US" sz="16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267744" y="4798893"/>
            <a:ext cx="12832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</a:t>
            </a:r>
            <a:r>
              <a:rPr lang="ja-JP" altLang="en-US" sz="1200" dirty="0"/>
              <a:t>第３</a:t>
            </a:r>
            <a:r>
              <a:rPr lang="ja-JP" altLang="en-US" sz="1200" dirty="0" smtClean="0"/>
              <a:t>中学校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23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20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44" name="直線矢印コネクタ 43"/>
          <p:cNvCxnSpPr/>
          <p:nvPr/>
        </p:nvCxnSpPr>
        <p:spPr>
          <a:xfrm flipV="1">
            <a:off x="2411760" y="3646765"/>
            <a:ext cx="539189" cy="11503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1215233" y="3474366"/>
            <a:ext cx="12832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柏第７小学校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26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23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47" name="直線矢印コネクタ 46"/>
          <p:cNvCxnSpPr>
            <a:endCxn id="18" idx="2"/>
          </p:cNvCxnSpPr>
          <p:nvPr/>
        </p:nvCxnSpPr>
        <p:spPr>
          <a:xfrm flipV="1">
            <a:off x="2498485" y="3055095"/>
            <a:ext cx="903821" cy="58212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7033164" y="5374957"/>
            <a:ext cx="12832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柏第５小学校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20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18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51" name="直線矢印コネクタ 50"/>
          <p:cNvCxnSpPr/>
          <p:nvPr/>
        </p:nvCxnSpPr>
        <p:spPr>
          <a:xfrm flipV="1">
            <a:off x="7279065" y="4654877"/>
            <a:ext cx="208966" cy="7200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2508229" y="6383121"/>
            <a:ext cx="551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航空モニタリングからは</a:t>
            </a:r>
            <a:r>
              <a:rPr kumimoji="1" lang="en-US" altLang="ja-JP" baseline="30000" dirty="0" smtClean="0"/>
              <a:t>137</a:t>
            </a:r>
            <a:r>
              <a:rPr kumimoji="1" lang="en-US" altLang="ja-JP" dirty="0" smtClean="0"/>
              <a:t>Cs, </a:t>
            </a:r>
            <a:r>
              <a:rPr kumimoji="1" lang="en-US" altLang="ja-JP" baseline="30000" dirty="0" smtClean="0"/>
              <a:t>134</a:t>
            </a:r>
            <a:r>
              <a:rPr kumimoji="1" lang="en-US" altLang="ja-JP" dirty="0" smtClean="0"/>
              <a:t>Cs</a:t>
            </a:r>
            <a:r>
              <a:rPr kumimoji="1" lang="ja-JP" altLang="en-US" dirty="0" smtClean="0"/>
              <a:t>共に</a:t>
            </a:r>
            <a:r>
              <a:rPr lang="en-US" altLang="ja-JP" dirty="0" smtClean="0"/>
              <a:t>30-60 </a:t>
            </a:r>
            <a:r>
              <a:rPr lang="en-US" altLang="ja-JP" dirty="0" err="1" smtClean="0"/>
              <a:t>kBq</a:t>
            </a:r>
            <a:r>
              <a:rPr lang="en-US" altLang="ja-JP" dirty="0" smtClean="0"/>
              <a:t>/m</a:t>
            </a:r>
            <a:r>
              <a:rPr lang="en-US" altLang="ja-JP" baseline="30000" dirty="0" smtClean="0"/>
              <a:t>2</a:t>
            </a:r>
            <a:endParaRPr kumimoji="1" lang="ja-JP" altLang="en-US" baseline="300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292080" y="3678123"/>
            <a:ext cx="373050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北柏橋　底質</a:t>
            </a:r>
            <a:endParaRPr kumimoji="1" lang="en-US" altLang="ja-JP" sz="1200" dirty="0" smtClean="0"/>
          </a:p>
          <a:p>
            <a:pPr>
              <a:tabLst>
                <a:tab pos="361950" algn="l"/>
              </a:tabLst>
            </a:pPr>
            <a:r>
              <a:rPr lang="en-US" altLang="ja-JP" sz="1200" dirty="0"/>
              <a:t>	</a:t>
            </a:r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5400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2300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7100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</a:t>
            </a:r>
          </a:p>
          <a:p>
            <a:pPr>
              <a:tabLst>
                <a:tab pos="361950" algn="l"/>
              </a:tabLst>
            </a:pPr>
            <a:r>
              <a:rPr lang="en-US" altLang="ja-JP" sz="1200" dirty="0"/>
              <a:t>	</a:t>
            </a:r>
            <a:r>
              <a:rPr kumimoji="1" lang="en-US" altLang="ja-JP" sz="1200" baseline="30000" dirty="0" smtClean="0"/>
              <a:t>134</a:t>
            </a:r>
            <a:r>
              <a:rPr kumimoji="1" lang="en-US" altLang="ja-JP" sz="1200" dirty="0" smtClean="0"/>
              <a:t>Cs 4300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1800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4900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</a:t>
            </a:r>
          </a:p>
          <a:p>
            <a:pPr>
              <a:tabLst>
                <a:tab pos="361950" algn="l"/>
              </a:tabLst>
            </a:pPr>
            <a:r>
              <a:rPr lang="ja-JP" altLang="en-US" sz="1200" dirty="0" smtClean="0"/>
              <a:t>環境省発表　</a:t>
            </a:r>
            <a:r>
              <a:rPr lang="en-US" altLang="ja-JP" sz="1200" dirty="0" smtClean="0"/>
              <a:t>2011/11/01	2012/2/13	2012/5/22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6500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/>
          <p:cNvGrpSpPr/>
          <p:nvPr/>
        </p:nvGrpSpPr>
        <p:grpSpPr>
          <a:xfrm>
            <a:off x="-469431" y="1446349"/>
            <a:ext cx="10009111" cy="4862971"/>
            <a:chOff x="-482208" y="642631"/>
            <a:chExt cx="10009111" cy="486297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456" y="653716"/>
              <a:ext cx="6858000" cy="4847359"/>
            </a:xfrm>
            <a:prstGeom prst="rect">
              <a:avLst/>
            </a:prstGeom>
          </p:spPr>
        </p:pic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4" b="29156"/>
            <a:stretch/>
          </p:blipFill>
          <p:spPr>
            <a:xfrm>
              <a:off x="-482208" y="642631"/>
              <a:ext cx="4745285" cy="4858444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" b="29156"/>
            <a:stretch/>
          </p:blipFill>
          <p:spPr>
            <a:xfrm>
              <a:off x="4777426" y="647158"/>
              <a:ext cx="4749477" cy="4858444"/>
            </a:xfrm>
            <a:prstGeom prst="rect">
              <a:avLst/>
            </a:prstGeom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7812360" y="2375665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北柏橋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64288" y="1439561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呼塚橋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32240" y="2159641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木崎橋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52120" y="2807713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初音橋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40923" y="2807713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昭和橋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11960" y="1943617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高田橋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35696" y="1785536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青葉橋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5576" y="2966535"/>
            <a:ext cx="32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新駒木橋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35619" y="2253714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駒木橋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30655" y="2669213"/>
            <a:ext cx="3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新橋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08675" y="1799601"/>
            <a:ext cx="32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新堤橋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40723" y="2593430"/>
            <a:ext cx="3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勝橋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87453" y="248280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①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164288" y="209866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②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48064" y="267473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③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83768" y="244767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④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5576" y="274673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⑤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75" y="3868273"/>
            <a:ext cx="1130729" cy="84804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4" y="4247873"/>
            <a:ext cx="1130729" cy="848047"/>
          </a:xfrm>
          <a:prstGeom prst="rect">
            <a:avLst/>
          </a:prstGeom>
        </p:spPr>
      </p:pic>
      <p:cxnSp>
        <p:nvCxnSpPr>
          <p:cNvPr id="28" name="直線矢印コネクタ 27"/>
          <p:cNvCxnSpPr>
            <a:endCxn id="24" idx="3"/>
          </p:cNvCxnSpPr>
          <p:nvPr/>
        </p:nvCxnSpPr>
        <p:spPr>
          <a:xfrm flipH="1" flipV="1">
            <a:off x="1094130" y="2885238"/>
            <a:ext cx="36598" cy="136263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 flipV="1">
            <a:off x="2822915" y="2505637"/>
            <a:ext cx="36598" cy="136263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6121043" y="2375665"/>
            <a:ext cx="32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0070C0"/>
                </a:solidFill>
              </a:rPr>
              <a:t>松ケ崎橋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3688" y="165811"/>
            <a:ext cx="793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手賀沼と大堀川</a:t>
            </a:r>
            <a:r>
              <a:rPr lang="ja-JP" altLang="en-US" sz="2400" dirty="0"/>
              <a:t>周辺</a:t>
            </a:r>
            <a:r>
              <a:rPr lang="ja-JP" altLang="en-US" sz="2400" dirty="0" smtClean="0"/>
              <a:t>の放射性核種の沈降量（２０１１年７月）</a:t>
            </a:r>
            <a:endParaRPr kumimoji="1" lang="ja-JP" altLang="en-US" sz="2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328631" y="1051175"/>
            <a:ext cx="1283252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高田小学校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25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23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2592237" y="1697506"/>
            <a:ext cx="230678" cy="67815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3995936" y="1052736"/>
            <a:ext cx="1283252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柏第５中学校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25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22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4259542" y="1699067"/>
            <a:ext cx="530661" cy="74860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5376980" y="1052736"/>
            <a:ext cx="1283252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柏第４小学校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30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27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37" name="直線矢印コネクタ 36"/>
          <p:cNvCxnSpPr/>
          <p:nvPr/>
        </p:nvCxnSpPr>
        <p:spPr>
          <a:xfrm flipH="1">
            <a:off x="5317341" y="1699067"/>
            <a:ext cx="323245" cy="7328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4067944" y="4797152"/>
            <a:ext cx="12832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柏中学校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25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22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40" name="直線矢印コネクタ 39"/>
          <p:cNvCxnSpPr/>
          <p:nvPr/>
        </p:nvCxnSpPr>
        <p:spPr>
          <a:xfrm flipV="1">
            <a:off x="4326159" y="4077072"/>
            <a:ext cx="208966" cy="7200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633551" y="618848"/>
            <a:ext cx="7736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柏市による学校における１ </a:t>
            </a:r>
            <a:r>
              <a:rPr kumimoji="1" lang="en-US" altLang="ja-JP" sz="1600" dirty="0" smtClean="0"/>
              <a:t>m</a:t>
            </a:r>
            <a:r>
              <a:rPr kumimoji="1" lang="ja-JP" altLang="en-US" sz="1600" dirty="0" smtClean="0"/>
              <a:t>線量率測定から推定（バックグランドを</a:t>
            </a:r>
            <a:r>
              <a:rPr kumimoji="1" lang="en-US" altLang="ja-JP" sz="1600" dirty="0" smtClean="0"/>
              <a:t>0.03 </a:t>
            </a:r>
            <a:r>
              <a:rPr kumimoji="1" lang="en-US" altLang="ja-JP" sz="1600" dirty="0" err="1" smtClean="0"/>
              <a:t>μSv</a:t>
            </a:r>
            <a:r>
              <a:rPr kumimoji="1" lang="en-US" altLang="ja-JP" sz="1600" dirty="0" smtClean="0"/>
              <a:t>/h</a:t>
            </a:r>
            <a:r>
              <a:rPr kumimoji="1" lang="ja-JP" altLang="en-US" sz="1600" dirty="0" smtClean="0"/>
              <a:t>と仮定）</a:t>
            </a:r>
            <a:endParaRPr kumimoji="1" lang="ja-JP" altLang="en-US" sz="16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267744" y="4798893"/>
            <a:ext cx="12832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</a:t>
            </a:r>
            <a:r>
              <a:rPr lang="ja-JP" altLang="en-US" sz="1200" dirty="0"/>
              <a:t>第３</a:t>
            </a:r>
            <a:r>
              <a:rPr lang="ja-JP" altLang="en-US" sz="1200" dirty="0" smtClean="0"/>
              <a:t>中学校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23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20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44" name="直線矢印コネクタ 43"/>
          <p:cNvCxnSpPr/>
          <p:nvPr/>
        </p:nvCxnSpPr>
        <p:spPr>
          <a:xfrm flipV="1">
            <a:off x="2411760" y="3646765"/>
            <a:ext cx="539189" cy="11503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1215233" y="3474366"/>
            <a:ext cx="12832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柏第７小学校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26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23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47" name="直線矢印コネクタ 46"/>
          <p:cNvCxnSpPr>
            <a:endCxn id="18" idx="2"/>
          </p:cNvCxnSpPr>
          <p:nvPr/>
        </p:nvCxnSpPr>
        <p:spPr>
          <a:xfrm flipV="1">
            <a:off x="2498485" y="3055095"/>
            <a:ext cx="903821" cy="58212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7033164" y="5374957"/>
            <a:ext cx="12832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柏第５小学校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20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18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51" name="直線矢印コネクタ 50"/>
          <p:cNvCxnSpPr/>
          <p:nvPr/>
        </p:nvCxnSpPr>
        <p:spPr>
          <a:xfrm flipV="1">
            <a:off x="7279065" y="4654877"/>
            <a:ext cx="208966" cy="7200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2508229" y="6383121"/>
            <a:ext cx="551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航空モニタリングからは</a:t>
            </a:r>
            <a:r>
              <a:rPr kumimoji="1" lang="en-US" altLang="ja-JP" baseline="30000" dirty="0" smtClean="0"/>
              <a:t>137</a:t>
            </a:r>
            <a:r>
              <a:rPr kumimoji="1" lang="en-US" altLang="ja-JP" dirty="0" smtClean="0"/>
              <a:t>Cs, </a:t>
            </a:r>
            <a:r>
              <a:rPr kumimoji="1" lang="en-US" altLang="ja-JP" baseline="30000" dirty="0" smtClean="0"/>
              <a:t>134</a:t>
            </a:r>
            <a:r>
              <a:rPr kumimoji="1" lang="en-US" altLang="ja-JP" dirty="0" smtClean="0"/>
              <a:t>Cs</a:t>
            </a:r>
            <a:r>
              <a:rPr kumimoji="1" lang="ja-JP" altLang="en-US" dirty="0" smtClean="0"/>
              <a:t>共に</a:t>
            </a:r>
            <a:r>
              <a:rPr lang="en-US" altLang="ja-JP" dirty="0" smtClean="0"/>
              <a:t>30-60 </a:t>
            </a:r>
            <a:r>
              <a:rPr lang="en-US" altLang="ja-JP" dirty="0" err="1" smtClean="0"/>
              <a:t>kBq</a:t>
            </a:r>
            <a:r>
              <a:rPr lang="en-US" altLang="ja-JP" dirty="0" smtClean="0"/>
              <a:t>/m</a:t>
            </a:r>
            <a:r>
              <a:rPr lang="en-US" altLang="ja-JP" baseline="30000" dirty="0" smtClean="0"/>
              <a:t>2</a:t>
            </a:r>
            <a:endParaRPr kumimoji="1" lang="ja-JP" altLang="en-US" baseline="3000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727983" y="1329789"/>
            <a:ext cx="128325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北柏橋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36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31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49" name="直線矢印コネクタ 48"/>
          <p:cNvCxnSpPr/>
          <p:nvPr/>
        </p:nvCxnSpPr>
        <p:spPr>
          <a:xfrm flipH="1">
            <a:off x="7668344" y="1976120"/>
            <a:ext cx="323245" cy="73280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3779912" y="3356992"/>
            <a:ext cx="128325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昭和橋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18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16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54" name="直線矢印コネクタ 53"/>
          <p:cNvCxnSpPr/>
          <p:nvPr/>
        </p:nvCxnSpPr>
        <p:spPr>
          <a:xfrm flipV="1">
            <a:off x="4535125" y="2721640"/>
            <a:ext cx="756956" cy="66039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971600" y="1052736"/>
            <a:ext cx="128325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新橋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19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19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56" name="直線矢印コネクタ 55"/>
          <p:cNvCxnSpPr/>
          <p:nvPr/>
        </p:nvCxnSpPr>
        <p:spPr>
          <a:xfrm>
            <a:off x="1997278" y="1697506"/>
            <a:ext cx="630506" cy="93940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26118" y="1859306"/>
            <a:ext cx="128325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新駒木橋</a:t>
            </a:r>
            <a:endParaRPr kumimoji="1" lang="en-US" altLang="ja-JP" sz="1200" dirty="0" smtClean="0"/>
          </a:p>
          <a:p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28 </a:t>
            </a:r>
            <a:r>
              <a:rPr kumimoji="1" lang="en-US" altLang="ja-JP" sz="1200" dirty="0" err="1" smtClean="0"/>
              <a:t>kBq</a:t>
            </a:r>
            <a:r>
              <a:rPr kumimoji="1" lang="en-US" altLang="ja-JP" sz="1200" dirty="0" smtClean="0"/>
              <a:t>/m</a:t>
            </a:r>
            <a:r>
              <a:rPr kumimoji="1" lang="en-US" altLang="ja-JP" sz="1200" baseline="30000" dirty="0" smtClean="0"/>
              <a:t>2</a:t>
            </a:r>
          </a:p>
          <a:p>
            <a:r>
              <a:rPr lang="en-US" altLang="ja-JP" sz="1200" baseline="30000" dirty="0" smtClean="0"/>
              <a:t>134</a:t>
            </a:r>
            <a:r>
              <a:rPr lang="en-US" altLang="ja-JP" sz="1200" dirty="0" smtClean="0"/>
              <a:t>Cs 28 </a:t>
            </a:r>
            <a:r>
              <a:rPr lang="en-US" altLang="ja-JP" sz="1200" dirty="0" err="1" smtClean="0"/>
              <a:t>kBq</a:t>
            </a:r>
            <a:r>
              <a:rPr lang="en-US" altLang="ja-JP" sz="1200" dirty="0" smtClean="0"/>
              <a:t>/m</a:t>
            </a:r>
            <a:r>
              <a:rPr lang="en-US" altLang="ja-JP" sz="1200" baseline="30000" dirty="0" smtClean="0"/>
              <a:t>2</a:t>
            </a:r>
            <a:endParaRPr kumimoji="1" lang="ja-JP" altLang="en-US" sz="1200" baseline="30000" dirty="0"/>
          </a:p>
        </p:txBody>
      </p:sp>
      <p:cxnSp>
        <p:nvCxnSpPr>
          <p:cNvPr id="58" name="直線矢印コネクタ 57"/>
          <p:cNvCxnSpPr/>
          <p:nvPr/>
        </p:nvCxnSpPr>
        <p:spPr>
          <a:xfrm>
            <a:off x="541975" y="2493439"/>
            <a:ext cx="288032" cy="40243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5292080" y="3678123"/>
            <a:ext cx="373050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北柏橋　底質</a:t>
            </a:r>
            <a:endParaRPr kumimoji="1" lang="en-US" altLang="ja-JP" sz="1200" dirty="0" smtClean="0"/>
          </a:p>
          <a:p>
            <a:pPr>
              <a:tabLst>
                <a:tab pos="361950" algn="l"/>
              </a:tabLst>
            </a:pPr>
            <a:r>
              <a:rPr lang="en-US" altLang="ja-JP" sz="1200" dirty="0"/>
              <a:t>	</a:t>
            </a:r>
            <a:r>
              <a:rPr kumimoji="1" lang="en-US" altLang="ja-JP" sz="1200" baseline="30000" dirty="0" smtClean="0"/>
              <a:t>137</a:t>
            </a:r>
            <a:r>
              <a:rPr kumimoji="1" lang="en-US" altLang="ja-JP" sz="1200" dirty="0" smtClean="0"/>
              <a:t>Cs 5400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2300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7100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</a:t>
            </a:r>
          </a:p>
          <a:p>
            <a:pPr>
              <a:tabLst>
                <a:tab pos="361950" algn="l"/>
              </a:tabLst>
            </a:pPr>
            <a:r>
              <a:rPr lang="en-US" altLang="ja-JP" sz="1200" dirty="0"/>
              <a:t>	</a:t>
            </a:r>
            <a:r>
              <a:rPr kumimoji="1" lang="en-US" altLang="ja-JP" sz="1200" baseline="30000" dirty="0" smtClean="0"/>
              <a:t>134</a:t>
            </a:r>
            <a:r>
              <a:rPr kumimoji="1" lang="en-US" altLang="ja-JP" sz="1200" dirty="0" smtClean="0"/>
              <a:t>Cs 4300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1800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	4900 </a:t>
            </a:r>
            <a:r>
              <a:rPr kumimoji="1" lang="en-US" altLang="ja-JP" sz="1200" dirty="0" err="1" smtClean="0"/>
              <a:t>Bq</a:t>
            </a:r>
            <a:r>
              <a:rPr kumimoji="1" lang="en-US" altLang="ja-JP" sz="1200" dirty="0" smtClean="0"/>
              <a:t>/kg</a:t>
            </a:r>
          </a:p>
          <a:p>
            <a:pPr>
              <a:tabLst>
                <a:tab pos="361950" algn="l"/>
              </a:tabLst>
            </a:pPr>
            <a:r>
              <a:rPr lang="ja-JP" altLang="en-US" sz="1200" dirty="0" smtClean="0"/>
              <a:t>環境省発表　</a:t>
            </a:r>
            <a:r>
              <a:rPr lang="en-US" altLang="ja-JP" sz="1200" dirty="0" smtClean="0"/>
              <a:t>2011/11/01	2012/2/13	2012/5/22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1841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548680"/>
            <a:ext cx="81435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今後の計画</a:t>
            </a:r>
            <a:endParaRPr kumimoji="1"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/>
              <a:t>村上先生との</a:t>
            </a:r>
            <a:r>
              <a:rPr lang="ja-JP" altLang="en-US" sz="2400" dirty="0" smtClean="0"/>
              <a:t>連携で放射能測定を行っていく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kumimoji="1" lang="ja-JP" altLang="en-US" sz="2400" dirty="0" smtClean="0"/>
              <a:t>大堀川の河川水、浮遊砂、河底土に対して</a:t>
            </a:r>
            <a:endParaRPr kumimoji="1" lang="en-US" altLang="ja-JP" sz="2400" dirty="0" smtClean="0"/>
          </a:p>
          <a:p>
            <a:r>
              <a:rPr lang="en-US" altLang="ja-JP" sz="2400" dirty="0"/>
              <a:t>	</a:t>
            </a:r>
            <a:r>
              <a:rPr lang="ja-JP" altLang="en-US" sz="2400" dirty="0" smtClean="0"/>
              <a:t>放射性セシウム、放射性ヨウ素、放射性ストロンチウム</a:t>
            </a:r>
            <a:endParaRPr lang="en-US" altLang="ja-JP" sz="2400" dirty="0" smtClean="0"/>
          </a:p>
          <a:p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317234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221"/>
          <p:cNvSpPr>
            <a:spLocks noChangeArrowheads="1"/>
          </p:cNvSpPr>
          <p:nvPr/>
        </p:nvSpPr>
        <p:spPr bwMode="auto">
          <a:xfrm>
            <a:off x="2768600" y="-57150"/>
            <a:ext cx="3602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1358900"/>
            <a:r>
              <a:rPr lang="ja-JP" altLang="en-US" b="1">
                <a:solidFill>
                  <a:schemeClr val="tx1"/>
                </a:solidFill>
                <a:latin typeface="Times" pitchFamily="18" charset="0"/>
              </a:rPr>
              <a:t>ヨウ素</a:t>
            </a:r>
            <a:r>
              <a:rPr lang="en-US" altLang="ja-JP" b="1">
                <a:solidFill>
                  <a:schemeClr val="tx1"/>
                </a:solidFill>
                <a:latin typeface="Times" pitchFamily="18" charset="0"/>
              </a:rPr>
              <a:t>129</a:t>
            </a:r>
            <a:r>
              <a:rPr lang="ja-JP" altLang="en-US" b="1">
                <a:solidFill>
                  <a:schemeClr val="tx1"/>
                </a:solidFill>
                <a:latin typeface="Times" pitchFamily="18" charset="0"/>
              </a:rPr>
              <a:t>の</a:t>
            </a:r>
            <a:r>
              <a:rPr lang="en-US" altLang="ja-JP" b="1">
                <a:solidFill>
                  <a:schemeClr val="tx1"/>
                </a:solidFill>
                <a:latin typeface="Times" pitchFamily="18" charset="0"/>
              </a:rPr>
              <a:t>AMS</a:t>
            </a:r>
          </a:p>
        </p:txBody>
      </p:sp>
      <p:pic>
        <p:nvPicPr>
          <p:cNvPr id="33795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849313"/>
            <a:ext cx="34861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図 76" descr="燃焼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655638"/>
            <a:ext cx="49958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テキスト ボックス 80"/>
          <p:cNvSpPr txBox="1">
            <a:spLocks noChangeArrowheads="1"/>
          </p:cNvSpPr>
          <p:nvPr/>
        </p:nvSpPr>
        <p:spPr bwMode="auto">
          <a:xfrm>
            <a:off x="849313" y="2344738"/>
            <a:ext cx="4130675" cy="647700"/>
          </a:xfrm>
          <a:prstGeom prst="rect">
            <a:avLst/>
          </a:prstGeom>
          <a:solidFill>
            <a:srgbClr val="DCE5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itchFamily="17" charset="-128"/>
                <a:ea typeface="ＭＳ 明朝" pitchFamily="17" charset="-128"/>
              </a:rPr>
              <a:t>含水酸素気流中で土壌を燃焼し、発生した気体をアルカリ溶液でトラップ。</a:t>
            </a:r>
          </a:p>
        </p:txBody>
      </p:sp>
      <p:sp>
        <p:nvSpPr>
          <p:cNvPr id="8" name="右矢印 7"/>
          <p:cNvSpPr>
            <a:spLocks noChangeArrowheads="1"/>
          </p:cNvSpPr>
          <p:nvPr/>
        </p:nvSpPr>
        <p:spPr bwMode="auto">
          <a:xfrm rot="5400000">
            <a:off x="6065044" y="3974306"/>
            <a:ext cx="782638" cy="8477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 sz="1800" b="1">
              <a:solidFill>
                <a:schemeClr val="tx1"/>
              </a:solidFill>
              <a:latin typeface="Times" pitchFamily="18" charset="0"/>
              <a:ea typeface="ＭＳ 明朝" pitchFamily="17" charset="-128"/>
            </a:endParaRPr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5705475" y="3302000"/>
            <a:ext cx="1503363" cy="461963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土壌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g</a:t>
            </a:r>
          </a:p>
        </p:txBody>
      </p: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5518150" y="4827588"/>
            <a:ext cx="1912938" cy="461962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～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mg</a:t>
            </a:r>
          </a:p>
        </p:txBody>
      </p:sp>
      <p:pic>
        <p:nvPicPr>
          <p:cNvPr id="225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302000"/>
            <a:ext cx="2170112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3105150"/>
            <a:ext cx="25368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765675"/>
            <a:ext cx="152241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右矢印 10"/>
          <p:cNvSpPr>
            <a:spLocks noChangeArrowheads="1"/>
          </p:cNvSpPr>
          <p:nvPr/>
        </p:nvSpPr>
        <p:spPr bwMode="auto">
          <a:xfrm>
            <a:off x="2082800" y="4797425"/>
            <a:ext cx="900113" cy="890588"/>
          </a:xfrm>
          <a:prstGeom prst="rightArrow">
            <a:avLst>
              <a:gd name="adj1" fmla="val 50000"/>
              <a:gd name="adj2" fmla="val 5004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 sz="1800" b="1">
              <a:solidFill>
                <a:schemeClr val="tx1"/>
              </a:solidFill>
              <a:latin typeface="Times" pitchFamily="18" charset="0"/>
              <a:ea typeface="ＭＳ 明朝" pitchFamily="17" charset="-128"/>
            </a:endParaRPr>
          </a:p>
        </p:txBody>
      </p:sp>
      <p:sp>
        <p:nvSpPr>
          <p:cNvPr id="22541" name="テキスト ボックス 11"/>
          <p:cNvSpPr txBox="1">
            <a:spLocks noChangeArrowheads="1"/>
          </p:cNvSpPr>
          <p:nvPr/>
        </p:nvSpPr>
        <p:spPr bwMode="auto">
          <a:xfrm>
            <a:off x="1747838" y="6457950"/>
            <a:ext cx="2130425" cy="40005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遊星型ボールミル</a:t>
            </a:r>
          </a:p>
        </p:txBody>
      </p:sp>
      <p:sp>
        <p:nvSpPr>
          <p:cNvPr id="22542" name="テキスト ボックス 16"/>
          <p:cNvSpPr txBox="1">
            <a:spLocks noChangeArrowheads="1"/>
          </p:cNvSpPr>
          <p:nvPr/>
        </p:nvSpPr>
        <p:spPr bwMode="auto">
          <a:xfrm>
            <a:off x="3368675" y="5918200"/>
            <a:ext cx="2024063" cy="40005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サイズに粉砕</a:t>
            </a:r>
          </a:p>
        </p:txBody>
      </p:sp>
      <p:sp>
        <p:nvSpPr>
          <p:cNvPr id="15" name="テキスト ボックス 11"/>
          <p:cNvSpPr txBox="1">
            <a:spLocks noChangeArrowheads="1"/>
          </p:cNvSpPr>
          <p:nvPr/>
        </p:nvSpPr>
        <p:spPr bwMode="auto">
          <a:xfrm>
            <a:off x="354013" y="4337050"/>
            <a:ext cx="2219325" cy="401638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131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を測定した土壌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376488" y="3975100"/>
            <a:ext cx="823912" cy="338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600" dirty="0"/>
              <a:t>篩 </a:t>
            </a:r>
            <a:r>
              <a:rPr lang="en-US" altLang="ja-JP" sz="1600" dirty="0"/>
              <a:t>2 </a:t>
            </a:r>
            <a:r>
              <a:rPr lang="ja-JP" altLang="en-US" sz="1600" dirty="0"/>
              <a:t>㎜</a:t>
            </a:r>
          </a:p>
        </p:txBody>
      </p:sp>
    </p:spTree>
    <p:extLst>
      <p:ext uri="{BB962C8B-B14F-4D97-AF65-F5344CB8AC3E}">
        <p14:creationId xmlns:p14="http://schemas.microsoft.com/office/powerpoint/2010/main" val="3750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2540" grpId="0" animBg="1"/>
      <p:bldP spid="22541" grpId="0" animBg="1"/>
      <p:bldP spid="225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221"/>
          <p:cNvSpPr>
            <a:spLocks noChangeArrowheads="1"/>
          </p:cNvSpPr>
          <p:nvPr/>
        </p:nvSpPr>
        <p:spPr bwMode="auto">
          <a:xfrm>
            <a:off x="2612800" y="116632"/>
            <a:ext cx="3791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1358900"/>
            <a:r>
              <a:rPr lang="ja-JP" altLang="en-US" sz="2800" b="1" dirty="0">
                <a:solidFill>
                  <a:schemeClr val="tx1"/>
                </a:solidFill>
                <a:latin typeface="Times" pitchFamily="18" charset="0"/>
              </a:rPr>
              <a:t>ヨウ素</a:t>
            </a:r>
            <a:r>
              <a:rPr lang="en-US" altLang="ja-JP" sz="2800" b="1" dirty="0" smtClean="0">
                <a:solidFill>
                  <a:schemeClr val="tx1"/>
                </a:solidFill>
                <a:latin typeface="Times" pitchFamily="18" charset="0"/>
              </a:rPr>
              <a:t>129</a:t>
            </a:r>
            <a:r>
              <a:rPr lang="ja-JP" altLang="en-US" sz="2800" b="1" dirty="0" smtClean="0">
                <a:solidFill>
                  <a:schemeClr val="tx1"/>
                </a:solidFill>
                <a:latin typeface="Times" pitchFamily="18" charset="0"/>
              </a:rPr>
              <a:t>を</a:t>
            </a:r>
            <a:r>
              <a:rPr lang="en-US" altLang="ja-JP" sz="2800" b="1" dirty="0" smtClean="0">
                <a:solidFill>
                  <a:schemeClr val="tx1"/>
                </a:solidFill>
                <a:latin typeface="Times" pitchFamily="18" charset="0"/>
              </a:rPr>
              <a:t>AMS</a:t>
            </a:r>
            <a:r>
              <a:rPr lang="ja-JP" altLang="en-US" sz="2800" b="1" dirty="0" smtClean="0">
                <a:solidFill>
                  <a:schemeClr val="tx1"/>
                </a:solidFill>
                <a:latin typeface="Times" pitchFamily="18" charset="0"/>
              </a:rPr>
              <a:t>で測る</a:t>
            </a:r>
            <a:endParaRPr lang="en-US" altLang="ja-JP" sz="2800" b="1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3556" name="テキスト ボックス 9"/>
          <p:cNvSpPr txBox="1">
            <a:spLocks noChangeArrowheads="1"/>
          </p:cNvSpPr>
          <p:nvPr/>
        </p:nvSpPr>
        <p:spPr bwMode="auto">
          <a:xfrm>
            <a:off x="4541838" y="3805238"/>
            <a:ext cx="1625600" cy="4000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～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mg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838200"/>
            <a:ext cx="2008188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838200"/>
            <a:ext cx="25955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4268788"/>
            <a:ext cx="3898900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981075"/>
            <a:ext cx="4244975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テキスト ボックス 8"/>
          <p:cNvSpPr txBox="1">
            <a:spLocks noChangeArrowheads="1"/>
          </p:cNvSpPr>
          <p:nvPr/>
        </p:nvSpPr>
        <p:spPr bwMode="auto">
          <a:xfrm>
            <a:off x="2000250" y="1008063"/>
            <a:ext cx="13620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chemeClr val="tx1"/>
                </a:solidFill>
              </a:rPr>
              <a:t>~0.1 g</a:t>
            </a:r>
            <a:r>
              <a:rPr lang="ja-JP" altLang="en-US" sz="1800">
                <a:solidFill>
                  <a:schemeClr val="tx1"/>
                </a:solidFill>
              </a:rPr>
              <a:t>以下</a:t>
            </a:r>
            <a:r>
              <a:rPr lang="en-US" altLang="ja-JP" sz="18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3562" name="テキスト ボックス 9"/>
          <p:cNvSpPr txBox="1">
            <a:spLocks noChangeArrowheads="1"/>
          </p:cNvSpPr>
          <p:nvPr/>
        </p:nvSpPr>
        <p:spPr bwMode="auto">
          <a:xfrm>
            <a:off x="6361113" y="3097213"/>
            <a:ext cx="2782887" cy="4000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AgI+Nb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→カソード装填</a:t>
            </a:r>
            <a:endParaRPr lang="en-US" altLang="ja-J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2770188" y="6445250"/>
            <a:ext cx="1944687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000" b="1"/>
              <a:t>イオン源にセット</a:t>
            </a:r>
            <a:endParaRPr lang="en-US" altLang="ja-JP" sz="2000" b="1"/>
          </a:p>
        </p:txBody>
      </p:sp>
    </p:spTree>
    <p:extLst>
      <p:ext uri="{BB962C8B-B14F-4D97-AF65-F5344CB8AC3E}">
        <p14:creationId xmlns:p14="http://schemas.microsoft.com/office/powerpoint/2010/main" val="20020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6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4"/>
          <p:cNvSpPr txBox="1">
            <a:spLocks noChangeArrowheads="1"/>
          </p:cNvSpPr>
          <p:nvPr/>
        </p:nvSpPr>
        <p:spPr bwMode="auto">
          <a:xfrm>
            <a:off x="1133475" y="0"/>
            <a:ext cx="71247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東京大学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MALT 	</a:t>
            </a:r>
            <a:r>
              <a:rPr lang="en-US" altLang="ja-JP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I-AMS</a:t>
            </a: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測定</a:t>
            </a:r>
          </a:p>
        </p:txBody>
      </p:sp>
      <p:sp>
        <p:nvSpPr>
          <p:cNvPr id="35843" name="正方形/長方形 1"/>
          <p:cNvSpPr>
            <a:spLocks noChangeArrowheads="1"/>
          </p:cNvSpPr>
          <p:nvPr/>
        </p:nvSpPr>
        <p:spPr bwMode="auto">
          <a:xfrm>
            <a:off x="5995988" y="5821363"/>
            <a:ext cx="3148012" cy="1036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ja-JP" altLang="en-US" sz="1800" b="1">
              <a:solidFill>
                <a:schemeClr val="tx1"/>
              </a:solidFill>
              <a:latin typeface="Times" pitchFamily="18" charset="0"/>
              <a:ea typeface="ＭＳ 明朝" pitchFamily="17" charset="-128"/>
            </a:endParaRPr>
          </a:p>
        </p:txBody>
      </p:sp>
      <p:grpSp>
        <p:nvGrpSpPr>
          <p:cNvPr id="35844" name="図形グループ 111"/>
          <p:cNvGrpSpPr>
            <a:grpSpLocks/>
          </p:cNvGrpSpPr>
          <p:nvPr/>
        </p:nvGrpSpPr>
        <p:grpSpPr bwMode="auto">
          <a:xfrm>
            <a:off x="625475" y="714375"/>
            <a:ext cx="8266113" cy="6040438"/>
            <a:chOff x="228600" y="171450"/>
            <a:chExt cx="8915400" cy="6515100"/>
          </a:xfrm>
        </p:grpSpPr>
        <p:pic>
          <p:nvPicPr>
            <p:cNvPr id="3584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300" y="171450"/>
              <a:ext cx="6375400" cy="651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6" name="図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343400"/>
              <a:ext cx="12446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図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8600" y="782082"/>
              <a:ext cx="1651000" cy="176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図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3276600"/>
              <a:ext cx="20574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9" name="テキスト ボックス 8"/>
            <p:cNvSpPr txBox="1">
              <a:spLocks noChangeArrowheads="1"/>
            </p:cNvSpPr>
            <p:nvPr/>
          </p:nvSpPr>
          <p:spPr bwMode="auto">
            <a:xfrm>
              <a:off x="457200" y="585232"/>
              <a:ext cx="21873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Injection Magnet</a:t>
              </a:r>
            </a:p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(Sequential Injection)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850" name="テキスト ボックス 9"/>
            <p:cNvSpPr txBox="1">
              <a:spLocks noChangeArrowheads="1"/>
            </p:cNvSpPr>
            <p:nvPr/>
          </p:nvSpPr>
          <p:spPr bwMode="auto">
            <a:xfrm>
              <a:off x="228600" y="1480066"/>
              <a:ext cx="2478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SF</a:t>
              </a:r>
              <a:r>
                <a:rPr lang="en-US" altLang="ja-JP" sz="1800" baseline="-25000">
                  <a:solidFill>
                    <a:schemeClr val="tx1"/>
                  </a:solidFill>
                </a:rPr>
                <a:t>6</a:t>
              </a:r>
              <a:r>
                <a:rPr lang="en-US" altLang="ja-JP" sz="1800">
                  <a:solidFill>
                    <a:schemeClr val="tx1"/>
                  </a:solidFill>
                </a:rPr>
                <a:t> Gas Handling System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851" name="テキスト ボックス 10"/>
            <p:cNvSpPr txBox="1">
              <a:spLocks noChangeArrowheads="1"/>
            </p:cNvSpPr>
            <p:nvPr/>
          </p:nvSpPr>
          <p:spPr bwMode="auto">
            <a:xfrm>
              <a:off x="457200" y="3372740"/>
              <a:ext cx="18646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Analyzing Magnet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852" name="テキスト ボックス 11"/>
            <p:cNvSpPr txBox="1">
              <a:spLocks noChangeArrowheads="1"/>
            </p:cNvSpPr>
            <p:nvPr/>
          </p:nvSpPr>
          <p:spPr bwMode="auto">
            <a:xfrm>
              <a:off x="381000" y="4030675"/>
              <a:ext cx="26032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Multi Faraday Cup System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853" name="テキスト ボックス 13"/>
            <p:cNvSpPr txBox="1">
              <a:spLocks noChangeArrowheads="1"/>
            </p:cNvSpPr>
            <p:nvPr/>
          </p:nvSpPr>
          <p:spPr bwMode="auto">
            <a:xfrm>
              <a:off x="4686004" y="5747266"/>
              <a:ext cx="15055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PIXE Chamber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854" name="テキスト ボックス 14"/>
            <p:cNvSpPr txBox="1">
              <a:spLocks noChangeArrowheads="1"/>
            </p:cNvSpPr>
            <p:nvPr/>
          </p:nvSpPr>
          <p:spPr bwMode="auto">
            <a:xfrm>
              <a:off x="4881144" y="1771650"/>
              <a:ext cx="17409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Accelerator Tank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855" name="テキスト ボックス 15"/>
            <p:cNvSpPr txBox="1">
              <a:spLocks noChangeArrowheads="1"/>
            </p:cNvSpPr>
            <p:nvPr/>
          </p:nvSpPr>
          <p:spPr bwMode="auto">
            <a:xfrm>
              <a:off x="4794861" y="215900"/>
              <a:ext cx="27933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Ion Sources: Dual MC-SNICS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856" name="テキスト ボックス 16"/>
            <p:cNvSpPr txBox="1">
              <a:spLocks noChangeArrowheads="1"/>
            </p:cNvSpPr>
            <p:nvPr/>
          </p:nvSpPr>
          <p:spPr bwMode="auto">
            <a:xfrm>
              <a:off x="2513872" y="5849034"/>
              <a:ext cx="28868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NRA Apparatus</a:t>
              </a:r>
            </a:p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(Ultra-high Vacuum System)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857" name="テキスト ボックス 17"/>
            <p:cNvSpPr txBox="1">
              <a:spLocks noChangeArrowheads="1"/>
            </p:cNvSpPr>
            <p:nvPr/>
          </p:nvSpPr>
          <p:spPr bwMode="auto">
            <a:xfrm>
              <a:off x="7180516" y="2937443"/>
              <a:ext cx="15824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AMS Detectors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858" name="テキスト ボックス 18"/>
            <p:cNvSpPr txBox="1">
              <a:spLocks noChangeArrowheads="1"/>
            </p:cNvSpPr>
            <p:nvPr/>
          </p:nvSpPr>
          <p:spPr bwMode="auto">
            <a:xfrm>
              <a:off x="6364987" y="2559566"/>
              <a:ext cx="18646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Switching Magnet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859" name="テキスト ボックス 19"/>
            <p:cNvSpPr txBox="1">
              <a:spLocks noChangeArrowheads="1"/>
            </p:cNvSpPr>
            <p:nvPr/>
          </p:nvSpPr>
          <p:spPr bwMode="auto">
            <a:xfrm>
              <a:off x="2477761" y="5377934"/>
              <a:ext cx="14780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Control Room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860" name="テキスト ボックス 20"/>
            <p:cNvSpPr txBox="1">
              <a:spLocks noChangeArrowheads="1"/>
            </p:cNvSpPr>
            <p:nvPr/>
          </p:nvSpPr>
          <p:spPr bwMode="auto">
            <a:xfrm>
              <a:off x="6724799" y="5008606"/>
              <a:ext cx="20382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Micro Beam System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4190619" y="1292972"/>
              <a:ext cx="369834" cy="371557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3820785" y="1979583"/>
              <a:ext cx="369834" cy="371558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2593142" y="2659345"/>
              <a:ext cx="371546" cy="371557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3805376" y="1030998"/>
              <a:ext cx="371546" cy="369845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3897834" y="2866527"/>
              <a:ext cx="369834" cy="369845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3586215" y="3815111"/>
              <a:ext cx="369834" cy="371558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4125556" y="3058298"/>
              <a:ext cx="369834" cy="371558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019244" y="3897299"/>
              <a:ext cx="369834" cy="369845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 rot="19486891">
              <a:off x="5407990" y="4104482"/>
              <a:ext cx="306482" cy="419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 rot="17791049">
              <a:off x="5481610" y="4258590"/>
              <a:ext cx="308204" cy="417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 rot="17961124">
              <a:off x="5682793" y="4158424"/>
              <a:ext cx="308204" cy="41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 rot="19733854">
              <a:off x="5397717" y="4280843"/>
              <a:ext cx="210599" cy="172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対角する 2 つの角を切り取った四角形 35"/>
            <p:cNvSpPr/>
            <p:nvPr/>
          </p:nvSpPr>
          <p:spPr>
            <a:xfrm rot="19476038" flipH="1">
              <a:off x="5327517" y="4042841"/>
              <a:ext cx="231147" cy="80475"/>
            </a:xfrm>
            <a:prstGeom prst="snip2DiagRect">
              <a:avLst/>
            </a:prstGeom>
            <a:solidFill>
              <a:srgbClr val="FCEE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 rot="18821247">
              <a:off x="5147734" y="3946956"/>
              <a:ext cx="178074" cy="95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 rot="16200000">
              <a:off x="4823272" y="3802271"/>
              <a:ext cx="208894" cy="90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9" name="五角形 38"/>
            <p:cNvSpPr>
              <a:spLocks noChangeArrowheads="1"/>
            </p:cNvSpPr>
            <p:nvPr/>
          </p:nvSpPr>
          <p:spPr bwMode="auto">
            <a:xfrm>
              <a:off x="5168283" y="3883601"/>
              <a:ext cx="89034" cy="85612"/>
            </a:xfrm>
            <a:prstGeom prst="pentagon">
              <a:avLst/>
            </a:prstGeom>
            <a:gradFill rotWithShape="1">
              <a:gsLst>
                <a:gs pos="0">
                  <a:srgbClr val="FFE5E5"/>
                </a:gs>
                <a:gs pos="64999">
                  <a:srgbClr val="FFBEBD"/>
                </a:gs>
                <a:gs pos="100000">
                  <a:srgbClr val="FFA2A1"/>
                </a:gs>
              </a:gsLst>
              <a:lin ang="5400000" scaled="1"/>
            </a:gradFill>
            <a:ln w="9525">
              <a:solidFill>
                <a:srgbClr val="BE4B4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dk1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対角する 2 つの角を切り取った四角形 48"/>
            <p:cNvSpPr>
              <a:spLocks noChangeArrowheads="1"/>
            </p:cNvSpPr>
            <p:nvPr/>
          </p:nvSpPr>
          <p:spPr bwMode="auto">
            <a:xfrm rot="1542869">
              <a:off x="5014186" y="3933257"/>
              <a:ext cx="150673" cy="154102"/>
            </a:xfrm>
            <a:custGeom>
              <a:avLst/>
              <a:gdLst>
                <a:gd name="T0" fmla="*/ 151710 w 151710"/>
                <a:gd name="T1" fmla="*/ 76716 h 153432"/>
                <a:gd name="T2" fmla="*/ 75855 w 151710"/>
                <a:gd name="T3" fmla="*/ 153432 h 153432"/>
                <a:gd name="T4" fmla="*/ 0 w 151710"/>
                <a:gd name="T5" fmla="*/ 76716 h 153432"/>
                <a:gd name="T6" fmla="*/ 75855 w 151710"/>
                <a:gd name="T7" fmla="*/ 0 h 153432"/>
                <a:gd name="T8" fmla="*/ 0 60000 65536"/>
                <a:gd name="T9" fmla="*/ 1 60000 65536"/>
                <a:gd name="T10" fmla="*/ 2 60000 65536"/>
                <a:gd name="T11" fmla="*/ 3 60000 65536"/>
                <a:gd name="T12" fmla="*/ 37928 w 151710"/>
                <a:gd name="T13" fmla="*/ 37928 h 153432"/>
                <a:gd name="T14" fmla="*/ 113783 w 151710"/>
                <a:gd name="T15" fmla="*/ 115505 h 153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1710" h="153432">
                  <a:moveTo>
                    <a:pt x="0" y="0"/>
                  </a:moveTo>
                  <a:lnTo>
                    <a:pt x="75855" y="0"/>
                  </a:lnTo>
                  <a:lnTo>
                    <a:pt x="151710" y="75855"/>
                  </a:lnTo>
                  <a:lnTo>
                    <a:pt x="151710" y="153432"/>
                  </a:lnTo>
                  <a:lnTo>
                    <a:pt x="75855" y="153432"/>
                  </a:lnTo>
                  <a:lnTo>
                    <a:pt x="0" y="7757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41" name="直線コネクタ 40"/>
            <p:cNvCxnSpPr>
              <a:cxnSpLocks noChangeShapeType="1"/>
            </p:cNvCxnSpPr>
            <p:nvPr/>
          </p:nvCxnSpPr>
          <p:spPr bwMode="auto">
            <a:xfrm rot="16200000" flipH="1">
              <a:off x="4840392" y="3790286"/>
              <a:ext cx="397241" cy="131838"/>
            </a:xfrm>
            <a:prstGeom prst="line">
              <a:avLst/>
            </a:prstGeom>
            <a:noFill/>
            <a:ln w="22225">
              <a:solidFill>
                <a:srgbClr val="40404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/>
          </p:spPr>
        </p:cxnSp>
        <p:sp>
          <p:nvSpPr>
            <p:cNvPr id="42" name="円/楕円 41"/>
            <p:cNvSpPr/>
            <p:nvPr/>
          </p:nvSpPr>
          <p:spPr>
            <a:xfrm>
              <a:off x="4771054" y="3443554"/>
              <a:ext cx="371546" cy="369845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4882346" y="3815111"/>
              <a:ext cx="371547" cy="371558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5068976" y="3741485"/>
              <a:ext cx="369834" cy="371557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" name="アーチ 57"/>
            <p:cNvSpPr>
              <a:spLocks noChangeArrowheads="1"/>
            </p:cNvSpPr>
            <p:nvPr/>
          </p:nvSpPr>
          <p:spPr bwMode="auto">
            <a:xfrm rot="8137819">
              <a:off x="6137386" y="3989761"/>
              <a:ext cx="229434" cy="226017"/>
            </a:xfrm>
            <a:custGeom>
              <a:avLst/>
              <a:gdLst>
                <a:gd name="T0" fmla="*/ 32081 w 228600"/>
                <a:gd name="T1" fmla="*/ 138351 h 227568"/>
                <a:gd name="T2" fmla="*/ 200154 w 228600"/>
                <a:gd name="T3" fmla="*/ 113784 h 227568"/>
                <a:gd name="T4" fmla="*/ 114300 w 228600"/>
                <a:gd name="T5" fmla="*/ 113784 h 227568"/>
                <a:gd name="T6" fmla="*/ 1 60000 65536"/>
                <a:gd name="T7" fmla="*/ 1 60000 65536"/>
                <a:gd name="T8" fmla="*/ 1 60000 65536"/>
                <a:gd name="T9" fmla="*/ 0 w 228600"/>
                <a:gd name="T10" fmla="*/ 0 h 227568"/>
                <a:gd name="T11" fmla="*/ 228600 w 228600"/>
                <a:gd name="T12" fmla="*/ 146495 h 2275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600" h="227568">
                  <a:moveTo>
                    <a:pt x="4825" y="146495"/>
                  </a:moveTo>
                  <a:lnTo>
                    <a:pt x="4825" y="146494"/>
                  </a:lnTo>
                  <a:cubicBezTo>
                    <a:pt x="1625" y="135883"/>
                    <a:pt x="0" y="124863"/>
                    <a:pt x="0" y="113784"/>
                  </a:cubicBezTo>
                  <a:cubicBezTo>
                    <a:pt x="0" y="50942"/>
                    <a:pt x="51173" y="0"/>
                    <a:pt x="114300" y="0"/>
                  </a:cubicBezTo>
                  <a:cubicBezTo>
                    <a:pt x="177426" y="-1"/>
                    <a:pt x="228599" y="50942"/>
                    <a:pt x="228600" y="113783"/>
                  </a:cubicBezTo>
                  <a:lnTo>
                    <a:pt x="171708" y="113784"/>
                  </a:lnTo>
                  <a:cubicBezTo>
                    <a:pt x="171708" y="82363"/>
                    <a:pt x="146005" y="56892"/>
                    <a:pt x="114300" y="56892"/>
                  </a:cubicBezTo>
                  <a:cubicBezTo>
                    <a:pt x="82594" y="56892"/>
                    <a:pt x="56892" y="82363"/>
                    <a:pt x="56892" y="113784"/>
                  </a:cubicBezTo>
                  <a:cubicBezTo>
                    <a:pt x="56891" y="119347"/>
                    <a:pt x="57715" y="124880"/>
                    <a:pt x="59335" y="130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DCFFA0"/>
                </a:gs>
                <a:gs pos="100000">
                  <a:srgbClr val="A0CA4A"/>
                </a:gs>
              </a:gsLst>
              <a:lin ang="5400000"/>
            </a:gradFill>
            <a:ln w="9525">
              <a:solidFill>
                <a:srgbClr val="98B954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46" name="円柱 45"/>
            <p:cNvSpPr>
              <a:spLocks noChangeArrowheads="1"/>
            </p:cNvSpPr>
            <p:nvPr/>
          </p:nvSpPr>
          <p:spPr bwMode="auto">
            <a:xfrm>
              <a:off x="5483327" y="4157561"/>
              <a:ext cx="152385" cy="261974"/>
            </a:xfrm>
            <a:prstGeom prst="can">
              <a:avLst>
                <a:gd name="adj" fmla="val 25002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円/楕円 46"/>
            <p:cNvSpPr>
              <a:spLocks noChangeArrowheads="1"/>
            </p:cNvSpPr>
            <p:nvPr/>
          </p:nvSpPr>
          <p:spPr bwMode="auto">
            <a:xfrm>
              <a:off x="5553527" y="4215777"/>
              <a:ext cx="75337" cy="9075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円/楕円 47"/>
            <p:cNvSpPr>
              <a:spLocks noChangeArrowheads="1"/>
            </p:cNvSpPr>
            <p:nvPr/>
          </p:nvSpPr>
          <p:spPr bwMode="auto">
            <a:xfrm>
              <a:off x="5637425" y="4273994"/>
              <a:ext cx="114717" cy="113008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49" name="直線矢印コネクタ 48"/>
            <p:cNvCxnSpPr>
              <a:cxnSpLocks noChangeShapeType="1"/>
            </p:cNvCxnSpPr>
            <p:nvPr/>
          </p:nvCxnSpPr>
          <p:spPr bwMode="auto">
            <a:xfrm rot="10800000">
              <a:off x="5586059" y="4267145"/>
              <a:ext cx="104443" cy="63354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/>
          </p:spPr>
        </p:cxnSp>
        <p:sp>
          <p:nvSpPr>
            <p:cNvPr id="50" name="円/楕円 49"/>
            <p:cNvSpPr/>
            <p:nvPr/>
          </p:nvSpPr>
          <p:spPr>
            <a:xfrm>
              <a:off x="5401142" y="4113042"/>
              <a:ext cx="369834" cy="369845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888" name="テキスト ボックス 79"/>
            <p:cNvSpPr txBox="1">
              <a:spLocks noChangeArrowheads="1"/>
            </p:cNvSpPr>
            <p:nvPr/>
          </p:nvSpPr>
          <p:spPr bwMode="auto">
            <a:xfrm>
              <a:off x="6283935" y="5562600"/>
              <a:ext cx="194566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rgbClr val="666633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Low-energy Ion</a:t>
              </a:r>
            </a:p>
            <a:p>
              <a:pPr eaLnBrk="1" hangingPunct="1"/>
              <a:r>
                <a:rPr lang="en-US" altLang="ja-JP" sz="1800">
                  <a:solidFill>
                    <a:schemeClr val="tx1"/>
                  </a:solidFill>
                </a:rPr>
                <a:t>Generating System</a:t>
              </a:r>
              <a:endParaRPr lang="ja-JP" altLang="en-US" sz="1800">
                <a:solidFill>
                  <a:schemeClr val="tx1"/>
                </a:solidFill>
              </a:endParaRPr>
            </a:p>
          </p:txBody>
        </p:sp>
        <p:cxnSp>
          <p:nvCxnSpPr>
            <p:cNvPr id="52" name="直線コネクタ 51"/>
            <p:cNvCxnSpPr>
              <a:stCxn id="25" idx="6"/>
              <a:endCxn id="35854" idx="1"/>
            </p:cNvCxnSpPr>
            <p:nvPr/>
          </p:nvCxnSpPr>
          <p:spPr>
            <a:xfrm flipV="1">
              <a:off x="4190619" y="1955611"/>
              <a:ext cx="691727" cy="208894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>
              <a:stCxn id="24" idx="7"/>
            </p:cNvCxnSpPr>
            <p:nvPr/>
          </p:nvCxnSpPr>
          <p:spPr>
            <a:xfrm rot="5400000" flipH="1" flipV="1">
              <a:off x="4530479" y="562711"/>
              <a:ext cx="761950" cy="808156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rot="5400000" flipH="1" flipV="1">
              <a:off x="2889333" y="4573644"/>
              <a:ext cx="1191724" cy="417776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>
              <a:stCxn id="35851" idx="3"/>
            </p:cNvCxnSpPr>
            <p:nvPr/>
          </p:nvCxnSpPr>
          <p:spPr>
            <a:xfrm flipV="1">
              <a:off x="2322615" y="3097680"/>
              <a:ext cx="1575219" cy="460594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rot="16200000" flipH="1">
              <a:off x="1813224" y="1865731"/>
              <a:ext cx="869821" cy="837263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>
              <a:off x="2478424" y="914565"/>
              <a:ext cx="1342361" cy="255125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>
              <a:endCxn id="35858" idx="1"/>
            </p:cNvCxnSpPr>
            <p:nvPr/>
          </p:nvCxnSpPr>
          <p:spPr>
            <a:xfrm flipV="1">
              <a:off x="5104931" y="2744958"/>
              <a:ext cx="1260176" cy="737978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V="1">
              <a:off x="6329151" y="3236372"/>
              <a:ext cx="833838" cy="691748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円/楕円 59"/>
            <p:cNvSpPr/>
            <p:nvPr/>
          </p:nvSpPr>
          <p:spPr>
            <a:xfrm>
              <a:off x="5913087" y="4113042"/>
              <a:ext cx="369834" cy="369845"/>
            </a:xfrm>
            <a:prstGeom prst="ellipse">
              <a:avLst/>
            </a:prstGeom>
            <a:noFill/>
            <a:ln w="3810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61" name="直線コネクタ 60"/>
            <p:cNvCxnSpPr/>
            <p:nvPr/>
          </p:nvCxnSpPr>
          <p:spPr>
            <a:xfrm rot="10800000">
              <a:off x="6226420" y="4419535"/>
              <a:ext cx="554751" cy="708870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rot="16200000" flipV="1">
              <a:off x="5528684" y="4636144"/>
              <a:ext cx="1080427" cy="722546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rot="16200000" flipV="1">
              <a:off x="4506495" y="4869001"/>
              <a:ext cx="1650606" cy="104444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rot="5400000" flipH="1" flipV="1">
              <a:off x="3550230" y="4594199"/>
              <a:ext cx="1856076" cy="979376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flipV="1">
              <a:off x="2322615" y="3327122"/>
              <a:ext cx="1802941" cy="768798"/>
            </a:xfrm>
            <a:prstGeom prst="line">
              <a:avLst/>
            </a:prstGeom>
            <a:ln w="31750" cap="flat" cmpd="sng" algn="ctr">
              <a:solidFill>
                <a:srgbClr val="6F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04766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4"/>
          <p:cNvSpPr txBox="1">
            <a:spLocks noChangeArrowheads="1"/>
          </p:cNvSpPr>
          <p:nvPr/>
        </p:nvSpPr>
        <p:spPr bwMode="auto">
          <a:xfrm>
            <a:off x="1133475" y="0"/>
            <a:ext cx="71247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" pitchFamily="18" charset="0"/>
                <a:ea typeface="ＭＳ 明朝" pitchFamily="17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東京大学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MALT 	</a:t>
            </a:r>
            <a:r>
              <a:rPr lang="en-US" altLang="ja-JP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I-AMS</a:t>
            </a: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測定</a:t>
            </a:r>
          </a:p>
        </p:txBody>
      </p:sp>
      <p:sp>
        <p:nvSpPr>
          <p:cNvPr id="25604" name="テキスト ボックス 6"/>
          <p:cNvSpPr txBox="1">
            <a:spLocks noChangeArrowheads="1"/>
          </p:cNvSpPr>
          <p:nvPr/>
        </p:nvSpPr>
        <p:spPr bwMode="auto">
          <a:xfrm flipH="1">
            <a:off x="949325" y="5203825"/>
            <a:ext cx="4211638" cy="120015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測定精度 </a:t>
            </a:r>
            <a:r>
              <a:rPr lang="en-US" altLang="ja-JP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:</a:t>
            </a:r>
            <a:r>
              <a:rPr lang="ja-JP" alt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en-US" altLang="ja-JP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3 %</a:t>
            </a:r>
          </a:p>
          <a:p>
            <a:pPr>
              <a:defRPr/>
            </a:pPr>
            <a:r>
              <a:rPr lang="en-US" altLang="ja-JP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Blank :</a:t>
            </a:r>
          </a:p>
          <a:p>
            <a:pPr>
              <a:defRPr/>
            </a:pPr>
            <a:r>
              <a:rPr lang="en-US" altLang="ja-JP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en-US" altLang="ja-JP" sz="2400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129</a:t>
            </a:r>
            <a:r>
              <a:rPr lang="en-US" altLang="ja-JP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I/</a:t>
            </a:r>
            <a:r>
              <a:rPr lang="en-US" altLang="ja-JP" sz="2400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127</a:t>
            </a:r>
            <a:r>
              <a:rPr lang="en-US" altLang="ja-JP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I </a:t>
            </a:r>
            <a:r>
              <a:rPr lang="ja-JP" alt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～</a:t>
            </a:r>
            <a:r>
              <a:rPr lang="en-US" altLang="ja-JP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(2.57±0.12)</a:t>
            </a:r>
            <a:r>
              <a:rPr lang="ja-JP" alt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  <a:sym typeface="Symbol" pitchFamily="18" charset="2"/>
              </a:rPr>
              <a:t> </a:t>
            </a:r>
            <a:r>
              <a:rPr lang="en-US" altLang="ja-JP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  <a:sym typeface="Symbol" pitchFamily="18" charset="2"/>
              </a:rPr>
              <a:t>10</a:t>
            </a:r>
            <a:r>
              <a:rPr lang="en-US" altLang="ja-JP" sz="2400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  <a:sym typeface="Symbol" pitchFamily="18" charset="2"/>
              </a:rPr>
              <a:t>-13</a:t>
            </a:r>
            <a:r>
              <a:rPr lang="en-US" altLang="ja-JP" sz="2400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ja-JP" altLang="en-US" sz="2400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endParaRPr lang="en-US" altLang="ja-JP" sz="2400" b="1" baseline="30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pic>
        <p:nvPicPr>
          <p:cNvPr id="36868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985838"/>
            <a:ext cx="6361113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1331913"/>
            <a:ext cx="2736850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表 7"/>
          <p:cNvGraphicFramePr>
            <a:graphicFrameLocks noGrp="1"/>
          </p:cNvGraphicFramePr>
          <p:nvPr/>
        </p:nvGraphicFramePr>
        <p:xfrm>
          <a:off x="6257925" y="742950"/>
          <a:ext cx="2971800" cy="4502153"/>
        </p:xfrm>
        <a:graphic>
          <a:graphicData uri="http://schemas.openxmlformats.org/drawingml/2006/table">
            <a:tbl>
              <a:tblPr/>
              <a:tblGrid>
                <a:gridCol w="1289611"/>
                <a:gridCol w="1682189"/>
              </a:tblGrid>
              <a:tr h="2184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　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129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I-AMS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381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Target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AgI</a:t>
                      </a:r>
                    </a:p>
                  </a:txBody>
                  <a:tcPr marL="5051" marR="5051" marT="5051" marB="0" anchor="ctr" horzOverflow="overflow">
                    <a:lnL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2381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Typical Current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10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28" charset="2"/>
                          <a:ea typeface="ＭＳ Ｐゴシック" pitchFamily="28" charset="-128"/>
                        </a:rPr>
                        <a:t>m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A</a:t>
                      </a:r>
                    </a:p>
                  </a:txBody>
                  <a:tcPr marL="5051" marR="5051" marT="5051" marB="0" anchor="ctr" horzOverflow="overflow">
                    <a:lnL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  <a:tr h="2184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Injection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Sequential Injection</a:t>
                      </a:r>
                    </a:p>
                  </a:txBody>
                  <a:tcPr marL="5051" marR="5051" marT="5051" marB="0" anchor="ctr" horzOverflow="overflow">
                    <a:lnL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636548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cycle sequence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1ms for 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127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I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-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/>
                      </a:r>
                      <a:b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</a:b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100ms for 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129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I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-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28" charset="-128"/>
                      </a:endParaRPr>
                    </a:p>
                  </a:txBody>
                  <a:tcPr marL="5051" marR="5051" marT="5051" marB="0" anchor="ctr" horzOverflow="overflow">
                    <a:lnL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  <a:tr h="43177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Terminal Voltage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4.3 MV</a:t>
                      </a:r>
                    </a:p>
                  </a:txBody>
                  <a:tcPr marL="5051" marR="5051" marT="5051" marB="0" anchor="ctr" horzOverflow="overflow">
                    <a:lnL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317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Stable Isotope Measurements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127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I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6+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(MFC04-2)</a:t>
                      </a:r>
                    </a:p>
                  </a:txBody>
                  <a:tcPr marL="5051" marR="5051" marT="5051" marB="0" anchor="ctr" horzOverflow="overflow">
                    <a:lnL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  <a:tr h="64448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Rare Isotope Detection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129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I</a:t>
                      </a:r>
                      <a:r>
                        <a:rPr kumimoji="1" lang="en-US" altLang="ja-JP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6+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(Gas Counter)</a:t>
                      </a:r>
                    </a:p>
                  </a:txBody>
                  <a:tcPr marL="5051" marR="5051" marT="5051" marB="0" anchor="ctr" horzOverflow="overflow">
                    <a:lnL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3177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count rate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15 cps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 (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129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I/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127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I ~ 1x10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-11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)</a:t>
                      </a:r>
                    </a:p>
                  </a:txBody>
                  <a:tcPr marL="5051" marR="5051" marT="5051" marB="0" anchor="ctr" horzOverflow="overflow">
                    <a:lnL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  <a:tr h="22699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Background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129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I/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127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I &lt; 2 x 10</a:t>
                      </a:r>
                      <a:r>
                        <a:rPr kumimoji="1" lang="en-US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-14 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28" charset="-128"/>
                      </a:endParaRPr>
                    </a:p>
                  </a:txBody>
                  <a:tcPr marL="5051" marR="5051" marT="5051" marB="0" anchor="ctr" horzOverflow="overflow">
                    <a:lnL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3177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Typical Precision</a:t>
                      </a: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28" charset="-128"/>
                        </a:rPr>
                        <a:t>1%</a:t>
                      </a:r>
                    </a:p>
                  </a:txBody>
                  <a:tcPr marL="5051" marR="5051" marT="5051" marB="0" anchor="ctr" horzOverflow="overflow">
                    <a:lnL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  <a:tr h="35399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28" charset="-128"/>
                      </a:endParaRP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28" charset="-128"/>
                      </a:endParaRPr>
                    </a:p>
                  </a:txBody>
                  <a:tcPr marL="5051" marR="5051" marT="5051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4767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60338" y="2376488"/>
            <a:ext cx="8770937" cy="12017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福島第一原発事故前の表層土壌の</a:t>
            </a:r>
            <a:endParaRPr lang="en-US" altLang="ja-JP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altLang="ja-JP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129</a:t>
            </a:r>
            <a:r>
              <a:rPr lang="en-US" altLang="ja-JP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ja-JP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測定結果</a:t>
            </a:r>
            <a:endParaRPr lang="en-GB" altLang="ja-JP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4712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正方形/長方形 2"/>
          <p:cNvSpPr>
            <a:spLocks noChangeArrowheads="1"/>
          </p:cNvSpPr>
          <p:nvPr/>
        </p:nvSpPr>
        <p:spPr bwMode="auto">
          <a:xfrm>
            <a:off x="328613" y="3057525"/>
            <a:ext cx="8223250" cy="36131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 sz="1800" b="1">
              <a:solidFill>
                <a:schemeClr val="tx1"/>
              </a:solidFill>
              <a:latin typeface="Times" pitchFamily="18" charset="0"/>
              <a:ea typeface="ＭＳ 明朝" pitchFamily="17" charset="-128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175000"/>
            <a:ext cx="21336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3275013"/>
            <a:ext cx="170497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197225"/>
            <a:ext cx="1728788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3219450"/>
            <a:ext cx="17653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95300" y="22225"/>
            <a:ext cx="8161338" cy="461963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事故前：福島第１原発周辺　</a:t>
            </a:r>
            <a:r>
              <a:rPr lang="ja-JP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土壌中の</a:t>
            </a:r>
            <a:r>
              <a:rPr lang="en-US" altLang="ja-JP" sz="24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I, </a:t>
            </a:r>
            <a:r>
              <a:rPr lang="en-US" altLang="ja-JP" sz="24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137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</a:t>
            </a:r>
            <a:r>
              <a:rPr lang="ja-JP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深度分布</a:t>
            </a:r>
            <a:endParaRPr lang="ja-JP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4" name="図 13" descr="map-ams13.png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701675"/>
            <a:ext cx="3873500" cy="25177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正方形/長方形 3"/>
          <p:cNvSpPr>
            <a:spLocks noChangeArrowheads="1"/>
          </p:cNvSpPr>
          <p:nvPr/>
        </p:nvSpPr>
        <p:spPr bwMode="auto">
          <a:xfrm>
            <a:off x="5476875" y="2197100"/>
            <a:ext cx="3562350" cy="83185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600"/>
              <a:t>The distance from seaboard</a:t>
            </a:r>
          </a:p>
          <a:p>
            <a:r>
              <a:rPr lang="pl-PL" altLang="ja-JP" sz="1600"/>
              <a:t>Iw-4 0.8 km, Iw-8 8.4 km</a:t>
            </a:r>
          </a:p>
          <a:p>
            <a:r>
              <a:rPr lang="de-DE" altLang="ja-JP" sz="1600"/>
              <a:t>Iw-7 10.8 km, Ab-1 19.5 km</a:t>
            </a:r>
            <a:endParaRPr lang="ja-JP" altLang="en-US" sz="1600"/>
          </a:p>
        </p:txBody>
      </p:sp>
      <p:sp>
        <p:nvSpPr>
          <p:cNvPr id="39946" name="円/楕円 4"/>
          <p:cNvSpPr>
            <a:spLocks noChangeArrowheads="1"/>
          </p:cNvSpPr>
          <p:nvPr/>
        </p:nvSpPr>
        <p:spPr bwMode="auto">
          <a:xfrm>
            <a:off x="3943350" y="2597150"/>
            <a:ext cx="60325" cy="60325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 sz="1800" b="1">
              <a:solidFill>
                <a:schemeClr val="tx1"/>
              </a:solidFill>
              <a:latin typeface="Times" pitchFamily="18" charset="0"/>
              <a:ea typeface="ＭＳ 明朝" pitchFamily="17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11625" y="2473325"/>
            <a:ext cx="12620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福島第一原発</a:t>
            </a:r>
          </a:p>
        </p:txBody>
      </p:sp>
      <p:sp>
        <p:nvSpPr>
          <p:cNvPr id="13" name="正方形/長方形 7"/>
          <p:cNvSpPr>
            <a:spLocks noChangeArrowheads="1"/>
          </p:cNvSpPr>
          <p:nvPr/>
        </p:nvSpPr>
        <p:spPr bwMode="auto">
          <a:xfrm>
            <a:off x="4195763" y="1076325"/>
            <a:ext cx="4843462" cy="1016000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just">
              <a:defRPr/>
            </a:pPr>
            <a:r>
              <a:rPr lang="ja-JP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事故前の福島第一原発周辺の表層土壌中</a:t>
            </a:r>
            <a:endParaRPr lang="en-US" altLang="ja-JP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en-US" altLang="ja-JP" sz="2000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</a:t>
            </a:r>
            <a:r>
              <a:rPr lang="en-US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ja-JP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濃度</a:t>
            </a:r>
            <a:r>
              <a:rPr lang="ja-JP" alt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ja-JP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平均</a:t>
            </a:r>
            <a:r>
              <a:rPr lang="en-US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0.41 </a:t>
            </a:r>
            <a:r>
              <a:rPr lang="ja-JP" altLang="ja-JP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ｍ</a:t>
            </a:r>
            <a:r>
              <a:rPr lang="en-US" altLang="ja-JP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Bq</a:t>
            </a:r>
            <a:r>
              <a:rPr lang="en-US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/kg</a:t>
            </a:r>
            <a:r>
              <a:rPr lang="ja-JP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程度</a:t>
            </a:r>
            <a:endParaRPr lang="en-US" altLang="ja-JP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en-US" altLang="ja-JP" sz="2000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</a:t>
            </a:r>
            <a:r>
              <a:rPr lang="en-US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ja-JP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表面密度</a:t>
            </a:r>
            <a:r>
              <a:rPr lang="ja-JP" alt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　</a:t>
            </a:r>
            <a:r>
              <a:rPr lang="en-US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</a:t>
            </a:r>
            <a:r>
              <a:rPr lang="ja-JP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en-US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ja-JP" sz="2000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  <a:r>
              <a:rPr lang="en-US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Bq</a:t>
            </a:r>
            <a:r>
              <a:rPr lang="en-US" altLang="ja-JP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</a:t>
            </a:r>
            <a:r>
              <a:rPr lang="en-US" altLang="ja-JP" sz="2000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ja-JP" alt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49" name="正方形/長方形 6"/>
          <p:cNvSpPr>
            <a:spLocks noChangeArrowheads="1"/>
          </p:cNvSpPr>
          <p:nvPr/>
        </p:nvSpPr>
        <p:spPr bwMode="auto">
          <a:xfrm>
            <a:off x="3822700" y="676275"/>
            <a:ext cx="7783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ja-JP" sz="2000">
                <a:solidFill>
                  <a:schemeClr val="tx1"/>
                </a:solidFill>
              </a:rPr>
              <a:t>福島第一原発周辺の</a:t>
            </a:r>
            <a:r>
              <a:rPr lang="en-US" altLang="ja-JP" sz="2000" baseline="30000">
                <a:solidFill>
                  <a:schemeClr val="tx1"/>
                </a:solidFill>
              </a:rPr>
              <a:t>129</a:t>
            </a:r>
            <a:r>
              <a:rPr lang="en-US" altLang="ja-JP" sz="2000">
                <a:solidFill>
                  <a:schemeClr val="tx1"/>
                </a:solidFill>
              </a:rPr>
              <a:t>I</a:t>
            </a:r>
            <a:r>
              <a:rPr lang="ja-JP" altLang="ja-JP" sz="2000">
                <a:solidFill>
                  <a:schemeClr val="tx1"/>
                </a:solidFill>
              </a:rPr>
              <a:t>バックグラウンド値推定</a:t>
            </a:r>
            <a:endParaRPr lang="ja-JP" alt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871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図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678238"/>
            <a:ext cx="92011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212725" y="28575"/>
            <a:ext cx="865663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事故前：福島第１原発周辺　</a:t>
            </a:r>
            <a:r>
              <a:rPr lang="ja-JP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土壌中の</a:t>
            </a:r>
            <a:r>
              <a:rPr lang="en-US" altLang="ja-JP" sz="24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Cl, </a:t>
            </a:r>
            <a:r>
              <a:rPr lang="en-US" altLang="ja-JP" sz="24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I, </a:t>
            </a:r>
            <a:r>
              <a:rPr lang="en-US" altLang="ja-JP" sz="24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137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</a:t>
            </a:r>
            <a:r>
              <a:rPr lang="ja-JP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深度分布</a:t>
            </a:r>
            <a:endParaRPr lang="ja-JP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64" name="テキスト ボックス 1"/>
          <p:cNvSpPr txBox="1">
            <a:spLocks noChangeArrowheads="1"/>
          </p:cNvSpPr>
          <p:nvPr/>
        </p:nvSpPr>
        <p:spPr bwMode="auto">
          <a:xfrm>
            <a:off x="328613" y="3192463"/>
            <a:ext cx="1057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666633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Iw-4</a:t>
            </a:r>
            <a:endParaRPr lang="ja-JP" altLang="en-US"/>
          </a:p>
        </p:txBody>
      </p:sp>
      <p:sp>
        <p:nvSpPr>
          <p:cNvPr id="29699" name="正方形/長方形 2"/>
          <p:cNvSpPr>
            <a:spLocks noChangeArrowheads="1"/>
          </p:cNvSpPr>
          <p:nvPr/>
        </p:nvSpPr>
        <p:spPr bwMode="auto">
          <a:xfrm>
            <a:off x="4316413" y="757238"/>
            <a:ext cx="4492625" cy="1016000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ja-JP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福島第一原子力発電所周辺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 km)</a:t>
            </a:r>
            <a:r>
              <a:rPr lang="ja-JP" altLang="ja-JP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での</a:t>
            </a:r>
            <a:r>
              <a:rPr lang="ja-JP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土壌中の</a:t>
            </a:r>
            <a:r>
              <a:rPr lang="en-US" altLang="ja-JP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Cl, </a:t>
            </a:r>
            <a:r>
              <a:rPr lang="en-US" altLang="ja-JP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I, </a:t>
            </a:r>
            <a:r>
              <a:rPr lang="en-US" altLang="ja-JP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137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</a:t>
            </a:r>
            <a:r>
              <a:rPr lang="ja-JP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の分布．福島原発事故前の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r>
              <a:rPr lang="ja-JP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年の測定データ</a:t>
            </a:r>
            <a:endParaRPr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25525" y="5965825"/>
            <a:ext cx="1244600" cy="339725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600" dirty="0">
                <a:solidFill>
                  <a:schemeClr val="tx1"/>
                </a:solidFill>
              </a:rPr>
              <a:t>筑波大</a:t>
            </a:r>
            <a:r>
              <a:rPr lang="en-US" altLang="ja-JP" sz="1600" dirty="0">
                <a:solidFill>
                  <a:schemeClr val="tx1"/>
                </a:solidFill>
              </a:rPr>
              <a:t>AMS</a:t>
            </a:r>
            <a:endParaRPr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43388" y="5972175"/>
            <a:ext cx="1038225" cy="338138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600" dirty="0">
                <a:solidFill>
                  <a:schemeClr val="tx1"/>
                </a:solidFill>
              </a:rPr>
              <a:t>東大</a:t>
            </a:r>
            <a:r>
              <a:rPr lang="en-US" altLang="ja-JP" sz="1600" dirty="0">
                <a:solidFill>
                  <a:schemeClr val="tx1"/>
                </a:solidFill>
              </a:rPr>
              <a:t>AMS</a:t>
            </a:r>
            <a:endParaRPr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29450" y="5980113"/>
            <a:ext cx="1689100" cy="58420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1600" dirty="0">
                <a:solidFill>
                  <a:schemeClr val="tx1"/>
                </a:solidFill>
              </a:rPr>
              <a:t>筑波大</a:t>
            </a:r>
            <a:r>
              <a:rPr lang="en-US" altLang="ja-JP" sz="1600" dirty="0" err="1">
                <a:solidFill>
                  <a:schemeClr val="tx1"/>
                </a:solidFill>
              </a:rPr>
              <a:t>Ge</a:t>
            </a:r>
            <a:r>
              <a:rPr lang="ja-JP" altLang="en-US" sz="1600" dirty="0">
                <a:solidFill>
                  <a:schemeClr val="tx1"/>
                </a:solidFill>
              </a:rPr>
              <a:t>半導体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ja-JP" altLang="en-US" sz="1600" dirty="0">
                <a:solidFill>
                  <a:schemeClr val="tx1"/>
                </a:solidFill>
              </a:rPr>
              <a:t>検出器</a:t>
            </a:r>
          </a:p>
        </p:txBody>
      </p:sp>
      <p:pic>
        <p:nvPicPr>
          <p:cNvPr id="40969" name="図 13" descr="map-ams13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701675"/>
            <a:ext cx="3873500" cy="25177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円/楕円 4"/>
          <p:cNvSpPr>
            <a:spLocks noChangeArrowheads="1"/>
          </p:cNvSpPr>
          <p:nvPr/>
        </p:nvSpPr>
        <p:spPr bwMode="auto">
          <a:xfrm>
            <a:off x="3943350" y="2597150"/>
            <a:ext cx="60325" cy="60325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 sz="1800" b="1">
              <a:solidFill>
                <a:schemeClr val="tx1"/>
              </a:solidFill>
              <a:latin typeface="Times" pitchFamily="18" charset="0"/>
              <a:ea typeface="ＭＳ 明朝" pitchFamily="17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75125" y="2459038"/>
            <a:ext cx="12620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福島第一原発</a:t>
            </a:r>
          </a:p>
        </p:txBody>
      </p:sp>
    </p:spTree>
    <p:extLst>
      <p:ext uri="{BB962C8B-B14F-4D97-AF65-F5344CB8AC3E}">
        <p14:creationId xmlns:p14="http://schemas.microsoft.com/office/powerpoint/2010/main" val="405705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3338</TotalTime>
  <Words>1486</Words>
  <Application>Microsoft Office PowerPoint</Application>
  <PresentationFormat>画面に合わせる (4:3)</PresentationFormat>
  <Paragraphs>432</Paragraphs>
  <Slides>26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7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放射能と放射線</dc:title>
  <dc:creator>ks727</dc:creator>
  <cp:lastModifiedBy>Keisuke</cp:lastModifiedBy>
  <cp:revision>132</cp:revision>
  <cp:lastPrinted>2012-03-22T06:17:51Z</cp:lastPrinted>
  <dcterms:created xsi:type="dcterms:W3CDTF">2011-07-04T01:47:20Z</dcterms:created>
  <dcterms:modified xsi:type="dcterms:W3CDTF">2012-08-27T02:58:27Z</dcterms:modified>
</cp:coreProperties>
</file>