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5"/>
  </p:notesMasterIdLst>
  <p:sldIdLst>
    <p:sldId id="341" r:id="rId2"/>
    <p:sldId id="342" r:id="rId3"/>
    <p:sldId id="313" r:id="rId4"/>
    <p:sldId id="293" r:id="rId5"/>
    <p:sldId id="314" r:id="rId6"/>
    <p:sldId id="316" r:id="rId7"/>
    <p:sldId id="327" r:id="rId8"/>
    <p:sldId id="328" r:id="rId9"/>
    <p:sldId id="329" r:id="rId10"/>
    <p:sldId id="336" r:id="rId11"/>
    <p:sldId id="317" r:id="rId12"/>
    <p:sldId id="318" r:id="rId13"/>
    <p:sldId id="319" r:id="rId14"/>
    <p:sldId id="320" r:id="rId15"/>
    <p:sldId id="321" r:id="rId16"/>
    <p:sldId id="322" r:id="rId17"/>
    <p:sldId id="330" r:id="rId18"/>
    <p:sldId id="323" r:id="rId19"/>
    <p:sldId id="335" r:id="rId20"/>
    <p:sldId id="332" r:id="rId21"/>
    <p:sldId id="331" r:id="rId22"/>
    <p:sldId id="325" r:id="rId23"/>
    <p:sldId id="334" r:id="rId2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1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466" y="-8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F928D-4026-44BA-88B9-F64AC4C1FE5E}" type="datetimeFigureOut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5B584-C2D7-473D-A409-0D8A1A3361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16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FA417-60F6-4ECC-BAEB-D42836029B05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A08F-E614-4451-88CC-69775AD2699C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71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0E09-7693-4186-923B-EE2C84C3CD50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7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9E8E-3B72-4BC4-B9C7-A9856B0FA5CF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39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BE01-A1AF-4A6D-BDB8-2D95B5A6196B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78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45DF-E96F-4836-A0CE-E2F1CFBE038D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20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0CDE-5E39-4EDC-BFA4-2E44AD01AE52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75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E9CE5-4C26-4EA5-8E57-B76A3E9B062C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58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297F-AFC6-4DEE-85F4-69A35C31E37C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9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38EA-1480-412E-8E01-FAFC652070B7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96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296C-34D0-4642-A955-0AF7EC11E00F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11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180-05CF-4287-9D6E-ED675BE1F413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43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089A-C30D-4920-A2E7-227078A0DAE4}" type="datetime1">
              <a:rPr kumimoji="1" lang="ja-JP" altLang="en-US" smtClean="0"/>
              <a:t>2012/8/27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61C33-7E64-4D1A-982D-3D65D3708C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29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424936" cy="1470025"/>
          </a:xfrm>
        </p:spPr>
        <p:txBody>
          <a:bodyPr>
            <a:noAutofit/>
          </a:bodyPr>
          <a:lstStyle/>
          <a:p>
            <a:r>
              <a:rPr kumimoji="1" lang="en-US" altLang="ja-JP" sz="1800" dirty="0" smtClean="0"/>
              <a:t>CREST</a:t>
            </a:r>
            <a:br>
              <a:rPr kumimoji="1" lang="en-US" altLang="ja-JP" sz="1800" dirty="0" smtClean="0"/>
            </a:br>
            <a:r>
              <a:rPr lang="ja-JP" altLang="ja-JP" sz="1200" dirty="0" smtClean="0"/>
              <a:t>持続可能な水利用を実現する革新的な技術とシステム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lang="ja-JP" altLang="en-US" sz="1800" b="1" dirty="0" smtClean="0"/>
              <a:t>安全で持続可能な水利用のための放射性物質移流拡散シミュレータの開発</a:t>
            </a:r>
            <a:r>
              <a:rPr lang="en-US" altLang="ja-JP" sz="1800" b="1" dirty="0" smtClean="0"/>
              <a:t/>
            </a:r>
            <a:br>
              <a:rPr lang="en-US" altLang="ja-JP" sz="1800" b="1" dirty="0" smtClean="0"/>
            </a:br>
            <a:r>
              <a:rPr lang="ja-JP" altLang="en-US" sz="500" b="1" dirty="0" smtClean="0">
                <a:solidFill>
                  <a:schemeClr val="bg1"/>
                </a:solidFill>
              </a:rPr>
              <a:t>あ</a:t>
            </a:r>
            <a:r>
              <a:rPr lang="en-US" altLang="ja-JP" sz="1800" b="1" dirty="0"/>
              <a:t/>
            </a:r>
            <a:br>
              <a:rPr lang="en-US" altLang="ja-JP" sz="1800" b="1" dirty="0"/>
            </a:br>
            <a:endParaRPr kumimoji="1" lang="ja-JP" altLang="en-US" sz="1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700736"/>
            <a:ext cx="6400800" cy="1752600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東京大学　</a:t>
            </a:r>
            <a:r>
              <a:rPr lang="ja-JP" altLang="en-US" sz="2400" dirty="0"/>
              <a:t>大気海洋研究所</a:t>
            </a:r>
            <a:endParaRPr lang="en-US" altLang="ja-JP" sz="2400" dirty="0" smtClean="0"/>
          </a:p>
          <a:p>
            <a:r>
              <a:rPr lang="ja-JP" altLang="en-US" sz="2400" dirty="0" smtClean="0"/>
              <a:t>芳村圭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2342490"/>
            <a:ext cx="792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大気拡散シミュレーション分野</a:t>
            </a:r>
            <a:endParaRPr kumimoji="1" lang="en-US" altLang="ja-JP" sz="4400" dirty="0" smtClean="0"/>
          </a:p>
          <a:p>
            <a:pPr algn="ctr"/>
            <a:r>
              <a:rPr kumimoji="1" lang="ja-JP" altLang="en-US" sz="4400" dirty="0" smtClean="0"/>
              <a:t>現状についての報告</a:t>
            </a:r>
            <a:r>
              <a:rPr kumimoji="1" lang="en-US" altLang="ja-JP" sz="4400" dirty="0" smtClean="0"/>
              <a:t>@2012/8/27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343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62940"/>
            <a:ext cx="614934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Comparison with similar effort (3/12)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392510"/>
            <a:ext cx="5148064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67" y="1700808"/>
            <a:ext cx="552581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Comparison with similar effort (</a:t>
            </a:r>
            <a:r>
              <a:rPr lang="en-US" altLang="ja-JP" dirty="0" smtClean="0"/>
              <a:t>3/14)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367110"/>
            <a:ext cx="5134617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73" y="1568917"/>
            <a:ext cx="5511927" cy="4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Comparison with similar effort (</a:t>
            </a:r>
            <a:r>
              <a:rPr lang="en-US" altLang="ja-JP" dirty="0" smtClean="0"/>
              <a:t>3/15)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248494"/>
            <a:ext cx="5256584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73" y="1412776"/>
            <a:ext cx="5511927" cy="4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Comparison with similar effort (</a:t>
            </a:r>
            <a:r>
              <a:rPr lang="en-US" altLang="ja-JP" dirty="0" smtClean="0"/>
              <a:t>3/20)</a:t>
            </a:r>
            <a:endParaRPr kumimoji="1" lang="ja-JP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290910"/>
            <a:ext cx="5233519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70" y="1484784"/>
            <a:ext cx="5511927" cy="4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Comparison with similar effort (</a:t>
            </a:r>
            <a:r>
              <a:rPr lang="en-US" altLang="ja-JP" dirty="0" smtClean="0"/>
              <a:t>3/21)</a:t>
            </a:r>
            <a:endParaRPr kumimoji="1" lang="ja-JP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7" y="1449660"/>
            <a:ext cx="5184576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73" y="1628800"/>
            <a:ext cx="5511927" cy="4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Comparison with similar effort (</a:t>
            </a:r>
            <a:r>
              <a:rPr lang="en-US" altLang="ja-JP" dirty="0" smtClean="0"/>
              <a:t>3/22)</a:t>
            </a:r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450498"/>
            <a:ext cx="5256584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73" y="1628800"/>
            <a:ext cx="5511927" cy="48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Cs137 Total Deposition in Mar2011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524728" cy="514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3"/>
          <a:stretch/>
        </p:blipFill>
        <p:spPr>
          <a:xfrm>
            <a:off x="7452320" y="1844824"/>
            <a:ext cx="654424" cy="460167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34372" r="58354" b="28842"/>
          <a:stretch/>
        </p:blipFill>
        <p:spPr>
          <a:xfrm>
            <a:off x="3851921" y="1763486"/>
            <a:ext cx="3519264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With other models</a:t>
            </a:r>
            <a:endParaRPr kumimoji="1" lang="ja-JP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3" r="68039"/>
          <a:stretch/>
        </p:blipFill>
        <p:spPr bwMode="auto">
          <a:xfrm>
            <a:off x="4644008" y="1285732"/>
            <a:ext cx="4349626" cy="430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6322"/>
              </p:ext>
            </p:extLst>
          </p:nvPr>
        </p:nvGraphicFramePr>
        <p:xfrm>
          <a:off x="5069542" y="5733256"/>
          <a:ext cx="392409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462"/>
                <a:gridCol w="840877"/>
                <a:gridCol w="840877"/>
                <a:gridCol w="84087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/>
                        <a:t>Our</a:t>
                      </a:r>
                      <a:r>
                        <a:rPr kumimoji="1" lang="en-US" altLang="ja-JP" sz="2400" b="0" baseline="0" dirty="0" smtClean="0"/>
                        <a:t> study</a:t>
                      </a:r>
                      <a:endParaRPr kumimoji="1" lang="ja-JP" alt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/>
                        <a:t>17</a:t>
                      </a:r>
                      <a:endParaRPr kumimoji="1" lang="ja-JP" alt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/>
                        <a:t>33</a:t>
                      </a:r>
                      <a:endParaRPr kumimoji="1" lang="ja-JP" alt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/>
                        <a:t>50</a:t>
                      </a:r>
                      <a:endParaRPr kumimoji="1" lang="ja-JP" altLang="en-US" sz="2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4" t="7296"/>
          <a:stretch/>
        </p:blipFill>
        <p:spPr bwMode="auto">
          <a:xfrm>
            <a:off x="1" y="44625"/>
            <a:ext cx="486003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" y="4473561"/>
            <a:ext cx="2731034" cy="238443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580112" y="1340768"/>
            <a:ext cx="29523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Deposition Rate (%)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6394970" y="2137622"/>
            <a:ext cx="9689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Land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7198673" y="2137623"/>
            <a:ext cx="9689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Sea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7977572" y="2226059"/>
            <a:ext cx="108011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OB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929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Sensitivity Experiments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181308"/>
              </p:ext>
            </p:extLst>
          </p:nvPr>
        </p:nvGraphicFramePr>
        <p:xfrm>
          <a:off x="457200" y="1556792"/>
          <a:ext cx="822959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Cs137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WD_tot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WD_land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WD_sea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DD_tot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DD_sea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TD_tot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TD_land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TD_sea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S24</a:t>
                      </a:r>
                    </a:p>
                    <a:p>
                      <a:pPr algn="ctr" fontAlgn="ctr"/>
                      <a:r>
                        <a:rPr lang="el-GR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=1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=1e-3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Dc=0.2</a:t>
                      </a:r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31.81%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28.60%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50.01%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16.76%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33.25%</a:t>
                      </a:r>
                    </a:p>
                  </a:txBody>
                  <a:tcPr marL="7620" marR="7620" marT="762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S25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α=1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=1e-3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Dc=2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2.98</a:t>
                      </a:r>
                    </a:p>
                  </a:txBody>
                  <a:tcPr marL="7620" marR="7620" marT="762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33.19%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30.42%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20.23%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53.42%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18.61%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34.81%</a:t>
                      </a:r>
                    </a:p>
                  </a:txBody>
                  <a:tcPr marL="7620" marR="7620" marT="762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S26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α=1.5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=0.2e-3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Dc=2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3.95</a:t>
                      </a:r>
                    </a:p>
                  </a:txBody>
                  <a:tcPr marL="7620" marR="7620" marT="762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49.44%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45.22%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54.11%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7.91%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46.20%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19</a:t>
            </a:fld>
            <a:endParaRPr kumimoji="1" lang="ja-JP" altLang="en-US"/>
          </a:p>
        </p:txBody>
      </p:sp>
      <p:graphicFrame>
        <p:nvGraphicFramePr>
          <p:cNvPr id="7" name="コンテンツ プレースホルダー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531741"/>
              </p:ext>
            </p:extLst>
          </p:nvPr>
        </p:nvGraphicFramePr>
        <p:xfrm>
          <a:off x="467544" y="4217496"/>
          <a:ext cx="822959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  <a:gridCol w="748145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I131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WD_tot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WD_land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WD_sea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DD_tot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DD_sea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TD_tot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TD_land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TD_sea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S24</a:t>
                      </a:r>
                    </a:p>
                    <a:p>
                      <a:pPr algn="ctr" fontAlgn="ctr"/>
                      <a:r>
                        <a:rPr lang="el-GR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=1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=5e-3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Dc=0.2</a:t>
                      </a:r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147.74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51.05</a:t>
                      </a:r>
                    </a:p>
                  </a:txBody>
                  <a:tcPr marL="7620" marR="7620" marT="762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19.21%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17.44%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48.69%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17.11%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67.90%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33.35%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34.55%</a:t>
                      </a:r>
                    </a:p>
                  </a:txBody>
                  <a:tcPr marL="7620" marR="7620" marT="762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S25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α=1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=5e-3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Dc=2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53.8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48.5</a:t>
                      </a:r>
                    </a:p>
                  </a:txBody>
                  <a:tcPr marL="7620" marR="7620" marT="762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18.21%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16.79%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51.04%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16.03%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69.25%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36.43%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32.81%</a:t>
                      </a:r>
                    </a:p>
                  </a:txBody>
                  <a:tcPr marL="7620" marR="7620" marT="762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S26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α=1.5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=1e-3</a:t>
                      </a:r>
                    </a:p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Dc=2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55.4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58.2</a:t>
                      </a:r>
                    </a:p>
                  </a:txBody>
                  <a:tcPr marL="7620" marR="7620" marT="762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37.53%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34.70%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16.25%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53.78%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14.38%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39.40%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 rot="16200000">
            <a:off x="6231" y="2131549"/>
            <a:ext cx="645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Control</a:t>
            </a:r>
            <a:endParaRPr kumimoji="1"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-126658" y="2769448"/>
            <a:ext cx="726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Less </a:t>
            </a:r>
            <a:br>
              <a:rPr kumimoji="1" lang="en-US" altLang="ja-JP" sz="1200" dirty="0" smtClean="0"/>
            </a:br>
            <a:r>
              <a:rPr kumimoji="1" lang="en-US" altLang="ja-JP" sz="1200" dirty="0" smtClean="0"/>
              <a:t>Diffusive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275994" y="3554879"/>
            <a:ext cx="102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More wet/</a:t>
            </a:r>
            <a:br>
              <a:rPr kumimoji="1" lang="en-US" altLang="ja-JP" sz="1200" dirty="0" smtClean="0"/>
            </a:br>
            <a:r>
              <a:rPr kumimoji="1" lang="en-US" altLang="ja-JP" sz="1200" dirty="0" smtClean="0"/>
              <a:t>Less Dry Dep.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6231" y="4693434"/>
            <a:ext cx="645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Control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-126658" y="5331333"/>
            <a:ext cx="726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Less </a:t>
            </a:r>
            <a:br>
              <a:rPr kumimoji="1" lang="en-US" altLang="ja-JP" sz="1200" dirty="0" smtClean="0"/>
            </a:br>
            <a:r>
              <a:rPr kumimoji="1" lang="en-US" altLang="ja-JP" sz="1200" dirty="0" smtClean="0"/>
              <a:t>Diffusive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-275994" y="6116764"/>
            <a:ext cx="102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More wet/</a:t>
            </a:r>
            <a:br>
              <a:rPr kumimoji="1" lang="en-US" altLang="ja-JP" sz="1200" dirty="0" smtClean="0"/>
            </a:br>
            <a:r>
              <a:rPr kumimoji="1" lang="en-US" altLang="ja-JP" sz="1200" dirty="0" smtClean="0"/>
              <a:t>Less Dry Dep.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662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Updates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Dr. </a:t>
            </a:r>
            <a:r>
              <a:rPr lang="en-US" altLang="ja-JP" dirty="0" err="1" smtClean="0"/>
              <a:t>Eun-Chul</a:t>
            </a:r>
            <a:r>
              <a:rPr lang="en-US" altLang="ja-JP" dirty="0" smtClean="0"/>
              <a:t> Chang joined our team.</a:t>
            </a:r>
          </a:p>
          <a:p>
            <a:pPr lvl="1"/>
            <a:r>
              <a:rPr lang="en-US" altLang="ja-JP" dirty="0" smtClean="0"/>
              <a:t>Appointed for implementation of semi-</a:t>
            </a:r>
            <a:r>
              <a:rPr lang="en-US" altLang="ja-JP" dirty="0" err="1" smtClean="0"/>
              <a:t>lagrangian</a:t>
            </a:r>
            <a:r>
              <a:rPr lang="en-US" altLang="ja-JP" dirty="0" smtClean="0"/>
              <a:t> transport for tracers.</a:t>
            </a:r>
          </a:p>
          <a:p>
            <a:r>
              <a:rPr kumimoji="1" lang="en-US" altLang="ja-JP" dirty="0" smtClean="0"/>
              <a:t>Realistic emission has been implemented. </a:t>
            </a:r>
          </a:p>
          <a:p>
            <a:r>
              <a:rPr lang="en-US" altLang="ja-JP" dirty="0" smtClean="0"/>
              <a:t>Sensitivity of three parameters was examined.</a:t>
            </a:r>
          </a:p>
          <a:p>
            <a:pPr lvl="1"/>
            <a:r>
              <a:rPr kumimoji="1" lang="en-US" altLang="ja-JP" dirty="0" smtClean="0"/>
              <a:t>Wet deposition rate</a:t>
            </a:r>
          </a:p>
          <a:p>
            <a:pPr lvl="1"/>
            <a:r>
              <a:rPr lang="en-US" altLang="ja-JP" dirty="0" smtClean="0"/>
              <a:t>Dry deposition rate</a:t>
            </a:r>
          </a:p>
          <a:p>
            <a:pPr lvl="1"/>
            <a:r>
              <a:rPr lang="en-US" altLang="ja-JP" dirty="0" smtClean="0"/>
              <a:t>Horizontal </a:t>
            </a:r>
            <a:r>
              <a:rPr lang="en-US" altLang="ja-JP" dirty="0" smtClean="0"/>
              <a:t>diffusivity</a:t>
            </a:r>
          </a:p>
          <a:p>
            <a:r>
              <a:rPr lang="en-US" altLang="ja-JP" dirty="0" smtClean="0"/>
              <a:t>Make the code transferable. (</a:t>
            </a:r>
            <a:r>
              <a:rPr lang="en-US" altLang="ja-JP" dirty="0" err="1" smtClean="0"/>
              <a:t>Eun-Chul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Saya</a:t>
            </a:r>
            <a:r>
              <a:rPr lang="en-US" altLang="ja-JP" dirty="0" smtClean="0"/>
              <a:t> have already started </a:t>
            </a:r>
            <a:r>
              <a:rPr lang="en-US" altLang="ja-JP" smtClean="0"/>
              <a:t>their calculations.)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558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34378" r="58320" b="28877"/>
          <a:stretch/>
        </p:blipFill>
        <p:spPr>
          <a:xfrm>
            <a:off x="3059832" y="2213878"/>
            <a:ext cx="2975737" cy="402690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34378" r="58320" b="28877"/>
          <a:stretch/>
        </p:blipFill>
        <p:spPr>
          <a:xfrm>
            <a:off x="6084168" y="2204864"/>
            <a:ext cx="2975737" cy="402690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34372" r="58354" b="28842"/>
          <a:stretch/>
        </p:blipFill>
        <p:spPr>
          <a:xfrm>
            <a:off x="35496" y="2213177"/>
            <a:ext cx="2974743" cy="4030219"/>
          </a:xfrm>
          <a:prstGeom prst="rect">
            <a:avLst/>
          </a:prstGeom>
        </p:spPr>
      </p:pic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Sensitivity Experiments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(Deposition Distribution)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5422968"/>
            <a:ext cx="2133600" cy="365125"/>
          </a:xfrm>
        </p:spPr>
        <p:txBody>
          <a:bodyPr/>
          <a:lstStyle/>
          <a:p>
            <a:fld id="{41B61C33-7E64-4D1A-982D-3D65D3708C9E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4" t="18569" b="10630"/>
          <a:stretch/>
        </p:blipFill>
        <p:spPr>
          <a:xfrm>
            <a:off x="107504" y="2276872"/>
            <a:ext cx="645563" cy="2805954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714164" y="1835532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ja-JP" dirty="0" smtClean="0">
                <a:solidFill>
                  <a:srgbClr val="000000"/>
                </a:solidFill>
              </a:rPr>
              <a:t>Control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635896" y="1835532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ja-JP" dirty="0" smtClean="0">
                <a:solidFill>
                  <a:srgbClr val="000000"/>
                </a:solidFill>
              </a:rPr>
              <a:t>Less Diffusive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6084167" y="1556792"/>
            <a:ext cx="2975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altLang="ja-JP" dirty="0" smtClean="0">
                <a:solidFill>
                  <a:srgbClr val="000000"/>
                </a:solidFill>
              </a:rPr>
              <a:t>Less Diffusive + </a:t>
            </a:r>
            <a:br>
              <a:rPr lang="en-US" altLang="ja-JP" dirty="0" smtClean="0">
                <a:solidFill>
                  <a:srgbClr val="000000"/>
                </a:solidFill>
              </a:rPr>
            </a:br>
            <a:r>
              <a:rPr lang="en-US" altLang="ja-JP" dirty="0" smtClean="0">
                <a:solidFill>
                  <a:srgbClr val="000000"/>
                </a:solidFill>
              </a:rPr>
              <a:t>More Wet/Less Dry dep.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42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Concerns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oo strong diffusivity compared to the real.</a:t>
            </a:r>
          </a:p>
          <a:p>
            <a:r>
              <a:rPr lang="en-US" altLang="ja-JP" dirty="0" smtClean="0"/>
              <a:t>Less land deposition compared to other models. </a:t>
            </a:r>
          </a:p>
          <a:p>
            <a:r>
              <a:rPr lang="en-US" altLang="ja-JP" dirty="0" smtClean="0"/>
              <a:t>Too little (too large) wet (dry) deposition?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2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Todo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More accurate dynamics</a:t>
            </a:r>
          </a:p>
          <a:p>
            <a:pPr lvl="1"/>
            <a:r>
              <a:rPr lang="en-US" altLang="ja-JP" dirty="0" smtClean="0"/>
              <a:t>Semi-</a:t>
            </a:r>
            <a:r>
              <a:rPr lang="en-US" altLang="ja-JP" dirty="0" err="1" smtClean="0"/>
              <a:t>lagrangian</a:t>
            </a:r>
            <a:r>
              <a:rPr lang="en-US" altLang="ja-JP" dirty="0" smtClean="0"/>
              <a:t> </a:t>
            </a:r>
            <a:r>
              <a:rPr lang="en-US" altLang="ja-JP" dirty="0" smtClean="0"/>
              <a:t>transport (</a:t>
            </a:r>
            <a:r>
              <a:rPr lang="en-US" altLang="ja-JP" dirty="0" err="1" smtClean="0"/>
              <a:t>Eun-Chul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Sensitivity Experiments (A. </a:t>
            </a:r>
            <a:r>
              <a:rPr lang="en-US" altLang="ja-JP" dirty="0" err="1" smtClean="0"/>
              <a:t>Saya</a:t>
            </a:r>
            <a:r>
              <a:rPr lang="en-US" altLang="ja-JP" dirty="0" smtClean="0"/>
              <a:t>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Non-hydrostatic behavior (prognostic vertical motion)</a:t>
            </a:r>
          </a:p>
          <a:p>
            <a:r>
              <a:rPr lang="en-US" altLang="ja-JP" dirty="0" smtClean="0"/>
              <a:t>More sensitivity experiments.</a:t>
            </a:r>
            <a:endParaRPr lang="en-US" altLang="ja-JP" dirty="0"/>
          </a:p>
          <a:p>
            <a:pPr lvl="1"/>
            <a:r>
              <a:rPr lang="en-US" altLang="ja-JP" dirty="0" smtClean="0"/>
              <a:t>The three Parameters.</a:t>
            </a:r>
          </a:p>
          <a:p>
            <a:pPr lvl="1"/>
            <a:r>
              <a:rPr lang="en-US" altLang="ja-JP" dirty="0" smtClean="0"/>
              <a:t>Lateral BC (NCEP2, JRA25, ERA-I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 smtClean="0"/>
              <a:t>Initial BC (starting from 3/10, 11, 12, etc.)</a:t>
            </a:r>
            <a:endParaRPr lang="en-US" altLang="ja-JP" dirty="0"/>
          </a:p>
          <a:p>
            <a:pPr lvl="1"/>
            <a:r>
              <a:rPr lang="en-US" altLang="ja-JP" dirty="0" smtClean="0"/>
              <a:t>Emission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lang="en-US" altLang="ja-JP" dirty="0" smtClean="0"/>
              <a:t>Chino </a:t>
            </a:r>
            <a:r>
              <a:rPr lang="en-US" altLang="ja-JP" dirty="0"/>
              <a:t>et al., </a:t>
            </a:r>
            <a:r>
              <a:rPr lang="en-US" altLang="ja-JP" dirty="0" err="1"/>
              <a:t>Stohl</a:t>
            </a:r>
            <a:r>
              <a:rPr lang="en-US" altLang="ja-JP" dirty="0"/>
              <a:t> et al., </a:t>
            </a:r>
            <a:r>
              <a:rPr lang="en-US" altLang="ja-JP" dirty="0" smtClean="0"/>
              <a:t>etc.)</a:t>
            </a:r>
          </a:p>
          <a:p>
            <a:pPr lvl="1"/>
            <a:r>
              <a:rPr lang="en-US" altLang="ja-JP" dirty="0" smtClean="0"/>
              <a:t>Domain size</a:t>
            </a:r>
            <a:endParaRPr lang="en-US" altLang="ja-JP" dirty="0"/>
          </a:p>
          <a:p>
            <a:r>
              <a:rPr lang="en-US" altLang="ja-JP" dirty="0" smtClean="0"/>
              <a:t>Imaginary situations</a:t>
            </a:r>
            <a:endParaRPr kumimoji="1" lang="en-US" altLang="ja-JP" dirty="0" smtClean="0"/>
          </a:p>
          <a:p>
            <a:pPr lvl="1"/>
            <a:r>
              <a:rPr lang="en-US" altLang="ja-JP" dirty="0" err="1" smtClean="0"/>
              <a:t>Ooi</a:t>
            </a:r>
            <a:r>
              <a:rPr lang="en-US" altLang="ja-JP" dirty="0" smtClean="0"/>
              <a:t> NP in Fukui</a:t>
            </a:r>
          </a:p>
          <a:p>
            <a:pPr lvl="1"/>
            <a:r>
              <a:rPr lang="en-US" altLang="ja-JP" i="1" dirty="0" smtClean="0"/>
              <a:t>“What </a:t>
            </a:r>
            <a:r>
              <a:rPr lang="en-US" altLang="ja-JP" i="1" dirty="0" err="1" smtClean="0"/>
              <a:t>if”</a:t>
            </a:r>
            <a:r>
              <a:rPr lang="en-US" altLang="ja-JP" dirty="0" err="1" smtClean="0"/>
              <a:t>s</a:t>
            </a:r>
            <a:r>
              <a:rPr lang="en-US" altLang="ja-JP" dirty="0" smtClean="0"/>
              <a:t> (e.g., what if the Earthquake occurred on 10 Mar?)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5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他機関</a:t>
            </a:r>
            <a:r>
              <a:rPr kumimoji="1" lang="ja-JP" altLang="en-US" dirty="0" smtClean="0"/>
              <a:t>大気拡散解析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78880" cy="554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756578" y="470022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aseline="30000" dirty="0" smtClean="0"/>
              <a:t>131</a:t>
            </a:r>
            <a:r>
              <a:rPr kumimoji="1" lang="en-US" altLang="ja-JP" sz="1400" dirty="0" smtClean="0"/>
              <a:t>I : 5×10</a:t>
            </a:r>
            <a:r>
              <a:rPr kumimoji="1" lang="en-US" altLang="ja-JP" sz="1400" baseline="30000" dirty="0" smtClean="0"/>
              <a:t>-3</a:t>
            </a:r>
            <a:r>
              <a:rPr kumimoji="1" lang="en-US" altLang="ja-JP" sz="1400" dirty="0" smtClean="0"/>
              <a:t> m/s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44008" y="492142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aseline="30000" dirty="0" smtClean="0"/>
              <a:t>137</a:t>
            </a:r>
            <a:r>
              <a:rPr lang="en-US" altLang="ja-JP" sz="1400" dirty="0" smtClean="0"/>
              <a:t>Cs </a:t>
            </a:r>
            <a:r>
              <a:rPr kumimoji="1" lang="en-US" altLang="ja-JP" sz="1400" dirty="0" smtClean="0"/>
              <a:t>: 1×10</a:t>
            </a:r>
            <a:r>
              <a:rPr kumimoji="1" lang="en-US" altLang="ja-JP" sz="1400" baseline="30000" dirty="0" smtClean="0"/>
              <a:t>-3</a:t>
            </a:r>
            <a:r>
              <a:rPr kumimoji="1" lang="en-US" altLang="ja-JP" sz="1400" dirty="0" smtClean="0"/>
              <a:t> m/s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560" y="1700808"/>
            <a:ext cx="63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JAEA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1421" y="304921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国環研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7544" y="434888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JAMSTEC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9552" y="568273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電中研</a:t>
            </a:r>
            <a:endParaRPr kumimoji="1" lang="ja-JP" altLang="en-US" sz="1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611560" y="1168616"/>
            <a:ext cx="616626" cy="28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1560" y="115193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機関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825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Radioactive Tracer Experiments </a:t>
            </a:r>
            <a:br>
              <a:rPr lang="en-US" altLang="ja-JP" dirty="0" smtClean="0"/>
            </a:br>
            <a:r>
              <a:rPr lang="en-US" altLang="ja-JP" dirty="0" smtClean="0"/>
              <a:t>with </a:t>
            </a:r>
            <a:r>
              <a:rPr lang="en-US" altLang="ja-JP" dirty="0" err="1" smtClean="0"/>
              <a:t>IsoRSM</a:t>
            </a:r>
            <a:endParaRPr 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8" y="1600200"/>
            <a:ext cx="3780064" cy="4525963"/>
          </a:xfrm>
        </p:spPr>
      </p:pic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388296" cy="544522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Model:</a:t>
            </a:r>
          </a:p>
          <a:p>
            <a:pPr lvl="1"/>
            <a:r>
              <a:rPr lang="en-US" altLang="ja-JP" dirty="0" err="1" smtClean="0"/>
              <a:t>IsoRSM</a:t>
            </a:r>
            <a:r>
              <a:rPr lang="en-US" altLang="ja-JP" dirty="0" smtClean="0"/>
              <a:t> (Yoshimura et al., 2010)</a:t>
            </a:r>
          </a:p>
          <a:p>
            <a:r>
              <a:rPr lang="en-US" altLang="ja-JP" dirty="0" smtClean="0"/>
              <a:t>Lateral Boundary Condition</a:t>
            </a:r>
          </a:p>
          <a:p>
            <a:pPr lvl="1"/>
            <a:r>
              <a:rPr lang="en-US" altLang="ja-JP" dirty="0" smtClean="0"/>
              <a:t>NCEP-R2 with Spectral Nudging</a:t>
            </a:r>
          </a:p>
          <a:p>
            <a:r>
              <a:rPr lang="en-US" altLang="ja-JP" dirty="0" smtClean="0"/>
              <a:t>Domain/Resolution</a:t>
            </a:r>
          </a:p>
          <a:p>
            <a:pPr lvl="1"/>
            <a:r>
              <a:rPr lang="en-US" altLang="ja-JP" dirty="0" smtClean="0"/>
              <a:t>161x200/10km</a:t>
            </a:r>
            <a:r>
              <a:rPr lang="ja-JP" altLang="en-US" dirty="0"/>
              <a:t> </a:t>
            </a:r>
            <a:r>
              <a:rPr lang="en-US" altLang="ja-JP" dirty="0" smtClean="0"/>
              <a:t>Mercator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Lon: 132.7E to 151.5E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Lat</a:t>
            </a:r>
            <a:r>
              <a:rPr lang="en-US" altLang="ja-JP" dirty="0" smtClean="0"/>
              <a:t>: 28.3N to 46.7N</a:t>
            </a:r>
          </a:p>
          <a:p>
            <a:r>
              <a:rPr lang="en-US" altLang="ja-JP" dirty="0" smtClean="0"/>
              <a:t>Period</a:t>
            </a:r>
          </a:p>
          <a:p>
            <a:pPr lvl="1"/>
            <a:r>
              <a:rPr lang="en-US" altLang="ja-JP" dirty="0" smtClean="0"/>
              <a:t>2011/03/12 0Z – 3/28 0Z </a:t>
            </a:r>
          </a:p>
          <a:p>
            <a:r>
              <a:rPr lang="en-US" altLang="ja-JP" dirty="0" smtClean="0"/>
              <a:t>Physical Processes</a:t>
            </a:r>
          </a:p>
          <a:p>
            <a:pPr lvl="1"/>
            <a:r>
              <a:rPr lang="en-US" altLang="ja-JP" dirty="0" smtClean="0"/>
              <a:t>RAS</a:t>
            </a:r>
            <a:r>
              <a:rPr lang="ja-JP" altLang="en-US" dirty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onvective precipitation</a:t>
            </a:r>
          </a:p>
          <a:p>
            <a:pPr lvl="1"/>
            <a:r>
              <a:rPr lang="en-US" altLang="ja-JP" dirty="0" smtClean="0"/>
              <a:t>Non-Local</a:t>
            </a:r>
            <a:r>
              <a:rPr lang="ja-JP" altLang="en-US" dirty="0" smtClean="0"/>
              <a:t> </a:t>
            </a:r>
            <a:r>
              <a:rPr lang="en-US" altLang="ja-JP" dirty="0" smtClean="0"/>
              <a:t>K</a:t>
            </a:r>
            <a:r>
              <a:rPr lang="ja-JP" altLang="en-US" dirty="0" smtClean="0"/>
              <a:t> </a:t>
            </a:r>
            <a:r>
              <a:rPr lang="en-US" altLang="ja-JP" dirty="0" smtClean="0"/>
              <a:t>PBL</a:t>
            </a:r>
          </a:p>
          <a:p>
            <a:r>
              <a:rPr lang="en-US" altLang="ja-JP" dirty="0" smtClean="0"/>
              <a:t>Tracer type / Emission</a:t>
            </a:r>
          </a:p>
          <a:p>
            <a:pPr lvl="1"/>
            <a:r>
              <a:rPr lang="en-US" altLang="ja-JP" baseline="30000" dirty="0" smtClean="0"/>
              <a:t>131</a:t>
            </a:r>
            <a:r>
              <a:rPr lang="en-US" altLang="ja-JP" dirty="0" smtClean="0"/>
              <a:t>I</a:t>
            </a:r>
            <a:r>
              <a:rPr lang="ja-JP" altLang="en-US" dirty="0"/>
              <a:t> </a:t>
            </a:r>
            <a:r>
              <a:rPr lang="en-US" altLang="ja-JP" dirty="0" smtClean="0"/>
              <a:t>and </a:t>
            </a:r>
            <a:r>
              <a:rPr lang="en-US" altLang="ja-JP" baseline="30000" dirty="0" smtClean="0"/>
              <a:t>137</a:t>
            </a:r>
            <a:r>
              <a:rPr lang="en-US" altLang="ja-JP" dirty="0" smtClean="0"/>
              <a:t>Cs</a:t>
            </a:r>
          </a:p>
          <a:p>
            <a:pPr lvl="1"/>
            <a:r>
              <a:rPr lang="en-US" altLang="ja-JP" dirty="0" smtClean="0"/>
              <a:t>Emitted at 140.9E/37.34N with Chino et al. (2011)</a:t>
            </a:r>
          </a:p>
          <a:p>
            <a:r>
              <a:rPr lang="en-US" altLang="ja-JP" dirty="0" smtClean="0"/>
              <a:t>Deposition processes</a:t>
            </a:r>
          </a:p>
          <a:p>
            <a:pPr lvl="1"/>
            <a:r>
              <a:rPr lang="en-US" altLang="ja-JP" dirty="0" smtClean="0"/>
              <a:t>Next pages</a:t>
            </a:r>
          </a:p>
        </p:txBody>
      </p:sp>
    </p:spTree>
    <p:extLst>
      <p:ext uri="{BB962C8B-B14F-4D97-AF65-F5344CB8AC3E}">
        <p14:creationId xmlns:p14="http://schemas.microsoft.com/office/powerpoint/2010/main" val="35268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Wet Deposition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435280" cy="532859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altLang="ja-JP" dirty="0" smtClean="0"/>
                  <a:t>The equation commonly used: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𝑑𝐶</m:t>
                          </m:r>
                        </m:num>
                        <m:den>
                          <m:r>
                            <a:rPr lang="en-US" altLang="ja-JP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ja-JP" i="1"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lang="en-US" altLang="ja-JP" i="1"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en-US" altLang="ja-JP" i="1"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ja-JP" i="0">
                          <a:latin typeface="Cambria Math"/>
                          <a:ea typeface="Cambria Math"/>
                        </a:rPr>
                        <m:t>where</m:t>
                      </m:r>
                      <m:r>
                        <a:rPr lang="en-US" altLang="ja-JP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altLang="ja-JP" i="1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/>
                              <a:ea typeface="Cambria Math"/>
                            </a:rPr>
                            <m:t>1/</m:t>
                          </m:r>
                          <m:r>
                            <a:rPr lang="en-US" altLang="ja-JP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</m:d>
                      <m:r>
                        <a:rPr lang="en-US" altLang="ja-JP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ja-JP" i="1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altLang="ja-JP" i="1">
                          <a:latin typeface="Cambria Math"/>
                          <a:ea typeface="Cambria Math"/>
                        </a:rPr>
                        <m:t>∗</m:t>
                      </m:r>
                      <m:sSup>
                        <m:sSupPr>
                          <m:ctrlPr>
                            <a:rPr lang="en-US" altLang="ja-JP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p>
                          <m:r>
                            <a:rPr lang="en-US" altLang="ja-JP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p>
                      </m:sSup>
                      <m:r>
                        <a:rPr lang="en-US" altLang="ja-JP" b="0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ja-JP" altLang="en-US" dirty="0"/>
              </a:p>
              <a:p>
                <a:pPr lvl="1"/>
                <a:r>
                  <a:rPr lang="en-US" altLang="ja-JP" dirty="0" smtClean="0"/>
                  <a:t>In </a:t>
                </a:r>
                <a:r>
                  <a:rPr lang="en-US" altLang="ja-JP" dirty="0" err="1" smtClean="0"/>
                  <a:t>Brenk</a:t>
                </a:r>
                <a:r>
                  <a:rPr lang="en-US" altLang="ja-JP" dirty="0" smtClean="0"/>
                  <a:t> and Vogt, 1982:A=0.18, B=0.8</a:t>
                </a:r>
              </a:p>
              <a:p>
                <a:pPr lvl="1"/>
                <a:r>
                  <a:rPr kumimoji="1" lang="en-US" altLang="ja-JP" dirty="0" smtClean="0"/>
                  <a:t>In </a:t>
                </a:r>
                <a:r>
                  <a:rPr kumimoji="1" lang="en-US" altLang="ja-JP" dirty="0" err="1" smtClean="0"/>
                  <a:t>Maryon</a:t>
                </a:r>
                <a:r>
                  <a:rPr kumimoji="1" lang="en-US" altLang="ja-JP" dirty="0" smtClean="0"/>
                  <a:t>, 1992: 	A=0.55, B=0.79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for rainout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				A=0.14, B=0.79 for washout</a:t>
                </a:r>
                <a:endParaRPr kumimoji="1" lang="en-US" altLang="ja-JP" dirty="0" smtClean="0"/>
              </a:p>
              <a:p>
                <a:r>
                  <a:rPr lang="en-US" altLang="ja-JP" dirty="0" smtClean="0"/>
                  <a:t>In our study:	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/>
                            </a:rPr>
                            <m:t>𝑑𝐶</m:t>
                          </m:r>
                        </m:num>
                        <m:den>
                          <m:r>
                            <a:rPr lang="en-US" altLang="ja-JP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/>
                        </a:rPr>
                        <m:t>=−</m:t>
                      </m:r>
                      <m:r>
                        <a:rPr lang="ja-JP" altLang="en-US" i="1" smtClean="0">
                          <a:latin typeface="Cambria Math"/>
                        </a:rPr>
                        <m:t>𝛼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ja-JP" b="0" i="1" smtClean="0"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en-US" altLang="ja-JP" i="1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Proportional to condensation amount P and anti-proportional to vapor amount q. When the tracer is preferably included into condensed water, α&gt;1</a:t>
                </a:r>
                <a:r>
                  <a:rPr lang="en-US" altLang="ja-JP" dirty="0"/>
                  <a:t>.</a:t>
                </a:r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With the previous equation, wet deposition (scavenging) occurs too little due to small condensation P at very low temperature area/height.</a:t>
                </a:r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435280" cy="5328592"/>
              </a:xfrm>
              <a:blipFill rotWithShape="1">
                <a:blip r:embed="rId2"/>
                <a:stretch>
                  <a:fillRect l="-1012" t="-20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Dry Deposition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/>
                        </a:rPr>
                        <m:t>𝐹</m:t>
                      </m:r>
                      <m:r>
                        <a:rPr kumimoji="1" lang="en-US" altLang="ja-JP" b="0" i="1" baseline="-25000" smtClean="0">
                          <a:latin typeface="Cambria Math"/>
                        </a:rPr>
                        <m:t>𝑑𝑟𝑦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/>
                            </a:rPr>
                            <m:t>𝑧</m:t>
                          </m:r>
                          <m:r>
                            <a:rPr kumimoji="1" lang="en-US" altLang="ja-JP" b="0" i="1" smtClean="0">
                              <a:latin typeface="Cambria Math"/>
                            </a:rPr>
                            <m:t>=1)</m:t>
                          </m:r>
                        </m:sub>
                      </m:sSub>
                    </m:oMath>
                  </m:oMathPara>
                </a14:m>
                <a:endParaRPr kumimoji="1" lang="en-US" altLang="ja-JP" b="0" dirty="0" smtClean="0"/>
              </a:p>
              <a:p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dry</a:t>
                </a:r>
                <a:r>
                  <a:rPr lang="en-US" altLang="ja-JP" dirty="0" smtClean="0"/>
                  <a:t>: dry deposition fallout (</a:t>
                </a:r>
                <a:r>
                  <a:rPr lang="en-US" altLang="ja-JP" dirty="0" err="1" smtClean="0"/>
                  <a:t>Bq</a:t>
                </a:r>
                <a:r>
                  <a:rPr lang="en-US" altLang="ja-JP" dirty="0" smtClean="0"/>
                  <a:t>/m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/s), </a:t>
                </a:r>
                <a:br>
                  <a:rPr lang="en-US" altLang="ja-JP" dirty="0" smtClean="0"/>
                </a:b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d</a:t>
                </a:r>
                <a:r>
                  <a:rPr lang="en-US" altLang="ja-JP" dirty="0" smtClean="0"/>
                  <a:t>: deposition velocity (m/s), 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C</a:t>
                </a:r>
                <a:r>
                  <a:rPr lang="en-US" altLang="ja-JP" baseline="-25000" dirty="0" smtClean="0"/>
                  <a:t>(z=1)</a:t>
                </a:r>
                <a:r>
                  <a:rPr lang="en-US" altLang="ja-JP" dirty="0" smtClean="0"/>
                  <a:t>: Concentration at the model’s lowest layer (</a:t>
                </a:r>
                <a:r>
                  <a:rPr lang="en-US" altLang="ja-JP" dirty="0" err="1" smtClean="0"/>
                  <a:t>Bq</a:t>
                </a:r>
                <a:r>
                  <a:rPr lang="en-US" altLang="ja-JP" dirty="0" smtClean="0"/>
                  <a:t>/m</a:t>
                </a:r>
                <a:r>
                  <a:rPr lang="en-US" altLang="ja-JP" baseline="30000" dirty="0" smtClean="0"/>
                  <a:t>3</a:t>
                </a:r>
                <a:r>
                  <a:rPr lang="en-US" altLang="ja-JP" dirty="0" smtClean="0"/>
                  <a:t>)</a:t>
                </a:r>
              </a:p>
              <a:p>
                <a:pPr lvl="1"/>
                <a:r>
                  <a:rPr lang="en-US" altLang="ja-JP" dirty="0" err="1" smtClean="0"/>
                  <a:t>Vd</a:t>
                </a:r>
                <a:r>
                  <a:rPr lang="en-US" altLang="ja-JP" dirty="0" smtClean="0"/>
                  <a:t>=1e-3 on sea, 5e-3 on land for Cs137</a:t>
                </a:r>
              </a:p>
              <a:p>
                <a:pPr lvl="1"/>
                <a:r>
                  <a:rPr lang="en-US" altLang="ja-JP" dirty="0" err="1" smtClean="0"/>
                  <a:t>Vd</a:t>
                </a:r>
                <a:r>
                  <a:rPr lang="en-US" altLang="ja-JP" dirty="0" smtClean="0"/>
                  <a:t>=5e-3 on sea, 25e-3 on land for I131</a:t>
                </a:r>
              </a:p>
              <a:p>
                <a:r>
                  <a:rPr lang="en-US" altLang="ja-JP" dirty="0" smtClean="0"/>
                  <a:t>Based on </a:t>
                </a:r>
                <a:r>
                  <a:rPr lang="en-US" altLang="ja-JP" dirty="0" err="1" smtClean="0"/>
                  <a:t>Maryon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et </a:t>
                </a:r>
                <a:r>
                  <a:rPr lang="en-US" altLang="ja-JP" dirty="0" smtClean="0"/>
                  <a:t>al. (1992)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1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Horizontal Diffusion 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340768"/>
                <a:ext cx="8229600" cy="4785395"/>
              </a:xfrm>
            </p:spPr>
            <p:txBody>
              <a:bodyPr/>
              <a:lstStyle/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ja-JP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ja-JP" i="1" baseline="30000">
                          <a:latin typeface="Cambria Math"/>
                        </a:rPr>
                        <m:t>𝑛𝑒𝑤</m:t>
                      </m:r>
                      <m:r>
                        <a:rPr lang="en-US" altLang="ja-JP" i="1">
                          <a:latin typeface="Cambria Math"/>
                        </a:rPr>
                        <m:t>=</m:t>
                      </m:r>
                      <m:r>
                        <a:rPr lang="ja-JP" altLang="en-US" i="1">
                          <a:latin typeface="Cambria Math"/>
                        </a:rPr>
                        <m:t>𝛽</m:t>
                      </m:r>
                      <m:r>
                        <a:rPr lang="en-US" altLang="ja-JP" i="1" baseline="-25000">
                          <a:latin typeface="Cambria Math"/>
                        </a:rPr>
                        <m:t>𝑖</m:t>
                      </m:r>
                      <m:r>
                        <a:rPr lang="en-US" altLang="ja-JP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ja-JP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ja-JP" dirty="0" smtClean="0"/>
              </a:p>
              <a:p>
                <a:pPr>
                  <a:lnSpc>
                    <a:spcPct val="90000"/>
                  </a:lnSpc>
                </a:pPr>
                <a:r>
                  <a:rPr lang="en-US" altLang="ja-JP" dirty="0" err="1" smtClean="0"/>
                  <a:t>y</a:t>
                </a:r>
                <a:r>
                  <a:rPr lang="en-US" altLang="ja-JP" baseline="-25000" dirty="0" err="1" smtClean="0"/>
                  <a:t>i</a:t>
                </a:r>
                <a:r>
                  <a:rPr lang="en-US" altLang="ja-JP" dirty="0" smtClean="0"/>
                  <a:t>: Spectral coefficient (prognostic variable)</a:t>
                </a:r>
              </a:p>
              <a:p>
                <a:pPr>
                  <a:lnSpc>
                    <a:spcPct val="90000"/>
                  </a:lnSpc>
                </a:pPr>
                <a:r>
                  <a:rPr lang="el-GR" altLang="ja-JP" dirty="0" smtClean="0"/>
                  <a:t>β</a:t>
                </a:r>
                <a:r>
                  <a:rPr lang="en-US" altLang="ja-JP" baseline="-25000" dirty="0" smtClean="0"/>
                  <a:t>i</a:t>
                </a:r>
                <a:r>
                  <a:rPr lang="en-US" altLang="ja-JP" dirty="0" smtClean="0"/>
                  <a:t>: Damping rate</a:t>
                </a: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/>
                        </a:rPr>
                        <m:t>𝛽</m:t>
                      </m:r>
                      <m:r>
                        <a:rPr lang="en-US" altLang="ja-JP" i="1" baseline="-25000">
                          <a:latin typeface="Cambria Math"/>
                        </a:rPr>
                        <m:t>𝑖</m:t>
                      </m:r>
                      <m:r>
                        <a:rPr lang="en-US" altLang="ja-JP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ja-JP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1+2∗</m:t>
                              </m:r>
                              <m:f>
                                <m:fPr>
                                  <m:ctrlP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 smtClean="0">
                                          <a:latin typeface="Cambria Math"/>
                                          <a:ea typeface="Cambria Math"/>
                                        </a:rPr>
                                        <m:t>𝛻</m:t>
                                      </m:r>
                                      <m:r>
                                        <a:rPr lang="en-US" altLang="ja-JP" i="1" baseline="-2500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𝛻</m:t>
                                      </m:r>
                                      <m:r>
                                        <a:rPr lang="en-US" altLang="ja-JP" i="1" baseline="-25000">
                                          <a:latin typeface="Cambria Math"/>
                                          <a:ea typeface="Cambria Math"/>
                                        </a:rPr>
                                        <m:t>𝑚𝑎𝑥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ja-JP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ja-JP" dirty="0" smtClean="0"/>
              </a:p>
              <a:p>
                <a:pPr>
                  <a:lnSpc>
                    <a:spcPct val="90000"/>
                  </a:lnSpc>
                </a:pPr>
                <a:r>
                  <a:rPr lang="en-US" altLang="ja-JP" dirty="0" smtClean="0"/>
                  <a:t>D</a:t>
                </a:r>
                <a:r>
                  <a:rPr lang="en-US" altLang="ja-JP" baseline="-25000" dirty="0" smtClean="0"/>
                  <a:t>c</a:t>
                </a:r>
                <a:r>
                  <a:rPr lang="en-US" altLang="ja-JP" dirty="0" smtClean="0"/>
                  <a:t>: Diffusivity coefficient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340768"/>
                <a:ext cx="8229600" cy="4785395"/>
              </a:xfrm>
              <a:blipFill rotWithShape="1">
                <a:blip r:embed="rId3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55368"/>
            <a:ext cx="4280792" cy="272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 rot="16200000">
            <a:off x="4916779" y="4164342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β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730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Parameters of Control Experiment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358257"/>
              </p:ext>
            </p:extLst>
          </p:nvPr>
        </p:nvGraphicFramePr>
        <p:xfrm>
          <a:off x="457200" y="1600200"/>
          <a:ext cx="8229600" cy="4565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2743200"/>
                <a:gridCol w="2743200"/>
              </a:tblGrid>
              <a:tr h="918051">
                <a:tc gridSpan="2"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I131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Cs137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91805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α (ND)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905475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Vd</a:t>
                      </a:r>
                      <a:r>
                        <a:rPr kumimoji="1" lang="en-US" altLang="ja-JP" sz="2400" dirty="0" smtClean="0"/>
                        <a:t> (m/s)</a:t>
                      </a:r>
                      <a:endParaRPr kumimoji="1" lang="ja-JP" alt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Land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25e-3</a:t>
                      </a:r>
                      <a:endParaRPr kumimoji="1" lang="ja-JP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5e-3</a:t>
                      </a:r>
                      <a:endParaRPr kumimoji="1" lang="ja-JP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54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Sea</a:t>
                      </a:r>
                      <a:endParaRPr kumimoji="1" lang="ja-JP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5e-3</a:t>
                      </a:r>
                      <a:endParaRPr kumimoji="1" lang="ja-JP" altLang="en-US" sz="2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1e-3</a:t>
                      </a:r>
                      <a:endParaRPr kumimoji="1" lang="ja-JP" altLang="en-US" sz="2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805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Dc (ND)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0.2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0.2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5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I131 Emission and Deposition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187624" y="3952066"/>
            <a:ext cx="6766560" cy="286131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187624" y="1090756"/>
            <a:ext cx="6766560" cy="286131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860032" y="3892986"/>
            <a:ext cx="23762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All Domain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627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Cs137 Emission and Deposition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1C33-7E64-4D1A-982D-3D65D3708C9E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90"/>
          <a:stretch/>
        </p:blipFill>
        <p:spPr>
          <a:xfrm>
            <a:off x="1189816" y="3944471"/>
            <a:ext cx="6766560" cy="27875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7"/>
          <a:stretch/>
        </p:blipFill>
        <p:spPr>
          <a:xfrm>
            <a:off x="1189816" y="1167690"/>
            <a:ext cx="6766560" cy="27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11187</TotalTime>
  <Words>752</Words>
  <Application>Microsoft Office PowerPoint</Application>
  <PresentationFormat>画面に合わせる (4:3)</PresentationFormat>
  <Paragraphs>307</Paragraphs>
  <Slides>23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Office ​​テーマ</vt:lpstr>
      <vt:lpstr>CREST 持続可能な水利用を実現する革新的な技術とシステム 安全で持続可能な水利用のための放射性物質移流拡散シミュレータの開発 あ </vt:lpstr>
      <vt:lpstr>Updates</vt:lpstr>
      <vt:lpstr>Radioactive Tracer Experiments  with IsoRSM</vt:lpstr>
      <vt:lpstr>Wet Deposition</vt:lpstr>
      <vt:lpstr>Dry Deposition</vt:lpstr>
      <vt:lpstr>Horizontal Diffusion </vt:lpstr>
      <vt:lpstr>Parameters of Control Experiment</vt:lpstr>
      <vt:lpstr>I131 Emission and Deposition</vt:lpstr>
      <vt:lpstr>Cs137 Emission and Deposition</vt:lpstr>
      <vt:lpstr>PowerPoint プレゼンテーション</vt:lpstr>
      <vt:lpstr>Comparison with similar effort (3/12)</vt:lpstr>
      <vt:lpstr>Comparison with similar effort (3/14)</vt:lpstr>
      <vt:lpstr>Comparison with similar effort (3/15)</vt:lpstr>
      <vt:lpstr>Comparison with similar effort (3/20)</vt:lpstr>
      <vt:lpstr>Comparison with similar effort (3/21)</vt:lpstr>
      <vt:lpstr>Comparison with similar effort (3/22)</vt:lpstr>
      <vt:lpstr>Cs137 Total Deposition in Mar2011</vt:lpstr>
      <vt:lpstr>With other models</vt:lpstr>
      <vt:lpstr>Sensitivity Experiments</vt:lpstr>
      <vt:lpstr>Sensitivity Experiments  (Deposition Distribution)</vt:lpstr>
      <vt:lpstr>Concerns</vt:lpstr>
      <vt:lpstr>Todo</vt:lpstr>
      <vt:lpstr>他機関大気拡散解析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CREST 持続可能な水利用を実現する革新的な技術とシステム 安全で持続可能な水利用のための放射性物質移流拡散シミュレータの開発 あ 福島会合</dc:title>
  <dc:creator>ccsruser</dc:creator>
  <cp:lastModifiedBy>Kei Yoshimura</cp:lastModifiedBy>
  <cp:revision>97</cp:revision>
  <cp:lastPrinted>2012-07-09T06:13:52Z</cp:lastPrinted>
  <dcterms:created xsi:type="dcterms:W3CDTF">2012-04-26T06:18:16Z</dcterms:created>
  <dcterms:modified xsi:type="dcterms:W3CDTF">2012-08-27T01:48:27Z</dcterms:modified>
</cp:coreProperties>
</file>