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4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土砂動態の把握に向けた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河川流量の成分分離：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EMMA</a:t>
            </a:r>
            <a:r>
              <a:rPr lang="ja-JP" altLang="en-US" dirty="0" smtClean="0"/>
              <a:t>法と数値フィルター法の比較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横尾善之</a:t>
            </a:r>
            <a:endParaRPr lang="en-US" altLang="ja-JP" dirty="0" smtClean="0"/>
          </a:p>
          <a:p>
            <a:r>
              <a:rPr kumimoji="1" lang="ja-JP" altLang="en-US" dirty="0"/>
              <a:t>福島</a:t>
            </a:r>
            <a:r>
              <a:rPr kumimoji="1" lang="ja-JP" altLang="en-US" dirty="0" smtClean="0"/>
              <a:t>大学共生システム理工学類</a:t>
            </a:r>
            <a:endParaRPr kumimoji="1" lang="en-US" altLang="ja-JP" dirty="0" smtClean="0"/>
          </a:p>
          <a:p>
            <a:r>
              <a:rPr lang="ja-JP" altLang="en-US" dirty="0"/>
              <a:t>環境</a:t>
            </a:r>
            <a:r>
              <a:rPr lang="ja-JP" altLang="en-US" dirty="0" smtClean="0"/>
              <a:t>システムマネジメント専攻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20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中間流出成分と</a:t>
            </a:r>
            <a:r>
              <a:rPr lang="en-US" altLang="ja-JP" dirty="0"/>
              <a:t>EMMA</a:t>
            </a:r>
            <a:r>
              <a:rPr lang="ja-JP" altLang="ja-JP" dirty="0"/>
              <a:t>の成分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/>
          <p:nvPr/>
        </p:nvPicPr>
        <p:blipFill>
          <a:blip r:embed="rId2"/>
          <a:stretch>
            <a:fillRect/>
          </a:stretch>
        </p:blipFill>
        <p:spPr>
          <a:xfrm>
            <a:off x="785396" y="1623060"/>
            <a:ext cx="7573207" cy="483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なに</a:t>
            </a:r>
            <a:r>
              <a:rPr lang="ja-JP" altLang="en-US" dirty="0" smtClean="0"/>
              <a:t>ができるか？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河川流量</a:t>
            </a:r>
            <a:r>
              <a:rPr lang="ja-JP" altLang="en-US" dirty="0" smtClean="0"/>
              <a:t>の成分分離結果から濁度を概算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成分分離結果は，モデル構造の確認材料に？</a:t>
            </a:r>
            <a:endParaRPr lang="en-US" altLang="ja-JP" dirty="0" smtClean="0"/>
          </a:p>
          <a:p>
            <a:pPr lvl="1"/>
            <a:r>
              <a:rPr lang="ja-JP" altLang="en-US" dirty="0"/>
              <a:t>流量</a:t>
            </a:r>
            <a:r>
              <a:rPr lang="ja-JP" altLang="en-US" dirty="0" smtClean="0"/>
              <a:t>と濁度の関係は流域ごとに異なるのが問題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濁度から</a:t>
            </a:r>
            <a:r>
              <a:rPr lang="ja-JP" altLang="en-US" dirty="0"/>
              <a:t>浮遊</a:t>
            </a:r>
            <a:r>
              <a:rPr lang="ja-JP" altLang="en-US" dirty="0" smtClean="0"/>
              <a:t>物質量</a:t>
            </a:r>
            <a:r>
              <a:rPr lang="en-US" altLang="ja-JP" dirty="0" smtClean="0"/>
              <a:t>(Suspended </a:t>
            </a:r>
            <a:r>
              <a:rPr lang="en-US" altLang="ja-JP" dirty="0" err="1" smtClean="0"/>
              <a:t>Soild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を推定</a:t>
            </a:r>
            <a:endParaRPr lang="en-US" altLang="ja-JP" dirty="0" smtClean="0"/>
          </a:p>
          <a:p>
            <a:pPr lvl="1"/>
            <a:r>
              <a:rPr lang="ja-JP" altLang="en-US" dirty="0"/>
              <a:t>放射性</a:t>
            </a:r>
            <a:r>
              <a:rPr lang="ja-JP" altLang="en-US" dirty="0" smtClean="0"/>
              <a:t>物質の動態を推定するための基礎材料を提供できる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ja-JP" altLang="en-US" dirty="0" smtClean="0"/>
              <a:t>濁度情報</a:t>
            </a:r>
            <a:r>
              <a:rPr lang="en-US" altLang="ja-JP" dirty="0" smtClean="0"/>
              <a:t>×</a:t>
            </a:r>
            <a:r>
              <a:rPr lang="ja-JP" altLang="en-US" dirty="0" smtClean="0"/>
              <a:t>河川流量→</a:t>
            </a:r>
            <a:r>
              <a:rPr lang="ja-JP" altLang="en-US" dirty="0"/>
              <a:t>・・・</a:t>
            </a:r>
            <a:r>
              <a:rPr lang="ja-JP" altLang="en-US" dirty="0" smtClean="0"/>
              <a:t>→汚泥量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→脱水汚泥の放射性物質濃度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35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目論見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34436" y="1530173"/>
            <a:ext cx="485261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放射性物質</a:t>
            </a:r>
            <a:r>
              <a:rPr lang="ja-JP" altLang="en-US" sz="2800" dirty="0" smtClean="0"/>
              <a:t>の</a:t>
            </a:r>
            <a:r>
              <a:rPr lang="ja-JP" altLang="en-US" sz="2800" dirty="0" smtClean="0"/>
              <a:t>移動</a:t>
            </a:r>
            <a:r>
              <a:rPr lang="ja-JP" altLang="en-US" sz="2800" dirty="0" smtClean="0"/>
              <a:t>≒土砂移動</a:t>
            </a:r>
            <a:endParaRPr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5447" y="2352787"/>
            <a:ext cx="8470589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放射性物質のモニタリングには浮遊物質量</a:t>
            </a:r>
            <a:r>
              <a:rPr lang="en-US" altLang="ja-JP" sz="2800" dirty="0" smtClean="0"/>
              <a:t>(Suspended </a:t>
            </a:r>
          </a:p>
          <a:p>
            <a:r>
              <a:rPr lang="en-US" altLang="ja-JP" sz="2800" dirty="0" err="1" smtClean="0"/>
              <a:t>Soild</a:t>
            </a:r>
            <a:r>
              <a:rPr lang="en-US" altLang="ja-JP" sz="2800" dirty="0" smtClean="0"/>
              <a:t>: SS)</a:t>
            </a:r>
            <a:r>
              <a:rPr lang="ja-JP" altLang="en-US" sz="2800" dirty="0" smtClean="0"/>
              <a:t>の把握が必要では？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9110" y="3606288"/>
            <a:ext cx="84032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SS</a:t>
            </a:r>
            <a:r>
              <a:rPr lang="ja-JP" altLang="en-US" sz="2800" dirty="0" smtClean="0"/>
              <a:t>の測定は室内測定が</a:t>
            </a:r>
            <a:r>
              <a:rPr lang="ja-JP" altLang="en-US" sz="2800" dirty="0" smtClean="0"/>
              <a:t>必要でモニタリングには不適</a:t>
            </a:r>
            <a:r>
              <a:rPr lang="ja-JP" altLang="en-US" sz="2800" dirty="0" smtClean="0"/>
              <a:t>？</a:t>
            </a:r>
            <a:endParaRPr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205" y="4428902"/>
            <a:ext cx="841307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SS</a:t>
            </a:r>
            <a:r>
              <a:rPr lang="ja-JP" altLang="en-US" sz="2800" dirty="0" smtClean="0"/>
              <a:t>と相関がある「濁度（</a:t>
            </a:r>
            <a:r>
              <a:rPr lang="en-US" altLang="ja-JP" sz="2800" dirty="0" smtClean="0"/>
              <a:t>Turbidity</a:t>
            </a:r>
            <a:r>
              <a:rPr lang="ja-JP" altLang="en-US" sz="2800" dirty="0" smtClean="0"/>
              <a:t>）」ならば</a:t>
            </a:r>
            <a:r>
              <a:rPr lang="ja-JP" altLang="en-US" sz="2800" dirty="0" smtClean="0"/>
              <a:t>モニタリング可</a:t>
            </a:r>
            <a:endParaRPr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27466" y="5251516"/>
            <a:ext cx="706655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濁度（</a:t>
            </a:r>
            <a:r>
              <a:rPr lang="en-US" altLang="ja-JP" sz="2800" dirty="0" smtClean="0"/>
              <a:t>Turbidity</a:t>
            </a:r>
            <a:r>
              <a:rPr lang="ja-JP" altLang="en-US" sz="2800" dirty="0" smtClean="0"/>
              <a:t>）は表面流出成分と相関がある</a:t>
            </a:r>
            <a:endParaRPr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0362" y="6074132"/>
            <a:ext cx="8100294" cy="523220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表面流出成分→濁度→</a:t>
            </a:r>
            <a:r>
              <a:rPr lang="en-US" altLang="ja-JP" sz="2800" dirty="0" smtClean="0"/>
              <a:t>SS</a:t>
            </a:r>
            <a:r>
              <a:rPr lang="ja-JP" altLang="en-US" sz="2800" dirty="0" smtClean="0"/>
              <a:t>→放射性物質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→</a:t>
            </a:r>
            <a:r>
              <a:rPr lang="ja-JP" altLang="en-US" sz="2800" dirty="0" smtClean="0"/>
              <a:t>下水汚泥</a:t>
            </a:r>
            <a:r>
              <a:rPr lang="en-US" altLang="ja-JP" sz="2800" dirty="0" smtClean="0"/>
              <a:t>)</a:t>
            </a:r>
            <a:endParaRPr lang="ja-JP" altLang="en-US" sz="2800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560741" y="2053393"/>
            <a:ext cx="1" cy="2993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4560741" y="3306894"/>
            <a:ext cx="1" cy="2993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4560741" y="4129508"/>
            <a:ext cx="0" cy="2993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560741" y="4952122"/>
            <a:ext cx="0" cy="2993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4560741" y="5774736"/>
            <a:ext cx="0" cy="2993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7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数値フィルター</a:t>
            </a:r>
            <a:r>
              <a:rPr lang="ja-JP" altLang="ja-JP" dirty="0" smtClean="0"/>
              <a:t>に</a:t>
            </a:r>
            <a:r>
              <a:rPr lang="ja-JP" altLang="ja-JP" dirty="0"/>
              <a:t>よる成分分離結果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/>
          <p:nvPr/>
        </p:nvPicPr>
        <p:blipFill>
          <a:blip r:embed="rId2"/>
          <a:stretch>
            <a:fillRect/>
          </a:stretch>
        </p:blipFill>
        <p:spPr>
          <a:xfrm>
            <a:off x="971601" y="1520971"/>
            <a:ext cx="7885330" cy="514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5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数値フィルター</a:t>
            </a:r>
            <a:r>
              <a:rPr lang="ja-JP" altLang="en-US" dirty="0" smtClean="0"/>
              <a:t>による成分分離方法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049998"/>
              </p:ext>
            </p:extLst>
          </p:nvPr>
        </p:nvGraphicFramePr>
        <p:xfrm>
          <a:off x="1182452" y="1584837"/>
          <a:ext cx="6779096" cy="284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数式" r:id="rId3" imgW="3022560" imgH="1269720" progId="Equation.3">
                  <p:embed/>
                </p:oleObj>
              </mc:Choice>
              <mc:Fallback>
                <p:oleObj name="数式" r:id="rId3" imgW="3022560" imgH="1269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2452" y="1584837"/>
                        <a:ext cx="6779096" cy="284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円/楕円 4"/>
          <p:cNvSpPr/>
          <p:nvPr/>
        </p:nvSpPr>
        <p:spPr>
          <a:xfrm>
            <a:off x="1902277" y="3356992"/>
            <a:ext cx="524380" cy="5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175502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時定数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43608" y="2924200"/>
            <a:ext cx="2573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減衰率</a:t>
            </a:r>
            <a:r>
              <a:rPr lang="en-US" altLang="ja-JP" sz="2800" dirty="0" smtClean="0"/>
              <a:t>(2.0~2.5)</a:t>
            </a:r>
            <a:endParaRPr kumimoji="1" lang="ja-JP" altLang="en-US" sz="2800" dirty="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723113"/>
              </p:ext>
            </p:extLst>
          </p:nvPr>
        </p:nvGraphicFramePr>
        <p:xfrm>
          <a:off x="3559576" y="4725144"/>
          <a:ext cx="5476920" cy="1802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数式" r:id="rId5" imgW="2006280" imgH="660240" progId="Equation.3">
                  <p:embed/>
                </p:oleObj>
              </mc:Choice>
              <mc:Fallback>
                <p:oleObj name="数式" r:id="rId5" imgW="200628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59576" y="4725144"/>
                        <a:ext cx="5476920" cy="18025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円/楕円 9"/>
          <p:cNvSpPr/>
          <p:nvPr/>
        </p:nvSpPr>
        <p:spPr>
          <a:xfrm>
            <a:off x="1907704" y="3932312"/>
            <a:ext cx="524380" cy="5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1484784"/>
            <a:ext cx="2404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数値フィルター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8836" y="495559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地下水流出成分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4020" y="5920052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表面</a:t>
            </a:r>
            <a:r>
              <a:rPr kumimoji="1" lang="ja-JP" altLang="en-US" sz="3200" dirty="0" smtClean="0"/>
              <a:t>流出成分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82363" y="414908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基底流量</a:t>
            </a:r>
            <a:endParaRPr kumimoji="1" lang="ja-JP" altLang="en-US" sz="3200" dirty="0"/>
          </a:p>
        </p:txBody>
      </p:sp>
      <p:sp>
        <p:nvSpPr>
          <p:cNvPr id="16" name="円/楕円 15"/>
          <p:cNvSpPr/>
          <p:nvPr/>
        </p:nvSpPr>
        <p:spPr>
          <a:xfrm>
            <a:off x="8028384" y="4955597"/>
            <a:ext cx="864096" cy="7538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4623684" y="5084440"/>
            <a:ext cx="524380" cy="5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19872" y="4377298"/>
            <a:ext cx="2850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Y1</a:t>
            </a:r>
            <a:r>
              <a:rPr kumimoji="1" lang="ja-JP" altLang="en-US" sz="2000" dirty="0" err="1" smtClean="0"/>
              <a:t>が負に</a:t>
            </a:r>
            <a:r>
              <a:rPr kumimoji="1" lang="ja-JP" altLang="en-US" sz="2000" dirty="0" smtClean="0"/>
              <a:t>ならないための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重み係数（</a:t>
            </a:r>
            <a:r>
              <a:rPr kumimoji="1" lang="en-US" altLang="ja-JP" sz="2000" dirty="0" smtClean="0"/>
              <a:t>=1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4014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時</a:t>
            </a:r>
            <a:r>
              <a:rPr lang="ja-JP" altLang="en-US" dirty="0" smtClean="0"/>
              <a:t>定数の求め方</a:t>
            </a:r>
            <a:endParaRPr kumimoji="1" lang="ja-JP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374749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5508104" y="4635134"/>
            <a:ext cx="108012" cy="540060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008993"/>
              </p:ext>
            </p:extLst>
          </p:nvPr>
        </p:nvGraphicFramePr>
        <p:xfrm>
          <a:off x="4590634" y="2420888"/>
          <a:ext cx="3469664" cy="618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数式" r:id="rId4" imgW="1282680" imgH="228600" progId="Equation.3">
                  <p:embed/>
                </p:oleObj>
              </mc:Choice>
              <mc:Fallback>
                <p:oleObj name="数式" r:id="rId4" imgW="1282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90634" y="2420888"/>
                        <a:ext cx="3469664" cy="618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円/楕円 13"/>
          <p:cNvSpPr/>
          <p:nvPr/>
        </p:nvSpPr>
        <p:spPr>
          <a:xfrm>
            <a:off x="7236296" y="2492896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>
            <a:stCxn id="14" idx="4"/>
          </p:cNvCxnSpPr>
          <p:nvPr/>
        </p:nvCxnSpPr>
        <p:spPr>
          <a:xfrm flipH="1">
            <a:off x="5616116" y="2924944"/>
            <a:ext cx="1836204" cy="198022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1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Mixing diagram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04" y="1124744"/>
            <a:ext cx="8824591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3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End-member mixing analysis (EMMA)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複数の異なる場所にある水の水質から，河川の水の水質は決定されると仮定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25593"/>
              </p:ext>
            </p:extLst>
          </p:nvPr>
        </p:nvGraphicFramePr>
        <p:xfrm>
          <a:off x="1536481" y="3068960"/>
          <a:ext cx="6071037" cy="221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数式" r:id="rId3" imgW="1879560" imgH="685800" progId="Equation.3">
                  <p:embed/>
                </p:oleObj>
              </mc:Choice>
              <mc:Fallback>
                <p:oleObj name="数式" r:id="rId3" imgW="187956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6481" y="3068960"/>
                        <a:ext cx="6071037" cy="2215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円/楕円 4"/>
          <p:cNvSpPr/>
          <p:nvPr/>
        </p:nvSpPr>
        <p:spPr>
          <a:xfrm>
            <a:off x="2483768" y="5733256"/>
            <a:ext cx="792088" cy="836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3087819" y="4581128"/>
            <a:ext cx="792088" cy="836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076600" y="3796882"/>
            <a:ext cx="792088" cy="836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372200" y="4581128"/>
            <a:ext cx="792088" cy="836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716016" y="4579998"/>
            <a:ext cx="792088" cy="836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156176" y="3771898"/>
            <a:ext cx="792088" cy="836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4572000" y="3796882"/>
            <a:ext cx="792088" cy="836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83863" y="5949280"/>
            <a:ext cx="2451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smtClean="0"/>
              <a:t>が</a:t>
            </a:r>
            <a:r>
              <a:rPr kumimoji="1" lang="en-US" altLang="ja-JP" sz="2800" dirty="0" smtClean="0"/>
              <a:t>End-member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718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EMMA</a:t>
            </a:r>
            <a:r>
              <a:rPr lang="ja-JP" altLang="ja-JP" dirty="0"/>
              <a:t>による成分分離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05" y="1484784"/>
            <a:ext cx="7825590" cy="5108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959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ja-JP" dirty="0"/>
              <a:t>表面流出成分と</a:t>
            </a:r>
            <a:r>
              <a:rPr lang="en-US" altLang="ja-JP" dirty="0"/>
              <a:t>EMMA</a:t>
            </a:r>
            <a:r>
              <a:rPr lang="ja-JP" altLang="ja-JP" dirty="0"/>
              <a:t>の成分</a:t>
            </a:r>
            <a:r>
              <a:rPr lang="en-US" altLang="ja-JP" dirty="0"/>
              <a:t>1</a:t>
            </a:r>
            <a:r>
              <a:rPr lang="ja-JP" altLang="ja-JP" dirty="0"/>
              <a:t>＋成分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484784"/>
            <a:ext cx="7992888" cy="513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63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276</Words>
  <Application>Microsoft Office PowerPoint</Application>
  <PresentationFormat>画面に合わせる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Office テーマ</vt:lpstr>
      <vt:lpstr>数式</vt:lpstr>
      <vt:lpstr>土砂動態の把握に向けた 河川流量の成分分離： EMMA法と数値フィルター法の比較</vt:lpstr>
      <vt:lpstr>目論見</vt:lpstr>
      <vt:lpstr>数値フィルターによる成分分離結果</vt:lpstr>
      <vt:lpstr>数値フィルターによる成分分離方法</vt:lpstr>
      <vt:lpstr>時定数の求め方</vt:lpstr>
      <vt:lpstr>Mixing diagram</vt:lpstr>
      <vt:lpstr>End-member mixing analysis (EMMA)</vt:lpstr>
      <vt:lpstr>EMMAによる成分分離</vt:lpstr>
      <vt:lpstr>表面流出成分とEMMAの成分1＋成分2</vt:lpstr>
      <vt:lpstr>中間流出成分とEMMAの成分3</vt:lpstr>
      <vt:lpstr>なにができるか？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土砂動態の把握に向けた 河川流量の成分分離： EMMA法と数値フィルター法の比較</dc:title>
  <dc:creator>yokoo</dc:creator>
  <cp:lastModifiedBy>yokoo</cp:lastModifiedBy>
  <cp:revision>17</cp:revision>
  <dcterms:created xsi:type="dcterms:W3CDTF">2012-08-24T09:18:19Z</dcterms:created>
  <dcterms:modified xsi:type="dcterms:W3CDTF">2012-08-27T03:30:50Z</dcterms:modified>
</cp:coreProperties>
</file>