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1" r:id="rId4"/>
    <p:sldId id="259" r:id="rId5"/>
    <p:sldId id="260" r:id="rId6"/>
    <p:sldId id="269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1D38E-2690-4629-AC72-651D2AF9F5B2}" type="datetimeFigureOut">
              <a:rPr kumimoji="1" lang="ja-JP" altLang="en-US" smtClean="0"/>
              <a:pPr/>
              <a:t>2012/8/27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4DEBE-3681-4529-90C3-238396938E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4DEBE-3681-4529-90C3-238396938EB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8287-AE2F-4E5C-8F3F-DFF60FF70959}" type="datetime1">
              <a:rPr kumimoji="1" lang="ja-JP" altLang="en-US" smtClean="0"/>
              <a:pPr/>
              <a:t>2012/8/27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108B-50D8-46AA-8F43-52CB2B886B54}" type="datetime1">
              <a:rPr kumimoji="1" lang="ja-JP" altLang="en-US" smtClean="0"/>
              <a:pPr/>
              <a:t>2012/8/27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1CD-3F3C-4400-BD62-2C2E4EE2C4C1}" type="datetime1">
              <a:rPr kumimoji="1" lang="ja-JP" altLang="en-US" smtClean="0"/>
              <a:pPr/>
              <a:t>2012/8/27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4368-7BA1-4C73-B37D-129E3B9C11E7}" type="datetime1">
              <a:rPr kumimoji="1" lang="ja-JP" altLang="en-US" smtClean="0"/>
              <a:pPr/>
              <a:t>2012/8/27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CF45-6AF0-4024-8600-16EDFEE496A6}" type="datetime1">
              <a:rPr kumimoji="1" lang="ja-JP" altLang="en-US" smtClean="0"/>
              <a:pPr/>
              <a:t>2012/8/27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C200-AB32-40C4-B572-FEA6250EA35E}" type="datetime1">
              <a:rPr kumimoji="1" lang="ja-JP" altLang="en-US" smtClean="0"/>
              <a:pPr/>
              <a:t>2012/8/27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C63E-7128-43A6-A7E1-874144FC42E8}" type="datetime1">
              <a:rPr kumimoji="1" lang="ja-JP" altLang="en-US" smtClean="0"/>
              <a:pPr/>
              <a:t>2012/8/27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4205-80EF-4A6D-9128-AD82C1E4C1B7}" type="datetime1">
              <a:rPr kumimoji="1" lang="ja-JP" altLang="en-US" smtClean="0"/>
              <a:pPr/>
              <a:t>2012/8/27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29C7-F00D-4F5D-BE83-48B02DF996C6}" type="datetime1">
              <a:rPr kumimoji="1" lang="ja-JP" altLang="en-US" smtClean="0"/>
              <a:pPr/>
              <a:t>2012/8/27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A091-6D6B-4002-8A2F-B0AB485A2A99}" type="datetime1">
              <a:rPr kumimoji="1" lang="ja-JP" altLang="en-US" smtClean="0"/>
              <a:pPr/>
              <a:t>2012/8/27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E9F2-8EF1-4F99-B036-E9D26804A0DA}" type="datetime1">
              <a:rPr kumimoji="1" lang="ja-JP" altLang="en-US" smtClean="0"/>
              <a:pPr/>
              <a:t>2012/8/27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A6FC-2B8A-4257-B8BA-224B216B4683}" type="datetime1">
              <a:rPr kumimoji="1" lang="ja-JP" altLang="en-US" smtClean="0"/>
              <a:pPr/>
              <a:t>2012/8/27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08A1-6DF5-48DB-BE28-5E9EEF09DE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450703"/>
          </a:xfrm>
        </p:spPr>
        <p:txBody>
          <a:bodyPr>
            <a:normAutofit/>
          </a:bodyPr>
          <a:lstStyle/>
          <a:p>
            <a:r>
              <a:rPr lang="ja-JP" altLang="en-US" sz="5400" dirty="0" smtClean="0"/>
              <a:t>調査</a:t>
            </a:r>
            <a:r>
              <a:rPr lang="ja-JP" altLang="en-US" sz="5400" dirty="0"/>
              <a:t>研究概要</a:t>
            </a:r>
            <a:r>
              <a:rPr lang="ja-JP" altLang="en-US" sz="5400" dirty="0" smtClean="0"/>
              <a:t>報告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（村上チーム）</a:t>
            </a:r>
            <a:endParaRPr kumimoji="1" lang="ja-JP" altLang="en-US" sz="5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28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CREST2</a:t>
            </a:r>
            <a:r>
              <a:rPr lang="ja-JP" altLang="en-US" sz="2400" dirty="0" smtClean="0">
                <a:latin typeface="+mj-lt"/>
              </a:rPr>
              <a:t>打ち合わせ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43875" y="0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j-lt"/>
              </a:rPr>
              <a:t>2012</a:t>
            </a:r>
            <a:r>
              <a:rPr kumimoji="1" lang="ja-JP" altLang="en-US" sz="2400" dirty="0" smtClean="0">
                <a:latin typeface="+mj-lt"/>
              </a:rPr>
              <a:t>年</a:t>
            </a:r>
            <a:r>
              <a:rPr kumimoji="1" lang="en-US" altLang="ja-JP" sz="2400" dirty="0" smtClean="0">
                <a:latin typeface="+mj-lt"/>
              </a:rPr>
              <a:t>8</a:t>
            </a:r>
            <a:r>
              <a:rPr kumimoji="1" lang="ja-JP" altLang="en-US" sz="2400" dirty="0" smtClean="0">
                <a:latin typeface="+mj-lt"/>
              </a:rPr>
              <a:t>月</a:t>
            </a:r>
            <a:r>
              <a:rPr kumimoji="1" lang="en-US" altLang="ja-JP" sz="2400" dirty="0" smtClean="0">
                <a:latin typeface="+mj-lt"/>
              </a:rPr>
              <a:t>27</a:t>
            </a:r>
            <a:r>
              <a:rPr kumimoji="1" lang="ja-JP" altLang="en-US" sz="2400" dirty="0" smtClean="0">
                <a:latin typeface="+mj-lt"/>
              </a:rPr>
              <a:t>日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2528888" y="4260502"/>
            <a:ext cx="6400800" cy="1328738"/>
          </a:xfrm>
        </p:spPr>
        <p:txBody>
          <a:bodyPr>
            <a:normAutofit/>
          </a:bodyPr>
          <a:lstStyle/>
          <a:p>
            <a:pPr algn="r"/>
            <a:r>
              <a:rPr lang="ja-JP" altLang="en-US" dirty="0" smtClean="0">
                <a:solidFill>
                  <a:schemeClr val="tx1"/>
                </a:solidFill>
              </a:rPr>
              <a:t>村上道夫</a:t>
            </a:r>
            <a:r>
              <a:rPr lang="ja-JP" altLang="en-US" dirty="0" smtClean="0">
                <a:solidFill>
                  <a:schemeClr val="tx1"/>
                </a:solidFill>
              </a:rPr>
              <a:t>、</a:t>
            </a:r>
            <a:r>
              <a:rPr lang="ja-JP" altLang="en-US" dirty="0" smtClean="0">
                <a:solidFill>
                  <a:schemeClr val="tx1"/>
                </a:solidFill>
              </a:rPr>
              <a:t>横尾善之、高田</a:t>
            </a:r>
            <a:r>
              <a:rPr lang="ja-JP" altLang="en-US" dirty="0" smtClean="0">
                <a:solidFill>
                  <a:schemeClr val="tx1"/>
                </a:solidFill>
              </a:rPr>
              <a:t>秀</a:t>
            </a:r>
            <a:r>
              <a:rPr lang="ja-JP" altLang="en-US" dirty="0" smtClean="0">
                <a:solidFill>
                  <a:schemeClr val="tx1"/>
                </a:solidFill>
              </a:rPr>
              <a:t>重</a:t>
            </a:r>
            <a:r>
              <a:rPr lang="ja-JP" altLang="en-US" dirty="0" smtClean="0">
                <a:solidFill>
                  <a:schemeClr val="tx1"/>
                </a:solidFill>
              </a:rPr>
              <a:t>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r"/>
            <a:r>
              <a:rPr lang="ja-JP" altLang="en-US" dirty="0" smtClean="0">
                <a:solidFill>
                  <a:schemeClr val="tx1"/>
                </a:solidFill>
              </a:rPr>
              <a:t>鯉渕幸生、山下</a:t>
            </a:r>
            <a:r>
              <a:rPr lang="ja-JP" altLang="en-US" dirty="0" smtClean="0">
                <a:solidFill>
                  <a:schemeClr val="tx1"/>
                </a:solidFill>
              </a:rPr>
              <a:t>麗、</a:t>
            </a:r>
            <a:r>
              <a:rPr lang="en-GB" altLang="ja-JP" dirty="0" err="1" smtClean="0">
                <a:solidFill>
                  <a:schemeClr val="tx1"/>
                </a:solidFill>
              </a:rPr>
              <a:t>Mahua</a:t>
            </a:r>
            <a:r>
              <a:rPr lang="en-GB" altLang="ja-JP" dirty="0" smtClean="0">
                <a:solidFill>
                  <a:schemeClr val="tx1"/>
                </a:solidFill>
              </a:rPr>
              <a:t> </a:t>
            </a:r>
            <a:r>
              <a:rPr lang="en-GB" altLang="ja-JP" dirty="0" err="1" smtClean="0">
                <a:solidFill>
                  <a:schemeClr val="tx1"/>
                </a:solidFill>
              </a:rPr>
              <a:t>Saha</a:t>
            </a:r>
            <a:endParaRPr lang="ja-JP" altLang="en-US" dirty="0" smtClean="0">
              <a:solidFill>
                <a:schemeClr val="tx1"/>
              </a:solidFill>
            </a:endParaRPr>
          </a:p>
        </p:txBody>
      </p:sp>
      <p:pic>
        <p:nvPicPr>
          <p:cNvPr id="8" name="Picture 8" descr="wowlogo_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300" y="5572125"/>
            <a:ext cx="25923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CA53-3FAA-4033-AFBC-00944F10002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10" y="30390"/>
            <a:ext cx="7131058" cy="433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698179" y="4293096"/>
            <a:ext cx="776225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蓬莱ダム堆積物（</a:t>
            </a:r>
            <a:r>
              <a:rPr lang="en-US" altLang="ja-JP" sz="2800" dirty="0" smtClean="0"/>
              <a:t>18</a:t>
            </a:r>
            <a:r>
              <a:rPr lang="ja-JP" altLang="en-US" sz="2800" dirty="0" smtClean="0"/>
              <a:t>試料）</a:t>
            </a:r>
            <a:endParaRPr lang="en-US" altLang="ja-JP" sz="2800" dirty="0" smtClean="0"/>
          </a:p>
          <a:p>
            <a:r>
              <a:rPr lang="ja-JP" altLang="en-US" sz="2400" dirty="0"/>
              <a:t>　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地点、</a:t>
            </a:r>
            <a:r>
              <a:rPr lang="en-US" altLang="ja-JP" sz="2000" dirty="0" smtClean="0"/>
              <a:t>2</a:t>
            </a:r>
            <a:r>
              <a:rPr lang="ja-JP" altLang="en-US" sz="2000" dirty="0" smtClean="0"/>
              <a:t>層（</a:t>
            </a:r>
            <a:r>
              <a:rPr lang="en-US" altLang="ja-JP" sz="2000" dirty="0" smtClean="0"/>
              <a:t>0-2cm,2-4cm</a:t>
            </a:r>
            <a:r>
              <a:rPr lang="ja-JP" altLang="en-US" sz="2000" dirty="0" smtClean="0"/>
              <a:t>）、</a:t>
            </a:r>
            <a:r>
              <a:rPr lang="en-US" altLang="ja-JP" sz="2000" dirty="0"/>
              <a:t>3</a:t>
            </a:r>
            <a:r>
              <a:rPr lang="ja-JP" altLang="en-US" sz="2000" dirty="0" smtClean="0"/>
              <a:t>回（</a:t>
            </a:r>
            <a:r>
              <a:rPr lang="en-US" altLang="ja-JP" sz="2000" dirty="0" smtClean="0"/>
              <a:t>2011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7</a:t>
            </a:r>
            <a:r>
              <a:rPr lang="ja-JP" altLang="en-US" sz="2000" dirty="0" smtClean="0"/>
              <a:t>月、</a:t>
            </a:r>
            <a:r>
              <a:rPr lang="en-US" altLang="ja-JP" sz="2000" dirty="0" smtClean="0"/>
              <a:t>2012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4</a:t>
            </a:r>
            <a:r>
              <a:rPr lang="ja-JP" altLang="en-US" sz="2000" dirty="0" smtClean="0"/>
              <a:t>月、</a:t>
            </a:r>
            <a:r>
              <a:rPr lang="en-US" altLang="ja-JP" sz="2000" dirty="0" smtClean="0"/>
              <a:t>8</a:t>
            </a:r>
            <a:r>
              <a:rPr lang="ja-JP" altLang="en-US" sz="2000" dirty="0" smtClean="0"/>
              <a:t>月（</a:t>
            </a:r>
            <a:r>
              <a:rPr lang="en-US" altLang="ja-JP" sz="2000" dirty="0" smtClean="0"/>
              <a:t>?</a:t>
            </a:r>
            <a:r>
              <a:rPr lang="ja-JP" altLang="en-US" sz="2000" dirty="0" smtClean="0"/>
              <a:t>））</a:t>
            </a:r>
            <a:endParaRPr lang="en-US" altLang="ja-JP" sz="2000" dirty="0" smtClean="0"/>
          </a:p>
          <a:p>
            <a:r>
              <a:rPr kumimoji="1" lang="ja-JP" altLang="en-US" sz="2800" dirty="0"/>
              <a:t>道路</a:t>
            </a:r>
            <a:r>
              <a:rPr kumimoji="1" lang="ja-JP" altLang="en-US" sz="2800" dirty="0" smtClean="0"/>
              <a:t>塵埃（</a:t>
            </a:r>
            <a:r>
              <a:rPr kumimoji="1" lang="en-US" altLang="ja-JP" sz="2800" dirty="0" smtClean="0"/>
              <a:t>8</a:t>
            </a:r>
            <a:r>
              <a:rPr kumimoji="1" lang="ja-JP" altLang="en-US" sz="2800" dirty="0" smtClean="0"/>
              <a:t>試料</a:t>
            </a:r>
            <a:r>
              <a:rPr kumimoji="1" lang="ja-JP" altLang="en-US" sz="2000" dirty="0" smtClean="0"/>
              <a:t>：幹線</a:t>
            </a:r>
            <a:r>
              <a:rPr kumimoji="1" lang="en-US" altLang="ja-JP" sz="2000" dirty="0" smtClean="0"/>
              <a:t>4</a:t>
            </a:r>
            <a:r>
              <a:rPr kumimoji="1" lang="ja-JP" altLang="en-US" sz="2000" dirty="0" smtClean="0"/>
              <a:t>か所、住宅地</a:t>
            </a:r>
            <a:r>
              <a:rPr kumimoji="1" lang="en-US" altLang="ja-JP" sz="2000" dirty="0" smtClean="0"/>
              <a:t>4</a:t>
            </a:r>
            <a:r>
              <a:rPr lang="ja-JP" altLang="en-US" sz="2000" dirty="0"/>
              <a:t>か所</a:t>
            </a:r>
            <a:r>
              <a:rPr kumimoji="1" lang="ja-JP" altLang="en-US" sz="2800" dirty="0" smtClean="0"/>
              <a:t>）</a:t>
            </a:r>
            <a:endParaRPr kumimoji="1" lang="en-US" altLang="ja-JP" sz="2800" dirty="0" smtClean="0"/>
          </a:p>
          <a:p>
            <a:r>
              <a:rPr lang="ja-JP" altLang="en-US" sz="2800" dirty="0"/>
              <a:t>水田</a:t>
            </a:r>
            <a:r>
              <a:rPr lang="ja-JP" altLang="en-US" sz="2800" dirty="0" smtClean="0"/>
              <a:t>土壌（</a:t>
            </a:r>
            <a:r>
              <a:rPr lang="en-US" altLang="ja-JP" sz="2800" dirty="0"/>
              <a:t>7</a:t>
            </a:r>
            <a:r>
              <a:rPr lang="ja-JP" altLang="en-US" sz="2800" dirty="0" smtClean="0"/>
              <a:t>試料（</a:t>
            </a:r>
            <a:r>
              <a:rPr lang="en-US" altLang="ja-JP" sz="2800" dirty="0" smtClean="0"/>
              <a:t>?</a:t>
            </a:r>
            <a:r>
              <a:rPr lang="ja-JP" altLang="en-US" sz="2800" dirty="0" smtClean="0"/>
              <a:t>））</a:t>
            </a:r>
            <a:endParaRPr lang="en-US" altLang="ja-JP" sz="2800" dirty="0" smtClean="0"/>
          </a:p>
          <a:p>
            <a:r>
              <a:rPr lang="ja-JP" altLang="en-US" sz="2800" dirty="0" smtClean="0"/>
              <a:t>畑土壌（</a:t>
            </a:r>
            <a:r>
              <a:rPr lang="en-US" altLang="ja-JP" sz="2800" dirty="0" smtClean="0"/>
              <a:t>5</a:t>
            </a:r>
            <a:r>
              <a:rPr lang="ja-JP" altLang="en-US" sz="2800" dirty="0" smtClean="0"/>
              <a:t>試料（</a:t>
            </a:r>
            <a:r>
              <a:rPr lang="en-US" altLang="ja-JP" sz="2800" dirty="0" smtClean="0"/>
              <a:t>?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r>
              <a:rPr lang="ja-JP" altLang="en-US" sz="2800" dirty="0" smtClean="0"/>
              <a:t>森林土壌・リター（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試料ずつ（</a:t>
            </a:r>
            <a:r>
              <a:rPr lang="en-US" altLang="ja-JP" sz="2800" dirty="0" smtClean="0"/>
              <a:t>?</a:t>
            </a:r>
            <a:r>
              <a:rPr lang="ja-JP" altLang="en-US" sz="2800" dirty="0" smtClean="0"/>
              <a:t>））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5"/>
            <a:ext cx="8913624" cy="56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 flipH="1">
            <a:off x="467544" y="970850"/>
            <a:ext cx="794716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今後やること</a:t>
            </a:r>
            <a:endParaRPr kumimoji="1" lang="en-US" altLang="ja-JP" sz="3600" dirty="0" smtClean="0"/>
          </a:p>
          <a:p>
            <a:endParaRPr lang="en-US" altLang="ja-JP" sz="2800" dirty="0"/>
          </a:p>
          <a:p>
            <a:r>
              <a:rPr lang="en-US" altLang="ja-JP" sz="2800" dirty="0"/>
              <a:t>1</a:t>
            </a:r>
            <a:r>
              <a:rPr lang="ja-JP" altLang="en-US" sz="2800" dirty="0" smtClean="0"/>
              <a:t>）　堆積物の入手（</a:t>
            </a:r>
            <a:r>
              <a:rPr lang="en-US" altLang="ja-JP" sz="2800" dirty="0" smtClean="0"/>
              <a:t>6</a:t>
            </a:r>
            <a:r>
              <a:rPr lang="ja-JP" altLang="en-US" sz="2800" dirty="0"/>
              <a:t>試料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r>
              <a:rPr lang="en-US" altLang="ja-JP" sz="2800" dirty="0"/>
              <a:t>2</a:t>
            </a:r>
            <a:r>
              <a:rPr lang="ja-JP" altLang="en-US" sz="2800" dirty="0" smtClean="0"/>
              <a:t>）　起源解析用成分の測定</a:t>
            </a:r>
            <a:endParaRPr lang="en-US" altLang="ja-JP" sz="2800" dirty="0" smtClean="0"/>
          </a:p>
          <a:p>
            <a:r>
              <a:rPr lang="en-US" altLang="ja-JP" sz="2800" dirty="0"/>
              <a:t>3</a:t>
            </a:r>
            <a:r>
              <a:rPr lang="ja-JP" altLang="en-US" sz="2800" dirty="0" smtClean="0"/>
              <a:t>）　起源解析</a:t>
            </a:r>
            <a:endParaRPr lang="en-US" altLang="ja-JP" sz="2800" dirty="0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 flipH="1">
            <a:off x="467544" y="970850"/>
            <a:ext cx="79471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それ以外の今後の計画</a:t>
            </a:r>
            <a:endParaRPr kumimoji="1" lang="en-US" altLang="ja-JP" sz="3600" dirty="0" smtClean="0"/>
          </a:p>
          <a:p>
            <a:endParaRPr lang="en-US" altLang="ja-JP" sz="2800" dirty="0"/>
          </a:p>
          <a:p>
            <a:r>
              <a:rPr lang="en-US" altLang="ja-JP" sz="2800" dirty="0" smtClean="0"/>
              <a:t>1</a:t>
            </a:r>
            <a:r>
              <a:rPr lang="ja-JP" altLang="en-US" sz="2800" dirty="0" smtClean="0"/>
              <a:t>）　食品曝露量評価（村上）</a:t>
            </a:r>
            <a:endParaRPr lang="en-US" altLang="ja-JP" sz="2800" dirty="0" smtClean="0"/>
          </a:p>
          <a:p>
            <a:r>
              <a:rPr lang="en-US" altLang="ja-JP" sz="2800" dirty="0"/>
              <a:t>2</a:t>
            </a:r>
            <a:r>
              <a:rPr lang="ja-JP" altLang="en-US" sz="2800" dirty="0" smtClean="0"/>
              <a:t>）　荒川調査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堆積物、浮遊砂の調査（鯉渕先生）</a:t>
            </a:r>
            <a:endParaRPr lang="en-US" altLang="ja-JP" sz="2800" dirty="0" smtClean="0"/>
          </a:p>
          <a:p>
            <a:r>
              <a:rPr lang="en-US" altLang="ja-JP" sz="2800" dirty="0" smtClean="0"/>
              <a:t>3</a:t>
            </a:r>
            <a:r>
              <a:rPr lang="ja-JP" altLang="en-US" sz="2800" dirty="0" smtClean="0"/>
              <a:t>）　</a:t>
            </a:r>
            <a:r>
              <a:rPr lang="ja-JP" altLang="en-US" sz="2800" dirty="0"/>
              <a:t>水生生物</a:t>
            </a:r>
            <a:r>
              <a:rPr lang="ja-JP" altLang="en-US" sz="2800" dirty="0" smtClean="0"/>
              <a:t>調査？（横尾先生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r>
              <a:rPr lang="en-US" altLang="ja-JP" sz="2800" dirty="0" smtClean="0"/>
              <a:t>4</a:t>
            </a:r>
            <a:r>
              <a:rPr lang="ja-JP" altLang="en-US" sz="2800" dirty="0" smtClean="0"/>
              <a:t>）　除染コストベネフィット（村上）</a:t>
            </a:r>
            <a:endParaRPr lang="en-US" altLang="ja-JP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51720" y="980728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kumimoji="1" lang="ja-JP" altLang="en-US" sz="4400" dirty="0" smtClean="0"/>
              <a:t>～現況報告～</a:t>
            </a:r>
            <a:r>
              <a:rPr kumimoji="1" lang="en-US" altLang="ja-JP" sz="4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altLang="ja-JP" sz="4400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4400" dirty="0" smtClean="0"/>
              <a:t>大堀川調査</a:t>
            </a:r>
            <a:endParaRPr kumimoji="1" lang="en-US" altLang="ja-JP" sz="4400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sz="4400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sz="4400" dirty="0"/>
              <a:t> </a:t>
            </a:r>
            <a:r>
              <a:rPr lang="ja-JP" altLang="en-US" sz="4400" dirty="0" smtClean="0"/>
              <a:t>蓬莱ダム調査</a:t>
            </a:r>
            <a:endParaRPr lang="en-US" altLang="ja-JP" sz="4400" dirty="0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8032" y="779214"/>
            <a:ext cx="84604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大堀川調査</a:t>
            </a:r>
            <a:endParaRPr kumimoji="1" lang="en-US" altLang="ja-JP" sz="44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目的</a:t>
            </a:r>
            <a:endParaRPr kumimoji="1" lang="en-US" altLang="ja-JP" sz="3200" dirty="0" smtClean="0"/>
          </a:p>
          <a:p>
            <a:r>
              <a:rPr lang="en-US" altLang="ja-JP" sz="3200" dirty="0"/>
              <a:t>1</a:t>
            </a:r>
            <a:r>
              <a:rPr lang="ja-JP" altLang="en-US" sz="3200" dirty="0" err="1" smtClean="0"/>
              <a:t>．</a:t>
            </a:r>
            <a:r>
              <a:rPr lang="ja-JP" altLang="en-US" sz="3200" dirty="0" smtClean="0"/>
              <a:t>浮遊砂中放射性セシウムの挙動の長期観測</a:t>
            </a:r>
            <a:endParaRPr lang="en-US" altLang="ja-JP" sz="3200" dirty="0" smtClean="0"/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　</a:t>
            </a:r>
            <a:r>
              <a:rPr kumimoji="1" lang="ja-JP" altLang="en-US" sz="2000" dirty="0" smtClean="0"/>
              <a:t>⇒モデルの検証材料、負荷量（</a:t>
            </a:r>
            <a:r>
              <a:rPr kumimoji="1" lang="en-US" altLang="ja-JP" sz="2000" dirty="0" smtClean="0"/>
              <a:t>Flux</a:t>
            </a:r>
            <a:r>
              <a:rPr kumimoji="1" lang="ja-JP" altLang="en-US" sz="2000" dirty="0" smtClean="0"/>
              <a:t>）の評価、</a:t>
            </a:r>
            <a:r>
              <a:rPr lang="en-US" altLang="ja-JP" sz="2000" dirty="0" smtClean="0"/>
              <a:t>LQ</a:t>
            </a:r>
            <a:r>
              <a:rPr lang="ja-JP" altLang="en-US" sz="2000" dirty="0" smtClean="0"/>
              <a:t>式の作成、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 　沈降</a:t>
            </a:r>
            <a:r>
              <a:rPr lang="ja-JP" altLang="en-US" sz="2000" dirty="0"/>
              <a:t>した放射性セシウムの何</a:t>
            </a:r>
            <a:r>
              <a:rPr lang="en-US" altLang="ja-JP" sz="2000" dirty="0"/>
              <a:t>%</a:t>
            </a:r>
            <a:r>
              <a:rPr lang="ja-JP" altLang="en-US" sz="2000" dirty="0"/>
              <a:t>くらいが流出しているのか</a:t>
            </a:r>
            <a:r>
              <a:rPr lang="ja-JP" altLang="en-US" sz="2000" dirty="0" smtClean="0"/>
              <a:t>、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</a:t>
            </a:r>
            <a:r>
              <a:rPr kumimoji="1" lang="ja-JP" altLang="en-US" sz="2000" dirty="0" smtClean="0"/>
              <a:t>など。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en-US" altLang="ja-JP" sz="3200" dirty="0" smtClean="0"/>
              <a:t>2</a:t>
            </a:r>
            <a:r>
              <a:rPr kumimoji="1" lang="ja-JP" altLang="en-US" sz="3200" dirty="0" err="1" smtClean="0"/>
              <a:t>．</a:t>
            </a:r>
            <a:r>
              <a:rPr kumimoji="1" lang="ja-JP" altLang="en-US" sz="3200" dirty="0" smtClean="0"/>
              <a:t>浮遊砂中放射性セシウムの起源解析</a:t>
            </a:r>
            <a:endParaRPr kumimoji="1" lang="en-US" altLang="ja-JP" sz="32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⇒堆積物と市街地塵埃のどちらから来ているのか（</a:t>
            </a:r>
            <a:r>
              <a:rPr kumimoji="1" lang="ja-JP" altLang="en-US" sz="2000" dirty="0" smtClean="0"/>
              <a:t>医薬品類、ステロール　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 </a:t>
            </a:r>
            <a:r>
              <a:rPr kumimoji="1" lang="ja-JP" altLang="en-US" sz="2000" dirty="0" smtClean="0"/>
              <a:t>類をもちいた起源の識別</a:t>
            </a:r>
            <a:r>
              <a:rPr kumimoji="1" lang="ja-JP" altLang="en-US" sz="2000" dirty="0" smtClean="0"/>
              <a:t>）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　　 浮遊砂が堆積物と市街地塵埃のどちらから来ているかが分かれば、</a:t>
            </a:r>
            <a:endParaRPr lang="en-US" altLang="ja-JP" sz="2000" dirty="0" smtClean="0"/>
          </a:p>
          <a:p>
            <a:r>
              <a:rPr lang="ja-JP" altLang="en-US" sz="2000" dirty="0" smtClean="0"/>
              <a:t>　</a:t>
            </a:r>
            <a:r>
              <a:rPr lang="ja-JP" altLang="en-US" sz="2000" dirty="0" smtClean="0"/>
              <a:t>　　</a:t>
            </a:r>
            <a:r>
              <a:rPr lang="ja-JP" altLang="en-US" sz="2000" dirty="0" smtClean="0"/>
              <a:t>観測前（</a:t>
            </a:r>
            <a:r>
              <a:rPr lang="en-US" altLang="ja-JP" sz="2000" dirty="0" smtClean="0"/>
              <a:t>2011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~</a:t>
            </a:r>
            <a:r>
              <a:rPr lang="ja-JP" altLang="en-US" sz="2000" dirty="0" smtClean="0"/>
              <a:t>）における</a:t>
            </a:r>
            <a:r>
              <a:rPr lang="ja-JP" altLang="en-US" sz="2000" dirty="0" smtClean="0"/>
              <a:t>手賀</a:t>
            </a:r>
            <a:r>
              <a:rPr lang="ja-JP" altLang="en-US" sz="2000" dirty="0" smtClean="0"/>
              <a:t>沼への寄与を理解</a:t>
            </a:r>
            <a:r>
              <a:rPr lang="ja-JP" altLang="en-US" sz="2000" dirty="0" smtClean="0"/>
              <a:t>する上でも有用？</a:t>
            </a:r>
            <a:endParaRPr kumimoji="1" lang="ja-JP" altLang="en-US" sz="20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DSC00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-27384"/>
            <a:ext cx="4572000" cy="3429000"/>
          </a:xfrm>
          <a:prstGeom prst="rect">
            <a:avLst/>
          </a:prstGeom>
        </p:spPr>
      </p:pic>
      <p:pic>
        <p:nvPicPr>
          <p:cNvPr id="6" name="図 5" descr="CIMG1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4572000" cy="3429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79512" y="3429000"/>
            <a:ext cx="89644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◆</a:t>
            </a:r>
            <a:r>
              <a:rPr kumimoji="1" lang="en-US" altLang="ja-JP" sz="2400" dirty="0" smtClean="0"/>
              <a:t>2012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5</a:t>
            </a:r>
            <a:r>
              <a:rPr kumimoji="1" lang="ja-JP" altLang="en-US" sz="2400" dirty="0" smtClean="0"/>
              <a:t>月</a:t>
            </a:r>
            <a:r>
              <a:rPr kumimoji="1" lang="en-US" altLang="ja-JP" sz="2400" dirty="0" smtClean="0"/>
              <a:t>11</a:t>
            </a:r>
            <a:r>
              <a:rPr kumimoji="1" lang="ja-JP" altLang="en-US" sz="2400" dirty="0" smtClean="0"/>
              <a:t>日設置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◆サンプリング</a:t>
            </a:r>
            <a:endParaRPr lang="en-US" altLang="ja-JP" sz="2400" dirty="0" smtClean="0"/>
          </a:p>
          <a:p>
            <a:r>
              <a:rPr kumimoji="1" lang="ja-JP" altLang="en-US" sz="2000" dirty="0"/>
              <a:t>　</a:t>
            </a:r>
            <a:r>
              <a:rPr kumimoji="1" lang="en-US" altLang="ja-JP" sz="2000" dirty="0" smtClean="0"/>
              <a:t>2-3</a:t>
            </a:r>
            <a:r>
              <a:rPr kumimoji="1" lang="ja-JP" altLang="en-US" sz="2000" dirty="0" smtClean="0"/>
              <a:t>週間に</a:t>
            </a:r>
            <a:r>
              <a:rPr kumimoji="1" lang="en-US" altLang="ja-JP" sz="2000" dirty="0" smtClean="0"/>
              <a:t>1</a:t>
            </a:r>
            <a:r>
              <a:rPr kumimoji="1" lang="ja-JP" altLang="en-US" sz="2000" dirty="0" smtClean="0"/>
              <a:t>回、浮遊砂および河川水を回収</a:t>
            </a:r>
            <a:endParaRPr kumimoji="1" lang="en-US" altLang="ja-JP" sz="2000" dirty="0" smtClean="0"/>
          </a:p>
          <a:p>
            <a:r>
              <a:rPr lang="ja-JP" altLang="en-US" sz="2400" dirty="0" smtClean="0"/>
              <a:t>◆測定項目</a:t>
            </a:r>
            <a:endParaRPr lang="en-US" altLang="ja-JP" sz="2400" dirty="0" smtClean="0"/>
          </a:p>
          <a:p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・データロガーでのモニタリング（</a:t>
            </a:r>
            <a:r>
              <a:rPr kumimoji="1" lang="en-US" altLang="ja-JP" sz="2000" dirty="0" smtClean="0"/>
              <a:t>10</a:t>
            </a:r>
            <a:r>
              <a:rPr kumimoji="1" lang="ja-JP" altLang="en-US" sz="2000" dirty="0" smtClean="0"/>
              <a:t>分間隔）：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</a:t>
            </a:r>
            <a:r>
              <a:rPr kumimoji="1" lang="ja-JP" altLang="en-US" sz="2000" dirty="0" smtClean="0"/>
              <a:t>濁度、</a:t>
            </a:r>
            <a:r>
              <a:rPr lang="ja-JP" altLang="en-US" sz="2000" dirty="0"/>
              <a:t>電気伝導度</a:t>
            </a:r>
            <a:r>
              <a:rPr kumimoji="1" lang="ja-JP" altLang="en-US" sz="2000" dirty="0" smtClean="0"/>
              <a:t>、水温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・河川水：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　　</a:t>
            </a:r>
            <a:r>
              <a:rPr kumimoji="1" lang="en-US" altLang="ja-JP" dirty="0" smtClean="0"/>
              <a:t>SS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pH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放射性セシウム（懸濁態、溶存態）、医薬品類、ステロール類</a:t>
            </a:r>
            <a:endParaRPr lang="en-US" altLang="ja-JP" dirty="0" smtClean="0"/>
          </a:p>
          <a:p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・浮遊砂：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</a:t>
            </a:r>
            <a:r>
              <a:rPr kumimoji="1" lang="ja-JP" altLang="en-US" dirty="0" smtClean="0"/>
              <a:t>放射性セシウム（懸濁態、溶存態）、医薬品</a:t>
            </a:r>
            <a:r>
              <a:rPr lang="ja-JP" altLang="en-US" dirty="0" smtClean="0"/>
              <a:t>類</a:t>
            </a:r>
            <a:r>
              <a:rPr lang="ja-JP" altLang="en-US" dirty="0"/>
              <a:t>、ステロール類</a:t>
            </a:r>
            <a:endParaRPr kumimoji="1" lang="ja-JP" alt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5" y="1"/>
            <a:ext cx="76397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7253255" y="4365104"/>
            <a:ext cx="2046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堆積物濃度</a:t>
            </a:r>
            <a:endParaRPr kumimoji="1" lang="en-US" altLang="ja-JP" dirty="0" smtClean="0"/>
          </a:p>
          <a:p>
            <a:r>
              <a:rPr lang="en-US" altLang="ja-JP" dirty="0" smtClean="0"/>
              <a:t>2300~</a:t>
            </a:r>
            <a:r>
              <a:rPr lang="en-US" altLang="ja-JP" dirty="0" smtClean="0"/>
              <a:t>110</a:t>
            </a:r>
            <a:r>
              <a:rPr lang="en-US" altLang="ja-JP" dirty="0" smtClean="0"/>
              <a:t>00Bq/kg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08304" y="2206605"/>
            <a:ext cx="17107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※20mV</a:t>
            </a:r>
            <a:r>
              <a:rPr kumimoji="1" lang="ja-JP" altLang="en-US" dirty="0" smtClean="0"/>
              <a:t>（濁度）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≒</a:t>
            </a:r>
            <a:r>
              <a:rPr kumimoji="1" lang="en-US" altLang="ja-JP" dirty="0" smtClean="0"/>
              <a:t>10mg/L (SS</a:t>
            </a:r>
            <a:r>
              <a:rPr kumimoji="1" lang="en-US" altLang="ja-JP" dirty="0" smtClean="0"/>
              <a:t>)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濁度</a:t>
            </a:r>
            <a:r>
              <a:rPr lang="en-US" altLang="ja-JP" dirty="0" smtClean="0"/>
              <a:t>80mV</a:t>
            </a:r>
          </a:p>
          <a:p>
            <a:r>
              <a:rPr lang="ja-JP" altLang="en-US" dirty="0" smtClean="0"/>
              <a:t>≒</a:t>
            </a:r>
            <a:r>
              <a:rPr lang="en-US" altLang="ja-JP" dirty="0" smtClean="0"/>
              <a:t>500NTU</a:t>
            </a:r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 flipH="1">
            <a:off x="1018898" y="1052736"/>
            <a:ext cx="168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サンプリング</a:t>
            </a:r>
            <a:endParaRPr kumimoji="1" lang="ja-JP" altLang="en-US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8493" y="22048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河川水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42930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浮遊砂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7"/>
            <a:ext cx="6336704" cy="540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1907704" y="332656"/>
            <a:ext cx="567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医薬品類、ステロール類の分析精度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 flipH="1">
            <a:off x="467542" y="970850"/>
            <a:ext cx="83529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今後やること</a:t>
            </a:r>
            <a:endParaRPr kumimoji="1" lang="en-US" altLang="ja-JP" sz="3600" dirty="0" smtClean="0"/>
          </a:p>
          <a:p>
            <a:endParaRPr lang="en-US" altLang="ja-JP" sz="2800" dirty="0"/>
          </a:p>
          <a:p>
            <a:r>
              <a:rPr lang="en-US" altLang="ja-JP" sz="2800" dirty="0"/>
              <a:t>1</a:t>
            </a:r>
            <a:r>
              <a:rPr lang="ja-JP" altLang="en-US" sz="2800" dirty="0" smtClean="0"/>
              <a:t>）　流量データの取得、負荷量の</a:t>
            </a:r>
            <a:r>
              <a:rPr lang="ja-JP" altLang="en-US" sz="2800" dirty="0" smtClean="0"/>
              <a:t>算出</a:t>
            </a:r>
            <a:endParaRPr lang="en-US" altLang="ja-JP" sz="2800" dirty="0" smtClean="0"/>
          </a:p>
          <a:p>
            <a:r>
              <a:rPr lang="en-US" altLang="ja-JP" sz="2800" dirty="0" smtClean="0"/>
              <a:t>2</a:t>
            </a:r>
            <a:r>
              <a:rPr lang="ja-JP" altLang="en-US" sz="2800" dirty="0" smtClean="0"/>
              <a:t>）　濁度計をもう一つ設置（</a:t>
            </a:r>
            <a:r>
              <a:rPr lang="en-US" altLang="ja-JP" sz="2800" dirty="0" smtClean="0"/>
              <a:t>?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r>
              <a:rPr lang="en-US" altLang="ja-JP" sz="2800" dirty="0" smtClean="0"/>
              <a:t>3</a:t>
            </a:r>
            <a:r>
              <a:rPr kumimoji="1" lang="ja-JP" altLang="en-US" sz="2800" dirty="0" smtClean="0"/>
              <a:t>）</a:t>
            </a:r>
            <a:r>
              <a:rPr kumimoji="1" lang="ja-JP" altLang="en-US" sz="2800" dirty="0" smtClean="0"/>
              <a:t>　浮遊砂、河川水のサンプリングの継続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4</a:t>
            </a:r>
            <a:r>
              <a:rPr lang="ja-JP" altLang="en-US" sz="2800" dirty="0" smtClean="0"/>
              <a:t>）</a:t>
            </a:r>
            <a:r>
              <a:rPr lang="ja-JP" altLang="en-US" sz="2800" dirty="0" smtClean="0"/>
              <a:t>　雨天時の河</a:t>
            </a:r>
            <a:r>
              <a:rPr lang="ja-JP" altLang="en-US" sz="2800" dirty="0" smtClean="0"/>
              <a:t>川水、市街地道路排水の</a:t>
            </a:r>
            <a:r>
              <a:rPr lang="ja-JP" altLang="en-US" sz="2800" dirty="0" smtClean="0"/>
              <a:t>サンプリング</a:t>
            </a:r>
            <a:endParaRPr lang="en-US" altLang="ja-JP" sz="28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⇒雨天時の</a:t>
            </a:r>
            <a:r>
              <a:rPr lang="en-US" altLang="ja-JP" sz="2400" dirty="0" smtClean="0"/>
              <a:t>Cs</a:t>
            </a:r>
            <a:r>
              <a:rPr lang="ja-JP" altLang="en-US" sz="2400" dirty="0" smtClean="0"/>
              <a:t>などの挙動の理解に加え、濁度と</a:t>
            </a:r>
            <a:r>
              <a:rPr lang="en-US" altLang="ja-JP" sz="2400" dirty="0" smtClean="0"/>
              <a:t>SS</a:t>
            </a:r>
            <a:r>
              <a:rPr lang="ja-JP" altLang="en-US" sz="2400" dirty="0" smtClean="0"/>
              <a:t>の相関図の作成にも有用</a:t>
            </a:r>
            <a:endParaRPr lang="en-US" altLang="ja-JP" sz="2400" dirty="0" smtClean="0"/>
          </a:p>
          <a:p>
            <a:r>
              <a:rPr lang="en-US" altLang="ja-JP" sz="2800" dirty="0" smtClean="0"/>
              <a:t>5</a:t>
            </a:r>
            <a:r>
              <a:rPr lang="ja-JP" altLang="en-US" sz="2800" dirty="0" smtClean="0"/>
              <a:t>）</a:t>
            </a:r>
            <a:r>
              <a:rPr lang="ja-JP" altLang="en-US" sz="2800" dirty="0" smtClean="0"/>
              <a:t>　市街地塵埃、堆積物のサンプリング</a:t>
            </a:r>
            <a:endParaRPr lang="en-US" altLang="ja-JP" sz="2800" dirty="0" smtClean="0"/>
          </a:p>
          <a:p>
            <a:r>
              <a:rPr lang="en-US" altLang="ja-JP" sz="2800" dirty="0" smtClean="0"/>
              <a:t>6</a:t>
            </a:r>
            <a:r>
              <a:rPr lang="ja-JP" altLang="en-US" sz="2800" dirty="0" smtClean="0"/>
              <a:t>）</a:t>
            </a:r>
            <a:r>
              <a:rPr lang="ja-JP" altLang="en-US" sz="2800" dirty="0" smtClean="0"/>
              <a:t>　医薬品類、ステロール類の分析開始</a:t>
            </a:r>
            <a:endParaRPr lang="en-US" altLang="ja-JP" sz="2800" dirty="0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8032" y="1052736"/>
            <a:ext cx="84604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蓬莱ダム調査</a:t>
            </a:r>
            <a:endParaRPr kumimoji="1" lang="en-US" altLang="ja-JP" sz="44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目的</a:t>
            </a:r>
            <a:endParaRPr kumimoji="1" lang="en-US" altLang="ja-JP" sz="3200" dirty="0" smtClean="0"/>
          </a:p>
          <a:p>
            <a:r>
              <a:rPr lang="en-US" altLang="ja-JP" sz="3200" dirty="0"/>
              <a:t>1</a:t>
            </a:r>
            <a:r>
              <a:rPr lang="ja-JP" altLang="en-US" sz="3200" dirty="0" err="1" smtClean="0"/>
              <a:t>．</a:t>
            </a:r>
            <a:r>
              <a:rPr lang="ja-JP" altLang="en-US" sz="3200" dirty="0" smtClean="0"/>
              <a:t>堆積物中放射性セシウムの起源解析</a:t>
            </a:r>
            <a:endParaRPr lang="en-US" altLang="ja-JP" sz="3200" dirty="0" smtClean="0"/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　</a:t>
            </a:r>
            <a:r>
              <a:rPr kumimoji="1" lang="ja-JP" altLang="en-US" sz="2000" dirty="0" smtClean="0"/>
              <a:t>⇒森林土壌、水田土壌、畑地土壌、市街地塵埃からの寄与率の評価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</a:t>
            </a:r>
            <a:r>
              <a:rPr kumimoji="1" lang="ja-JP" altLang="en-US" sz="2000" dirty="0" smtClean="0"/>
              <a:t>（アルカン類、ベンゾチアゾール類、</a:t>
            </a:r>
            <a:r>
              <a:rPr kumimoji="1" lang="en-US" altLang="ja-JP" sz="2000" dirty="0" smtClean="0"/>
              <a:t>PAHs</a:t>
            </a:r>
            <a:r>
              <a:rPr kumimoji="1" lang="ja-JP" altLang="en-US" sz="2000" dirty="0" smtClean="0"/>
              <a:t>類、リグニン類、重金属・プラ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  </a:t>
            </a:r>
            <a:r>
              <a:rPr kumimoji="1" lang="ja-JP" altLang="en-US" sz="2000" dirty="0" smtClean="0"/>
              <a:t>チナ類をもちいた起源の識別）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モデルの検証材料？</a:t>
            </a:r>
            <a:endParaRPr kumimoji="1" lang="ja-JP" altLang="en-US" sz="20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IMG1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4656000" cy="3492000"/>
          </a:xfrm>
          <a:prstGeom prst="rect">
            <a:avLst/>
          </a:prstGeom>
        </p:spPr>
      </p:pic>
      <p:pic>
        <p:nvPicPr>
          <p:cNvPr id="4" name="図 3" descr="CIMG1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520" y="-27384"/>
            <a:ext cx="4656000" cy="3492000"/>
          </a:xfrm>
          <a:prstGeom prst="rect">
            <a:avLst/>
          </a:prstGeom>
        </p:spPr>
      </p:pic>
      <p:pic>
        <p:nvPicPr>
          <p:cNvPr id="6" name="図 5" descr="DSCN2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3429384"/>
            <a:ext cx="4656000" cy="3492000"/>
          </a:xfrm>
          <a:prstGeom prst="rect">
            <a:avLst/>
          </a:prstGeom>
        </p:spPr>
      </p:pic>
      <p:pic>
        <p:nvPicPr>
          <p:cNvPr id="7" name="図 6" descr="CIMG12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6520" y="3465392"/>
            <a:ext cx="4656000" cy="3492000"/>
          </a:xfrm>
          <a:prstGeom prst="rect">
            <a:avLst/>
          </a:prstGeom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8A1-6DF5-48DB-BE28-5E9EEF09DE4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144</Words>
  <Application>Microsoft Office PowerPoint</Application>
  <PresentationFormat>画面に合わせる (4:3)</PresentationFormat>
  <Paragraphs>93</Paragraphs>
  <Slides>13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調査研究概要報告 （村上チーム）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調査研究概要報告 （村上チーム）</dc:title>
  <dc:creator>michio</dc:creator>
  <cp:lastModifiedBy>michio</cp:lastModifiedBy>
  <cp:revision>36</cp:revision>
  <dcterms:created xsi:type="dcterms:W3CDTF">2012-08-26T03:53:23Z</dcterms:created>
  <dcterms:modified xsi:type="dcterms:W3CDTF">2012-08-27T02:44:11Z</dcterms:modified>
</cp:coreProperties>
</file>