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7099300" cy="10234613"/>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10" autoAdjust="0"/>
  </p:normalViewPr>
  <p:slideViewPr>
    <p:cSldViewPr>
      <p:cViewPr>
        <p:scale>
          <a:sx n="70" d="100"/>
          <a:sy n="70" d="100"/>
        </p:scale>
        <p:origin x="6744" y="10710"/>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9129A90-F8AE-49D1-828E-932CD0795EDF}" type="datetimeFigureOut">
              <a:rPr kumimoji="1" lang="ja-JP" altLang="en-US" smtClean="0"/>
              <a:pPr/>
              <a:t>2013/1/29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80FE18-E855-49D5-87A8-43DEA26EDAA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9129A90-F8AE-49D1-828E-932CD0795EDF}" type="datetimeFigureOut">
              <a:rPr kumimoji="1" lang="ja-JP" altLang="en-US" smtClean="0"/>
              <a:pPr/>
              <a:t>2013/1/29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80FE18-E855-49D5-87A8-43DEA26EDAA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698227" y="10702131"/>
            <a:ext cx="22557528" cy="22799503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015123" y="10702131"/>
            <a:ext cx="67178439" cy="22799503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9129A90-F8AE-49D1-828E-932CD0795EDF}" type="datetimeFigureOut">
              <a:rPr kumimoji="1" lang="ja-JP" altLang="en-US" smtClean="0"/>
              <a:pPr/>
              <a:t>2013/1/29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80FE18-E855-49D5-87A8-43DEA26EDAA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9129A90-F8AE-49D1-828E-932CD0795EDF}" type="datetimeFigureOut">
              <a:rPr kumimoji="1" lang="ja-JP" altLang="en-US" smtClean="0"/>
              <a:pPr/>
              <a:t>2013/1/29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80FE18-E855-49D5-87A8-43DEA26EDAA3}"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9129A90-F8AE-49D1-828E-932CD0795EDF}" type="datetimeFigureOut">
              <a:rPr kumimoji="1" lang="ja-JP" altLang="en-US" smtClean="0"/>
              <a:pPr/>
              <a:t>2013/1/29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80FE18-E855-49D5-87A8-43DEA26EDAA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9129A90-F8AE-49D1-828E-932CD0795EDF}" type="datetimeFigureOut">
              <a:rPr kumimoji="1" lang="ja-JP" altLang="en-US" smtClean="0"/>
              <a:pPr/>
              <a:t>2013/1/29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80FE18-E855-49D5-87A8-43DEA26EDAA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999" y="1714326"/>
            <a:ext cx="27251978" cy="7134754"/>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9129A90-F8AE-49D1-828E-932CD0795EDF}" type="datetimeFigureOut">
              <a:rPr kumimoji="1" lang="ja-JP" altLang="en-US" smtClean="0"/>
              <a:pPr/>
              <a:t>2013/1/29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E80FE18-E855-49D5-87A8-43DEA26EDAA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9129A90-F8AE-49D1-828E-932CD0795EDF}" type="datetimeFigureOut">
              <a:rPr kumimoji="1" lang="ja-JP" altLang="en-US" smtClean="0"/>
              <a:pPr/>
              <a:t>2013/1/29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E80FE18-E855-49D5-87A8-43DEA26EDAA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9129A90-F8AE-49D1-828E-932CD0795EDF}" type="datetimeFigureOut">
              <a:rPr kumimoji="1" lang="ja-JP" altLang="en-US" smtClean="0"/>
              <a:pPr/>
              <a:t>2013/1/29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E80FE18-E855-49D5-87A8-43DEA26EDAA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9129A90-F8AE-49D1-828E-932CD0795EDF}" type="datetimeFigureOut">
              <a:rPr kumimoji="1" lang="ja-JP" altLang="en-US" smtClean="0"/>
              <a:pPr/>
              <a:t>2013/1/29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80FE18-E855-49D5-87A8-43DEA26EDAA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9129A90-F8AE-49D1-828E-932CD0795EDF}" type="datetimeFigureOut">
              <a:rPr kumimoji="1" lang="ja-JP" altLang="en-US" smtClean="0"/>
              <a:pPr/>
              <a:t>2013/1/29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80FE18-E855-49D5-87A8-43DEA26EDAA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69129A90-F8AE-49D1-828E-932CD0795EDF}" type="datetimeFigureOut">
              <a:rPr kumimoji="1" lang="ja-JP" altLang="en-US" smtClean="0"/>
              <a:pPr/>
              <a:t>2013/1/29</a:t>
            </a:fld>
            <a:endParaRPr kumimoji="1" lang="ja-JP" altLang="en-US"/>
          </a:p>
        </p:txBody>
      </p:sp>
      <p:sp>
        <p:nvSpPr>
          <p:cNvPr id="5" name="フッター プレースホルダ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BE80FE18-E855-49D5-87A8-43DEA26EDAA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emf"/><Relationship Id="rId16" Type="http://schemas.openxmlformats.org/officeDocument/2006/relationships/image" Target="../media/image15.W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W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図 1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60267" y="31557390"/>
            <a:ext cx="8832271" cy="514575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0" y="0"/>
            <a:ext cx="30279975" cy="505844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0" dirty="0"/>
              <a:t>長寿</a:t>
            </a:r>
            <a:r>
              <a:rPr lang="ja-JP" altLang="en-US" sz="8000" dirty="0" smtClean="0"/>
              <a:t>命放射性核種ヨウ素－１２９</a:t>
            </a:r>
            <a:endParaRPr lang="en-US" altLang="ja-JP" sz="8000" dirty="0" smtClean="0"/>
          </a:p>
          <a:p>
            <a:pPr algn="ctr"/>
            <a:r>
              <a:rPr lang="ja-JP" altLang="en-US" sz="8000" dirty="0" smtClean="0"/>
              <a:t>環境中の移流･拡散トレーサ及びヨウ素－１３１の降下量推定</a:t>
            </a:r>
            <a:endParaRPr lang="en-US" altLang="ja-JP" sz="8000" dirty="0"/>
          </a:p>
          <a:p>
            <a:pPr algn="ctr"/>
            <a:r>
              <a:rPr lang="ja-JP" altLang="en-US" sz="6600" dirty="0" smtClean="0"/>
              <a:t>末木啓介</a:t>
            </a:r>
            <a:r>
              <a:rPr lang="en-US" altLang="ja-JP" sz="6600" baseline="30000" dirty="0" smtClean="0"/>
              <a:t>A</a:t>
            </a:r>
            <a:r>
              <a:rPr lang="ja-JP" altLang="en-US" sz="6600" dirty="0" smtClean="0"/>
              <a:t>･笹公和</a:t>
            </a:r>
            <a:r>
              <a:rPr lang="en-US" altLang="ja-JP" sz="6600" baseline="30000" dirty="0" smtClean="0"/>
              <a:t>B</a:t>
            </a:r>
            <a:endParaRPr lang="en-US" altLang="zh-TW" sz="6600" baseline="30000" dirty="0" smtClean="0"/>
          </a:p>
          <a:p>
            <a:pPr algn="ctr"/>
            <a:endParaRPr lang="en-US" altLang="ja-JP" sz="2000" dirty="0" smtClean="0"/>
          </a:p>
          <a:p>
            <a:pPr algn="ctr"/>
            <a:r>
              <a:rPr lang="ja-JP" altLang="en-US" sz="4400" dirty="0" smtClean="0"/>
              <a:t>筑波大学数理物質系（</a:t>
            </a:r>
            <a:r>
              <a:rPr lang="en-US" altLang="ja-JP" sz="4400" dirty="0" smtClean="0"/>
              <a:t>A</a:t>
            </a:r>
            <a:r>
              <a:rPr lang="ja-JP" altLang="en-US" sz="4400" dirty="0" smtClean="0"/>
              <a:t>　アイソトープ環境動態研究センター･</a:t>
            </a:r>
            <a:r>
              <a:rPr lang="en-US" altLang="ja-JP" sz="4400" dirty="0" smtClean="0"/>
              <a:t>B</a:t>
            </a:r>
            <a:r>
              <a:rPr lang="ja-JP" altLang="en-US" sz="4400" dirty="0" smtClean="0"/>
              <a:t>　研究基盤センター）</a:t>
            </a:r>
            <a:endParaRPr kumimoji="1" lang="ja-JP" altLang="en-US" sz="4400" dirty="0"/>
          </a:p>
        </p:txBody>
      </p:sp>
      <p:sp>
        <p:nvSpPr>
          <p:cNvPr id="7" name="テキスト ボックス 6"/>
          <p:cNvSpPr txBox="1"/>
          <p:nvPr/>
        </p:nvSpPr>
        <p:spPr>
          <a:xfrm>
            <a:off x="543592" y="7041094"/>
            <a:ext cx="14292000" cy="1077218"/>
          </a:xfrm>
          <a:prstGeom prst="rect">
            <a:avLst/>
          </a:prstGeom>
          <a:noFill/>
        </p:spPr>
        <p:txBody>
          <a:bodyPr wrap="square" rtlCol="0">
            <a:spAutoFit/>
          </a:bodyPr>
          <a:lstStyle/>
          <a:p>
            <a:r>
              <a:rPr kumimoji="1" lang="ja-JP" altLang="en-US" sz="3200" dirty="0" smtClean="0"/>
              <a:t>原発事故などの放射性物質の大気への放出および移流･拡散によって、地表面汚染及び河川水汚染が生じた。これらの短長期的な汚染の進行を知る必要がある。</a:t>
            </a:r>
            <a:endParaRPr kumimoji="1" lang="ja-JP" altLang="en-US" sz="3200" dirty="0"/>
          </a:p>
        </p:txBody>
      </p:sp>
      <p:sp>
        <p:nvSpPr>
          <p:cNvPr id="8" name="テキスト ボックス 7"/>
          <p:cNvSpPr txBox="1"/>
          <p:nvPr/>
        </p:nvSpPr>
        <p:spPr>
          <a:xfrm>
            <a:off x="596243" y="9162902"/>
            <a:ext cx="14292000" cy="2062103"/>
          </a:xfrm>
          <a:prstGeom prst="rect">
            <a:avLst/>
          </a:prstGeom>
          <a:noFill/>
        </p:spPr>
        <p:txBody>
          <a:bodyPr wrap="square" rtlCol="0">
            <a:spAutoFit/>
          </a:bodyPr>
          <a:lstStyle/>
          <a:p>
            <a:pPr marL="514350" indent="-514350">
              <a:buFont typeface="+mj-lt"/>
              <a:buAutoNum type="arabicPeriod"/>
            </a:pPr>
            <a:r>
              <a:rPr lang="ja-JP" altLang="en-US" sz="3200" dirty="0" smtClean="0"/>
              <a:t>長寿命放射性核種ヨウ素－１２９（半減期</a:t>
            </a:r>
            <a:r>
              <a:rPr lang="en-US" altLang="ja-JP" sz="3200" dirty="0" smtClean="0"/>
              <a:t>1570</a:t>
            </a:r>
            <a:r>
              <a:rPr lang="ja-JP" altLang="en-US" sz="3200" dirty="0"/>
              <a:t>万</a:t>
            </a:r>
            <a:r>
              <a:rPr lang="ja-JP" altLang="en-US" sz="3200" dirty="0" smtClean="0"/>
              <a:t>年）を用いて、河川中のヨウ素の移流･拡散に関する基礎データを得る。千葉県東葛地域大堀川を対象</a:t>
            </a:r>
            <a:endParaRPr lang="en-US" altLang="ja-JP" sz="3200" dirty="0" smtClean="0"/>
          </a:p>
          <a:p>
            <a:pPr marL="514350" indent="-514350">
              <a:buFont typeface="+mj-lt"/>
              <a:buAutoNum type="arabicPeriod"/>
            </a:pPr>
            <a:r>
              <a:rPr lang="en-US" altLang="ja-JP" sz="3200" dirty="0"/>
              <a:t>8</a:t>
            </a:r>
            <a:r>
              <a:rPr lang="ja-JP" altLang="en-US" sz="3200" dirty="0"/>
              <a:t>日の半減期</a:t>
            </a:r>
            <a:r>
              <a:rPr lang="ja-JP" altLang="en-US" sz="3200" dirty="0" smtClean="0"/>
              <a:t>のヨウ素－１３１による環境汚染及び内部被曝の推定のための基礎データを得る</a:t>
            </a:r>
          </a:p>
        </p:txBody>
      </p:sp>
      <p:sp>
        <p:nvSpPr>
          <p:cNvPr id="9" name="テキスト ボックス 8"/>
          <p:cNvSpPr txBox="1"/>
          <p:nvPr/>
        </p:nvSpPr>
        <p:spPr>
          <a:xfrm>
            <a:off x="571183" y="8298806"/>
            <a:ext cx="4288353" cy="707886"/>
          </a:xfrm>
          <a:prstGeom prst="rect">
            <a:avLst/>
          </a:prstGeom>
          <a:noFill/>
        </p:spPr>
        <p:txBody>
          <a:bodyPr wrap="none" rtlCol="0">
            <a:spAutoFit/>
          </a:bodyPr>
          <a:lstStyle/>
          <a:p>
            <a:r>
              <a:rPr kumimoji="1" lang="ja-JP" altLang="en-US" sz="4000" dirty="0" smtClean="0">
                <a:solidFill>
                  <a:srgbClr val="0000FF"/>
                </a:solidFill>
              </a:rPr>
              <a:t>＜本研究の目的＞</a:t>
            </a:r>
            <a:endParaRPr kumimoji="1" lang="ja-JP" altLang="en-US" sz="4000" dirty="0">
              <a:solidFill>
                <a:srgbClr val="0000FF"/>
              </a:solidFill>
            </a:endParaRPr>
          </a:p>
        </p:txBody>
      </p:sp>
      <p:sp>
        <p:nvSpPr>
          <p:cNvPr id="10" name="テキスト ボックス 9"/>
          <p:cNvSpPr txBox="1"/>
          <p:nvPr/>
        </p:nvSpPr>
        <p:spPr>
          <a:xfrm>
            <a:off x="571183" y="5299438"/>
            <a:ext cx="4791696" cy="1015663"/>
          </a:xfrm>
          <a:prstGeom prst="rect">
            <a:avLst/>
          </a:prstGeom>
          <a:noFill/>
        </p:spPr>
        <p:txBody>
          <a:bodyPr wrap="none" rtlCol="0">
            <a:spAutoFit/>
          </a:bodyPr>
          <a:lstStyle/>
          <a:p>
            <a:r>
              <a:rPr lang="en-US" altLang="ja-JP" sz="6000" b="1" dirty="0">
                <a:solidFill>
                  <a:srgbClr val="0000FF"/>
                </a:solidFill>
              </a:rPr>
              <a:t>1</a:t>
            </a:r>
            <a:r>
              <a:rPr lang="ja-JP" altLang="en-US" sz="6000" b="1" dirty="0" err="1" smtClean="0">
                <a:solidFill>
                  <a:srgbClr val="0000FF"/>
                </a:solidFill>
              </a:rPr>
              <a:t>．</a:t>
            </a:r>
            <a:r>
              <a:rPr kumimoji="1" lang="ja-JP" altLang="en-US" sz="6000" b="1" dirty="0" smtClean="0">
                <a:solidFill>
                  <a:srgbClr val="0000FF"/>
                </a:solidFill>
              </a:rPr>
              <a:t>背景と目的</a:t>
            </a:r>
            <a:endParaRPr kumimoji="1" lang="ja-JP" altLang="en-US" sz="6000" b="1" dirty="0">
              <a:solidFill>
                <a:srgbClr val="0000FF"/>
              </a:solidFill>
            </a:endParaRPr>
          </a:p>
        </p:txBody>
      </p:sp>
      <p:sp>
        <p:nvSpPr>
          <p:cNvPr id="13" name="テキスト ボックス 12"/>
          <p:cNvSpPr txBox="1"/>
          <p:nvPr/>
        </p:nvSpPr>
        <p:spPr>
          <a:xfrm>
            <a:off x="571183" y="6282582"/>
            <a:ext cx="4288353" cy="707886"/>
          </a:xfrm>
          <a:prstGeom prst="rect">
            <a:avLst/>
          </a:prstGeom>
          <a:noFill/>
        </p:spPr>
        <p:txBody>
          <a:bodyPr wrap="none" rtlCol="0">
            <a:spAutoFit/>
          </a:bodyPr>
          <a:lstStyle/>
          <a:p>
            <a:r>
              <a:rPr kumimoji="1" lang="ja-JP" altLang="en-US" sz="4000" dirty="0" smtClean="0">
                <a:solidFill>
                  <a:srgbClr val="0000FF"/>
                </a:solidFill>
              </a:rPr>
              <a:t>＜本研究の背景＞</a:t>
            </a:r>
            <a:endParaRPr kumimoji="1" lang="ja-JP" altLang="en-US" sz="4000" dirty="0">
              <a:solidFill>
                <a:srgbClr val="0000FF"/>
              </a:solidFill>
            </a:endParaRPr>
          </a:p>
        </p:txBody>
      </p:sp>
      <p:sp>
        <p:nvSpPr>
          <p:cNvPr id="14" name="テキスト ボックス 13"/>
          <p:cNvSpPr txBox="1"/>
          <p:nvPr/>
        </p:nvSpPr>
        <p:spPr>
          <a:xfrm>
            <a:off x="571183" y="11251134"/>
            <a:ext cx="14049039" cy="1015663"/>
          </a:xfrm>
          <a:prstGeom prst="rect">
            <a:avLst/>
          </a:prstGeom>
          <a:noFill/>
        </p:spPr>
        <p:txBody>
          <a:bodyPr wrap="none" rtlCol="0">
            <a:spAutoFit/>
          </a:bodyPr>
          <a:lstStyle/>
          <a:p>
            <a:r>
              <a:rPr lang="en-US" altLang="ja-JP" sz="6000" b="1" dirty="0" smtClean="0">
                <a:solidFill>
                  <a:srgbClr val="0000FF"/>
                </a:solidFill>
              </a:rPr>
              <a:t>2</a:t>
            </a:r>
            <a:r>
              <a:rPr lang="ja-JP" altLang="en-US" sz="6000" b="1" dirty="0" err="1" smtClean="0">
                <a:solidFill>
                  <a:srgbClr val="0000FF"/>
                </a:solidFill>
              </a:rPr>
              <a:t>．</a:t>
            </a:r>
            <a:r>
              <a:rPr lang="ja-JP" altLang="en-US" sz="6000" b="1" dirty="0" smtClean="0">
                <a:solidFill>
                  <a:srgbClr val="0000FF"/>
                </a:solidFill>
              </a:rPr>
              <a:t>大堀川河川水溶存態中のヨウ素－１２９</a:t>
            </a:r>
            <a:endParaRPr kumimoji="1" lang="ja-JP" altLang="en-US" sz="6000" b="1" dirty="0">
              <a:solidFill>
                <a:srgbClr val="0000FF"/>
              </a:solidFill>
            </a:endParaRPr>
          </a:p>
        </p:txBody>
      </p:sp>
      <p:sp>
        <p:nvSpPr>
          <p:cNvPr id="15" name="正方形/長方形 14"/>
          <p:cNvSpPr/>
          <p:nvPr/>
        </p:nvSpPr>
        <p:spPr>
          <a:xfrm>
            <a:off x="571183" y="13267928"/>
            <a:ext cx="14292000" cy="3046988"/>
          </a:xfrm>
          <a:prstGeom prst="rect">
            <a:avLst/>
          </a:prstGeom>
        </p:spPr>
        <p:txBody>
          <a:bodyPr wrap="square">
            <a:spAutoFit/>
          </a:bodyPr>
          <a:lstStyle/>
          <a:p>
            <a:pPr marL="514350" indent="-514350">
              <a:buAutoNum type="arabicPeriod"/>
            </a:pPr>
            <a:r>
              <a:rPr lang="ja-JP" altLang="en-US" sz="3200" dirty="0" smtClean="0"/>
              <a:t>河川水を</a:t>
            </a:r>
            <a:r>
              <a:rPr lang="en-US" altLang="ja-JP" sz="3200" dirty="0" smtClean="0"/>
              <a:t>0.2 μ</a:t>
            </a:r>
            <a:r>
              <a:rPr lang="ja-JP" altLang="en-US" sz="3200" dirty="0" err="1" smtClean="0"/>
              <a:t>ｍ</a:t>
            </a:r>
            <a:r>
              <a:rPr lang="ja-JP" altLang="en-US" sz="3200" dirty="0" smtClean="0"/>
              <a:t>フィルターで濾過して、ヨウ素は安定セシウムを加えた内部標準法を用いて</a:t>
            </a:r>
            <a:r>
              <a:rPr lang="en-US" altLang="ja-JP" sz="3200" dirty="0" smtClean="0"/>
              <a:t>ICP-MS</a:t>
            </a:r>
            <a:r>
              <a:rPr lang="ja-JP" altLang="en-US" sz="3200" dirty="0" smtClean="0"/>
              <a:t>で定量を行い、</a:t>
            </a:r>
            <a:r>
              <a:rPr lang="en-US" altLang="ja-JP" sz="3200" dirty="0"/>
              <a:t> </a:t>
            </a:r>
            <a:r>
              <a:rPr lang="ja-JP" altLang="en-US" sz="3200" dirty="0" smtClean="0"/>
              <a:t>試料</a:t>
            </a:r>
            <a:r>
              <a:rPr lang="en-US" altLang="ja-JP" sz="3200" dirty="0" smtClean="0"/>
              <a:t>1</a:t>
            </a:r>
            <a:r>
              <a:rPr lang="ja-JP" altLang="en-US" sz="3200" dirty="0"/>
              <a:t> </a:t>
            </a:r>
            <a:r>
              <a:rPr lang="en-US" altLang="ja-JP" sz="3200" dirty="0" smtClean="0"/>
              <a:t>L</a:t>
            </a:r>
            <a:r>
              <a:rPr lang="ja-JP" altLang="en-US" sz="3200" dirty="0" smtClean="0"/>
              <a:t>に担体のヨウ素を加えてから</a:t>
            </a:r>
            <a:r>
              <a:rPr lang="ja-JP" altLang="en-US" sz="3200" dirty="0"/>
              <a:t>溶媒抽出法を用いて取り出して、</a:t>
            </a:r>
            <a:r>
              <a:rPr lang="ja-JP" altLang="en-US" sz="3200" dirty="0" smtClean="0"/>
              <a:t>ヨウ素－１２９は</a:t>
            </a:r>
            <a:r>
              <a:rPr lang="en-US" altLang="ja-JP" sz="3200" dirty="0" err="1" smtClean="0"/>
              <a:t>AgI</a:t>
            </a:r>
            <a:r>
              <a:rPr lang="ja-JP" altLang="en-US" sz="3200" dirty="0" smtClean="0"/>
              <a:t>形として</a:t>
            </a:r>
            <a:r>
              <a:rPr lang="en-US" altLang="ja-JP" sz="3200" dirty="0" smtClean="0"/>
              <a:t> </a:t>
            </a:r>
            <a:r>
              <a:rPr lang="ja-JP" altLang="en-US" sz="3200" dirty="0" smtClean="0"/>
              <a:t>加速器質量分析（</a:t>
            </a:r>
            <a:r>
              <a:rPr lang="en-US" altLang="ja-JP" sz="3200" dirty="0" smtClean="0"/>
              <a:t>AMS</a:t>
            </a:r>
            <a:r>
              <a:rPr lang="ja-JP" altLang="en-US" sz="3200" dirty="0" smtClean="0"/>
              <a:t>）で定量した。</a:t>
            </a:r>
            <a:endParaRPr lang="en-US" altLang="ja-JP" sz="3200" dirty="0" smtClean="0"/>
          </a:p>
          <a:p>
            <a:pPr marL="514350" indent="-514350">
              <a:buAutoNum type="arabicPeriod"/>
            </a:pPr>
            <a:r>
              <a:rPr lang="en-US" altLang="ja-JP" sz="3200" dirty="0" smtClean="0"/>
              <a:t>ICP-MS</a:t>
            </a:r>
            <a:r>
              <a:rPr lang="ja-JP" altLang="en-US" sz="3200" dirty="0" smtClean="0"/>
              <a:t>は筑波大学研究基盤センターの</a:t>
            </a:r>
            <a:r>
              <a:rPr lang="en-US" altLang="ja-JP" sz="3200" dirty="0" smtClean="0"/>
              <a:t>Perkin Elmer</a:t>
            </a:r>
            <a:r>
              <a:rPr lang="ja-JP" altLang="en-US" sz="3200" dirty="0" smtClean="0"/>
              <a:t>社製</a:t>
            </a:r>
            <a:r>
              <a:rPr lang="en-US" altLang="ja-JP" sz="3200" dirty="0" smtClean="0"/>
              <a:t> </a:t>
            </a:r>
            <a:r>
              <a:rPr lang="en-US" altLang="ja-JP" sz="3200" dirty="0"/>
              <a:t>ELAN </a:t>
            </a:r>
            <a:r>
              <a:rPr lang="en-US" altLang="ja-JP" sz="3200" dirty="0" smtClean="0"/>
              <a:t>DRC-e</a:t>
            </a:r>
          </a:p>
          <a:p>
            <a:pPr marL="514350" indent="-514350">
              <a:buAutoNum type="arabicPeriod"/>
            </a:pPr>
            <a:r>
              <a:rPr lang="en-US" altLang="ja-JP" sz="3200" dirty="0" smtClean="0"/>
              <a:t>AMS</a:t>
            </a:r>
            <a:r>
              <a:rPr lang="ja-JP" altLang="en-US" sz="3200" dirty="0" smtClean="0"/>
              <a:t>は東京大学</a:t>
            </a:r>
            <a:r>
              <a:rPr lang="en-US" altLang="ja-JP" sz="3200" dirty="0" smtClean="0"/>
              <a:t>MALT</a:t>
            </a:r>
            <a:r>
              <a:rPr lang="ja-JP" altLang="en-US" sz="3200" dirty="0" smtClean="0"/>
              <a:t>の</a:t>
            </a:r>
            <a:r>
              <a:rPr lang="en-US" altLang="ja-JP" sz="3200" dirty="0" smtClean="0"/>
              <a:t>5MV</a:t>
            </a:r>
            <a:r>
              <a:rPr lang="ja-JP" altLang="en-US" sz="3200" dirty="0" smtClean="0"/>
              <a:t>タンデム加速器</a:t>
            </a:r>
            <a:endParaRPr lang="en-US" altLang="ja-JP" sz="3200" dirty="0" smtClean="0"/>
          </a:p>
        </p:txBody>
      </p:sp>
      <p:sp>
        <p:nvSpPr>
          <p:cNvPr id="30" name="テキスト ボックス 29"/>
          <p:cNvSpPr txBox="1"/>
          <p:nvPr/>
        </p:nvSpPr>
        <p:spPr>
          <a:xfrm>
            <a:off x="571183" y="12497917"/>
            <a:ext cx="6710491" cy="707886"/>
          </a:xfrm>
          <a:prstGeom prst="rect">
            <a:avLst/>
          </a:prstGeom>
          <a:noFill/>
        </p:spPr>
        <p:txBody>
          <a:bodyPr wrap="none" rtlCol="0">
            <a:spAutoFit/>
          </a:bodyPr>
          <a:lstStyle/>
          <a:p>
            <a:r>
              <a:rPr kumimoji="1" lang="ja-JP" altLang="en-US" sz="4000" dirty="0" smtClean="0">
                <a:solidFill>
                  <a:srgbClr val="0000FF"/>
                </a:solidFill>
              </a:rPr>
              <a:t>＜ヨウ素－１２９の定量分析＞</a:t>
            </a:r>
            <a:endParaRPr kumimoji="1" lang="ja-JP" altLang="en-US" sz="4000" dirty="0">
              <a:solidFill>
                <a:srgbClr val="0000FF"/>
              </a:solidFill>
            </a:endParaRPr>
          </a:p>
        </p:txBody>
      </p:sp>
      <p:cxnSp>
        <p:nvCxnSpPr>
          <p:cNvPr id="45" name="直線コネクタ 44"/>
          <p:cNvCxnSpPr/>
          <p:nvPr/>
        </p:nvCxnSpPr>
        <p:spPr>
          <a:xfrm>
            <a:off x="15139987" y="5130454"/>
            <a:ext cx="0" cy="3715200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0" y="42214573"/>
            <a:ext cx="30279975" cy="59395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p>
        </p:txBody>
      </p:sp>
      <p:sp>
        <p:nvSpPr>
          <p:cNvPr id="59" name="テキスト ボックス 58"/>
          <p:cNvSpPr txBox="1"/>
          <p:nvPr/>
        </p:nvSpPr>
        <p:spPr>
          <a:xfrm>
            <a:off x="15310841" y="5299438"/>
            <a:ext cx="11402480" cy="1015663"/>
          </a:xfrm>
          <a:prstGeom prst="rect">
            <a:avLst/>
          </a:prstGeom>
          <a:noFill/>
        </p:spPr>
        <p:txBody>
          <a:bodyPr wrap="none" rtlCol="0">
            <a:spAutoFit/>
          </a:bodyPr>
          <a:lstStyle/>
          <a:p>
            <a:r>
              <a:rPr lang="en-US" altLang="ja-JP" sz="6000" b="1" dirty="0" smtClean="0">
                <a:solidFill>
                  <a:srgbClr val="0000FF"/>
                </a:solidFill>
              </a:rPr>
              <a:t>3</a:t>
            </a:r>
            <a:r>
              <a:rPr lang="ja-JP" altLang="en-US" sz="6000" b="1" dirty="0" err="1" smtClean="0">
                <a:solidFill>
                  <a:srgbClr val="0000FF"/>
                </a:solidFill>
              </a:rPr>
              <a:t>．</a:t>
            </a:r>
            <a:r>
              <a:rPr lang="ja-JP" altLang="en-US" sz="6000" b="1" dirty="0" smtClean="0">
                <a:solidFill>
                  <a:srgbClr val="0000FF"/>
                </a:solidFill>
              </a:rPr>
              <a:t>福島県に降下した放射性ヨウ素</a:t>
            </a:r>
            <a:endParaRPr kumimoji="1" lang="ja-JP" altLang="en-US" sz="6000" b="1" dirty="0">
              <a:solidFill>
                <a:srgbClr val="0000FF"/>
              </a:solidFill>
            </a:endParaRPr>
          </a:p>
        </p:txBody>
      </p:sp>
      <p:pic>
        <p:nvPicPr>
          <p:cNvPr id="8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135" y="16687061"/>
            <a:ext cx="8724938" cy="63041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9467" y="17002961"/>
            <a:ext cx="1376528" cy="201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94" name="テキスト ボックス 6"/>
          <p:cNvSpPr txBox="1">
            <a:spLocks noChangeArrowheads="1"/>
          </p:cNvSpPr>
          <p:nvPr/>
        </p:nvSpPr>
        <p:spPr bwMode="auto">
          <a:xfrm flipH="1">
            <a:off x="10459467" y="21928576"/>
            <a:ext cx="3330429" cy="646331"/>
          </a:xfrm>
          <a:prstGeom prst="rect">
            <a:avLst/>
          </a:prstGeom>
          <a:solidFill>
            <a:srgbClr val="FFCCCC"/>
          </a:solidFill>
          <a:ln w="9525">
            <a:noFill/>
            <a:miter lim="800000"/>
            <a:headEnd/>
            <a:tailEnd/>
          </a:ln>
        </p:spPr>
        <p:txBody>
          <a:bodyPr wrap="square">
            <a:spAutoFit/>
          </a:bodyPr>
          <a:lstStyle/>
          <a:p>
            <a:pPr>
              <a:defRPr/>
            </a:pPr>
            <a:r>
              <a:rPr lang="ja-JP" altLang="en-US" sz="1800" b="1" dirty="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測定精度 </a:t>
            </a:r>
            <a:r>
              <a:rPr lang="en-US" altLang="ja-JP" sz="1800" b="1" dirty="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a:t>
            </a:r>
            <a:r>
              <a:rPr lang="ja-JP" altLang="en-US" sz="1800" b="1" dirty="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 </a:t>
            </a:r>
            <a:r>
              <a:rPr lang="en-US" altLang="ja-JP" sz="1800" b="1" dirty="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3 %</a:t>
            </a:r>
          </a:p>
          <a:p>
            <a:pPr>
              <a:defRPr/>
            </a:pPr>
            <a:r>
              <a:rPr lang="en-US" altLang="ja-JP" sz="1800" b="1" dirty="0" smtClean="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Background: </a:t>
            </a:r>
            <a:r>
              <a:rPr lang="en-US" altLang="ja-JP" sz="1800" b="1" baseline="30000" dirty="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129</a:t>
            </a:r>
            <a:r>
              <a:rPr lang="en-US" altLang="ja-JP" sz="1800" b="1" dirty="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I/</a:t>
            </a:r>
            <a:r>
              <a:rPr lang="en-US" altLang="ja-JP" sz="1800" b="1" baseline="30000" dirty="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127</a:t>
            </a:r>
            <a:r>
              <a:rPr lang="en-US" altLang="ja-JP" sz="1800" b="1" dirty="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I </a:t>
            </a:r>
            <a:r>
              <a:rPr lang="ja-JP" altLang="en-US" sz="1800" b="1" dirty="0" smtClean="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a:t>
            </a:r>
            <a:r>
              <a:rPr lang="en-US" altLang="ja-JP" sz="1800" b="1" dirty="0" smtClean="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sym typeface="Symbol" pitchFamily="18" charset="2"/>
              </a:rPr>
              <a:t>10</a:t>
            </a:r>
            <a:r>
              <a:rPr lang="en-US" altLang="ja-JP" sz="1800" b="1" baseline="30000" dirty="0" smtClean="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sym typeface="Symbol" pitchFamily="18" charset="2"/>
              </a:rPr>
              <a:t>-14</a:t>
            </a:r>
            <a:r>
              <a:rPr lang="en-US" altLang="ja-JP" sz="1800" b="1" baseline="30000" dirty="0" smtClean="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 </a:t>
            </a:r>
            <a:r>
              <a:rPr lang="ja-JP" altLang="en-US" sz="1800" b="1" baseline="30000" dirty="0" smtClean="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 </a:t>
            </a:r>
            <a:endParaRPr lang="en-US" altLang="ja-JP" sz="1800" b="1" baseline="30000" dirty="0">
              <a:solidFill>
                <a:srgbClr val="333399"/>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endParaRPr>
          </a:p>
        </p:txBody>
      </p:sp>
      <p:sp>
        <p:nvSpPr>
          <p:cNvPr id="96" name="テキスト ボックス 95"/>
          <p:cNvSpPr txBox="1">
            <a:spLocks noChangeArrowheads="1"/>
          </p:cNvSpPr>
          <p:nvPr/>
        </p:nvSpPr>
        <p:spPr bwMode="auto">
          <a:xfrm>
            <a:off x="12124681" y="17002961"/>
            <a:ext cx="2523448" cy="584775"/>
          </a:xfrm>
          <a:prstGeom prst="rect">
            <a:avLst/>
          </a:prstGeom>
          <a:solidFill>
            <a:srgbClr val="FFFFCC"/>
          </a:solidFill>
          <a:ln>
            <a:noFill/>
          </a:ln>
          <a:extLst/>
        </p:spPr>
        <p:txBody>
          <a:bodyPr wrap="none">
            <a:spAutoFit/>
          </a:bodyPr>
          <a:lstStyle>
            <a:lvl1pPr eaLnBrk="0" hangingPunct="0">
              <a:defRPr kumimoji="1" sz="3600">
                <a:solidFill>
                  <a:srgbClr val="666633"/>
                </a:solidFill>
                <a:latin typeface="Arial" pitchFamily="34" charset="0"/>
                <a:ea typeface="ＭＳ Ｐゴシック" pitchFamily="50" charset="-128"/>
              </a:defRPr>
            </a:lvl1pPr>
            <a:lvl2pPr marL="742950" indent="-285750" eaLnBrk="0" hangingPunct="0">
              <a:defRPr kumimoji="1" sz="3600">
                <a:solidFill>
                  <a:srgbClr val="666633"/>
                </a:solidFill>
                <a:latin typeface="Arial" pitchFamily="34" charset="0"/>
                <a:ea typeface="ＭＳ Ｐゴシック" pitchFamily="50" charset="-128"/>
              </a:defRPr>
            </a:lvl2pPr>
            <a:lvl3pPr marL="1143000" indent="-228600" eaLnBrk="0" hangingPunct="0">
              <a:defRPr kumimoji="1" sz="3600">
                <a:solidFill>
                  <a:srgbClr val="666633"/>
                </a:solidFill>
                <a:latin typeface="Arial" pitchFamily="34" charset="0"/>
                <a:ea typeface="ＭＳ Ｐゴシック" pitchFamily="50" charset="-128"/>
              </a:defRPr>
            </a:lvl3pPr>
            <a:lvl4pPr marL="1600200" indent="-228600" eaLnBrk="0" hangingPunct="0">
              <a:defRPr kumimoji="1" sz="3600">
                <a:solidFill>
                  <a:srgbClr val="666633"/>
                </a:solidFill>
                <a:latin typeface="Arial" pitchFamily="34" charset="0"/>
                <a:ea typeface="ＭＳ Ｐゴシック" pitchFamily="50" charset="-128"/>
              </a:defRPr>
            </a:lvl4pPr>
            <a:lvl5pPr marL="2057400" indent="-228600" eaLnBrk="0" hangingPunct="0">
              <a:defRPr kumimoji="1" sz="3600">
                <a:solidFill>
                  <a:srgbClr val="666633"/>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9pPr>
          </a:lstStyle>
          <a:p>
            <a:pPr eaLnBrk="1" hangingPunct="1">
              <a:defRPr/>
            </a:pPr>
            <a:r>
              <a:rPr lang="en-US" altLang="ja-JP" sz="32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AgI</a:t>
            </a:r>
            <a:r>
              <a:rPr lang="en-US" altLang="ja-JP"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ja-JP" alt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mg</a:t>
            </a:r>
          </a:p>
        </p:txBody>
      </p:sp>
      <p:pic>
        <p:nvPicPr>
          <p:cNvPr id="9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56811" y="17093237"/>
            <a:ext cx="2706507" cy="26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Rectangle 4221"/>
          <p:cNvSpPr>
            <a:spLocks noChangeArrowheads="1"/>
          </p:cNvSpPr>
          <p:nvPr/>
        </p:nvSpPr>
        <p:spPr bwMode="auto">
          <a:xfrm>
            <a:off x="18980316" y="14203462"/>
            <a:ext cx="37230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358900"/>
            <a:r>
              <a:rPr lang="en-US" altLang="ja-JP" sz="4000" b="1" dirty="0">
                <a:solidFill>
                  <a:schemeClr val="tx1"/>
                </a:solidFill>
                <a:latin typeface="Times" pitchFamily="18" charset="0"/>
              </a:rPr>
              <a:t>I-129 </a:t>
            </a:r>
            <a:r>
              <a:rPr lang="en-US" altLang="ja-JP" sz="4000" b="1" dirty="0" smtClean="0">
                <a:solidFill>
                  <a:schemeClr val="tx1"/>
                </a:solidFill>
                <a:latin typeface="Times" pitchFamily="18" charset="0"/>
              </a:rPr>
              <a:t>AMS</a:t>
            </a:r>
            <a:r>
              <a:rPr lang="ja-JP" altLang="en-US" sz="4000" b="1" dirty="0" smtClean="0">
                <a:solidFill>
                  <a:schemeClr val="tx1"/>
                </a:solidFill>
                <a:latin typeface="Times" pitchFamily="18" charset="0"/>
              </a:rPr>
              <a:t>測定</a:t>
            </a:r>
            <a:r>
              <a:rPr lang="en-US" altLang="ja-JP" sz="4000" b="1" dirty="0" smtClean="0">
                <a:solidFill>
                  <a:schemeClr val="tx1"/>
                </a:solidFill>
                <a:latin typeface="Times" pitchFamily="18" charset="0"/>
              </a:rPr>
              <a:t> </a:t>
            </a:r>
            <a:endParaRPr lang="en-US" altLang="ja-JP" sz="4000" b="1" dirty="0">
              <a:solidFill>
                <a:schemeClr val="tx1"/>
              </a:solidFill>
              <a:latin typeface="Times" pitchFamily="18" charset="0"/>
            </a:endParaRPr>
          </a:p>
        </p:txBody>
      </p:sp>
      <p:sp>
        <p:nvSpPr>
          <p:cNvPr id="99" name="右矢印 98"/>
          <p:cNvSpPr>
            <a:spLocks noChangeArrowheads="1"/>
          </p:cNvSpPr>
          <p:nvPr/>
        </p:nvSpPr>
        <p:spPr bwMode="auto">
          <a:xfrm>
            <a:off x="25108589" y="15893081"/>
            <a:ext cx="760590" cy="674622"/>
          </a:xfrm>
          <a:prstGeom prst="rightArrow">
            <a:avLst>
              <a:gd name="adj1" fmla="val 50000"/>
              <a:gd name="adj2" fmla="val 50048"/>
            </a:avLst>
          </a:prstGeom>
          <a:solidFill>
            <a:schemeClr val="accent1"/>
          </a:solidFill>
          <a:ln w="9525" algn="ctr">
            <a:solidFill>
              <a:schemeClr val="tx1"/>
            </a:solidFill>
            <a:round/>
            <a:headEnd/>
            <a:tailEnd/>
          </a:ln>
        </p:spPr>
        <p:txBody>
          <a:bodyPr wrap="none"/>
          <a:lstStyle/>
          <a:p>
            <a:endParaRPr lang="ja-JP" altLang="en-US" sz="1800" b="1">
              <a:solidFill>
                <a:schemeClr val="tx1"/>
              </a:solidFill>
              <a:latin typeface="Times" pitchFamily="18" charset="0"/>
              <a:ea typeface="ＭＳ 明朝" pitchFamily="17" charset="-128"/>
            </a:endParaRPr>
          </a:p>
        </p:txBody>
      </p:sp>
      <p:pic>
        <p:nvPicPr>
          <p:cNvPr id="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64341" y="14969659"/>
            <a:ext cx="2639113" cy="15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77781" y="14983607"/>
            <a:ext cx="2151638" cy="295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102" name="右矢印 10"/>
          <p:cNvSpPr>
            <a:spLocks noChangeArrowheads="1"/>
          </p:cNvSpPr>
          <p:nvPr/>
        </p:nvSpPr>
        <p:spPr bwMode="auto">
          <a:xfrm rot="5400000">
            <a:off x="22888549" y="19800755"/>
            <a:ext cx="667451" cy="731298"/>
          </a:xfrm>
          <a:prstGeom prst="rightArrow">
            <a:avLst>
              <a:gd name="adj1" fmla="val 50000"/>
              <a:gd name="adj2" fmla="val 50048"/>
            </a:avLst>
          </a:prstGeom>
          <a:solidFill>
            <a:schemeClr val="accent1"/>
          </a:solidFill>
          <a:ln w="9525" algn="ctr">
            <a:solidFill>
              <a:schemeClr val="tx1"/>
            </a:solidFill>
            <a:round/>
            <a:headEnd/>
            <a:tailEnd/>
          </a:ln>
        </p:spPr>
        <p:txBody>
          <a:bodyPr wrap="none"/>
          <a:lstStyle/>
          <a:p>
            <a:endParaRPr lang="ja-JP" altLang="en-US" sz="1800" b="1">
              <a:solidFill>
                <a:schemeClr val="tx1"/>
              </a:solidFill>
              <a:latin typeface="Times" pitchFamily="18" charset="0"/>
              <a:ea typeface="ＭＳ 明朝" pitchFamily="17" charset="-128"/>
            </a:endParaRPr>
          </a:p>
        </p:txBody>
      </p:sp>
      <p:sp>
        <p:nvSpPr>
          <p:cNvPr id="103" name="テキスト ボックス 11"/>
          <p:cNvSpPr txBox="1">
            <a:spLocks noChangeArrowheads="1"/>
          </p:cNvSpPr>
          <p:nvPr/>
        </p:nvSpPr>
        <p:spPr bwMode="auto">
          <a:xfrm>
            <a:off x="25738018" y="17177276"/>
            <a:ext cx="2363409" cy="338554"/>
          </a:xfrm>
          <a:prstGeom prst="rect">
            <a:avLst/>
          </a:prstGeom>
          <a:solidFill>
            <a:srgbClr val="FFCCFF"/>
          </a:solidFill>
          <a:ln w="9525">
            <a:noFill/>
            <a:miter lim="800000"/>
            <a:headEnd/>
            <a:tailEnd/>
          </a:ln>
        </p:spPr>
        <p:txBody>
          <a:bodyPr wrap="square">
            <a:spAutoFit/>
          </a:bodyPr>
          <a:lstStyle/>
          <a:p>
            <a:pPr algn="ctr">
              <a:defRPr/>
            </a:pPr>
            <a:r>
              <a:rPr lang="en-US" altLang="ja-JP" sz="1600" dirty="0">
                <a:solidFill>
                  <a:schemeClr val="tx1"/>
                </a:solidFill>
                <a:latin typeface="Times New Roman" pitchFamily="18" charset="0"/>
                <a:cs typeface="Times New Roman" pitchFamily="18" charset="0"/>
              </a:rPr>
              <a:t>Ball mill crushing</a:t>
            </a:r>
            <a:endParaRPr lang="ja-JP" alt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4" name="テキスト ボックス 16"/>
          <p:cNvSpPr txBox="1">
            <a:spLocks noChangeArrowheads="1"/>
          </p:cNvSpPr>
          <p:nvPr/>
        </p:nvSpPr>
        <p:spPr bwMode="auto">
          <a:xfrm>
            <a:off x="26056847" y="17659846"/>
            <a:ext cx="1828556" cy="400110"/>
          </a:xfrm>
          <a:prstGeom prst="rect">
            <a:avLst/>
          </a:prstGeom>
          <a:solidFill>
            <a:srgbClr val="FFCCFF"/>
          </a:solidFill>
          <a:ln w="9525">
            <a:noFill/>
            <a:miter lim="800000"/>
            <a:headEnd/>
            <a:tailEnd/>
          </a:ln>
        </p:spPr>
        <p:txBody>
          <a:bodyPr wrap="square">
            <a:spAutoFit/>
          </a:bodyPr>
          <a:lstStyle/>
          <a:p>
            <a:pPr>
              <a:defRPr/>
            </a:pPr>
            <a:r>
              <a:rPr lang="en-US" altLang="ja-JP" sz="2000" b="1" dirty="0">
                <a:solidFill>
                  <a:schemeClr val="tx1"/>
                </a:solidFill>
                <a:effectLst>
                  <a:outerShdw blurRad="38100" dist="38100" dir="2700000" algn="tl">
                    <a:srgbClr val="000000">
                      <a:alpha val="43137"/>
                    </a:srgbClr>
                  </a:outerShdw>
                </a:effectLst>
                <a:latin typeface="Symbol" pitchFamily="18" charset="2"/>
              </a:rPr>
              <a:t>m</a:t>
            </a:r>
            <a:r>
              <a:rPr lang="en-US" altLang="ja-JP"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 grains</a:t>
            </a:r>
            <a:endParaRPr lang="ja-JP" altLang="en-US" sz="2000" b="1" dirty="0">
              <a:solidFill>
                <a:schemeClr val="tx1"/>
              </a:solidFill>
              <a:effectLst>
                <a:outerShdw blurRad="38100" dist="38100" dir="2700000" algn="tl">
                  <a:srgbClr val="000000">
                    <a:alpha val="43137"/>
                  </a:srgbClr>
                </a:outerShdw>
              </a:effectLst>
            </a:endParaRPr>
          </a:p>
        </p:txBody>
      </p:sp>
      <p:sp>
        <p:nvSpPr>
          <p:cNvPr id="105" name="テキスト ボックス 11"/>
          <p:cNvSpPr txBox="1">
            <a:spLocks noChangeArrowheads="1"/>
          </p:cNvSpPr>
          <p:nvPr/>
        </p:nvSpPr>
        <p:spPr bwMode="auto">
          <a:xfrm>
            <a:off x="24670446" y="14951855"/>
            <a:ext cx="982709" cy="400110"/>
          </a:xfrm>
          <a:prstGeom prst="rect">
            <a:avLst/>
          </a:prstGeom>
          <a:solidFill>
            <a:srgbClr val="FFCCFF"/>
          </a:solidFill>
          <a:ln w="9525">
            <a:noFill/>
            <a:miter lim="800000"/>
            <a:headEnd/>
            <a:tailEnd/>
          </a:ln>
        </p:spPr>
        <p:txBody>
          <a:bodyPr wrap="square">
            <a:spAutoFit/>
          </a:bodyPr>
          <a:lstStyle/>
          <a:p>
            <a:pPr>
              <a:defRPr/>
            </a:pPr>
            <a:r>
              <a:rPr lang="en-US" altLang="ja-JP"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Soils</a:t>
            </a:r>
            <a:endParaRPr lang="ja-JP" alt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6" name="テキスト ボックス 105"/>
          <p:cNvSpPr txBox="1"/>
          <p:nvPr/>
        </p:nvSpPr>
        <p:spPr>
          <a:xfrm>
            <a:off x="24669687" y="15451464"/>
            <a:ext cx="1487524" cy="338554"/>
          </a:xfrm>
          <a:prstGeom prst="rect">
            <a:avLst/>
          </a:prstGeom>
          <a:solidFill>
            <a:schemeClr val="accent2">
              <a:lumMod val="20000"/>
              <a:lumOff val="80000"/>
            </a:schemeClr>
          </a:solidFill>
        </p:spPr>
        <p:txBody>
          <a:bodyPr wrap="square">
            <a:spAutoFit/>
          </a:bodyPr>
          <a:lstStyle/>
          <a:p>
            <a:pPr>
              <a:defRPr/>
            </a:pPr>
            <a:r>
              <a:rPr lang="en-US" altLang="ja-JP" sz="1600" dirty="0">
                <a:solidFill>
                  <a:schemeClr val="tx1"/>
                </a:solidFill>
                <a:latin typeface="Times New Roman" pitchFamily="18" charset="0"/>
                <a:cs typeface="Times New Roman" pitchFamily="18" charset="0"/>
              </a:rPr>
              <a:t>Sieve</a:t>
            </a:r>
            <a:r>
              <a:rPr lang="ja-JP" altLang="en-US" sz="1600" dirty="0">
                <a:solidFill>
                  <a:schemeClr val="tx1"/>
                </a:solidFill>
                <a:latin typeface="Times New Roman" pitchFamily="18" charset="0"/>
                <a:cs typeface="Times New Roman" pitchFamily="18" charset="0"/>
              </a:rPr>
              <a:t> </a:t>
            </a:r>
            <a:r>
              <a:rPr lang="en-US" altLang="ja-JP" sz="1600" dirty="0">
                <a:solidFill>
                  <a:schemeClr val="tx1"/>
                </a:solidFill>
                <a:latin typeface="Times New Roman" pitchFamily="18" charset="0"/>
                <a:cs typeface="Times New Roman" pitchFamily="18" charset="0"/>
              </a:rPr>
              <a:t>2 </a:t>
            </a:r>
            <a:r>
              <a:rPr lang="ja-JP" altLang="en-US" sz="1600" dirty="0">
                <a:solidFill>
                  <a:schemeClr val="tx1"/>
                </a:solidFill>
                <a:latin typeface="Times New Roman" pitchFamily="18" charset="0"/>
                <a:cs typeface="Times New Roman" pitchFamily="18" charset="0"/>
              </a:rPr>
              <a:t>㎜</a:t>
            </a:r>
          </a:p>
        </p:txBody>
      </p:sp>
      <p:sp>
        <p:nvSpPr>
          <p:cNvPr id="108" name="テキスト ボックス 107"/>
          <p:cNvSpPr txBox="1">
            <a:spLocks noChangeArrowheads="1"/>
          </p:cNvSpPr>
          <p:nvPr/>
        </p:nvSpPr>
        <p:spPr bwMode="auto">
          <a:xfrm>
            <a:off x="26445243" y="21209724"/>
            <a:ext cx="2197746" cy="338554"/>
          </a:xfrm>
          <a:prstGeom prst="rect">
            <a:avLst/>
          </a:prstGeom>
          <a:solidFill>
            <a:srgbClr val="FFFFCC"/>
          </a:solidFill>
          <a:ln>
            <a:noFill/>
          </a:ln>
          <a:extLst/>
        </p:spPr>
        <p:txBody>
          <a:bodyPr wrap="square">
            <a:spAutoFit/>
          </a:bodyPr>
          <a:lstStyle>
            <a:lvl1pPr eaLnBrk="0" hangingPunct="0">
              <a:defRPr kumimoji="1" sz="3600">
                <a:solidFill>
                  <a:srgbClr val="666633"/>
                </a:solidFill>
                <a:latin typeface="Arial" pitchFamily="34" charset="0"/>
                <a:ea typeface="ＭＳ Ｐゴシック" pitchFamily="50" charset="-128"/>
              </a:defRPr>
            </a:lvl1pPr>
            <a:lvl2pPr marL="742950" indent="-285750" eaLnBrk="0" hangingPunct="0">
              <a:defRPr kumimoji="1" sz="3600">
                <a:solidFill>
                  <a:srgbClr val="666633"/>
                </a:solidFill>
                <a:latin typeface="Arial" pitchFamily="34" charset="0"/>
                <a:ea typeface="ＭＳ Ｐゴシック" pitchFamily="50" charset="-128"/>
              </a:defRPr>
            </a:lvl2pPr>
            <a:lvl3pPr marL="1143000" indent="-228600" eaLnBrk="0" hangingPunct="0">
              <a:defRPr kumimoji="1" sz="3600">
                <a:solidFill>
                  <a:srgbClr val="666633"/>
                </a:solidFill>
                <a:latin typeface="Arial" pitchFamily="34" charset="0"/>
                <a:ea typeface="ＭＳ Ｐゴシック" pitchFamily="50" charset="-128"/>
              </a:defRPr>
            </a:lvl3pPr>
            <a:lvl4pPr marL="1600200" indent="-228600" eaLnBrk="0" hangingPunct="0">
              <a:defRPr kumimoji="1" sz="3600">
                <a:solidFill>
                  <a:srgbClr val="666633"/>
                </a:solidFill>
                <a:latin typeface="Arial" pitchFamily="34" charset="0"/>
                <a:ea typeface="ＭＳ Ｐゴシック" pitchFamily="50" charset="-128"/>
              </a:defRPr>
            </a:lvl4pPr>
            <a:lvl5pPr marL="2057400" indent="-228600" eaLnBrk="0" hangingPunct="0">
              <a:defRPr kumimoji="1" sz="3600">
                <a:solidFill>
                  <a:srgbClr val="666633"/>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9pPr>
          </a:lstStyle>
          <a:p>
            <a:pPr eaLnBrk="1" hangingPunct="1">
              <a:defRPr/>
            </a:pPr>
            <a:r>
              <a:rPr lang="ja-JP" alt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東大</a:t>
            </a:r>
            <a:r>
              <a:rPr lang="en-US" altLang="ja-JP"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MALT I-129 AMS</a:t>
            </a:r>
          </a:p>
        </p:txBody>
      </p:sp>
      <p:pic>
        <p:nvPicPr>
          <p:cNvPr id="1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17051" y="20058212"/>
            <a:ext cx="1263707" cy="1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110" name="テキスト ボックス 109"/>
          <p:cNvSpPr txBox="1">
            <a:spLocks noChangeArrowheads="1"/>
          </p:cNvSpPr>
          <p:nvPr/>
        </p:nvSpPr>
        <p:spPr bwMode="auto">
          <a:xfrm>
            <a:off x="22432574" y="19365510"/>
            <a:ext cx="1918302" cy="400110"/>
          </a:xfrm>
          <a:prstGeom prst="rect">
            <a:avLst/>
          </a:prstGeom>
          <a:solidFill>
            <a:srgbClr val="FFFFCC"/>
          </a:solidFill>
          <a:ln>
            <a:noFill/>
          </a:ln>
          <a:extLst/>
        </p:spPr>
        <p:txBody>
          <a:bodyPr wrap="square">
            <a:spAutoFit/>
          </a:bodyPr>
          <a:lstStyle>
            <a:lvl1pPr eaLnBrk="0" hangingPunct="0">
              <a:defRPr kumimoji="1" sz="3600">
                <a:solidFill>
                  <a:srgbClr val="666633"/>
                </a:solidFill>
                <a:latin typeface="Arial" pitchFamily="34" charset="0"/>
                <a:ea typeface="ＭＳ Ｐゴシック" pitchFamily="50" charset="-128"/>
              </a:defRPr>
            </a:lvl1pPr>
            <a:lvl2pPr marL="742950" indent="-285750" eaLnBrk="0" hangingPunct="0">
              <a:defRPr kumimoji="1" sz="3600">
                <a:solidFill>
                  <a:srgbClr val="666633"/>
                </a:solidFill>
                <a:latin typeface="Arial" pitchFamily="34" charset="0"/>
                <a:ea typeface="ＭＳ Ｐゴシック" pitchFamily="50" charset="-128"/>
              </a:defRPr>
            </a:lvl2pPr>
            <a:lvl3pPr marL="1143000" indent="-228600" eaLnBrk="0" hangingPunct="0">
              <a:defRPr kumimoji="1" sz="3600">
                <a:solidFill>
                  <a:srgbClr val="666633"/>
                </a:solidFill>
                <a:latin typeface="Arial" pitchFamily="34" charset="0"/>
                <a:ea typeface="ＭＳ Ｐゴシック" pitchFamily="50" charset="-128"/>
              </a:defRPr>
            </a:lvl3pPr>
            <a:lvl4pPr marL="1600200" indent="-228600" eaLnBrk="0" hangingPunct="0">
              <a:defRPr kumimoji="1" sz="3600">
                <a:solidFill>
                  <a:srgbClr val="666633"/>
                </a:solidFill>
                <a:latin typeface="Arial" pitchFamily="34" charset="0"/>
                <a:ea typeface="ＭＳ Ｐゴシック" pitchFamily="50" charset="-128"/>
              </a:defRPr>
            </a:lvl4pPr>
            <a:lvl5pPr marL="2057400" indent="-228600" eaLnBrk="0" hangingPunct="0">
              <a:defRPr kumimoji="1" sz="3600">
                <a:solidFill>
                  <a:srgbClr val="666633"/>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9pPr>
          </a:lstStyle>
          <a:p>
            <a:pPr eaLnBrk="1" hangingPunct="1">
              <a:defRPr/>
            </a:pPr>
            <a:r>
              <a:rPr lang="en-US" altLang="ja-JP"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Soils: 0.1 g</a:t>
            </a:r>
          </a:p>
        </p:txBody>
      </p:sp>
      <p:pic>
        <p:nvPicPr>
          <p:cNvPr id="111"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32075" y="15066818"/>
            <a:ext cx="5443918" cy="655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433651" y="18283247"/>
            <a:ext cx="1595768" cy="211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114" name="テキスト ボックス 113"/>
          <p:cNvSpPr txBox="1">
            <a:spLocks noChangeArrowheads="1"/>
          </p:cNvSpPr>
          <p:nvPr/>
        </p:nvSpPr>
        <p:spPr bwMode="auto">
          <a:xfrm>
            <a:off x="22380030" y="20674890"/>
            <a:ext cx="2120997" cy="369332"/>
          </a:xfrm>
          <a:prstGeom prst="rect">
            <a:avLst/>
          </a:prstGeom>
          <a:solidFill>
            <a:srgbClr val="FFFFCC"/>
          </a:solidFill>
          <a:ln>
            <a:noFill/>
          </a:ln>
          <a:extLst/>
        </p:spPr>
        <p:txBody>
          <a:bodyPr wrap="square">
            <a:spAutoFit/>
          </a:bodyPr>
          <a:lstStyle>
            <a:lvl1pPr eaLnBrk="0" hangingPunct="0">
              <a:defRPr kumimoji="1" sz="3600">
                <a:solidFill>
                  <a:srgbClr val="666633"/>
                </a:solidFill>
                <a:latin typeface="Arial" pitchFamily="34" charset="0"/>
                <a:ea typeface="ＭＳ Ｐゴシック" pitchFamily="50" charset="-128"/>
              </a:defRPr>
            </a:lvl1pPr>
            <a:lvl2pPr marL="742950" indent="-285750" eaLnBrk="0" hangingPunct="0">
              <a:defRPr kumimoji="1" sz="3600">
                <a:solidFill>
                  <a:srgbClr val="666633"/>
                </a:solidFill>
                <a:latin typeface="Arial" pitchFamily="34" charset="0"/>
                <a:ea typeface="ＭＳ Ｐゴシック" pitchFamily="50" charset="-128"/>
              </a:defRPr>
            </a:lvl2pPr>
            <a:lvl3pPr marL="1143000" indent="-228600" eaLnBrk="0" hangingPunct="0">
              <a:defRPr kumimoji="1" sz="3600">
                <a:solidFill>
                  <a:srgbClr val="666633"/>
                </a:solidFill>
                <a:latin typeface="Arial" pitchFamily="34" charset="0"/>
                <a:ea typeface="ＭＳ Ｐゴシック" pitchFamily="50" charset="-128"/>
              </a:defRPr>
            </a:lvl3pPr>
            <a:lvl4pPr marL="1600200" indent="-228600" eaLnBrk="0" hangingPunct="0">
              <a:defRPr kumimoji="1" sz="3600">
                <a:solidFill>
                  <a:srgbClr val="666633"/>
                </a:solidFill>
                <a:latin typeface="Arial" pitchFamily="34" charset="0"/>
                <a:ea typeface="ＭＳ Ｐゴシック" pitchFamily="50" charset="-128"/>
              </a:defRPr>
            </a:lvl4pPr>
            <a:lvl5pPr marL="2057400" indent="-228600" eaLnBrk="0" hangingPunct="0">
              <a:defRPr kumimoji="1" sz="3600">
                <a:solidFill>
                  <a:srgbClr val="666633"/>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9pPr>
          </a:lstStyle>
          <a:p>
            <a:pPr eaLnBrk="1" hangingPunct="1">
              <a:defRPr/>
            </a:pPr>
            <a:r>
              <a:rPr lang="en-US" altLang="ja-JP" sz="1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AgI</a:t>
            </a:r>
            <a:r>
              <a:rPr lang="en-US" altLang="ja-JP" sz="1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ja-JP" altLang="en-US" sz="1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1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mg</a:t>
            </a:r>
          </a:p>
        </p:txBody>
      </p:sp>
      <p:pic>
        <p:nvPicPr>
          <p:cNvPr id="115"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8240" t="20259" r="19912" b="6250"/>
          <a:stretch/>
        </p:blipFill>
        <p:spPr bwMode="auto">
          <a:xfrm>
            <a:off x="2104990" y="23348478"/>
            <a:ext cx="11018773"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6" name="表 115"/>
          <p:cNvGraphicFramePr>
            <a:graphicFrameLocks noGrp="1"/>
          </p:cNvGraphicFramePr>
          <p:nvPr>
            <p:extLst>
              <p:ext uri="{D42A27DB-BD31-4B8C-83A1-F6EECF244321}">
                <p14:modId xmlns:p14="http://schemas.microsoft.com/office/powerpoint/2010/main" val="3338025087"/>
              </p:ext>
            </p:extLst>
          </p:nvPr>
        </p:nvGraphicFramePr>
        <p:xfrm>
          <a:off x="1170435" y="31701406"/>
          <a:ext cx="5256584" cy="2721750"/>
        </p:xfrm>
        <a:graphic>
          <a:graphicData uri="http://schemas.openxmlformats.org/drawingml/2006/table">
            <a:tbl>
              <a:tblPr firstRow="1" bandRow="1">
                <a:tableStyleId>{5C22544A-7EE6-4342-B048-85BDC9FD1C3A}</a:tableStyleId>
              </a:tblPr>
              <a:tblGrid>
                <a:gridCol w="1314146"/>
                <a:gridCol w="1314146"/>
                <a:gridCol w="1314146"/>
                <a:gridCol w="1314146"/>
              </a:tblGrid>
              <a:tr h="453625">
                <a:tc>
                  <a:txBody>
                    <a:bodyPr/>
                    <a:lstStyle/>
                    <a:p>
                      <a:endParaRPr kumimoji="1" lang="ja-JP" altLang="en-US" sz="1400" dirty="0"/>
                    </a:p>
                  </a:txBody>
                  <a:tcPr marL="69128" marR="69128" marT="34564" marB="34564"/>
                </a:tc>
                <a:tc>
                  <a:txBody>
                    <a:bodyPr/>
                    <a:lstStyle/>
                    <a:p>
                      <a:r>
                        <a:rPr kumimoji="1" lang="en-US" altLang="ja-JP" sz="1400" baseline="30000" dirty="0" smtClean="0"/>
                        <a:t>129</a:t>
                      </a:r>
                      <a:r>
                        <a:rPr kumimoji="1" lang="en-US" altLang="ja-JP" sz="1400" dirty="0" smtClean="0"/>
                        <a:t>I </a:t>
                      </a:r>
                      <a:r>
                        <a:rPr kumimoji="1" lang="en-US" altLang="ja-JP" sz="1400" baseline="0" dirty="0" smtClean="0"/>
                        <a:t> </a:t>
                      </a:r>
                      <a:r>
                        <a:rPr kumimoji="1" lang="en-US" altLang="ja-JP" sz="1400" baseline="0" dirty="0" err="1" smtClean="0"/>
                        <a:t>μBq</a:t>
                      </a:r>
                      <a:r>
                        <a:rPr kumimoji="1" lang="en-US" altLang="ja-JP" sz="1400" baseline="0" dirty="0" smtClean="0"/>
                        <a:t>/kg</a:t>
                      </a:r>
                      <a:endParaRPr kumimoji="1" lang="ja-JP" altLang="en-US" sz="1400" dirty="0"/>
                    </a:p>
                  </a:txBody>
                  <a:tcPr marL="69128" marR="69128" marT="34564" marB="34564"/>
                </a:tc>
                <a:tc>
                  <a:txBody>
                    <a:bodyPr/>
                    <a:lstStyle/>
                    <a:p>
                      <a:r>
                        <a:rPr kumimoji="1" lang="en-US" altLang="ja-JP" sz="1400" dirty="0" smtClean="0"/>
                        <a:t>I ppb</a:t>
                      </a:r>
                      <a:endParaRPr kumimoji="1" lang="ja-JP" altLang="en-US" sz="1400" dirty="0"/>
                    </a:p>
                  </a:txBody>
                  <a:tcPr marL="69128" marR="69128" marT="34564" marB="34564"/>
                </a:tc>
                <a:tc>
                  <a:txBody>
                    <a:bodyPr/>
                    <a:lstStyle/>
                    <a:p>
                      <a:r>
                        <a:rPr kumimoji="1" lang="en-US" altLang="ja-JP" sz="1400" baseline="30000" dirty="0" smtClean="0"/>
                        <a:t>129</a:t>
                      </a:r>
                      <a:r>
                        <a:rPr kumimoji="1" lang="en-US" altLang="ja-JP" sz="1400" dirty="0" smtClean="0"/>
                        <a:t>I / </a:t>
                      </a:r>
                      <a:r>
                        <a:rPr kumimoji="1" lang="en-US" altLang="ja-JP" sz="1400" baseline="30000" dirty="0" smtClean="0"/>
                        <a:t>127</a:t>
                      </a:r>
                      <a:r>
                        <a:rPr kumimoji="1" lang="en-US" altLang="ja-JP" sz="1400" dirty="0" smtClean="0"/>
                        <a:t>I x10</a:t>
                      </a:r>
                      <a:r>
                        <a:rPr kumimoji="1" lang="en-US" altLang="ja-JP" sz="1400" baseline="30000" dirty="0" smtClean="0"/>
                        <a:t>-9</a:t>
                      </a:r>
                      <a:endParaRPr kumimoji="1" lang="ja-JP" altLang="en-US" sz="1400" baseline="30000" dirty="0"/>
                    </a:p>
                  </a:txBody>
                  <a:tcPr marL="69128" marR="69128" marT="34564" marB="34564"/>
                </a:tc>
              </a:tr>
              <a:tr h="453625">
                <a:tc>
                  <a:txBody>
                    <a:bodyPr/>
                    <a:lstStyle/>
                    <a:p>
                      <a:r>
                        <a:rPr kumimoji="1" lang="ja-JP" altLang="en-US" sz="1400" dirty="0" smtClean="0"/>
                        <a:t>サイト⑤</a:t>
                      </a:r>
                      <a:endParaRPr kumimoji="1" lang="ja-JP" altLang="en-US" sz="1400" dirty="0"/>
                    </a:p>
                  </a:txBody>
                  <a:tcPr marL="69128" marR="69128" marT="34564" marB="34564"/>
                </a:tc>
                <a:tc>
                  <a:txBody>
                    <a:bodyPr/>
                    <a:lstStyle/>
                    <a:p>
                      <a:pPr algn="ctr"/>
                      <a:r>
                        <a:rPr kumimoji="1" lang="en-US" altLang="ja-JP" sz="1400" dirty="0" smtClean="0"/>
                        <a:t>1.64±0.24</a:t>
                      </a:r>
                      <a:endParaRPr kumimoji="1" lang="ja-JP" altLang="en-US" sz="1400" dirty="0"/>
                    </a:p>
                  </a:txBody>
                  <a:tcPr marL="69128" marR="69128" marT="34564" marB="34564"/>
                </a:tc>
                <a:tc>
                  <a:txBody>
                    <a:bodyPr/>
                    <a:lstStyle/>
                    <a:p>
                      <a:pPr algn="ctr"/>
                      <a:r>
                        <a:rPr kumimoji="1" lang="en-US" altLang="ja-JP" sz="1400" dirty="0" smtClean="0"/>
                        <a:t>30.7±0.1</a:t>
                      </a:r>
                      <a:endParaRPr kumimoji="1" lang="ja-JP" altLang="en-US" sz="1400" dirty="0"/>
                    </a:p>
                  </a:txBody>
                  <a:tcPr marL="69128" marR="69128" marT="34564" marB="34564"/>
                </a:tc>
                <a:tc>
                  <a:txBody>
                    <a:bodyPr/>
                    <a:lstStyle/>
                    <a:p>
                      <a:pPr algn="ctr"/>
                      <a:r>
                        <a:rPr kumimoji="1" lang="en-US" altLang="ja-JP" sz="1400" dirty="0" smtClean="0"/>
                        <a:t>8.1±1.2</a:t>
                      </a:r>
                      <a:endParaRPr kumimoji="1" lang="ja-JP" altLang="en-US" sz="1400" dirty="0"/>
                    </a:p>
                  </a:txBody>
                  <a:tcPr marL="69128" marR="69128" marT="34564" marB="34564"/>
                </a:tc>
              </a:tr>
              <a:tr h="453625">
                <a:tc>
                  <a:txBody>
                    <a:bodyPr/>
                    <a:lstStyle/>
                    <a:p>
                      <a:r>
                        <a:rPr kumimoji="1" lang="ja-JP" altLang="en-US" sz="1400" dirty="0" smtClean="0"/>
                        <a:t>サイト④</a:t>
                      </a:r>
                      <a:endParaRPr kumimoji="1" lang="ja-JP" altLang="en-US" sz="1400" dirty="0"/>
                    </a:p>
                  </a:txBody>
                  <a:tcPr marL="69128" marR="69128" marT="34564" marB="34564"/>
                </a:tc>
                <a:tc>
                  <a:txBody>
                    <a:bodyPr/>
                    <a:lstStyle/>
                    <a:p>
                      <a:pPr algn="ctr"/>
                      <a:r>
                        <a:rPr kumimoji="1" lang="en-US" altLang="ja-JP" sz="1400" dirty="0" smtClean="0"/>
                        <a:t>0.032±0.009</a:t>
                      </a:r>
                      <a:endParaRPr kumimoji="1" lang="ja-JP" altLang="en-US" sz="1400" dirty="0"/>
                    </a:p>
                  </a:txBody>
                  <a:tcPr marL="69128" marR="69128" marT="34564" marB="34564"/>
                </a:tc>
                <a:tc>
                  <a:txBody>
                    <a:bodyPr/>
                    <a:lstStyle/>
                    <a:p>
                      <a:pPr algn="ctr"/>
                      <a:r>
                        <a:rPr kumimoji="1" lang="en-US" altLang="ja-JP" sz="1400" dirty="0" smtClean="0"/>
                        <a:t>6.0±0.1</a:t>
                      </a:r>
                      <a:endParaRPr kumimoji="1" lang="ja-JP" altLang="en-US" sz="1400" dirty="0"/>
                    </a:p>
                  </a:txBody>
                  <a:tcPr marL="69128" marR="69128" marT="34564" marB="34564"/>
                </a:tc>
                <a:tc>
                  <a:txBody>
                    <a:bodyPr/>
                    <a:lstStyle/>
                    <a:p>
                      <a:pPr algn="ctr"/>
                      <a:r>
                        <a:rPr kumimoji="1" lang="en-US" altLang="ja-JP" sz="1400" dirty="0" smtClean="0"/>
                        <a:t>0.81±0.02</a:t>
                      </a:r>
                      <a:endParaRPr kumimoji="1" lang="ja-JP" altLang="en-US" sz="1400" dirty="0"/>
                    </a:p>
                  </a:txBody>
                  <a:tcPr marL="69128" marR="69128" marT="34564" marB="34564"/>
                </a:tc>
              </a:tr>
              <a:tr h="453625">
                <a:tc>
                  <a:txBody>
                    <a:bodyPr/>
                    <a:lstStyle/>
                    <a:p>
                      <a:r>
                        <a:rPr kumimoji="1" lang="ja-JP" altLang="en-US" sz="1400" dirty="0" smtClean="0"/>
                        <a:t>サイト③</a:t>
                      </a:r>
                      <a:endParaRPr kumimoji="1" lang="ja-JP" altLang="en-US" sz="1400" dirty="0"/>
                    </a:p>
                  </a:txBody>
                  <a:tcPr marL="69128" marR="69128" marT="34564" marB="34564"/>
                </a:tc>
                <a:tc>
                  <a:txBody>
                    <a:bodyPr/>
                    <a:lstStyle/>
                    <a:p>
                      <a:pPr algn="ctr"/>
                      <a:r>
                        <a:rPr kumimoji="1" lang="en-US" altLang="ja-JP" sz="1400" dirty="0" smtClean="0"/>
                        <a:t>0.026±0.008</a:t>
                      </a:r>
                      <a:endParaRPr kumimoji="1" lang="ja-JP" altLang="en-US" sz="1400" dirty="0"/>
                    </a:p>
                  </a:txBody>
                  <a:tcPr marL="69128" marR="69128" marT="34564" marB="34564"/>
                </a:tc>
                <a:tc>
                  <a:txBody>
                    <a:bodyPr/>
                    <a:lstStyle/>
                    <a:p>
                      <a:pPr algn="ctr"/>
                      <a:r>
                        <a:rPr kumimoji="1" lang="en-US" altLang="ja-JP" sz="1400" dirty="0" smtClean="0"/>
                        <a:t>7.5±0.4</a:t>
                      </a:r>
                      <a:endParaRPr kumimoji="1" lang="ja-JP" altLang="en-US" sz="1400" dirty="0"/>
                    </a:p>
                  </a:txBody>
                  <a:tcPr marL="69128" marR="69128" marT="34564" marB="34564"/>
                </a:tc>
                <a:tc>
                  <a:txBody>
                    <a:bodyPr/>
                    <a:lstStyle/>
                    <a:p>
                      <a:pPr algn="ctr"/>
                      <a:r>
                        <a:rPr kumimoji="1" lang="en-US" altLang="ja-JP" sz="1400" dirty="0" smtClean="0"/>
                        <a:t>0.50±0.03</a:t>
                      </a:r>
                      <a:endParaRPr kumimoji="1" lang="ja-JP" altLang="en-US" sz="1400" dirty="0"/>
                    </a:p>
                  </a:txBody>
                  <a:tcPr marL="69128" marR="69128" marT="34564" marB="34564"/>
                </a:tc>
              </a:tr>
              <a:tr h="453625">
                <a:tc>
                  <a:txBody>
                    <a:bodyPr/>
                    <a:lstStyle/>
                    <a:p>
                      <a:r>
                        <a:rPr kumimoji="1" lang="ja-JP" altLang="en-US" sz="1400" dirty="0" smtClean="0"/>
                        <a:t>サイト②</a:t>
                      </a:r>
                      <a:endParaRPr kumimoji="1" lang="ja-JP" altLang="en-US" sz="1400" dirty="0"/>
                    </a:p>
                  </a:txBody>
                  <a:tcPr marL="69128" marR="69128" marT="34564" marB="34564"/>
                </a:tc>
                <a:tc>
                  <a:txBody>
                    <a:bodyPr/>
                    <a:lstStyle/>
                    <a:p>
                      <a:pPr algn="ctr"/>
                      <a:r>
                        <a:rPr kumimoji="1" lang="en-US" altLang="ja-JP" sz="1400" dirty="0" smtClean="0"/>
                        <a:t>0.073±0.015</a:t>
                      </a:r>
                      <a:endParaRPr kumimoji="1" lang="ja-JP" altLang="en-US" sz="1400" dirty="0"/>
                    </a:p>
                  </a:txBody>
                  <a:tcPr marL="69128" marR="69128" marT="34564" marB="34564"/>
                </a:tc>
                <a:tc>
                  <a:txBody>
                    <a:bodyPr/>
                    <a:lstStyle/>
                    <a:p>
                      <a:pPr algn="ctr"/>
                      <a:r>
                        <a:rPr kumimoji="1" lang="en-US" altLang="ja-JP" sz="1400" dirty="0" smtClean="0"/>
                        <a:t>12.0±0.6</a:t>
                      </a:r>
                      <a:endParaRPr kumimoji="1" lang="ja-JP" altLang="en-US" sz="1400" dirty="0"/>
                    </a:p>
                  </a:txBody>
                  <a:tcPr marL="69128" marR="69128" marT="34564" marB="34564"/>
                </a:tc>
                <a:tc>
                  <a:txBody>
                    <a:bodyPr/>
                    <a:lstStyle/>
                    <a:p>
                      <a:pPr algn="ctr"/>
                      <a:r>
                        <a:rPr kumimoji="1" lang="en-US" altLang="ja-JP" sz="1400" dirty="0" smtClean="0"/>
                        <a:t>0.91±0.04</a:t>
                      </a:r>
                      <a:endParaRPr kumimoji="1" lang="ja-JP" altLang="en-US" sz="1400" dirty="0"/>
                    </a:p>
                  </a:txBody>
                  <a:tcPr marL="69128" marR="69128" marT="34564" marB="34564"/>
                </a:tc>
              </a:tr>
              <a:tr h="453625">
                <a:tc>
                  <a:txBody>
                    <a:bodyPr/>
                    <a:lstStyle/>
                    <a:p>
                      <a:r>
                        <a:rPr kumimoji="1" lang="ja-JP" altLang="en-US" sz="1400" dirty="0" smtClean="0"/>
                        <a:t>サイト①</a:t>
                      </a:r>
                      <a:endParaRPr kumimoji="1" lang="ja-JP" altLang="en-US" sz="1400" dirty="0"/>
                    </a:p>
                  </a:txBody>
                  <a:tcPr marL="69128" marR="69128" marT="34564" marB="34564"/>
                </a:tc>
                <a:tc>
                  <a:txBody>
                    <a:bodyPr/>
                    <a:lstStyle/>
                    <a:p>
                      <a:pPr algn="ctr"/>
                      <a:r>
                        <a:rPr kumimoji="1" lang="en-US" altLang="ja-JP" sz="1400" dirty="0" smtClean="0"/>
                        <a:t>0.117±0.010</a:t>
                      </a:r>
                      <a:endParaRPr kumimoji="1" lang="ja-JP" altLang="en-US" sz="1400" dirty="0"/>
                    </a:p>
                  </a:txBody>
                  <a:tcPr marL="69128" marR="69128" marT="34564" marB="34564"/>
                </a:tc>
                <a:tc>
                  <a:txBody>
                    <a:bodyPr/>
                    <a:lstStyle/>
                    <a:p>
                      <a:pPr algn="ctr"/>
                      <a:r>
                        <a:rPr kumimoji="1" lang="en-US" altLang="ja-JP" sz="1400" dirty="0" smtClean="0"/>
                        <a:t>13.3±0.1</a:t>
                      </a:r>
                      <a:endParaRPr kumimoji="1" lang="ja-JP" altLang="en-US" sz="1400" dirty="0"/>
                    </a:p>
                  </a:txBody>
                  <a:tcPr marL="69128" marR="69128" marT="34564" marB="34564"/>
                </a:tc>
                <a:tc>
                  <a:txBody>
                    <a:bodyPr/>
                    <a:lstStyle/>
                    <a:p>
                      <a:pPr algn="ctr"/>
                      <a:r>
                        <a:rPr kumimoji="1" lang="en-US" altLang="ja-JP" sz="1400" dirty="0" smtClean="0"/>
                        <a:t>1.33±0.11</a:t>
                      </a:r>
                      <a:endParaRPr kumimoji="1" lang="ja-JP" altLang="en-US" sz="1400" dirty="0"/>
                    </a:p>
                  </a:txBody>
                  <a:tcPr marL="69128" marR="69128" marT="34564" marB="34564"/>
                </a:tc>
              </a:tr>
            </a:tbl>
          </a:graphicData>
        </a:graphic>
      </p:graphicFrame>
      <p:graphicFrame>
        <p:nvGraphicFramePr>
          <p:cNvPr id="117" name="表 116"/>
          <p:cNvGraphicFramePr>
            <a:graphicFrameLocks noGrp="1"/>
          </p:cNvGraphicFramePr>
          <p:nvPr>
            <p:extLst>
              <p:ext uri="{D42A27DB-BD31-4B8C-83A1-F6EECF244321}">
                <p14:modId xmlns:p14="http://schemas.microsoft.com/office/powerpoint/2010/main" val="4016479019"/>
              </p:ext>
            </p:extLst>
          </p:nvPr>
        </p:nvGraphicFramePr>
        <p:xfrm>
          <a:off x="1242443" y="36525942"/>
          <a:ext cx="5256584" cy="3240363"/>
        </p:xfrm>
        <a:graphic>
          <a:graphicData uri="http://schemas.openxmlformats.org/drawingml/2006/table">
            <a:tbl>
              <a:tblPr firstRow="1" bandRow="1">
                <a:tableStyleId>{5C22544A-7EE6-4342-B048-85BDC9FD1C3A}</a:tableStyleId>
              </a:tblPr>
              <a:tblGrid>
                <a:gridCol w="1314146"/>
                <a:gridCol w="1314146"/>
                <a:gridCol w="1314146"/>
                <a:gridCol w="1314146"/>
              </a:tblGrid>
              <a:tr h="462909">
                <a:tc>
                  <a:txBody>
                    <a:bodyPr/>
                    <a:lstStyle/>
                    <a:p>
                      <a:endParaRPr kumimoji="1" lang="ja-JP" altLang="en-US" sz="1400" dirty="0"/>
                    </a:p>
                  </a:txBody>
                  <a:tcPr marL="69128" marR="69128" marT="34564" marB="345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30000" dirty="0" smtClean="0"/>
                        <a:t>129</a:t>
                      </a:r>
                      <a:r>
                        <a:rPr kumimoji="1" lang="en-US" altLang="ja-JP" sz="1400" dirty="0" smtClean="0"/>
                        <a:t>I </a:t>
                      </a:r>
                      <a:r>
                        <a:rPr kumimoji="1" lang="en-US" altLang="ja-JP" sz="1400" baseline="0" dirty="0" smtClean="0"/>
                        <a:t> </a:t>
                      </a:r>
                      <a:r>
                        <a:rPr kumimoji="1" lang="en-US" altLang="ja-JP" sz="1400" baseline="0" dirty="0" err="1" smtClean="0"/>
                        <a:t>μBq</a:t>
                      </a:r>
                      <a:r>
                        <a:rPr kumimoji="1" lang="en-US" altLang="ja-JP" sz="1400" baseline="0" dirty="0" smtClean="0"/>
                        <a:t>/kg</a:t>
                      </a:r>
                      <a:endParaRPr kumimoji="1" lang="ja-JP" altLang="en-US" sz="1400" dirty="0" smtClean="0"/>
                    </a:p>
                  </a:txBody>
                  <a:tcPr marL="69128" marR="69128" marT="34564" marB="345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I ppb</a:t>
                      </a:r>
                      <a:endParaRPr kumimoji="1" lang="ja-JP" altLang="en-US" sz="1400" dirty="0" smtClean="0"/>
                    </a:p>
                  </a:txBody>
                  <a:tcPr marL="69128" marR="69128" marT="34564" marB="345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30000" dirty="0" smtClean="0"/>
                        <a:t>129</a:t>
                      </a:r>
                      <a:r>
                        <a:rPr kumimoji="1" lang="en-US" altLang="ja-JP" sz="1400" dirty="0" smtClean="0"/>
                        <a:t>I / </a:t>
                      </a:r>
                      <a:r>
                        <a:rPr kumimoji="1" lang="en-US" altLang="ja-JP" sz="1400" baseline="30000" dirty="0" smtClean="0"/>
                        <a:t>127</a:t>
                      </a:r>
                      <a:r>
                        <a:rPr kumimoji="1" lang="en-US" altLang="ja-JP" sz="1400" dirty="0" smtClean="0"/>
                        <a:t>I x10</a:t>
                      </a:r>
                      <a:r>
                        <a:rPr kumimoji="1" lang="en-US" altLang="ja-JP" sz="1400" baseline="30000" dirty="0" smtClean="0"/>
                        <a:t>-9</a:t>
                      </a:r>
                      <a:endParaRPr kumimoji="1" lang="ja-JP" altLang="en-US" sz="1400" baseline="30000" dirty="0" smtClean="0"/>
                    </a:p>
                  </a:txBody>
                  <a:tcPr marL="69128" marR="69128" marT="34564" marB="34564"/>
                </a:tc>
              </a:tr>
              <a:tr h="462909">
                <a:tc>
                  <a:txBody>
                    <a:bodyPr/>
                    <a:lstStyle/>
                    <a:p>
                      <a:r>
                        <a:rPr kumimoji="1" lang="en-US" altLang="ja-JP" sz="1400" dirty="0" smtClean="0"/>
                        <a:t>2012/04/11</a:t>
                      </a:r>
                    </a:p>
                  </a:txBody>
                  <a:tcPr marL="69128" marR="69128" marT="34564" marB="345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0.025±0.008</a:t>
                      </a:r>
                      <a:endParaRPr kumimoji="1" lang="ja-JP" altLang="en-US" sz="1400" dirty="0" smtClean="0"/>
                    </a:p>
                  </a:txBody>
                  <a:tcPr marL="69128" marR="69128" marT="34564" marB="345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7.5±0.4</a:t>
                      </a:r>
                      <a:endParaRPr kumimoji="1" lang="ja-JP" altLang="en-US" sz="1400" dirty="0" smtClean="0"/>
                    </a:p>
                  </a:txBody>
                  <a:tcPr marL="69128" marR="69128" marT="34564" marB="345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0.50±0.03</a:t>
                      </a:r>
                      <a:endParaRPr kumimoji="1" lang="ja-JP" altLang="en-US" sz="1400" dirty="0" smtClean="0"/>
                    </a:p>
                  </a:txBody>
                  <a:tcPr marL="69128" marR="69128" marT="34564" marB="34564"/>
                </a:tc>
              </a:tr>
              <a:tr h="462909">
                <a:tc>
                  <a:txBody>
                    <a:bodyPr/>
                    <a:lstStyle/>
                    <a:p>
                      <a:r>
                        <a:rPr kumimoji="1" lang="en-US" altLang="ja-JP" sz="1400" dirty="0" smtClean="0"/>
                        <a:t>2012/05/23</a:t>
                      </a:r>
                      <a:endParaRPr kumimoji="1" lang="ja-JP" altLang="en-US" sz="1400" dirty="0"/>
                    </a:p>
                  </a:txBody>
                  <a:tcPr marL="69128" marR="69128" marT="34564" marB="34564"/>
                </a:tc>
                <a:tc>
                  <a:txBody>
                    <a:bodyPr/>
                    <a:lstStyle/>
                    <a:p>
                      <a:pPr algn="ctr"/>
                      <a:r>
                        <a:rPr kumimoji="1" lang="en-US" altLang="ja-JP" sz="1400" dirty="0" smtClean="0"/>
                        <a:t>0.166±0.002</a:t>
                      </a:r>
                      <a:endParaRPr kumimoji="1" lang="ja-JP" altLang="en-US" sz="1400" dirty="0"/>
                    </a:p>
                  </a:txBody>
                  <a:tcPr marL="69128" marR="69128" marT="34564" marB="34564"/>
                </a:tc>
                <a:tc>
                  <a:txBody>
                    <a:bodyPr/>
                    <a:lstStyle/>
                    <a:p>
                      <a:pPr algn="ctr"/>
                      <a:r>
                        <a:rPr kumimoji="1" lang="en-US" altLang="ja-JP" sz="1400" dirty="0" smtClean="0"/>
                        <a:t>20.7±0.2</a:t>
                      </a:r>
                      <a:endParaRPr kumimoji="1" lang="ja-JP" altLang="en-US" sz="1400" dirty="0"/>
                    </a:p>
                  </a:txBody>
                  <a:tcPr marL="69128" marR="69128" marT="34564" marB="34564"/>
                </a:tc>
                <a:tc>
                  <a:txBody>
                    <a:bodyPr/>
                    <a:lstStyle/>
                    <a:p>
                      <a:pPr algn="ctr"/>
                      <a:r>
                        <a:rPr kumimoji="1" lang="en-US" altLang="ja-JP" sz="1400" dirty="0" smtClean="0"/>
                        <a:t>1.21±0.02</a:t>
                      </a:r>
                      <a:endParaRPr kumimoji="1" lang="ja-JP" altLang="en-US" sz="1400" dirty="0"/>
                    </a:p>
                  </a:txBody>
                  <a:tcPr marL="69128" marR="69128" marT="34564" marB="34564"/>
                </a:tc>
              </a:tr>
              <a:tr h="462909">
                <a:tc>
                  <a:txBody>
                    <a:bodyPr/>
                    <a:lstStyle/>
                    <a:p>
                      <a:r>
                        <a:rPr kumimoji="1" lang="en-US" altLang="ja-JP" sz="1400" dirty="0" smtClean="0"/>
                        <a:t>2012/06/13</a:t>
                      </a:r>
                      <a:endParaRPr kumimoji="1" lang="ja-JP" altLang="en-US" sz="1400" dirty="0"/>
                    </a:p>
                  </a:txBody>
                  <a:tcPr marL="69128" marR="69128" marT="34564" marB="34564"/>
                </a:tc>
                <a:tc>
                  <a:txBody>
                    <a:bodyPr/>
                    <a:lstStyle/>
                    <a:p>
                      <a:pPr algn="ctr"/>
                      <a:r>
                        <a:rPr kumimoji="1" lang="en-US" altLang="ja-JP" sz="1400" dirty="0" smtClean="0"/>
                        <a:t>0.193±0.003</a:t>
                      </a:r>
                      <a:endParaRPr kumimoji="1" lang="ja-JP" altLang="en-US" sz="1400" dirty="0"/>
                    </a:p>
                  </a:txBody>
                  <a:tcPr marL="69128" marR="69128" marT="34564" marB="34564"/>
                </a:tc>
                <a:tc>
                  <a:txBody>
                    <a:bodyPr/>
                    <a:lstStyle/>
                    <a:p>
                      <a:pPr algn="ctr"/>
                      <a:r>
                        <a:rPr kumimoji="1" lang="en-US" altLang="ja-JP" sz="1400" dirty="0" smtClean="0"/>
                        <a:t>11.2±0.1</a:t>
                      </a:r>
                      <a:endParaRPr kumimoji="1" lang="ja-JP" altLang="en-US" sz="1400" dirty="0"/>
                    </a:p>
                  </a:txBody>
                  <a:tcPr marL="69128" marR="69128" marT="34564" marB="34564"/>
                </a:tc>
                <a:tc>
                  <a:txBody>
                    <a:bodyPr/>
                    <a:lstStyle/>
                    <a:p>
                      <a:pPr algn="ctr"/>
                      <a:r>
                        <a:rPr kumimoji="1" lang="en-US" altLang="ja-JP" sz="1400" dirty="0" smtClean="0"/>
                        <a:t>2.59±0.04</a:t>
                      </a:r>
                      <a:endParaRPr kumimoji="1" lang="ja-JP" altLang="en-US" sz="1400" dirty="0"/>
                    </a:p>
                  </a:txBody>
                  <a:tcPr marL="69128" marR="69128" marT="34564" marB="34564"/>
                </a:tc>
              </a:tr>
              <a:tr h="462909">
                <a:tc>
                  <a:txBody>
                    <a:bodyPr/>
                    <a:lstStyle/>
                    <a:p>
                      <a:r>
                        <a:rPr kumimoji="1" lang="en-US" altLang="ja-JP" sz="1400" dirty="0" smtClean="0"/>
                        <a:t>2012/06/27</a:t>
                      </a:r>
                      <a:endParaRPr kumimoji="1" lang="ja-JP" altLang="en-US" sz="1400" dirty="0"/>
                    </a:p>
                  </a:txBody>
                  <a:tcPr marL="69128" marR="69128" marT="34564" marB="34564"/>
                </a:tc>
                <a:tc>
                  <a:txBody>
                    <a:bodyPr/>
                    <a:lstStyle/>
                    <a:p>
                      <a:pPr algn="ctr"/>
                      <a:r>
                        <a:rPr kumimoji="1" lang="en-US" altLang="ja-JP" sz="1400" dirty="0" smtClean="0"/>
                        <a:t>0.151±0.002</a:t>
                      </a:r>
                      <a:endParaRPr kumimoji="1" lang="ja-JP" altLang="en-US" sz="1400" dirty="0"/>
                    </a:p>
                  </a:txBody>
                  <a:tcPr marL="69128" marR="69128" marT="34564" marB="34564"/>
                </a:tc>
                <a:tc>
                  <a:txBody>
                    <a:bodyPr/>
                    <a:lstStyle/>
                    <a:p>
                      <a:pPr algn="ctr"/>
                      <a:r>
                        <a:rPr kumimoji="1" lang="en-US" altLang="ja-JP" sz="1400" dirty="0" smtClean="0"/>
                        <a:t>8.3±0.1</a:t>
                      </a:r>
                      <a:endParaRPr kumimoji="1" lang="ja-JP" altLang="en-US" sz="1400" dirty="0"/>
                    </a:p>
                  </a:txBody>
                  <a:tcPr marL="69128" marR="69128" marT="34564" marB="34564"/>
                </a:tc>
                <a:tc>
                  <a:txBody>
                    <a:bodyPr/>
                    <a:lstStyle/>
                    <a:p>
                      <a:pPr algn="ctr"/>
                      <a:r>
                        <a:rPr kumimoji="1" lang="en-US" altLang="ja-JP" sz="1400" dirty="0" smtClean="0"/>
                        <a:t>2.73±0.04</a:t>
                      </a:r>
                      <a:endParaRPr kumimoji="1" lang="ja-JP" altLang="en-US" sz="1400" dirty="0"/>
                    </a:p>
                  </a:txBody>
                  <a:tcPr marL="69128" marR="69128" marT="34564" marB="34564"/>
                </a:tc>
              </a:tr>
              <a:tr h="462909">
                <a:tc>
                  <a:txBody>
                    <a:bodyPr/>
                    <a:lstStyle/>
                    <a:p>
                      <a:r>
                        <a:rPr kumimoji="1" lang="en-US" altLang="ja-JP" sz="1400" dirty="0" smtClean="0"/>
                        <a:t>2012/07/18</a:t>
                      </a:r>
                      <a:endParaRPr kumimoji="1" lang="ja-JP" altLang="en-US" sz="1400" dirty="0"/>
                    </a:p>
                  </a:txBody>
                  <a:tcPr marL="69128" marR="69128" marT="34564" marB="34564"/>
                </a:tc>
                <a:tc>
                  <a:txBody>
                    <a:bodyPr/>
                    <a:lstStyle/>
                    <a:p>
                      <a:pPr algn="ctr"/>
                      <a:r>
                        <a:rPr kumimoji="1" lang="en-US" altLang="ja-JP" sz="1400" dirty="0" smtClean="0"/>
                        <a:t>0.265±0.006</a:t>
                      </a:r>
                      <a:endParaRPr kumimoji="1" lang="ja-JP" altLang="en-US" sz="1400" dirty="0"/>
                    </a:p>
                  </a:txBody>
                  <a:tcPr marL="69128" marR="69128" marT="34564" marB="34564"/>
                </a:tc>
                <a:tc>
                  <a:txBody>
                    <a:bodyPr/>
                    <a:lstStyle/>
                    <a:p>
                      <a:pPr algn="ctr"/>
                      <a:r>
                        <a:rPr kumimoji="1" lang="en-US" altLang="ja-JP" sz="1400" dirty="0" smtClean="0"/>
                        <a:t>12.3±0.1</a:t>
                      </a:r>
                      <a:endParaRPr kumimoji="1" lang="ja-JP" altLang="en-US" sz="1400" dirty="0"/>
                    </a:p>
                  </a:txBody>
                  <a:tcPr marL="69128" marR="69128" marT="34564" marB="34564"/>
                </a:tc>
                <a:tc>
                  <a:txBody>
                    <a:bodyPr/>
                    <a:lstStyle/>
                    <a:p>
                      <a:pPr algn="ctr"/>
                      <a:r>
                        <a:rPr kumimoji="1" lang="en-US" altLang="ja-JP" sz="1400" dirty="0" smtClean="0"/>
                        <a:t>3.26±0.07</a:t>
                      </a:r>
                      <a:endParaRPr kumimoji="1" lang="ja-JP" altLang="en-US" sz="1400" dirty="0"/>
                    </a:p>
                  </a:txBody>
                  <a:tcPr marL="69128" marR="69128" marT="34564" marB="34564"/>
                </a:tc>
              </a:tr>
              <a:tr h="462909">
                <a:tc>
                  <a:txBody>
                    <a:bodyPr/>
                    <a:lstStyle/>
                    <a:p>
                      <a:r>
                        <a:rPr kumimoji="1" lang="en-US" altLang="ja-JP" sz="1400" dirty="0" smtClean="0"/>
                        <a:t>2012/08/03</a:t>
                      </a:r>
                      <a:endParaRPr kumimoji="1" lang="ja-JP" altLang="en-US" sz="1400" dirty="0"/>
                    </a:p>
                  </a:txBody>
                  <a:tcPr marL="69128" marR="69128" marT="34564" marB="34564"/>
                </a:tc>
                <a:tc>
                  <a:txBody>
                    <a:bodyPr/>
                    <a:lstStyle/>
                    <a:p>
                      <a:pPr algn="ctr"/>
                      <a:r>
                        <a:rPr kumimoji="1" lang="en-US" altLang="ja-JP" sz="1400" dirty="0" smtClean="0"/>
                        <a:t>0.018±0.002</a:t>
                      </a:r>
                      <a:endParaRPr kumimoji="1" lang="ja-JP" altLang="en-US" sz="1400" dirty="0"/>
                    </a:p>
                  </a:txBody>
                  <a:tcPr marL="69128" marR="69128" marT="34564" marB="34564"/>
                </a:tc>
                <a:tc>
                  <a:txBody>
                    <a:bodyPr/>
                    <a:lstStyle/>
                    <a:p>
                      <a:pPr algn="ctr"/>
                      <a:r>
                        <a:rPr kumimoji="1" lang="en-US" altLang="ja-JP" sz="1400" dirty="0" smtClean="0"/>
                        <a:t>10.5±1.1</a:t>
                      </a:r>
                      <a:endParaRPr kumimoji="1" lang="ja-JP" altLang="en-US" sz="1400" dirty="0"/>
                    </a:p>
                  </a:txBody>
                  <a:tcPr marL="69128" marR="69128" marT="34564" marB="34564"/>
                </a:tc>
                <a:tc>
                  <a:txBody>
                    <a:bodyPr/>
                    <a:lstStyle/>
                    <a:p>
                      <a:pPr algn="ctr"/>
                      <a:r>
                        <a:rPr kumimoji="1" lang="en-US" altLang="ja-JP" sz="1400" dirty="0" smtClean="0"/>
                        <a:t>0.26±0.04</a:t>
                      </a:r>
                      <a:endParaRPr kumimoji="1" lang="ja-JP" altLang="en-US" sz="1400" dirty="0"/>
                    </a:p>
                  </a:txBody>
                  <a:tcPr marL="69128" marR="69128" marT="34564" marB="34564"/>
                </a:tc>
              </a:tr>
            </a:tbl>
          </a:graphicData>
        </a:graphic>
      </p:graphicFrame>
      <p:sp>
        <p:nvSpPr>
          <p:cNvPr id="118" name="テキスト ボックス 117"/>
          <p:cNvSpPr txBox="1"/>
          <p:nvPr/>
        </p:nvSpPr>
        <p:spPr>
          <a:xfrm>
            <a:off x="810395" y="30261246"/>
            <a:ext cx="10752046" cy="707886"/>
          </a:xfrm>
          <a:prstGeom prst="rect">
            <a:avLst/>
          </a:prstGeom>
          <a:noFill/>
        </p:spPr>
        <p:txBody>
          <a:bodyPr wrap="none" rtlCol="0">
            <a:spAutoFit/>
          </a:bodyPr>
          <a:lstStyle/>
          <a:p>
            <a:r>
              <a:rPr lang="ja-JP" altLang="en-US" sz="4000" dirty="0" smtClean="0"/>
              <a:t>大堀川流域河川水溶存態のヨウ素（</a:t>
            </a:r>
            <a:r>
              <a:rPr lang="en-US" altLang="ja-JP" sz="4000" dirty="0" smtClean="0"/>
              <a:t>2012/04/11</a:t>
            </a:r>
            <a:r>
              <a:rPr lang="ja-JP" altLang="en-US" sz="4000" dirty="0" smtClean="0"/>
              <a:t>）</a:t>
            </a:r>
            <a:endParaRPr kumimoji="1" lang="ja-JP" altLang="en-US" sz="4000" dirty="0"/>
          </a:p>
        </p:txBody>
      </p:sp>
      <p:sp>
        <p:nvSpPr>
          <p:cNvPr id="119" name="テキスト ボックス 118"/>
          <p:cNvSpPr txBox="1"/>
          <p:nvPr/>
        </p:nvSpPr>
        <p:spPr>
          <a:xfrm>
            <a:off x="882403" y="35386008"/>
            <a:ext cx="10004662" cy="707886"/>
          </a:xfrm>
          <a:prstGeom prst="rect">
            <a:avLst/>
          </a:prstGeom>
          <a:noFill/>
        </p:spPr>
        <p:txBody>
          <a:bodyPr wrap="none" rtlCol="0">
            <a:spAutoFit/>
          </a:bodyPr>
          <a:lstStyle/>
          <a:p>
            <a:r>
              <a:rPr lang="ja-JP" altLang="en-US" sz="4000" dirty="0" smtClean="0"/>
              <a:t>大堀川流域河川水溶存態のヨウ素（サイト③）</a:t>
            </a:r>
            <a:endParaRPr kumimoji="1" lang="ja-JP" altLang="en-US" sz="4000" dirty="0"/>
          </a:p>
        </p:txBody>
      </p:sp>
      <p:sp>
        <p:nvSpPr>
          <p:cNvPr id="121" name="正方形/長方形 120"/>
          <p:cNvSpPr/>
          <p:nvPr/>
        </p:nvSpPr>
        <p:spPr>
          <a:xfrm>
            <a:off x="7791207" y="33919102"/>
            <a:ext cx="1440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10743535" y="33919102"/>
            <a:ext cx="1440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Rectangle 4"/>
          <p:cNvSpPr>
            <a:spLocks noChangeArrowheads="1"/>
          </p:cNvSpPr>
          <p:nvPr/>
        </p:nvSpPr>
        <p:spPr bwMode="auto">
          <a:xfrm>
            <a:off x="15428019" y="6284323"/>
            <a:ext cx="4525599" cy="646331"/>
          </a:xfrm>
          <a:prstGeom prst="rect">
            <a:avLst/>
          </a:prstGeom>
          <a:noFill/>
          <a:ln>
            <a:noFill/>
          </a:ln>
          <a:effectLst/>
          <a:extLst/>
        </p:spPr>
        <p:txBody>
          <a:bodyPr wrap="none">
            <a:spAutoFit/>
          </a:bodyPr>
          <a:lstStyle/>
          <a:p>
            <a:pPr algn="ctr">
              <a:defRPr/>
            </a:pPr>
            <a:r>
              <a:rPr lang="ja-JP" altLang="en-US" sz="3600" b="1" baseline="30000" dirty="0" smtClean="0">
                <a:solidFill>
                  <a:schemeClr val="tx1"/>
                </a:solidFill>
                <a:effectLst>
                  <a:outerShdw blurRad="38100" dist="38100" dir="2700000" algn="tl">
                    <a:srgbClr val="C0C0C0"/>
                  </a:outerShdw>
                </a:effectLst>
                <a:latin typeface="Arial" charset="0"/>
              </a:rPr>
              <a:t>１２９</a:t>
            </a:r>
            <a:r>
              <a:rPr lang="en-US" altLang="ja-JP" sz="3600" b="1" dirty="0" smtClean="0">
                <a:solidFill>
                  <a:schemeClr val="tx1"/>
                </a:solidFill>
                <a:effectLst>
                  <a:outerShdw blurRad="38100" dist="38100" dir="2700000" algn="tl">
                    <a:srgbClr val="C0C0C0"/>
                  </a:outerShdw>
                </a:effectLst>
                <a:latin typeface="Arial" charset="0"/>
              </a:rPr>
              <a:t>I</a:t>
            </a:r>
            <a:r>
              <a:rPr lang="ja-JP" altLang="en-US" sz="3600" b="1" dirty="0" err="1" smtClean="0">
                <a:solidFill>
                  <a:schemeClr val="tx1"/>
                </a:solidFill>
                <a:effectLst>
                  <a:outerShdw blurRad="38100" dist="38100" dir="2700000" algn="tl">
                    <a:srgbClr val="C0C0C0"/>
                  </a:outerShdw>
                </a:effectLst>
                <a:latin typeface="Arial" charset="0"/>
              </a:rPr>
              <a:t>の沈</a:t>
            </a:r>
            <a:r>
              <a:rPr lang="ja-JP" altLang="en-US" sz="3600" b="1" dirty="0" smtClean="0">
                <a:solidFill>
                  <a:schemeClr val="tx1"/>
                </a:solidFill>
                <a:effectLst>
                  <a:outerShdw blurRad="38100" dist="38100" dir="2700000" algn="tl">
                    <a:srgbClr val="C0C0C0"/>
                  </a:outerShdw>
                </a:effectLst>
                <a:latin typeface="Arial" charset="0"/>
              </a:rPr>
              <a:t>着量を調べる</a:t>
            </a:r>
            <a:endParaRPr lang="ja-JP" altLang="en-US" sz="3600" b="1" dirty="0">
              <a:solidFill>
                <a:schemeClr val="tx1"/>
              </a:solidFill>
              <a:effectLst>
                <a:outerShdw blurRad="38100" dist="38100" dir="2700000" algn="tl">
                  <a:srgbClr val="C0C0C0"/>
                </a:outerShdw>
              </a:effectLst>
              <a:latin typeface="Arial" charset="0"/>
            </a:endParaRPr>
          </a:p>
        </p:txBody>
      </p:sp>
      <p:sp>
        <p:nvSpPr>
          <p:cNvPr id="126" name="Rectangle 4221"/>
          <p:cNvSpPr>
            <a:spLocks noChangeArrowheads="1"/>
          </p:cNvSpPr>
          <p:nvPr/>
        </p:nvSpPr>
        <p:spPr bwMode="auto">
          <a:xfrm>
            <a:off x="15715789" y="7002662"/>
            <a:ext cx="13863187" cy="584775"/>
          </a:xfrm>
          <a:prstGeom prst="rect">
            <a:avLst/>
          </a:prstGeom>
          <a:solidFill>
            <a:srgbClr val="FFCCCC"/>
          </a:solidFill>
          <a:ln>
            <a:noFill/>
          </a:ln>
          <a:effectLst/>
          <a:extLst/>
        </p:spPr>
        <p:txBody>
          <a:bodyPr wrap="square">
            <a:spAutoFit/>
          </a:bodyPr>
          <a:lstStyle/>
          <a:p>
            <a:pPr defTabSz="1358900">
              <a:defRPr/>
            </a:pPr>
            <a:r>
              <a:rPr lang="ja-JP" altLang="en-US" sz="3200" b="1" u="sng" dirty="0">
                <a:solidFill>
                  <a:srgbClr val="333399"/>
                </a:solidFill>
                <a:latin typeface="Times" charset="0"/>
              </a:rPr>
              <a:t>福島第</a:t>
            </a:r>
            <a:r>
              <a:rPr lang="en-US" altLang="ja-JP" sz="3200" b="1" u="sng" dirty="0">
                <a:solidFill>
                  <a:srgbClr val="333399"/>
                </a:solidFill>
                <a:latin typeface="Times" charset="0"/>
              </a:rPr>
              <a:t>1</a:t>
            </a:r>
            <a:r>
              <a:rPr lang="ja-JP" altLang="en-US" sz="3200" b="1" u="sng" dirty="0">
                <a:solidFill>
                  <a:srgbClr val="333399"/>
                </a:solidFill>
                <a:latin typeface="Times" charset="0"/>
              </a:rPr>
              <a:t>原子力発電所事故により放出された放射性核種の分布</a:t>
            </a:r>
            <a:endParaRPr lang="en-US" altLang="ja-JP" sz="3200" b="1" u="sng" dirty="0">
              <a:solidFill>
                <a:srgbClr val="333399"/>
              </a:solidFill>
              <a:latin typeface="Times" charset="0"/>
            </a:endParaRPr>
          </a:p>
        </p:txBody>
      </p:sp>
      <p:sp>
        <p:nvSpPr>
          <p:cNvPr id="127" name="テキスト ボックス 47"/>
          <p:cNvSpPr txBox="1">
            <a:spLocks noChangeArrowheads="1"/>
          </p:cNvSpPr>
          <p:nvPr/>
        </p:nvSpPr>
        <p:spPr bwMode="auto">
          <a:xfrm>
            <a:off x="15737484" y="12633802"/>
            <a:ext cx="13841492" cy="1569660"/>
          </a:xfrm>
          <a:prstGeom prst="rect">
            <a:avLst/>
          </a:prstGeom>
          <a:solidFill>
            <a:srgbClr val="FFFFCC"/>
          </a:solidFill>
          <a:ln>
            <a:noFill/>
          </a:ln>
          <a:extLst/>
        </p:spPr>
        <p:txBody>
          <a:bodyPr wrap="square">
            <a:spAutoFit/>
          </a:bodyPr>
          <a:lstStyle>
            <a:lvl1pPr eaLnBrk="0" hangingPunct="0">
              <a:defRPr kumimoji="1" sz="3600">
                <a:solidFill>
                  <a:schemeClr val="tx1"/>
                </a:solidFill>
                <a:latin typeface="Times" pitchFamily="18" charset="0"/>
                <a:ea typeface="ＭＳ 明朝" pitchFamily="17" charset="-128"/>
              </a:defRPr>
            </a:lvl1pPr>
            <a:lvl2pPr marL="742950" indent="-285750" eaLnBrk="0" hangingPunct="0">
              <a:defRPr kumimoji="1" sz="3600">
                <a:solidFill>
                  <a:schemeClr val="tx1"/>
                </a:solidFill>
                <a:latin typeface="Times" pitchFamily="18" charset="0"/>
                <a:ea typeface="ＭＳ 明朝" pitchFamily="17" charset="-128"/>
              </a:defRPr>
            </a:lvl2pPr>
            <a:lvl3pPr marL="1143000" indent="-228600" eaLnBrk="0" hangingPunct="0">
              <a:defRPr kumimoji="1" sz="3600">
                <a:solidFill>
                  <a:schemeClr val="tx1"/>
                </a:solidFill>
                <a:latin typeface="Times" pitchFamily="18" charset="0"/>
                <a:ea typeface="ＭＳ 明朝" pitchFamily="17" charset="-128"/>
              </a:defRPr>
            </a:lvl3pPr>
            <a:lvl4pPr marL="1600200" indent="-228600" eaLnBrk="0" hangingPunct="0">
              <a:defRPr kumimoji="1" sz="3600">
                <a:solidFill>
                  <a:schemeClr val="tx1"/>
                </a:solidFill>
                <a:latin typeface="Times" pitchFamily="18" charset="0"/>
                <a:ea typeface="ＭＳ 明朝" pitchFamily="17" charset="-128"/>
              </a:defRPr>
            </a:lvl4pPr>
            <a:lvl5pPr marL="2057400" indent="-228600" eaLnBrk="0" hangingPunct="0">
              <a:defRPr kumimoji="1" sz="3600">
                <a:solidFill>
                  <a:schemeClr val="tx1"/>
                </a:solidFill>
                <a:latin typeface="Times" pitchFamily="18" charset="0"/>
                <a:ea typeface="ＭＳ 明朝" pitchFamily="17" charset="-128"/>
              </a:defRPr>
            </a:lvl5pPr>
            <a:lvl6pPr marL="25146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6pPr>
            <a:lvl7pPr marL="29718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7pPr>
            <a:lvl8pPr marL="34290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8pPr>
            <a:lvl9pPr marL="38862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9pPr>
          </a:lstStyle>
          <a:p>
            <a:pPr eaLnBrk="1" hangingPunct="1">
              <a:defRPr/>
            </a:pPr>
            <a:r>
              <a:rPr lang="ja-JP" altLang="en-US" sz="3200" b="1" dirty="0">
                <a:effectLst>
                  <a:outerShdw blurRad="38100" dist="38100" dir="2700000" algn="tl">
                    <a:srgbClr val="000000">
                      <a:alpha val="43137"/>
                    </a:srgbClr>
                  </a:outerShdw>
                </a:effectLst>
                <a:latin typeface="Times New Roman" pitchFamily="18" charset="0"/>
                <a:cs typeface="Times New Roman" pitchFamily="18" charset="0"/>
              </a:rPr>
              <a:t>福島第一原発事故により放出された</a:t>
            </a:r>
            <a:r>
              <a:rPr lang="ja-JP" altLang="en-US" sz="3200" b="1" dirty="0" smtClean="0">
                <a:effectLst>
                  <a:outerShdw blurRad="38100" dist="38100" dir="2700000" algn="tl">
                    <a:srgbClr val="000000">
                      <a:alpha val="43137"/>
                    </a:srgbClr>
                  </a:outerShdw>
                </a:effectLst>
                <a:latin typeface="Times New Roman" pitchFamily="18" charset="0"/>
                <a:cs typeface="Times New Roman" pitchFamily="18" charset="0"/>
              </a:rPr>
              <a:t>福島県東部地域の表層土壌に存在する</a:t>
            </a:r>
            <a:r>
              <a:rPr lang="en-US" altLang="ja-JP" sz="3200" b="1" u="sng" baseline="30000" dirty="0" smtClean="0">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3200" b="1" u="sng" dirty="0" smtClean="0">
                <a:effectLst>
                  <a:outerShdw blurRad="38100" dist="38100" dir="2700000" algn="tl">
                    <a:srgbClr val="000000">
                      <a:alpha val="43137"/>
                    </a:srgbClr>
                  </a:outerShdw>
                </a:effectLst>
                <a:latin typeface="Times New Roman" pitchFamily="18" charset="0"/>
                <a:cs typeface="Times New Roman" pitchFamily="18" charset="0"/>
              </a:rPr>
              <a:t>I</a:t>
            </a:r>
            <a:r>
              <a:rPr lang="ja-JP" altLang="en-US" sz="3200" b="1" u="sng" dirty="0" smtClean="0">
                <a:effectLst>
                  <a:outerShdw blurRad="38100" dist="38100" dir="2700000" algn="tl">
                    <a:srgbClr val="000000">
                      <a:alpha val="43137"/>
                    </a:srgbClr>
                  </a:outerShdw>
                </a:effectLst>
                <a:latin typeface="Times New Roman" pitchFamily="18" charset="0"/>
                <a:cs typeface="Times New Roman" pitchFamily="18" charset="0"/>
              </a:rPr>
              <a:t>の分布状況を調査</a:t>
            </a:r>
            <a:r>
              <a:rPr lang="ja-JP" altLang="en-US" sz="3200" b="1" dirty="0" smtClean="0">
                <a:effectLst>
                  <a:outerShdw blurRad="38100" dist="38100" dir="2700000" algn="tl">
                    <a:srgbClr val="000000">
                      <a:alpha val="43137"/>
                    </a:srgbClr>
                  </a:outerShdw>
                </a:effectLst>
                <a:latin typeface="Times New Roman" pitchFamily="18" charset="0"/>
                <a:cs typeface="Times New Roman" pitchFamily="18" charset="0"/>
              </a:rPr>
              <a:t>する。</a:t>
            </a:r>
            <a:endParaRPr lang="en-US" altLang="ja-JP"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defRPr/>
            </a:pPr>
            <a:r>
              <a:rPr lang="ja-JP" altLang="en-US" sz="3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3200" b="1" baseline="30000" dirty="0" smtClean="0">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32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en-US" altLang="ja-JP" sz="3200" b="1" baseline="30000" dirty="0" smtClean="0">
                <a:effectLst>
                  <a:outerShdw blurRad="38100" dist="38100" dir="2700000" algn="tl">
                    <a:srgbClr val="000000">
                      <a:alpha val="43137"/>
                    </a:srgbClr>
                  </a:outerShdw>
                </a:effectLst>
                <a:latin typeface="Times New Roman" pitchFamily="18" charset="0"/>
                <a:cs typeface="Times New Roman" pitchFamily="18" charset="0"/>
              </a:rPr>
              <a:t>131</a:t>
            </a:r>
            <a:r>
              <a:rPr lang="en-US" altLang="ja-JP" sz="32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ja-JP" altLang="en-US" sz="3200" b="1" dirty="0" smtClean="0">
                <a:effectLst>
                  <a:outerShdw blurRad="38100" dist="38100" dir="2700000" algn="tl">
                    <a:srgbClr val="000000">
                      <a:alpha val="43137"/>
                    </a:srgbClr>
                  </a:outerShdw>
                </a:effectLst>
                <a:latin typeface="Times New Roman" pitchFamily="18" charset="0"/>
                <a:cs typeface="Times New Roman" pitchFamily="18" charset="0"/>
              </a:rPr>
              <a:t>比の導出</a:t>
            </a:r>
          </a:p>
        </p:txBody>
      </p:sp>
      <p:sp>
        <p:nvSpPr>
          <p:cNvPr id="128" name="正方形/長方形 3"/>
          <p:cNvSpPr>
            <a:spLocks noChangeArrowheads="1"/>
          </p:cNvSpPr>
          <p:nvPr/>
        </p:nvSpPr>
        <p:spPr bwMode="auto">
          <a:xfrm>
            <a:off x="15737485" y="7789240"/>
            <a:ext cx="13841492" cy="107721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3200" dirty="0" smtClean="0">
                <a:solidFill>
                  <a:schemeClr val="tx1"/>
                </a:solidFill>
                <a:latin typeface="Times New Roman" pitchFamily="18" charset="0"/>
                <a:cs typeface="Times New Roman" pitchFamily="18" charset="0"/>
              </a:rPr>
              <a:t>福島第一原発事故により、環境中に揮発性の高いセシウムやヨウ素などの核分裂生成の放射性核種が大量に放出された</a:t>
            </a:r>
            <a:r>
              <a:rPr lang="ja-JP" altLang="en-US" sz="2400" dirty="0" smtClean="0">
                <a:solidFill>
                  <a:schemeClr val="tx1"/>
                </a:solidFill>
                <a:latin typeface="Times New Roman" pitchFamily="18" charset="0"/>
                <a:cs typeface="Times New Roman" pitchFamily="18" charset="0"/>
              </a:rPr>
              <a:t>。</a:t>
            </a:r>
            <a:endParaRPr lang="ja-JP" altLang="en-US" sz="2400" dirty="0" smtClean="0">
              <a:solidFill>
                <a:schemeClr val="tx1"/>
              </a:solidFill>
            </a:endParaRPr>
          </a:p>
        </p:txBody>
      </p:sp>
      <p:sp>
        <p:nvSpPr>
          <p:cNvPr id="141" name="正方形/長方形 140"/>
          <p:cNvSpPr>
            <a:spLocks noChangeArrowheads="1"/>
          </p:cNvSpPr>
          <p:nvPr/>
        </p:nvSpPr>
        <p:spPr bwMode="auto">
          <a:xfrm>
            <a:off x="15715789" y="9237812"/>
            <a:ext cx="13863187" cy="107721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3200" baseline="30000" dirty="0" smtClean="0">
                <a:solidFill>
                  <a:schemeClr val="tx1"/>
                </a:solidFill>
                <a:latin typeface="Times New Roman" pitchFamily="18" charset="0"/>
                <a:cs typeface="Times New Roman" pitchFamily="18" charset="0"/>
              </a:rPr>
              <a:t>131</a:t>
            </a:r>
            <a:r>
              <a:rPr lang="en-US" altLang="ja-JP" sz="3200" dirty="0" smtClean="0">
                <a:solidFill>
                  <a:schemeClr val="tx1"/>
                </a:solidFill>
                <a:latin typeface="Times New Roman" pitchFamily="18" charset="0"/>
                <a:cs typeface="Times New Roman" pitchFamily="18" charset="0"/>
              </a:rPr>
              <a:t>I</a:t>
            </a:r>
            <a:r>
              <a:rPr lang="ja-JP" altLang="en-US" sz="3200" dirty="0" smtClean="0">
                <a:solidFill>
                  <a:schemeClr val="tx1"/>
                </a:solidFill>
                <a:latin typeface="Times New Roman" pitchFamily="18" charset="0"/>
                <a:cs typeface="Times New Roman" pitchFamily="18" charset="0"/>
              </a:rPr>
              <a:t>の半減期が約</a:t>
            </a:r>
            <a:r>
              <a:rPr lang="en-US" altLang="ja-JP" sz="3200" dirty="0" smtClean="0">
                <a:solidFill>
                  <a:schemeClr val="tx1"/>
                </a:solidFill>
                <a:latin typeface="Times New Roman" pitchFamily="18" charset="0"/>
                <a:cs typeface="Times New Roman" pitchFamily="18" charset="0"/>
              </a:rPr>
              <a:t>8</a:t>
            </a:r>
            <a:r>
              <a:rPr lang="ja-JP" altLang="en-US" sz="3200" dirty="0" smtClean="0">
                <a:solidFill>
                  <a:schemeClr val="tx1"/>
                </a:solidFill>
                <a:latin typeface="Times New Roman" pitchFamily="18" charset="0"/>
                <a:cs typeface="Times New Roman" pitchFamily="18" charset="0"/>
              </a:rPr>
              <a:t>日と短い為に、内部被ばく線量評価を実施する為の詳細なデータの入手が既に困難となっている。</a:t>
            </a:r>
            <a:endParaRPr lang="ja-JP" altLang="en-US" sz="3200" dirty="0" smtClean="0">
              <a:solidFill>
                <a:schemeClr val="tx1"/>
              </a:solidFill>
            </a:endParaRPr>
          </a:p>
        </p:txBody>
      </p:sp>
      <p:sp>
        <p:nvSpPr>
          <p:cNvPr id="142" name="正方形/長方形 141"/>
          <p:cNvSpPr>
            <a:spLocks noChangeArrowheads="1"/>
          </p:cNvSpPr>
          <p:nvPr/>
        </p:nvSpPr>
        <p:spPr bwMode="auto">
          <a:xfrm>
            <a:off x="15737484" y="10713493"/>
            <a:ext cx="13841492" cy="5847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3200" dirty="0" smtClean="0">
                <a:solidFill>
                  <a:schemeClr val="tx1"/>
                </a:solidFill>
                <a:latin typeface="Times New Roman" pitchFamily="18" charset="0"/>
                <a:cs typeface="Times New Roman" pitchFamily="18" charset="0"/>
              </a:rPr>
              <a:t>半減期約</a:t>
            </a:r>
            <a:r>
              <a:rPr lang="en-US" altLang="ja-JP" sz="3200" dirty="0" smtClean="0">
                <a:solidFill>
                  <a:schemeClr val="tx1"/>
                </a:solidFill>
                <a:latin typeface="Times New Roman" pitchFamily="18" charset="0"/>
                <a:cs typeface="Times New Roman" pitchFamily="18" charset="0"/>
              </a:rPr>
              <a:t>1570</a:t>
            </a:r>
            <a:r>
              <a:rPr lang="ja-JP" altLang="en-US" sz="3200" dirty="0" smtClean="0">
                <a:solidFill>
                  <a:schemeClr val="tx1"/>
                </a:solidFill>
                <a:latin typeface="Times New Roman" pitchFamily="18" charset="0"/>
                <a:cs typeface="Times New Roman" pitchFamily="18" charset="0"/>
              </a:rPr>
              <a:t>万年の</a:t>
            </a:r>
            <a:r>
              <a:rPr lang="en-US" altLang="ja-JP" sz="3200" baseline="30000" dirty="0" smtClean="0">
                <a:solidFill>
                  <a:schemeClr val="tx1"/>
                </a:solidFill>
                <a:latin typeface="Times New Roman" pitchFamily="18" charset="0"/>
                <a:cs typeface="Times New Roman" pitchFamily="18" charset="0"/>
              </a:rPr>
              <a:t>129</a:t>
            </a:r>
            <a:r>
              <a:rPr lang="en-US" altLang="ja-JP" sz="3200" dirty="0" smtClean="0">
                <a:solidFill>
                  <a:schemeClr val="tx1"/>
                </a:solidFill>
                <a:latin typeface="Times New Roman" pitchFamily="18" charset="0"/>
                <a:cs typeface="Times New Roman" pitchFamily="18" charset="0"/>
              </a:rPr>
              <a:t>I</a:t>
            </a:r>
            <a:r>
              <a:rPr lang="ja-JP" altLang="en-US" sz="3200" dirty="0" smtClean="0">
                <a:solidFill>
                  <a:schemeClr val="tx1"/>
                </a:solidFill>
                <a:latin typeface="Times New Roman" pitchFamily="18" charset="0"/>
                <a:cs typeface="Times New Roman" pitchFamily="18" charset="0"/>
              </a:rPr>
              <a:t>を</a:t>
            </a:r>
            <a:r>
              <a:rPr lang="en-US" altLang="ja-JP" sz="3200" baseline="30000" dirty="0" smtClean="0">
                <a:solidFill>
                  <a:schemeClr val="tx1"/>
                </a:solidFill>
                <a:latin typeface="Times New Roman" pitchFamily="18" charset="0"/>
                <a:cs typeface="Times New Roman" pitchFamily="18" charset="0"/>
              </a:rPr>
              <a:t>131</a:t>
            </a:r>
            <a:r>
              <a:rPr lang="en-US" altLang="ja-JP" sz="3200" dirty="0" smtClean="0">
                <a:solidFill>
                  <a:schemeClr val="tx1"/>
                </a:solidFill>
                <a:latin typeface="Times New Roman" pitchFamily="18" charset="0"/>
                <a:cs typeface="Times New Roman" pitchFamily="18" charset="0"/>
              </a:rPr>
              <a:t>I</a:t>
            </a:r>
            <a:r>
              <a:rPr lang="ja-JP" altLang="en-US" sz="3200" dirty="0" smtClean="0">
                <a:solidFill>
                  <a:schemeClr val="tx1"/>
                </a:solidFill>
                <a:latin typeface="Times New Roman" pitchFamily="18" charset="0"/>
                <a:cs typeface="Times New Roman" pitchFamily="18" charset="0"/>
              </a:rPr>
              <a:t>降下・沈着量の推定に使用することが考えられる。</a:t>
            </a:r>
            <a:endParaRPr lang="ja-JP" altLang="en-US" sz="3200" dirty="0" smtClean="0">
              <a:solidFill>
                <a:schemeClr val="tx1"/>
              </a:solidFill>
            </a:endParaRPr>
          </a:p>
        </p:txBody>
      </p:sp>
      <p:sp>
        <p:nvSpPr>
          <p:cNvPr id="143" name="下矢印 142"/>
          <p:cNvSpPr>
            <a:spLocks noChangeArrowheads="1"/>
          </p:cNvSpPr>
          <p:nvPr/>
        </p:nvSpPr>
        <p:spPr bwMode="auto">
          <a:xfrm>
            <a:off x="19490334" y="8847287"/>
            <a:ext cx="1130300" cy="390525"/>
          </a:xfrm>
          <a:prstGeom prst="downArrow">
            <a:avLst>
              <a:gd name="adj1" fmla="val 50000"/>
              <a:gd name="adj2" fmla="val 50000"/>
            </a:avLst>
          </a:prstGeom>
          <a:solidFill>
            <a:srgbClr val="FFC000"/>
          </a:solidFill>
          <a:ln w="9525" algn="ctr">
            <a:solidFill>
              <a:schemeClr val="tx1"/>
            </a:solidFill>
            <a:round/>
            <a:headEnd/>
            <a:tailEnd/>
          </a:ln>
        </p:spPr>
        <p:txBody>
          <a:bodyPr wrap="none"/>
          <a:lstStyle/>
          <a:p>
            <a:endParaRPr lang="ja-JP" altLang="en-US" sz="1800" b="1" smtClean="0">
              <a:solidFill>
                <a:srgbClr val="000000"/>
              </a:solidFill>
              <a:latin typeface="Times" pitchFamily="18" charset="0"/>
              <a:ea typeface="ＭＳ 明朝" pitchFamily="17" charset="-128"/>
            </a:endParaRPr>
          </a:p>
        </p:txBody>
      </p:sp>
      <p:sp>
        <p:nvSpPr>
          <p:cNvPr id="144" name="下矢印 143"/>
          <p:cNvSpPr>
            <a:spLocks noChangeArrowheads="1"/>
          </p:cNvSpPr>
          <p:nvPr/>
        </p:nvSpPr>
        <p:spPr bwMode="auto">
          <a:xfrm>
            <a:off x="19495096" y="10315030"/>
            <a:ext cx="1130300" cy="390525"/>
          </a:xfrm>
          <a:prstGeom prst="downArrow">
            <a:avLst>
              <a:gd name="adj1" fmla="val 50000"/>
              <a:gd name="adj2" fmla="val 50000"/>
            </a:avLst>
          </a:prstGeom>
          <a:solidFill>
            <a:srgbClr val="FFC000"/>
          </a:solidFill>
          <a:ln w="9525" algn="ctr">
            <a:solidFill>
              <a:schemeClr val="tx1"/>
            </a:solidFill>
            <a:round/>
            <a:headEnd/>
            <a:tailEnd/>
          </a:ln>
        </p:spPr>
        <p:txBody>
          <a:bodyPr wrap="none"/>
          <a:lstStyle/>
          <a:p>
            <a:endParaRPr lang="ja-JP" altLang="en-US" sz="1800" b="1" smtClean="0">
              <a:solidFill>
                <a:srgbClr val="000000"/>
              </a:solidFill>
              <a:latin typeface="Times" pitchFamily="18" charset="0"/>
              <a:ea typeface="ＭＳ 明朝" pitchFamily="17" charset="-128"/>
            </a:endParaRPr>
          </a:p>
        </p:txBody>
      </p:sp>
      <p:sp>
        <p:nvSpPr>
          <p:cNvPr id="145" name="テキスト ボックス 47"/>
          <p:cNvSpPr txBox="1">
            <a:spLocks noChangeArrowheads="1"/>
          </p:cNvSpPr>
          <p:nvPr/>
        </p:nvSpPr>
        <p:spPr bwMode="auto">
          <a:xfrm>
            <a:off x="15716051" y="11688456"/>
            <a:ext cx="13862925" cy="584775"/>
          </a:xfrm>
          <a:prstGeom prst="rect">
            <a:avLst/>
          </a:prstGeom>
          <a:solidFill>
            <a:srgbClr val="FFFFCC"/>
          </a:solidFill>
          <a:ln>
            <a:noFill/>
          </a:ln>
          <a:extLst/>
        </p:spPr>
        <p:txBody>
          <a:bodyPr wrap="square">
            <a:spAutoFit/>
          </a:bodyPr>
          <a:lstStyle>
            <a:lvl1pPr eaLnBrk="0" hangingPunct="0">
              <a:defRPr kumimoji="1" sz="3600">
                <a:solidFill>
                  <a:schemeClr val="tx1"/>
                </a:solidFill>
                <a:latin typeface="Times" pitchFamily="18" charset="0"/>
                <a:ea typeface="ＭＳ 明朝" pitchFamily="17" charset="-128"/>
              </a:defRPr>
            </a:lvl1pPr>
            <a:lvl2pPr marL="742950" indent="-285750" eaLnBrk="0" hangingPunct="0">
              <a:defRPr kumimoji="1" sz="3600">
                <a:solidFill>
                  <a:schemeClr val="tx1"/>
                </a:solidFill>
                <a:latin typeface="Times" pitchFamily="18" charset="0"/>
                <a:ea typeface="ＭＳ 明朝" pitchFamily="17" charset="-128"/>
              </a:defRPr>
            </a:lvl2pPr>
            <a:lvl3pPr marL="1143000" indent="-228600" eaLnBrk="0" hangingPunct="0">
              <a:defRPr kumimoji="1" sz="3600">
                <a:solidFill>
                  <a:schemeClr val="tx1"/>
                </a:solidFill>
                <a:latin typeface="Times" pitchFamily="18" charset="0"/>
                <a:ea typeface="ＭＳ 明朝" pitchFamily="17" charset="-128"/>
              </a:defRPr>
            </a:lvl3pPr>
            <a:lvl4pPr marL="1600200" indent="-228600" eaLnBrk="0" hangingPunct="0">
              <a:defRPr kumimoji="1" sz="3600">
                <a:solidFill>
                  <a:schemeClr val="tx1"/>
                </a:solidFill>
                <a:latin typeface="Times" pitchFamily="18" charset="0"/>
                <a:ea typeface="ＭＳ 明朝" pitchFamily="17" charset="-128"/>
              </a:defRPr>
            </a:lvl4pPr>
            <a:lvl5pPr marL="2057400" indent="-228600" eaLnBrk="0" hangingPunct="0">
              <a:defRPr kumimoji="1" sz="3600">
                <a:solidFill>
                  <a:schemeClr val="tx1"/>
                </a:solidFill>
                <a:latin typeface="Times" pitchFamily="18" charset="0"/>
                <a:ea typeface="ＭＳ 明朝" pitchFamily="17" charset="-128"/>
              </a:defRPr>
            </a:lvl5pPr>
            <a:lvl6pPr marL="25146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6pPr>
            <a:lvl7pPr marL="29718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7pPr>
            <a:lvl8pPr marL="34290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8pPr>
            <a:lvl9pPr marL="38862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9pPr>
          </a:lstStyle>
          <a:p>
            <a:pPr eaLnBrk="1" hangingPunct="1">
              <a:defRPr/>
            </a:pPr>
            <a:r>
              <a:rPr lang="ja-JP" altLang="en-US" sz="3200" b="1" dirty="0" smtClean="0">
                <a:effectLst>
                  <a:outerShdw blurRad="38100" dist="38100" dir="2700000" algn="tl">
                    <a:srgbClr val="000000">
                      <a:alpha val="43137"/>
                    </a:srgbClr>
                  </a:outerShdw>
                </a:effectLst>
                <a:latin typeface="Times New Roman" pitchFamily="18" charset="0"/>
                <a:cs typeface="Times New Roman" pitchFamily="18" charset="0"/>
              </a:rPr>
              <a:t>福島原発事故前の表層土壌から</a:t>
            </a:r>
            <a:r>
              <a:rPr lang="ja-JP" altLang="en-US" sz="3200" b="1" u="sng" dirty="0" smtClean="0">
                <a:effectLst>
                  <a:outerShdw blurRad="38100" dist="38100" dir="2700000" algn="tl">
                    <a:srgbClr val="000000">
                      <a:alpha val="43137"/>
                    </a:srgbClr>
                  </a:outerShdw>
                </a:effectLst>
                <a:latin typeface="Times New Roman" pitchFamily="18" charset="0"/>
                <a:cs typeface="Times New Roman" pitchFamily="18" charset="0"/>
              </a:rPr>
              <a:t>事故前の</a:t>
            </a:r>
            <a:r>
              <a:rPr lang="en-US" altLang="ja-JP" sz="3200" b="1" u="sng" baseline="30000" dirty="0" smtClean="0">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3200" b="1" u="sng" dirty="0" smtClean="0">
                <a:effectLst>
                  <a:outerShdw blurRad="38100" dist="38100" dir="2700000" algn="tl">
                    <a:srgbClr val="000000">
                      <a:alpha val="43137"/>
                    </a:srgbClr>
                  </a:outerShdw>
                </a:effectLst>
                <a:latin typeface="Times New Roman" pitchFamily="18" charset="0"/>
                <a:cs typeface="Times New Roman" pitchFamily="18" charset="0"/>
              </a:rPr>
              <a:t>I</a:t>
            </a:r>
            <a:r>
              <a:rPr lang="ja-JP" altLang="en-US" sz="3200" b="1" u="sng" dirty="0" smtClean="0">
                <a:effectLst>
                  <a:outerShdw blurRad="38100" dist="38100" dir="2700000" algn="tl">
                    <a:srgbClr val="000000">
                      <a:alpha val="43137"/>
                    </a:srgbClr>
                  </a:outerShdw>
                </a:effectLst>
                <a:latin typeface="Times New Roman" pitchFamily="18" charset="0"/>
                <a:cs typeface="Times New Roman" pitchFamily="18" charset="0"/>
              </a:rPr>
              <a:t>のバックグランド値を推定する</a:t>
            </a:r>
            <a:r>
              <a:rPr lang="ja-JP" altLang="en-US" sz="3200" b="1" u="sng" dirty="0">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6"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836185" y="27308918"/>
            <a:ext cx="6376640" cy="438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080784" y="22916430"/>
            <a:ext cx="6604819" cy="454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4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40471" y="22937862"/>
            <a:ext cx="6601240" cy="454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Rectangle 3880"/>
          <p:cNvSpPr>
            <a:spLocks noChangeArrowheads="1"/>
          </p:cNvSpPr>
          <p:nvPr/>
        </p:nvSpPr>
        <p:spPr bwMode="auto">
          <a:xfrm>
            <a:off x="15974129" y="22064528"/>
            <a:ext cx="7734810" cy="707886"/>
          </a:xfrm>
          <a:prstGeom prst="rect">
            <a:avLst/>
          </a:prstGeom>
          <a:noFill/>
          <a:ln>
            <a:noFill/>
          </a:ln>
          <a:effectLst/>
          <a:extLst/>
        </p:spPr>
        <p:txBody>
          <a:bodyPr wrap="none">
            <a:spAutoFit/>
          </a:bodyPr>
          <a:lstStyle/>
          <a:p>
            <a:pPr>
              <a:defRPr/>
            </a:pPr>
            <a:r>
              <a:rPr kumimoji="0" lang="ja-JP" altLang="en-US" sz="4000" b="1" dirty="0" smtClean="0">
                <a:solidFill>
                  <a:schemeClr val="tx1"/>
                </a:solidFill>
                <a:latin typeface="Times New Roman" pitchFamily="18" charset="0"/>
              </a:rPr>
              <a:t>福島県東部の放射性</a:t>
            </a:r>
            <a:r>
              <a:rPr kumimoji="0" lang="ja-JP" altLang="en-US" sz="4000" b="1" dirty="0">
                <a:solidFill>
                  <a:schemeClr val="tx1"/>
                </a:solidFill>
                <a:latin typeface="Times New Roman" pitchFamily="18" charset="0"/>
              </a:rPr>
              <a:t>ヨウ素の</a:t>
            </a:r>
            <a:r>
              <a:rPr kumimoji="0" lang="ja-JP" altLang="en-US" sz="4000" b="1" dirty="0" smtClean="0">
                <a:solidFill>
                  <a:schemeClr val="tx1"/>
                </a:solidFill>
                <a:latin typeface="Times New Roman" pitchFamily="18" charset="0"/>
              </a:rPr>
              <a:t>分布</a:t>
            </a:r>
            <a:endParaRPr kumimoji="0" lang="en-US" altLang="ja-JP" sz="4000" b="1" dirty="0">
              <a:solidFill>
                <a:schemeClr val="tx1"/>
              </a:solidFill>
              <a:latin typeface="Times New Roman" pitchFamily="18" charset="0"/>
            </a:endParaRPr>
          </a:p>
        </p:txBody>
      </p:sp>
      <p:sp>
        <p:nvSpPr>
          <p:cNvPr id="150" name="正方形/長方形 2"/>
          <p:cNvSpPr>
            <a:spLocks noChangeArrowheads="1"/>
          </p:cNvSpPr>
          <p:nvPr/>
        </p:nvSpPr>
        <p:spPr bwMode="auto">
          <a:xfrm>
            <a:off x="24933075" y="27504626"/>
            <a:ext cx="4024313" cy="646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ja-JP" sz="1800" dirty="0" smtClean="0">
                <a:solidFill>
                  <a:schemeClr val="tx1"/>
                </a:solidFill>
              </a:rPr>
              <a:t>最寄りの３点を平面でつないで、データ間を</a:t>
            </a:r>
            <a:r>
              <a:rPr lang="ja-JP" altLang="en-US" sz="1800" dirty="0" smtClean="0">
                <a:solidFill>
                  <a:schemeClr val="tx1"/>
                </a:solidFill>
              </a:rPr>
              <a:t>補間</a:t>
            </a:r>
          </a:p>
        </p:txBody>
      </p:sp>
      <p:sp>
        <p:nvSpPr>
          <p:cNvPr id="151" name="テキスト ボックス 1"/>
          <p:cNvSpPr txBox="1">
            <a:spLocks noChangeArrowheads="1"/>
          </p:cNvSpPr>
          <p:nvPr/>
        </p:nvSpPr>
        <p:spPr bwMode="auto">
          <a:xfrm>
            <a:off x="28101427" y="23327635"/>
            <a:ext cx="90281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rgbClr val="666633"/>
                </a:solidFill>
                <a:latin typeface="Arial" pitchFamily="34" charset="0"/>
                <a:ea typeface="ＭＳ Ｐゴシック" pitchFamily="50" charset="-128"/>
              </a:defRPr>
            </a:lvl1pPr>
            <a:lvl2pPr marL="742950" indent="-285750" eaLnBrk="0" hangingPunct="0">
              <a:defRPr kumimoji="1" sz="3600">
                <a:solidFill>
                  <a:srgbClr val="666633"/>
                </a:solidFill>
                <a:latin typeface="Arial" pitchFamily="34" charset="0"/>
                <a:ea typeface="ＭＳ Ｐゴシック" pitchFamily="50" charset="-128"/>
              </a:defRPr>
            </a:lvl2pPr>
            <a:lvl3pPr marL="1143000" indent="-228600" eaLnBrk="0" hangingPunct="0">
              <a:defRPr kumimoji="1" sz="3600">
                <a:solidFill>
                  <a:srgbClr val="666633"/>
                </a:solidFill>
                <a:latin typeface="Arial" pitchFamily="34" charset="0"/>
                <a:ea typeface="ＭＳ Ｐゴシック" pitchFamily="50" charset="-128"/>
              </a:defRPr>
            </a:lvl3pPr>
            <a:lvl4pPr marL="1600200" indent="-228600" eaLnBrk="0" hangingPunct="0">
              <a:defRPr kumimoji="1" sz="3600">
                <a:solidFill>
                  <a:srgbClr val="666633"/>
                </a:solidFill>
                <a:latin typeface="Arial" pitchFamily="34" charset="0"/>
                <a:ea typeface="ＭＳ Ｐゴシック" pitchFamily="50" charset="-128"/>
              </a:defRPr>
            </a:lvl4pPr>
            <a:lvl5pPr marL="2057400" indent="-228600" eaLnBrk="0" hangingPunct="0">
              <a:defRPr kumimoji="1" sz="3600">
                <a:solidFill>
                  <a:srgbClr val="666633"/>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9pPr>
          </a:lstStyle>
          <a:p>
            <a:pPr eaLnBrk="1" hangingPunct="1"/>
            <a:r>
              <a:rPr lang="en-US" altLang="ja-JP" sz="1800" dirty="0" smtClean="0">
                <a:solidFill>
                  <a:schemeClr val="tx1"/>
                </a:solidFill>
              </a:rPr>
              <a:t>63</a:t>
            </a:r>
            <a:r>
              <a:rPr lang="ja-JP" altLang="en-US" sz="1800" dirty="0" smtClean="0">
                <a:solidFill>
                  <a:schemeClr val="tx1"/>
                </a:solidFill>
              </a:rPr>
              <a:t>地点</a:t>
            </a:r>
          </a:p>
        </p:txBody>
      </p:sp>
      <p:sp>
        <p:nvSpPr>
          <p:cNvPr id="152" name="Rectangle 83"/>
          <p:cNvSpPr>
            <a:spLocks noChangeArrowheads="1"/>
          </p:cNvSpPr>
          <p:nvPr/>
        </p:nvSpPr>
        <p:spPr bwMode="auto">
          <a:xfrm>
            <a:off x="16412068" y="27661626"/>
            <a:ext cx="2359941" cy="461665"/>
          </a:xfrm>
          <a:prstGeom prst="rect">
            <a:avLst/>
          </a:prstGeom>
          <a:solidFill>
            <a:schemeClr val="accent2">
              <a:lumMod val="20000"/>
              <a:lumOff val="80000"/>
            </a:schemeClr>
          </a:solidFill>
          <a:ln>
            <a:noFill/>
          </a:ln>
          <a:effectLst/>
        </p:spPr>
        <p:txBody>
          <a:bodyPr wrap="none" anchor="ctr">
            <a:spAutoFit/>
          </a:bodyPr>
          <a:lstStyle/>
          <a:p>
            <a:pPr eaLnBrk="0" hangingPunct="0">
              <a:defRPr/>
            </a:pPr>
            <a:r>
              <a:rPr lang="en-US" altLang="ja-JP" sz="2400" b="1" baseline="30000" dirty="0">
                <a:solidFill>
                  <a:schemeClr val="tx1"/>
                </a:solidFill>
              </a:rPr>
              <a:t>129</a:t>
            </a:r>
            <a:r>
              <a:rPr lang="en-US" altLang="ja-JP" sz="2400" b="1" dirty="0">
                <a:solidFill>
                  <a:schemeClr val="tx1"/>
                </a:solidFill>
              </a:rPr>
              <a:t>I/</a:t>
            </a:r>
            <a:r>
              <a:rPr lang="en-US" altLang="ja-JP" sz="2400" b="1" baseline="30000" dirty="0">
                <a:solidFill>
                  <a:schemeClr val="tx1"/>
                </a:solidFill>
              </a:rPr>
              <a:t>131</a:t>
            </a:r>
            <a:r>
              <a:rPr lang="en-US" altLang="ja-JP" sz="2400" b="1" dirty="0">
                <a:solidFill>
                  <a:schemeClr val="tx1"/>
                </a:solidFill>
              </a:rPr>
              <a:t>I</a:t>
            </a:r>
            <a:r>
              <a:rPr lang="ja-JP" altLang="en-US" sz="2400" b="1" dirty="0">
                <a:solidFill>
                  <a:schemeClr val="tx1"/>
                </a:solidFill>
              </a:rPr>
              <a:t>放射能比</a:t>
            </a:r>
          </a:p>
        </p:txBody>
      </p:sp>
      <p:sp>
        <p:nvSpPr>
          <p:cNvPr id="153" name="テキスト ボックス 1"/>
          <p:cNvSpPr txBox="1">
            <a:spLocks noChangeArrowheads="1"/>
          </p:cNvSpPr>
          <p:nvPr/>
        </p:nvSpPr>
        <p:spPr bwMode="auto">
          <a:xfrm>
            <a:off x="22664964" y="30178497"/>
            <a:ext cx="2916183" cy="461665"/>
          </a:xfrm>
          <a:prstGeom prst="rect">
            <a:avLst/>
          </a:prstGeom>
          <a:solidFill>
            <a:srgbClr val="FFCCFF"/>
          </a:solidFill>
          <a:ln>
            <a:noFill/>
          </a:ln>
        </p:spPr>
        <p:txBody>
          <a:bodyPr wrap="none">
            <a:spAutoFit/>
          </a:bodyPr>
          <a:lstStyle>
            <a:lvl1pPr eaLnBrk="0" hangingPunct="0">
              <a:defRPr kumimoji="1" sz="3600">
                <a:solidFill>
                  <a:srgbClr val="666633"/>
                </a:solidFill>
                <a:latin typeface="Arial" pitchFamily="34" charset="0"/>
                <a:ea typeface="ＭＳ Ｐゴシック" pitchFamily="50" charset="-128"/>
              </a:defRPr>
            </a:lvl1pPr>
            <a:lvl2pPr marL="742950" indent="-285750" eaLnBrk="0" hangingPunct="0">
              <a:defRPr kumimoji="1" sz="3600">
                <a:solidFill>
                  <a:srgbClr val="666633"/>
                </a:solidFill>
                <a:latin typeface="Arial" pitchFamily="34" charset="0"/>
                <a:ea typeface="ＭＳ Ｐゴシック" pitchFamily="50" charset="-128"/>
              </a:defRPr>
            </a:lvl2pPr>
            <a:lvl3pPr marL="1143000" indent="-228600" eaLnBrk="0" hangingPunct="0">
              <a:defRPr kumimoji="1" sz="3600">
                <a:solidFill>
                  <a:srgbClr val="666633"/>
                </a:solidFill>
                <a:latin typeface="Arial" pitchFamily="34" charset="0"/>
                <a:ea typeface="ＭＳ Ｐゴシック" pitchFamily="50" charset="-128"/>
              </a:defRPr>
            </a:lvl3pPr>
            <a:lvl4pPr marL="1600200" indent="-228600" eaLnBrk="0" hangingPunct="0">
              <a:defRPr kumimoji="1" sz="3600">
                <a:solidFill>
                  <a:srgbClr val="666633"/>
                </a:solidFill>
                <a:latin typeface="Arial" pitchFamily="34" charset="0"/>
                <a:ea typeface="ＭＳ Ｐゴシック" pitchFamily="50" charset="-128"/>
              </a:defRPr>
            </a:lvl4pPr>
            <a:lvl5pPr marL="2057400" indent="-228600" eaLnBrk="0" hangingPunct="0">
              <a:defRPr kumimoji="1" sz="3600">
                <a:solidFill>
                  <a:srgbClr val="666633"/>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9pPr>
          </a:lstStyle>
          <a:p>
            <a:pPr eaLnBrk="1" hangingPunct="1">
              <a:defRPr/>
            </a:pPr>
            <a:r>
              <a:rPr lang="en-US" altLang="ja-JP" sz="2400" b="1" dirty="0" smtClean="0">
                <a:solidFill>
                  <a:schemeClr val="tx1"/>
                </a:solidFill>
                <a:effectLst>
                  <a:outerShdw blurRad="38100" dist="38100" dir="2700000" algn="tl">
                    <a:srgbClr val="000000">
                      <a:alpha val="43137"/>
                    </a:srgbClr>
                  </a:outerShdw>
                </a:effectLst>
              </a:rPr>
              <a:t>B.G.</a:t>
            </a:r>
            <a:r>
              <a:rPr lang="ja-JP" altLang="en-US" sz="2400" b="1" dirty="0" smtClean="0">
                <a:solidFill>
                  <a:schemeClr val="tx1"/>
                </a:solidFill>
                <a:effectLst>
                  <a:outerShdw blurRad="38100" dist="38100" dir="2700000" algn="tl">
                    <a:srgbClr val="000000">
                      <a:alpha val="43137"/>
                    </a:srgbClr>
                  </a:outerShdw>
                </a:effectLst>
              </a:rPr>
              <a:t>の影響が大きい</a:t>
            </a:r>
          </a:p>
        </p:txBody>
      </p:sp>
      <p:sp>
        <p:nvSpPr>
          <p:cNvPr id="154" name="右矢印 153"/>
          <p:cNvSpPr/>
          <p:nvPr/>
        </p:nvSpPr>
        <p:spPr bwMode="auto">
          <a:xfrm>
            <a:off x="21727492" y="30117230"/>
            <a:ext cx="754856" cy="584200"/>
          </a:xfrm>
          <a:prstGeom prs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wrap="none"/>
          <a:lstStyle/>
          <a:p>
            <a:pPr>
              <a:defRPr/>
            </a:pPr>
            <a:endParaRPr lang="ja-JP" altLang="en-US" sz="1800" b="1">
              <a:solidFill>
                <a:srgbClr val="000000"/>
              </a:solidFill>
              <a:latin typeface="Times" charset="0"/>
              <a:ea typeface="ＭＳ 明朝" pitchFamily="17" charset="-128"/>
            </a:endParaRPr>
          </a:p>
        </p:txBody>
      </p:sp>
      <p:sp>
        <p:nvSpPr>
          <p:cNvPr id="155" name="円/楕円 154"/>
          <p:cNvSpPr>
            <a:spLocks noChangeArrowheads="1"/>
          </p:cNvSpPr>
          <p:nvPr/>
        </p:nvSpPr>
        <p:spPr bwMode="auto">
          <a:xfrm>
            <a:off x="19169976" y="29982399"/>
            <a:ext cx="914400" cy="9271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sz="1800" b="1" smtClean="0">
              <a:solidFill>
                <a:srgbClr val="000000"/>
              </a:solidFill>
              <a:latin typeface="Times" pitchFamily="18" charset="0"/>
              <a:ea typeface="ＭＳ 明朝" pitchFamily="17" charset="-128"/>
            </a:endParaRPr>
          </a:p>
        </p:txBody>
      </p:sp>
      <p:sp>
        <p:nvSpPr>
          <p:cNvPr id="156" name="正方形/長方形 8"/>
          <p:cNvSpPr>
            <a:spLocks noChangeArrowheads="1"/>
          </p:cNvSpPr>
          <p:nvPr/>
        </p:nvSpPr>
        <p:spPr bwMode="auto">
          <a:xfrm>
            <a:off x="16364123" y="23339186"/>
            <a:ext cx="1887055" cy="461665"/>
          </a:xfrm>
          <a:prstGeom prst="rect">
            <a:avLst/>
          </a:prstGeom>
          <a:solidFill>
            <a:srgbClr val="FFFFCC"/>
          </a:solidFill>
          <a:ln>
            <a:noFill/>
          </a:ln>
          <a:extLst/>
        </p:spPr>
        <p:txBody>
          <a:bodyPr wrap="none">
            <a:spAutoFit/>
          </a:bodyPr>
          <a:lstStyle/>
          <a:p>
            <a:pPr>
              <a:defRPr/>
            </a:pPr>
            <a:r>
              <a:rPr lang="en-US" altLang="ja-JP" sz="2400" b="1" baseline="30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131</a:t>
            </a:r>
            <a:r>
              <a:rPr lang="en-US" altLang="ja-JP"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 </a:t>
            </a:r>
            <a:r>
              <a:rPr lang="en-US" altLang="ja-JP"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24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kBq</a:t>
            </a:r>
            <a:r>
              <a:rPr lang="en-US" altLang="ja-JP"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t>
            </a:r>
            <a:r>
              <a:rPr lang="en-US" altLang="ja-JP" sz="2400" b="1" baseline="30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a:t>
            </a:r>
            <a:r>
              <a:rPr lang="en-US" altLang="ja-JP"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7" name="正方形/長方形 8"/>
          <p:cNvSpPr>
            <a:spLocks noChangeArrowheads="1"/>
          </p:cNvSpPr>
          <p:nvPr/>
        </p:nvSpPr>
        <p:spPr bwMode="auto">
          <a:xfrm>
            <a:off x="23663282" y="23315123"/>
            <a:ext cx="1750167" cy="461665"/>
          </a:xfrm>
          <a:prstGeom prst="rect">
            <a:avLst/>
          </a:prstGeom>
          <a:solidFill>
            <a:srgbClr val="FFFFCC"/>
          </a:solidFill>
          <a:ln>
            <a:noFill/>
          </a:ln>
          <a:extLst/>
        </p:spPr>
        <p:txBody>
          <a:bodyPr wrap="square">
            <a:spAutoFit/>
          </a:bodyPr>
          <a:lstStyle/>
          <a:p>
            <a:pPr>
              <a:defRPr/>
            </a:pPr>
            <a:r>
              <a:rPr lang="en-US" altLang="ja-JP" sz="2400" b="1" baseline="30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 [</a:t>
            </a:r>
            <a:r>
              <a:rPr lang="en-US" altLang="ja-JP" sz="24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Bq</a:t>
            </a:r>
            <a:r>
              <a:rPr lang="en-US" altLang="ja-JP"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t>
            </a:r>
            <a:r>
              <a:rPr lang="en-US" altLang="ja-JP" sz="2400" b="1" baseline="30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a:t>
            </a:r>
            <a:r>
              <a:rPr lang="en-US" altLang="ja-JP"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8" name="Rectangle 83"/>
          <p:cNvSpPr>
            <a:spLocks noChangeArrowheads="1"/>
          </p:cNvSpPr>
          <p:nvPr/>
        </p:nvSpPr>
        <p:spPr bwMode="auto">
          <a:xfrm>
            <a:off x="15716051" y="31845422"/>
            <a:ext cx="3451586" cy="646331"/>
          </a:xfrm>
          <a:prstGeom prst="rect">
            <a:avLst/>
          </a:prstGeom>
          <a:noFill/>
          <a:ln>
            <a:noFill/>
          </a:ln>
          <a:effectLst/>
        </p:spPr>
        <p:txBody>
          <a:bodyPr wrap="none" anchor="ctr">
            <a:spAutoFit/>
          </a:bodyPr>
          <a:lstStyle/>
          <a:p>
            <a:pPr eaLnBrk="0" hangingPunct="0">
              <a:defRPr/>
            </a:pPr>
            <a:r>
              <a:rPr lang="en-US" altLang="ja-JP" sz="3600" b="1" baseline="30000" dirty="0">
                <a:solidFill>
                  <a:schemeClr val="tx1"/>
                </a:solidFill>
                <a:effectLst>
                  <a:outerShdw blurRad="38100" dist="38100" dir="2700000" algn="tl">
                    <a:srgbClr val="000000">
                      <a:alpha val="43137"/>
                    </a:srgbClr>
                  </a:outerShdw>
                </a:effectLst>
              </a:rPr>
              <a:t>129</a:t>
            </a:r>
            <a:r>
              <a:rPr lang="en-US" altLang="ja-JP" sz="3600" b="1" dirty="0">
                <a:solidFill>
                  <a:schemeClr val="tx1"/>
                </a:solidFill>
                <a:effectLst>
                  <a:outerShdw blurRad="38100" dist="38100" dir="2700000" algn="tl">
                    <a:srgbClr val="000000">
                      <a:alpha val="43137"/>
                    </a:srgbClr>
                  </a:outerShdw>
                </a:effectLst>
              </a:rPr>
              <a:t>I/</a:t>
            </a:r>
            <a:r>
              <a:rPr lang="en-US" altLang="ja-JP" sz="3600" b="1" baseline="30000" dirty="0">
                <a:solidFill>
                  <a:schemeClr val="tx1"/>
                </a:solidFill>
                <a:effectLst>
                  <a:outerShdw blurRad="38100" dist="38100" dir="2700000" algn="tl">
                    <a:srgbClr val="000000">
                      <a:alpha val="43137"/>
                    </a:srgbClr>
                  </a:outerShdw>
                </a:effectLst>
              </a:rPr>
              <a:t>131</a:t>
            </a:r>
            <a:r>
              <a:rPr lang="en-US" altLang="ja-JP" sz="3600" b="1" dirty="0">
                <a:solidFill>
                  <a:schemeClr val="tx1"/>
                </a:solidFill>
                <a:effectLst>
                  <a:outerShdw blurRad="38100" dist="38100" dir="2700000" algn="tl">
                    <a:srgbClr val="000000">
                      <a:alpha val="43137"/>
                    </a:srgbClr>
                  </a:outerShdw>
                </a:effectLst>
              </a:rPr>
              <a:t>I</a:t>
            </a:r>
            <a:r>
              <a:rPr lang="ja-JP" altLang="en-US" sz="3600" b="1" dirty="0">
                <a:solidFill>
                  <a:schemeClr val="tx1"/>
                </a:solidFill>
                <a:effectLst>
                  <a:outerShdw blurRad="38100" dist="38100" dir="2700000" algn="tl">
                    <a:srgbClr val="000000">
                      <a:alpha val="43137"/>
                    </a:srgbClr>
                  </a:outerShdw>
                </a:effectLst>
              </a:rPr>
              <a:t>相関関係</a:t>
            </a:r>
          </a:p>
        </p:txBody>
      </p:sp>
      <p:graphicFrame>
        <p:nvGraphicFramePr>
          <p:cNvPr id="159" name="表 158"/>
          <p:cNvGraphicFramePr>
            <a:graphicFrameLocks noGrp="1"/>
          </p:cNvGraphicFramePr>
          <p:nvPr>
            <p:extLst>
              <p:ext uri="{D42A27DB-BD31-4B8C-83A1-F6EECF244321}">
                <p14:modId xmlns:p14="http://schemas.microsoft.com/office/powerpoint/2010/main" val="1610903171"/>
              </p:ext>
            </p:extLst>
          </p:nvPr>
        </p:nvGraphicFramePr>
        <p:xfrm>
          <a:off x="19696149" y="37356874"/>
          <a:ext cx="4715216" cy="1257300"/>
        </p:xfrm>
        <a:graphic>
          <a:graphicData uri="http://schemas.openxmlformats.org/drawingml/2006/table">
            <a:tbl>
              <a:tblPr>
                <a:tableStyleId>{5C22544A-7EE6-4342-B048-85BDC9FD1C3A}</a:tableStyleId>
              </a:tblPr>
              <a:tblGrid>
                <a:gridCol w="1074353"/>
                <a:gridCol w="1213621"/>
                <a:gridCol w="1213621"/>
                <a:gridCol w="1213621"/>
              </a:tblGrid>
              <a:tr h="282027">
                <a:tc>
                  <a:txBody>
                    <a:bodyPr/>
                    <a:lstStyle/>
                    <a:p>
                      <a:pPr algn="l" fontAlgn="b"/>
                      <a:endParaRPr lang="ja-JP" alt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solidFill>
                      <a:srgbClr val="FFCCFF"/>
                    </a:solidFill>
                  </a:tcPr>
                </a:tc>
                <a:tc>
                  <a:txBody>
                    <a:bodyPr/>
                    <a:lstStyle/>
                    <a:p>
                      <a:pPr algn="l" fontAlgn="ctr"/>
                      <a:r>
                        <a:rPr lang="en-US" altLang="ja-JP" sz="2000" u="none" strike="noStrike" dirty="0" smtClean="0">
                          <a:effectLst/>
                          <a:latin typeface="Times New Roman" pitchFamily="18" charset="0"/>
                          <a:ea typeface="ＭＳ Ｐゴシック" pitchFamily="50" charset="-128"/>
                          <a:cs typeface="Times New Roman" pitchFamily="18" charset="0"/>
                        </a:rPr>
                        <a:t>1</a:t>
                      </a:r>
                      <a:r>
                        <a:rPr lang="ja-JP" altLang="en-US" sz="2000" u="none" strike="noStrike" dirty="0" smtClean="0">
                          <a:effectLst/>
                          <a:latin typeface="Times New Roman" pitchFamily="18" charset="0"/>
                          <a:ea typeface="ＭＳ Ｐゴシック" pitchFamily="50" charset="-128"/>
                          <a:cs typeface="Times New Roman" pitchFamily="18" charset="0"/>
                        </a:rPr>
                        <a:t>号炉</a:t>
                      </a:r>
                      <a:endParaRPr lang="ja-JP" alt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ctr">
                    <a:solidFill>
                      <a:srgbClr val="FFCCFF"/>
                    </a:solidFill>
                  </a:tcPr>
                </a:tc>
                <a:tc>
                  <a:txBody>
                    <a:bodyPr/>
                    <a:lstStyle/>
                    <a:p>
                      <a:pPr algn="l" fontAlgn="ctr"/>
                      <a:r>
                        <a:rPr lang="en-US" altLang="ja-JP" sz="2000" u="none" strike="noStrike" dirty="0" smtClean="0">
                          <a:effectLst/>
                          <a:latin typeface="Times New Roman" pitchFamily="18" charset="0"/>
                          <a:ea typeface="ＭＳ Ｐゴシック" pitchFamily="50" charset="-128"/>
                          <a:cs typeface="Times New Roman" pitchFamily="18" charset="0"/>
                        </a:rPr>
                        <a:t>2</a:t>
                      </a:r>
                      <a:r>
                        <a:rPr lang="ja-JP" altLang="en-US" sz="2000" u="none" strike="noStrike" dirty="0" smtClean="0">
                          <a:effectLst/>
                          <a:latin typeface="Times New Roman" pitchFamily="18" charset="0"/>
                          <a:ea typeface="ＭＳ Ｐゴシック" pitchFamily="50" charset="-128"/>
                          <a:cs typeface="Times New Roman" pitchFamily="18" charset="0"/>
                        </a:rPr>
                        <a:t>号炉</a:t>
                      </a:r>
                      <a:endParaRPr lang="ja-JP" alt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ctr">
                    <a:solidFill>
                      <a:srgbClr val="FFCCFF"/>
                    </a:solidFill>
                  </a:tcPr>
                </a:tc>
                <a:tc>
                  <a:txBody>
                    <a:bodyPr/>
                    <a:lstStyle/>
                    <a:p>
                      <a:pPr algn="l" fontAlgn="ctr"/>
                      <a:r>
                        <a:rPr lang="en-US" altLang="ja-JP" sz="2000" u="none" strike="noStrike" dirty="0" smtClean="0">
                          <a:effectLst/>
                          <a:latin typeface="Times New Roman" pitchFamily="18" charset="0"/>
                          <a:ea typeface="ＭＳ Ｐゴシック" pitchFamily="50" charset="-128"/>
                          <a:cs typeface="Times New Roman" pitchFamily="18" charset="0"/>
                        </a:rPr>
                        <a:t>3</a:t>
                      </a:r>
                      <a:r>
                        <a:rPr lang="ja-JP" altLang="en-US" sz="2000" u="none" strike="noStrike" dirty="0" smtClean="0">
                          <a:effectLst/>
                          <a:latin typeface="Times New Roman" pitchFamily="18" charset="0"/>
                          <a:ea typeface="ＭＳ Ｐゴシック" pitchFamily="50" charset="-128"/>
                          <a:cs typeface="Times New Roman" pitchFamily="18" charset="0"/>
                        </a:rPr>
                        <a:t>号炉</a:t>
                      </a:r>
                      <a:endParaRPr lang="ja-JP" alt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ctr">
                    <a:solidFill>
                      <a:srgbClr val="FFCCFF"/>
                    </a:solidFill>
                  </a:tcPr>
                </a:tc>
              </a:tr>
              <a:tr h="304800">
                <a:tc>
                  <a:txBody>
                    <a:bodyPr/>
                    <a:lstStyle/>
                    <a:p>
                      <a:pPr algn="l" fontAlgn="ctr"/>
                      <a:r>
                        <a:rPr lang="en-US" sz="2000" u="none" strike="noStrike" baseline="30000" dirty="0" smtClean="0">
                          <a:effectLst/>
                          <a:latin typeface="Times New Roman" pitchFamily="18" charset="0"/>
                          <a:ea typeface="ＭＳ Ｐゴシック" pitchFamily="50" charset="-128"/>
                          <a:cs typeface="Times New Roman" pitchFamily="18" charset="0"/>
                        </a:rPr>
                        <a:t>129</a:t>
                      </a:r>
                      <a:r>
                        <a:rPr lang="en-US" sz="2000" u="none" strike="noStrike" dirty="0" smtClean="0">
                          <a:effectLst/>
                          <a:latin typeface="Times New Roman" pitchFamily="18" charset="0"/>
                          <a:ea typeface="ＭＳ Ｐゴシック" pitchFamily="50" charset="-128"/>
                          <a:cs typeface="Times New Roman" pitchFamily="18" charset="0"/>
                        </a:rPr>
                        <a:t>I</a:t>
                      </a:r>
                      <a:endParaRPr 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ctr"/>
                </a:tc>
                <a:tc>
                  <a:txBody>
                    <a:bodyPr/>
                    <a:lstStyle/>
                    <a:p>
                      <a:pPr algn="r" fontAlgn="b"/>
                      <a:r>
                        <a:rPr lang="en-US" sz="2000" u="none" strike="noStrike" dirty="0">
                          <a:effectLst/>
                          <a:latin typeface="Times New Roman" pitchFamily="18" charset="0"/>
                          <a:ea typeface="ＭＳ Ｐゴシック" pitchFamily="50" charset="-128"/>
                          <a:cs typeface="Times New Roman" pitchFamily="18" charset="0"/>
                        </a:rPr>
                        <a:t>4.38E+25</a:t>
                      </a:r>
                      <a:endParaRPr 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tc>
                <a:tc>
                  <a:txBody>
                    <a:bodyPr/>
                    <a:lstStyle/>
                    <a:p>
                      <a:pPr algn="r" fontAlgn="b"/>
                      <a:r>
                        <a:rPr lang="en-US" sz="2000" u="none" strike="noStrike" dirty="0">
                          <a:effectLst/>
                          <a:latin typeface="Times New Roman" pitchFamily="18" charset="0"/>
                          <a:ea typeface="ＭＳ Ｐゴシック" pitchFamily="50" charset="-128"/>
                          <a:cs typeface="Times New Roman" pitchFamily="18" charset="0"/>
                        </a:rPr>
                        <a:t>5.29E+25</a:t>
                      </a:r>
                      <a:endParaRPr 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tc>
                <a:tc>
                  <a:txBody>
                    <a:bodyPr/>
                    <a:lstStyle/>
                    <a:p>
                      <a:pPr algn="r" fontAlgn="b"/>
                      <a:r>
                        <a:rPr lang="en-US" sz="2000" u="none" strike="noStrike" dirty="0" smtClean="0">
                          <a:effectLst/>
                          <a:latin typeface="Times New Roman" pitchFamily="18" charset="0"/>
                          <a:ea typeface="ＭＳ Ｐゴシック" pitchFamily="50" charset="-128"/>
                          <a:cs typeface="Times New Roman" pitchFamily="18" charset="0"/>
                        </a:rPr>
                        <a:t>5.00E+25</a:t>
                      </a:r>
                      <a:endParaRPr 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tc>
              </a:tr>
              <a:tr h="304800">
                <a:tc>
                  <a:txBody>
                    <a:bodyPr/>
                    <a:lstStyle/>
                    <a:p>
                      <a:pPr algn="l" fontAlgn="ctr"/>
                      <a:r>
                        <a:rPr lang="en-US" sz="2000" u="none" strike="noStrike" baseline="30000" dirty="0">
                          <a:effectLst/>
                          <a:latin typeface="Times New Roman" pitchFamily="18" charset="0"/>
                          <a:ea typeface="ＭＳ Ｐゴシック" pitchFamily="50" charset="-128"/>
                          <a:cs typeface="Times New Roman" pitchFamily="18" charset="0"/>
                        </a:rPr>
                        <a:t>131</a:t>
                      </a:r>
                      <a:r>
                        <a:rPr lang="en-US" sz="2000" u="none" strike="noStrike" dirty="0">
                          <a:effectLst/>
                          <a:latin typeface="Times New Roman" pitchFamily="18" charset="0"/>
                          <a:ea typeface="ＭＳ Ｐゴシック" pitchFamily="50" charset="-128"/>
                          <a:cs typeface="Times New Roman" pitchFamily="18" charset="0"/>
                        </a:rPr>
                        <a:t>I</a:t>
                      </a:r>
                      <a:endParaRPr 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ctr"/>
                </a:tc>
                <a:tc>
                  <a:txBody>
                    <a:bodyPr/>
                    <a:lstStyle/>
                    <a:p>
                      <a:pPr algn="r" fontAlgn="b"/>
                      <a:r>
                        <a:rPr lang="en-US" sz="2000" u="none" strike="noStrike">
                          <a:effectLst/>
                          <a:latin typeface="Times New Roman" pitchFamily="18" charset="0"/>
                          <a:ea typeface="ＭＳ Ｐゴシック" pitchFamily="50" charset="-128"/>
                          <a:cs typeface="Times New Roman" pitchFamily="18" charset="0"/>
                        </a:rPr>
                        <a:t>1.34E+24</a:t>
                      </a:r>
                      <a:endParaRPr lang="en-US" sz="2000" b="0" i="0" u="none" strike="noStrike">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tc>
                <a:tc>
                  <a:txBody>
                    <a:bodyPr/>
                    <a:lstStyle/>
                    <a:p>
                      <a:pPr algn="r" fontAlgn="b"/>
                      <a:r>
                        <a:rPr lang="en-US" sz="2000" u="none" strike="noStrike">
                          <a:effectLst/>
                          <a:latin typeface="Times New Roman" pitchFamily="18" charset="0"/>
                          <a:ea typeface="ＭＳ Ｐゴシック" pitchFamily="50" charset="-128"/>
                          <a:cs typeface="Times New Roman" pitchFamily="18" charset="0"/>
                        </a:rPr>
                        <a:t>2.33E+24</a:t>
                      </a:r>
                      <a:endParaRPr lang="en-US" sz="2000" b="0" i="0" u="none" strike="noStrike">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tc>
                <a:tc>
                  <a:txBody>
                    <a:bodyPr/>
                    <a:lstStyle/>
                    <a:p>
                      <a:pPr algn="r" fontAlgn="b"/>
                      <a:r>
                        <a:rPr lang="en-US" sz="2000" u="none" strike="noStrike" dirty="0">
                          <a:effectLst/>
                          <a:latin typeface="Times New Roman" pitchFamily="18" charset="0"/>
                          <a:ea typeface="ＭＳ Ｐゴシック" pitchFamily="50" charset="-128"/>
                          <a:cs typeface="Times New Roman" pitchFamily="18" charset="0"/>
                        </a:rPr>
                        <a:t>2.32E+24</a:t>
                      </a:r>
                      <a:endParaRPr 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tc>
              </a:tr>
              <a:tr h="304800">
                <a:tc>
                  <a:txBody>
                    <a:bodyPr/>
                    <a:lstStyle/>
                    <a:p>
                      <a:pPr algn="l" fontAlgn="b"/>
                      <a:r>
                        <a:rPr lang="en-US" altLang="ja-JP" sz="2000" u="none" strike="noStrike" baseline="30000" dirty="0" smtClean="0">
                          <a:effectLst/>
                          <a:latin typeface="Times New Roman" pitchFamily="18" charset="0"/>
                          <a:ea typeface="ＭＳ Ｐゴシック" pitchFamily="50" charset="-128"/>
                          <a:cs typeface="Times New Roman" pitchFamily="18" charset="0"/>
                        </a:rPr>
                        <a:t>129</a:t>
                      </a:r>
                      <a:r>
                        <a:rPr lang="en-US" altLang="ja-JP" sz="2000" u="none" strike="noStrike" dirty="0" smtClean="0">
                          <a:effectLst/>
                          <a:latin typeface="Times New Roman" pitchFamily="18" charset="0"/>
                          <a:ea typeface="ＭＳ Ｐゴシック" pitchFamily="50" charset="-128"/>
                          <a:cs typeface="Times New Roman" pitchFamily="18" charset="0"/>
                        </a:rPr>
                        <a:t>I/</a:t>
                      </a:r>
                      <a:r>
                        <a:rPr lang="en-US" altLang="ja-JP" sz="2000" u="none" strike="noStrike" baseline="30000" dirty="0" smtClean="0">
                          <a:effectLst/>
                          <a:latin typeface="Times New Roman" pitchFamily="18" charset="0"/>
                          <a:ea typeface="ＭＳ Ｐゴシック" pitchFamily="50" charset="-128"/>
                          <a:cs typeface="Times New Roman" pitchFamily="18" charset="0"/>
                        </a:rPr>
                        <a:t>131</a:t>
                      </a:r>
                      <a:r>
                        <a:rPr lang="en-US" altLang="ja-JP" sz="2000" u="none" strike="noStrike" dirty="0" smtClean="0">
                          <a:effectLst/>
                          <a:latin typeface="Times New Roman" pitchFamily="18" charset="0"/>
                          <a:ea typeface="ＭＳ Ｐゴシック" pitchFamily="50" charset="-128"/>
                          <a:cs typeface="Times New Roman" pitchFamily="18" charset="0"/>
                        </a:rPr>
                        <a:t>I</a:t>
                      </a:r>
                      <a:endParaRPr lang="en-US" altLang="ja-JP" sz="2000" b="1"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solidFill>
                      <a:srgbClr val="FFFFCC"/>
                    </a:solidFill>
                  </a:tcPr>
                </a:tc>
                <a:tc>
                  <a:txBody>
                    <a:bodyPr/>
                    <a:lstStyle/>
                    <a:p>
                      <a:pPr algn="r" fontAlgn="b"/>
                      <a:r>
                        <a:rPr lang="en-US" sz="2000" u="none" strike="noStrike" dirty="0" smtClean="0">
                          <a:effectLst/>
                          <a:latin typeface="Times New Roman" pitchFamily="18" charset="0"/>
                          <a:ea typeface="ＭＳ Ｐゴシック" pitchFamily="50" charset="-128"/>
                          <a:cs typeface="Times New Roman" pitchFamily="18" charset="0"/>
                        </a:rPr>
                        <a:t>32</a:t>
                      </a:r>
                      <a:r>
                        <a:rPr lang="en-US" altLang="ja-JP" sz="2000" u="none" strike="noStrike" dirty="0" smtClean="0">
                          <a:effectLst/>
                          <a:latin typeface="Times New Roman" pitchFamily="18" charset="0"/>
                          <a:ea typeface="ＭＳ Ｐゴシック" pitchFamily="50" charset="-128"/>
                          <a:cs typeface="Times New Roman" pitchFamily="18" charset="0"/>
                        </a:rPr>
                        <a:t>.</a:t>
                      </a:r>
                      <a:r>
                        <a:rPr lang="en-US" sz="2000" u="none" strike="noStrike" dirty="0" smtClean="0">
                          <a:effectLst/>
                          <a:latin typeface="Times New Roman" pitchFamily="18" charset="0"/>
                          <a:ea typeface="ＭＳ Ｐゴシック" pitchFamily="50" charset="-128"/>
                          <a:cs typeface="Times New Roman" pitchFamily="18" charset="0"/>
                        </a:rPr>
                        <a:t>6</a:t>
                      </a:r>
                      <a:endParaRPr lang="en-US" sz="2000" b="1"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solidFill>
                      <a:srgbClr val="FFFFCC"/>
                    </a:solidFill>
                  </a:tcPr>
                </a:tc>
                <a:tc>
                  <a:txBody>
                    <a:bodyPr/>
                    <a:lstStyle/>
                    <a:p>
                      <a:pPr algn="r" fontAlgn="b"/>
                      <a:r>
                        <a:rPr lang="en-US" sz="2000" u="none" strike="noStrike" dirty="0" smtClean="0">
                          <a:effectLst/>
                          <a:latin typeface="Times New Roman" pitchFamily="18" charset="0"/>
                          <a:ea typeface="ＭＳ Ｐゴシック" pitchFamily="50" charset="-128"/>
                          <a:cs typeface="Times New Roman" pitchFamily="18" charset="0"/>
                        </a:rPr>
                        <a:t>22</a:t>
                      </a:r>
                      <a:r>
                        <a:rPr lang="en-US" altLang="ja-JP" sz="2000" u="none" strike="noStrike" dirty="0" smtClean="0">
                          <a:effectLst/>
                          <a:latin typeface="Times New Roman" pitchFamily="18" charset="0"/>
                          <a:ea typeface="ＭＳ Ｐゴシック" pitchFamily="50" charset="-128"/>
                          <a:cs typeface="Times New Roman" pitchFamily="18" charset="0"/>
                        </a:rPr>
                        <a:t>.</a:t>
                      </a:r>
                      <a:r>
                        <a:rPr lang="en-US" sz="2000" u="none" strike="noStrike" dirty="0" smtClean="0">
                          <a:effectLst/>
                          <a:latin typeface="Times New Roman" pitchFamily="18" charset="0"/>
                          <a:ea typeface="ＭＳ Ｐゴシック" pitchFamily="50" charset="-128"/>
                          <a:cs typeface="Times New Roman" pitchFamily="18" charset="0"/>
                        </a:rPr>
                        <a:t>7</a:t>
                      </a:r>
                      <a:endParaRPr lang="en-US" sz="2000" b="1"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solidFill>
                      <a:srgbClr val="FFFFCC"/>
                    </a:solidFill>
                  </a:tcPr>
                </a:tc>
                <a:tc>
                  <a:txBody>
                    <a:bodyPr/>
                    <a:lstStyle/>
                    <a:p>
                      <a:pPr algn="r" fontAlgn="b"/>
                      <a:r>
                        <a:rPr lang="en-US" sz="2000" u="none" strike="noStrike" dirty="0" smtClean="0">
                          <a:effectLst/>
                          <a:latin typeface="Times New Roman" pitchFamily="18" charset="0"/>
                          <a:ea typeface="ＭＳ Ｐゴシック" pitchFamily="50" charset="-128"/>
                          <a:cs typeface="Times New Roman" pitchFamily="18" charset="0"/>
                        </a:rPr>
                        <a:t>21</a:t>
                      </a:r>
                      <a:r>
                        <a:rPr lang="en-US" altLang="ja-JP" sz="2000" u="none" strike="noStrike" dirty="0" smtClean="0">
                          <a:effectLst/>
                          <a:latin typeface="Times New Roman" pitchFamily="18" charset="0"/>
                          <a:ea typeface="ＭＳ Ｐゴシック" pitchFamily="50" charset="-128"/>
                          <a:cs typeface="Times New Roman" pitchFamily="18" charset="0"/>
                        </a:rPr>
                        <a:t>.</a:t>
                      </a:r>
                      <a:r>
                        <a:rPr lang="en-US" sz="2000" u="none" strike="noStrike" dirty="0" smtClean="0">
                          <a:effectLst/>
                          <a:latin typeface="Times New Roman" pitchFamily="18" charset="0"/>
                          <a:ea typeface="ＭＳ Ｐゴシック" pitchFamily="50" charset="-128"/>
                          <a:cs typeface="Times New Roman" pitchFamily="18" charset="0"/>
                        </a:rPr>
                        <a:t>6</a:t>
                      </a:r>
                      <a:endParaRPr lang="en-US" sz="2000" b="1"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solidFill>
                      <a:srgbClr val="FFFFCC"/>
                    </a:solidFill>
                  </a:tcPr>
                </a:tc>
              </a:tr>
            </a:tbl>
          </a:graphicData>
        </a:graphic>
      </p:graphicFrame>
      <p:sp>
        <p:nvSpPr>
          <p:cNvPr id="160" name="正方形/長方形 159"/>
          <p:cNvSpPr/>
          <p:nvPr/>
        </p:nvSpPr>
        <p:spPr>
          <a:xfrm>
            <a:off x="19597385" y="36629888"/>
            <a:ext cx="5551714" cy="400110"/>
          </a:xfrm>
          <a:prstGeom prst="rect">
            <a:avLst/>
          </a:prstGeom>
          <a:solidFill>
            <a:schemeClr val="accent1"/>
          </a:solidFill>
        </p:spPr>
        <p:txBody>
          <a:bodyPr wrap="square">
            <a:spAutoFit/>
          </a:bodyPr>
          <a:lstStyle/>
          <a:p>
            <a:pPr algn="ctr"/>
            <a:r>
              <a:rPr lang="en-US" altLang="ja-JP" sz="2000" b="1" dirty="0" smtClean="0">
                <a:solidFill>
                  <a:schemeClr val="tx1"/>
                </a:solidFill>
                <a:effectLst>
                  <a:outerShdw blurRad="38100" dist="38100" dir="2700000" algn="tl">
                    <a:srgbClr val="000000">
                      <a:alpha val="43137"/>
                    </a:srgbClr>
                  </a:outerShdw>
                </a:effectLst>
              </a:rPr>
              <a:t>Origen </a:t>
            </a:r>
            <a:r>
              <a:rPr lang="ja-JP" altLang="en-US" sz="2000" b="1" dirty="0" smtClean="0">
                <a:solidFill>
                  <a:schemeClr val="tx1"/>
                </a:solidFill>
                <a:effectLst>
                  <a:outerShdw blurRad="38100" dist="38100" dir="2700000" algn="tl">
                    <a:srgbClr val="000000">
                      <a:alpha val="43137"/>
                    </a:srgbClr>
                  </a:outerShdw>
                </a:effectLst>
              </a:rPr>
              <a:t>（</a:t>
            </a:r>
            <a:r>
              <a:rPr lang="en-US" altLang="ja-JP" sz="2000" b="1" dirty="0">
                <a:solidFill>
                  <a:schemeClr val="tx1"/>
                </a:solidFill>
                <a:effectLst>
                  <a:outerShdw blurRad="38100" dist="38100" dir="2700000" algn="tl">
                    <a:srgbClr val="000000">
                      <a:alpha val="43137"/>
                    </a:srgbClr>
                  </a:outerShdw>
                </a:effectLst>
              </a:rPr>
              <a:t>atoms/core</a:t>
            </a:r>
            <a:r>
              <a:rPr lang="en-US" altLang="ja-JP" sz="2000" b="1" dirty="0" smtClean="0">
                <a:solidFill>
                  <a:schemeClr val="tx1"/>
                </a:solidFill>
                <a:effectLst>
                  <a:outerShdw blurRad="38100" dist="38100" dir="2700000" algn="tl">
                    <a:srgbClr val="000000">
                      <a:alpha val="43137"/>
                    </a:srgbClr>
                  </a:outerShdw>
                </a:effectLst>
              </a:rPr>
              <a:t>)</a:t>
            </a:r>
            <a:r>
              <a:rPr lang="ja-JP" altLang="en-US" sz="2000" b="1" dirty="0" smtClean="0">
                <a:solidFill>
                  <a:schemeClr val="tx1"/>
                </a:solidFill>
                <a:effectLst>
                  <a:outerShdw blurRad="38100" dist="38100" dir="2700000" algn="tl">
                    <a:srgbClr val="000000">
                      <a:alpha val="43137"/>
                    </a:srgbClr>
                  </a:outerShdw>
                </a:effectLst>
              </a:rPr>
              <a:t>より推定　</a:t>
            </a:r>
            <a:r>
              <a:rPr lang="en-US" altLang="ja-JP" sz="2000" b="1" dirty="0" smtClean="0">
                <a:solidFill>
                  <a:schemeClr val="tx1"/>
                </a:solidFill>
                <a:effectLst>
                  <a:outerShdw blurRad="38100" dist="38100" dir="2700000" algn="tl">
                    <a:srgbClr val="000000">
                      <a:alpha val="43137"/>
                    </a:srgbClr>
                  </a:outerShdw>
                </a:effectLst>
              </a:rPr>
              <a:t>(JAEA </a:t>
            </a:r>
            <a:r>
              <a:rPr lang="ja-JP" altLang="en-US" sz="2000" b="1" dirty="0" smtClean="0">
                <a:solidFill>
                  <a:schemeClr val="tx1"/>
                </a:solidFill>
                <a:effectLst>
                  <a:outerShdw blurRad="38100" dist="38100" dir="2700000" algn="tl">
                    <a:srgbClr val="000000">
                      <a:alpha val="43137"/>
                    </a:srgbClr>
                  </a:outerShdw>
                </a:effectLst>
              </a:rPr>
              <a:t>西原</a:t>
            </a:r>
            <a:r>
              <a:rPr lang="en-US" altLang="ja-JP" sz="2000" b="1" dirty="0" smtClean="0">
                <a:solidFill>
                  <a:schemeClr val="tx1"/>
                </a:solidFill>
                <a:effectLst>
                  <a:outerShdw blurRad="38100" dist="38100" dir="2700000" algn="tl">
                    <a:srgbClr val="000000">
                      <a:alpha val="43137"/>
                    </a:srgbClr>
                  </a:outerShdw>
                </a:effectLst>
              </a:rPr>
              <a:t>)</a:t>
            </a:r>
            <a:endParaRPr lang="ja-JP" altLang="en-US" sz="2000" b="1" dirty="0">
              <a:solidFill>
                <a:schemeClr val="tx1"/>
              </a:solidFill>
              <a:effectLst>
                <a:outerShdw blurRad="38100" dist="38100" dir="2700000" algn="tl">
                  <a:srgbClr val="000000">
                    <a:alpha val="43137"/>
                  </a:srgbClr>
                </a:outerShdw>
              </a:effectLst>
            </a:endParaRPr>
          </a:p>
        </p:txBody>
      </p:sp>
      <p:sp>
        <p:nvSpPr>
          <p:cNvPr id="161" name="正方形/長方形 160"/>
          <p:cNvSpPr/>
          <p:nvPr/>
        </p:nvSpPr>
        <p:spPr>
          <a:xfrm>
            <a:off x="19597385" y="36957845"/>
            <a:ext cx="3127828" cy="338554"/>
          </a:xfrm>
          <a:prstGeom prst="rect">
            <a:avLst/>
          </a:prstGeom>
        </p:spPr>
        <p:txBody>
          <a:bodyPr wrap="square">
            <a:spAutoFit/>
          </a:bodyPr>
          <a:lstStyle/>
          <a:p>
            <a:r>
              <a:rPr lang="en-US" altLang="ja-JP" sz="1600" b="1" dirty="0" smtClean="0">
                <a:solidFill>
                  <a:schemeClr val="tx1"/>
                </a:solidFill>
                <a:effectLst>
                  <a:outerShdw blurRad="38100" dist="38100" dir="2700000" algn="tl">
                    <a:srgbClr val="000000">
                      <a:alpha val="43137"/>
                    </a:srgbClr>
                  </a:outerShdw>
                </a:effectLst>
              </a:rPr>
              <a:t>2011</a:t>
            </a:r>
            <a:r>
              <a:rPr lang="ja-JP" altLang="en-US" sz="1600" b="1" dirty="0" smtClean="0">
                <a:solidFill>
                  <a:schemeClr val="tx1"/>
                </a:solidFill>
                <a:effectLst>
                  <a:outerShdw blurRad="38100" dist="38100" dir="2700000" algn="tl">
                    <a:srgbClr val="000000">
                      <a:alpha val="43137"/>
                    </a:srgbClr>
                  </a:outerShdw>
                </a:effectLst>
              </a:rPr>
              <a:t>年</a:t>
            </a:r>
            <a:r>
              <a:rPr lang="en-US" altLang="ja-JP" sz="1600" b="1" dirty="0" smtClean="0">
                <a:solidFill>
                  <a:schemeClr val="tx1"/>
                </a:solidFill>
                <a:effectLst>
                  <a:outerShdw blurRad="38100" dist="38100" dir="2700000" algn="tl">
                    <a:srgbClr val="000000">
                      <a:alpha val="43137"/>
                    </a:srgbClr>
                  </a:outerShdw>
                </a:effectLst>
              </a:rPr>
              <a:t>3</a:t>
            </a:r>
            <a:r>
              <a:rPr lang="ja-JP" altLang="en-US" sz="1600" b="1" dirty="0" smtClean="0">
                <a:solidFill>
                  <a:schemeClr val="tx1"/>
                </a:solidFill>
                <a:effectLst>
                  <a:outerShdw blurRad="38100" dist="38100" dir="2700000" algn="tl">
                    <a:srgbClr val="000000">
                      <a:alpha val="43137"/>
                    </a:srgbClr>
                  </a:outerShdw>
                </a:effectLst>
              </a:rPr>
              <a:t>月</a:t>
            </a:r>
            <a:r>
              <a:rPr lang="en-US" altLang="ja-JP" sz="1600" b="1" dirty="0" smtClean="0">
                <a:solidFill>
                  <a:schemeClr val="tx1"/>
                </a:solidFill>
                <a:effectLst>
                  <a:outerShdw blurRad="38100" dist="38100" dir="2700000" algn="tl">
                    <a:srgbClr val="000000">
                      <a:alpha val="43137"/>
                    </a:srgbClr>
                  </a:outerShdw>
                </a:effectLst>
              </a:rPr>
              <a:t>11</a:t>
            </a:r>
            <a:r>
              <a:rPr lang="ja-JP" altLang="en-US" sz="1600" b="1" dirty="0" smtClean="0">
                <a:solidFill>
                  <a:schemeClr val="tx1"/>
                </a:solidFill>
                <a:effectLst>
                  <a:outerShdw blurRad="38100" dist="38100" dir="2700000" algn="tl">
                    <a:srgbClr val="000000">
                      <a:alpha val="43137"/>
                    </a:srgbClr>
                  </a:outerShdw>
                </a:effectLst>
              </a:rPr>
              <a:t>日事故時</a:t>
            </a:r>
            <a:endParaRPr lang="ja-JP" altLang="en-US" sz="1600" b="1" dirty="0">
              <a:solidFill>
                <a:schemeClr val="tx1"/>
              </a:solidFill>
              <a:effectLst>
                <a:outerShdw blurRad="38100" dist="38100" dir="2700000" algn="tl">
                  <a:srgbClr val="000000">
                    <a:alpha val="43137"/>
                  </a:srgbClr>
                </a:outerShdw>
              </a:effectLst>
            </a:endParaRPr>
          </a:p>
        </p:txBody>
      </p:sp>
      <p:sp>
        <p:nvSpPr>
          <p:cNvPr id="162" name="Rectangle 83"/>
          <p:cNvSpPr>
            <a:spLocks noChangeArrowheads="1"/>
          </p:cNvSpPr>
          <p:nvPr/>
        </p:nvSpPr>
        <p:spPr bwMode="auto">
          <a:xfrm>
            <a:off x="26196364" y="33089857"/>
            <a:ext cx="3280228" cy="1384995"/>
          </a:xfrm>
          <a:prstGeom prst="rect">
            <a:avLst/>
          </a:prstGeom>
          <a:solidFill>
            <a:srgbClr val="CCFFCC"/>
          </a:solidFill>
          <a:ln>
            <a:noFill/>
          </a:ln>
          <a:effectLst/>
        </p:spPr>
        <p:txBody>
          <a:bodyPr wrap="square" anchor="ctr">
            <a:spAutoFit/>
          </a:bodyPr>
          <a:lstStyle/>
          <a:p>
            <a:pPr eaLnBrk="0" hangingPunct="0">
              <a:defRPr/>
            </a:pPr>
            <a:r>
              <a:rPr lang="en-US" altLang="ja-JP" sz="2800" b="1" baseline="30000" dirty="0" smtClean="0">
                <a:solidFill>
                  <a:schemeClr val="tx1"/>
                </a:solidFill>
                <a:effectLst>
                  <a:outerShdw blurRad="38100" dist="38100" dir="2700000" algn="tl">
                    <a:srgbClr val="000000">
                      <a:alpha val="43137"/>
                    </a:srgbClr>
                  </a:outerShdw>
                </a:effectLst>
              </a:rPr>
              <a:t>129</a:t>
            </a:r>
            <a:r>
              <a:rPr lang="en-US" altLang="ja-JP" sz="2800" b="1" dirty="0" smtClean="0">
                <a:solidFill>
                  <a:schemeClr val="tx1"/>
                </a:solidFill>
                <a:effectLst>
                  <a:outerShdw blurRad="38100" dist="38100" dir="2700000" algn="tl">
                    <a:srgbClr val="000000">
                      <a:alpha val="43137"/>
                    </a:srgbClr>
                  </a:outerShdw>
                </a:effectLst>
              </a:rPr>
              <a:t>I/</a:t>
            </a:r>
            <a:r>
              <a:rPr lang="en-US" altLang="ja-JP" sz="2800" b="1" baseline="30000" dirty="0" smtClean="0">
                <a:solidFill>
                  <a:schemeClr val="tx1"/>
                </a:solidFill>
                <a:effectLst>
                  <a:outerShdw blurRad="38100" dist="38100" dir="2700000" algn="tl">
                    <a:srgbClr val="000000">
                      <a:alpha val="43137"/>
                    </a:srgbClr>
                  </a:outerShdw>
                </a:effectLst>
              </a:rPr>
              <a:t>131</a:t>
            </a:r>
            <a:r>
              <a:rPr lang="en-US" altLang="ja-JP" sz="2800" b="1" dirty="0" smtClean="0">
                <a:solidFill>
                  <a:schemeClr val="tx1"/>
                </a:solidFill>
                <a:effectLst>
                  <a:outerShdw blurRad="38100" dist="38100" dir="2700000" algn="tl">
                    <a:srgbClr val="000000">
                      <a:alpha val="43137"/>
                    </a:srgbClr>
                  </a:outerShdw>
                </a:effectLst>
              </a:rPr>
              <a:t>I</a:t>
            </a:r>
            <a:r>
              <a:rPr lang="ja-JP" altLang="en-US" sz="2800" b="1" dirty="0" smtClean="0">
                <a:solidFill>
                  <a:schemeClr val="tx1"/>
                </a:solidFill>
                <a:effectLst>
                  <a:outerShdw blurRad="38100" dist="38100" dir="2700000" algn="tl">
                    <a:srgbClr val="000000">
                      <a:alpha val="43137"/>
                    </a:srgbClr>
                  </a:outerShdw>
                </a:effectLst>
              </a:rPr>
              <a:t>：</a:t>
            </a:r>
            <a:r>
              <a:rPr lang="en-US" altLang="ja-JP" sz="2800" b="1" dirty="0" smtClean="0">
                <a:solidFill>
                  <a:schemeClr val="tx1"/>
                </a:solidFill>
                <a:effectLst>
                  <a:outerShdw blurRad="38100" dist="38100" dir="2700000" algn="tl">
                    <a:srgbClr val="000000">
                      <a:alpha val="43137"/>
                    </a:srgbClr>
                  </a:outerShdw>
                </a:effectLst>
              </a:rPr>
              <a:t>25.6 ± 5.8</a:t>
            </a:r>
          </a:p>
          <a:p>
            <a:pPr eaLnBrk="0" hangingPunct="0">
              <a:defRPr/>
            </a:pPr>
            <a:r>
              <a:rPr lang="en-US" altLang="ja-JP" sz="2400" b="1" dirty="0" smtClean="0">
                <a:solidFill>
                  <a:schemeClr val="tx1"/>
                </a:solidFill>
                <a:effectLst>
                  <a:outerShdw blurRad="38100" dist="38100" dir="2700000" algn="tl">
                    <a:srgbClr val="000000">
                      <a:alpha val="43137"/>
                    </a:srgbClr>
                  </a:outerShdw>
                </a:effectLst>
              </a:rPr>
              <a:t>(atoms/atoms)</a:t>
            </a:r>
          </a:p>
          <a:p>
            <a:pPr eaLnBrk="0" hangingPunct="0">
              <a:defRPr/>
            </a:pPr>
            <a:r>
              <a:rPr lang="en-US" altLang="ja-JP" sz="2400" b="1" dirty="0" smtClean="0">
                <a:solidFill>
                  <a:schemeClr val="tx1"/>
                </a:solidFill>
                <a:effectLst>
                  <a:outerShdw blurRad="38100" dist="38100" dir="2700000" algn="tl">
                    <a:srgbClr val="000000">
                      <a:alpha val="43137"/>
                    </a:srgbClr>
                  </a:outerShdw>
                </a:effectLst>
              </a:rPr>
              <a:t>2011</a:t>
            </a:r>
            <a:r>
              <a:rPr lang="ja-JP" altLang="en-US" sz="2400" b="1" dirty="0" smtClean="0">
                <a:solidFill>
                  <a:schemeClr val="tx1"/>
                </a:solidFill>
                <a:effectLst>
                  <a:outerShdw blurRad="38100" dist="38100" dir="2700000" algn="tl">
                    <a:srgbClr val="000000">
                      <a:alpha val="43137"/>
                    </a:srgbClr>
                  </a:outerShdw>
                </a:effectLst>
              </a:rPr>
              <a:t>年</a:t>
            </a:r>
            <a:r>
              <a:rPr lang="en-US" altLang="ja-JP" sz="2400" b="1" dirty="0" smtClean="0">
                <a:solidFill>
                  <a:schemeClr val="tx1"/>
                </a:solidFill>
                <a:effectLst>
                  <a:outerShdw blurRad="38100" dist="38100" dir="2700000" algn="tl">
                    <a:srgbClr val="000000">
                      <a:alpha val="43137"/>
                    </a:srgbClr>
                  </a:outerShdw>
                </a:effectLst>
              </a:rPr>
              <a:t>3</a:t>
            </a:r>
            <a:r>
              <a:rPr lang="ja-JP" altLang="en-US" sz="2400" b="1" dirty="0" smtClean="0">
                <a:solidFill>
                  <a:schemeClr val="tx1"/>
                </a:solidFill>
                <a:effectLst>
                  <a:outerShdw blurRad="38100" dist="38100" dir="2700000" algn="tl">
                    <a:srgbClr val="000000">
                      <a:alpha val="43137"/>
                    </a:srgbClr>
                  </a:outerShdw>
                </a:effectLst>
              </a:rPr>
              <a:t>月</a:t>
            </a:r>
            <a:r>
              <a:rPr lang="en-US" altLang="ja-JP" sz="2400" b="1" dirty="0" smtClean="0">
                <a:solidFill>
                  <a:schemeClr val="tx1"/>
                </a:solidFill>
                <a:effectLst>
                  <a:outerShdw blurRad="38100" dist="38100" dir="2700000" algn="tl">
                    <a:srgbClr val="000000">
                      <a:alpha val="43137"/>
                    </a:srgbClr>
                  </a:outerShdw>
                </a:effectLst>
              </a:rPr>
              <a:t>11</a:t>
            </a:r>
            <a:r>
              <a:rPr lang="ja-JP" altLang="en-US" sz="2400" b="1" dirty="0" smtClean="0">
                <a:solidFill>
                  <a:schemeClr val="tx1"/>
                </a:solidFill>
                <a:effectLst>
                  <a:outerShdw blurRad="38100" dist="38100" dir="2700000" algn="tl">
                    <a:srgbClr val="000000">
                      <a:alpha val="43137"/>
                    </a:srgbClr>
                  </a:outerShdw>
                </a:effectLst>
              </a:rPr>
              <a:t>日事故</a:t>
            </a:r>
            <a:r>
              <a:rPr lang="ja-JP" altLang="en-US" sz="2400" b="1" dirty="0">
                <a:solidFill>
                  <a:schemeClr val="tx1"/>
                </a:solidFill>
                <a:effectLst>
                  <a:outerShdw blurRad="38100" dist="38100" dir="2700000" algn="tl">
                    <a:srgbClr val="000000">
                      <a:alpha val="43137"/>
                    </a:srgbClr>
                  </a:outerShdw>
                </a:effectLst>
              </a:rPr>
              <a:t>時</a:t>
            </a:r>
            <a:r>
              <a:rPr lang="ja-JP" altLang="en-US" sz="3200" b="1" dirty="0" smtClean="0">
                <a:solidFill>
                  <a:schemeClr val="tx1"/>
                </a:solidFill>
                <a:effectLst>
                  <a:outerShdw blurRad="38100" dist="38100" dir="2700000" algn="tl">
                    <a:srgbClr val="000000">
                      <a:alpha val="43137"/>
                    </a:srgbClr>
                  </a:outerShdw>
                </a:effectLst>
              </a:rPr>
              <a:t>　</a:t>
            </a:r>
            <a:endParaRPr lang="ja-JP" altLang="en-US" sz="3200" b="1" dirty="0">
              <a:solidFill>
                <a:schemeClr val="tx1"/>
              </a:solidFill>
              <a:effectLst>
                <a:outerShdw blurRad="38100" dist="38100" dir="2700000" algn="tl">
                  <a:srgbClr val="000000">
                    <a:alpha val="43137"/>
                  </a:srgbClr>
                </a:outerShdw>
              </a:effectLst>
            </a:endParaRPr>
          </a:p>
        </p:txBody>
      </p:sp>
      <p:sp>
        <p:nvSpPr>
          <p:cNvPr id="163" name="正方形/長方形 162"/>
          <p:cNvSpPr/>
          <p:nvPr/>
        </p:nvSpPr>
        <p:spPr bwMode="auto">
          <a:xfrm>
            <a:off x="18823615" y="32766940"/>
            <a:ext cx="834571" cy="2467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Times" charset="0"/>
              <a:ea typeface="ＭＳ 明朝" pitchFamily="17" charset="-128"/>
            </a:endParaRPr>
          </a:p>
        </p:txBody>
      </p:sp>
      <p:sp>
        <p:nvSpPr>
          <p:cNvPr id="164" name="正方形/長方形 163"/>
          <p:cNvSpPr/>
          <p:nvPr/>
        </p:nvSpPr>
        <p:spPr bwMode="auto">
          <a:xfrm>
            <a:off x="19707914" y="34698041"/>
            <a:ext cx="5081145" cy="1085747"/>
          </a:xfrm>
          <a:prstGeom prst="rect">
            <a:avLst/>
          </a:prstGeom>
          <a:solidFill>
            <a:srgbClr val="CECEEF">
              <a:alpha val="40000"/>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Times" charset="0"/>
              <a:ea typeface="ＭＳ 明朝" pitchFamily="17" charset="-128"/>
            </a:endParaRPr>
          </a:p>
        </p:txBody>
      </p:sp>
      <p:sp>
        <p:nvSpPr>
          <p:cNvPr id="165" name="Text Box 78"/>
          <p:cNvSpPr txBox="1">
            <a:spLocks noChangeArrowheads="1"/>
          </p:cNvSpPr>
          <p:nvPr/>
        </p:nvSpPr>
        <p:spPr bwMode="auto">
          <a:xfrm>
            <a:off x="21702216" y="35157790"/>
            <a:ext cx="782587" cy="461665"/>
          </a:xfrm>
          <a:prstGeom prst="rect">
            <a:avLst/>
          </a:prstGeom>
          <a:noFill/>
          <a:ln>
            <a:noFill/>
          </a:ln>
          <a:effectLst/>
        </p:spPr>
        <p:txBody>
          <a:bodyPr wrap="none">
            <a:spAutoFit/>
          </a:bodyPr>
          <a:lstStyle>
            <a:lvl1pPr defTabSz="1358900" eaLnBrk="0" hangingPunct="0">
              <a:defRPr kumimoji="1" sz="3600">
                <a:solidFill>
                  <a:schemeClr val="tx1"/>
                </a:solidFill>
                <a:latin typeface="Times" pitchFamily="18" charset="0"/>
                <a:ea typeface="ＭＳ 明朝" pitchFamily="17" charset="-128"/>
              </a:defRPr>
            </a:lvl1pPr>
            <a:lvl2pPr defTabSz="1358900" eaLnBrk="0" hangingPunct="0">
              <a:defRPr kumimoji="1" sz="3600">
                <a:solidFill>
                  <a:schemeClr val="tx1"/>
                </a:solidFill>
                <a:latin typeface="Times" pitchFamily="18" charset="0"/>
                <a:ea typeface="ＭＳ 明朝" pitchFamily="17" charset="-128"/>
              </a:defRPr>
            </a:lvl2pPr>
            <a:lvl3pPr defTabSz="1358900" eaLnBrk="0" hangingPunct="0">
              <a:defRPr kumimoji="1" sz="3600">
                <a:solidFill>
                  <a:schemeClr val="tx1"/>
                </a:solidFill>
                <a:latin typeface="Times" pitchFamily="18" charset="0"/>
                <a:ea typeface="ＭＳ 明朝" pitchFamily="17" charset="-128"/>
              </a:defRPr>
            </a:lvl3pPr>
            <a:lvl4pPr defTabSz="1358900" eaLnBrk="0" hangingPunct="0">
              <a:defRPr kumimoji="1" sz="3600">
                <a:solidFill>
                  <a:schemeClr val="tx1"/>
                </a:solidFill>
                <a:latin typeface="Times" pitchFamily="18" charset="0"/>
                <a:ea typeface="ＭＳ 明朝" pitchFamily="17" charset="-128"/>
              </a:defRPr>
            </a:lvl4pPr>
            <a:lvl5pPr defTabSz="1358900" eaLnBrk="0" hangingPunct="0">
              <a:defRPr kumimoji="1" sz="3600">
                <a:solidFill>
                  <a:schemeClr val="tx1"/>
                </a:solidFill>
                <a:latin typeface="Times" pitchFamily="18" charset="0"/>
                <a:ea typeface="ＭＳ 明朝" pitchFamily="17" charset="-128"/>
              </a:defRPr>
            </a:lvl5pPr>
            <a:lvl6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6pPr>
            <a:lvl7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7pPr>
            <a:lvl8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8pPr>
            <a:lvl9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9pPr>
          </a:lstStyle>
          <a:p>
            <a:pPr eaLnBrk="1" hangingPunct="1">
              <a:defRPr/>
            </a:pPr>
            <a:r>
              <a:rPr lang="en-US" altLang="ja-JP" sz="2400" b="1" dirty="0" smtClean="0">
                <a:solidFill>
                  <a:srgbClr val="000000"/>
                </a:solidFill>
                <a:effectLst>
                  <a:outerShdw blurRad="38100" dist="38100" dir="2700000" algn="tl">
                    <a:srgbClr val="FFFFFF"/>
                  </a:outerShdw>
                </a:effectLst>
              </a:rPr>
              <a:t>B. G</a:t>
            </a:r>
          </a:p>
        </p:txBody>
      </p:sp>
      <p:sp>
        <p:nvSpPr>
          <p:cNvPr id="166" name="Text Box 78"/>
          <p:cNvSpPr txBox="1">
            <a:spLocks noChangeArrowheads="1"/>
          </p:cNvSpPr>
          <p:nvPr/>
        </p:nvSpPr>
        <p:spPr bwMode="auto">
          <a:xfrm>
            <a:off x="26254421" y="34954206"/>
            <a:ext cx="3062057" cy="1200329"/>
          </a:xfrm>
          <a:prstGeom prst="rect">
            <a:avLst/>
          </a:prstGeom>
          <a:solidFill>
            <a:srgbClr val="FFCCCC"/>
          </a:solidFill>
          <a:ln>
            <a:noFill/>
          </a:ln>
          <a:effectLst/>
        </p:spPr>
        <p:txBody>
          <a:bodyPr wrap="none">
            <a:spAutoFit/>
          </a:bodyPr>
          <a:lstStyle>
            <a:lvl1pPr defTabSz="1358900" eaLnBrk="0" hangingPunct="0">
              <a:defRPr kumimoji="1" sz="3600">
                <a:solidFill>
                  <a:schemeClr val="tx1"/>
                </a:solidFill>
                <a:latin typeface="Times" pitchFamily="18" charset="0"/>
                <a:ea typeface="ＭＳ 明朝" pitchFamily="17" charset="-128"/>
              </a:defRPr>
            </a:lvl1pPr>
            <a:lvl2pPr defTabSz="1358900" eaLnBrk="0" hangingPunct="0">
              <a:defRPr kumimoji="1" sz="3600">
                <a:solidFill>
                  <a:schemeClr val="tx1"/>
                </a:solidFill>
                <a:latin typeface="Times" pitchFamily="18" charset="0"/>
                <a:ea typeface="ＭＳ 明朝" pitchFamily="17" charset="-128"/>
              </a:defRPr>
            </a:lvl2pPr>
            <a:lvl3pPr defTabSz="1358900" eaLnBrk="0" hangingPunct="0">
              <a:defRPr kumimoji="1" sz="3600">
                <a:solidFill>
                  <a:schemeClr val="tx1"/>
                </a:solidFill>
                <a:latin typeface="Times" pitchFamily="18" charset="0"/>
                <a:ea typeface="ＭＳ 明朝" pitchFamily="17" charset="-128"/>
              </a:defRPr>
            </a:lvl3pPr>
            <a:lvl4pPr defTabSz="1358900" eaLnBrk="0" hangingPunct="0">
              <a:defRPr kumimoji="1" sz="3600">
                <a:solidFill>
                  <a:schemeClr val="tx1"/>
                </a:solidFill>
                <a:latin typeface="Times" pitchFamily="18" charset="0"/>
                <a:ea typeface="ＭＳ 明朝" pitchFamily="17" charset="-128"/>
              </a:defRPr>
            </a:lvl4pPr>
            <a:lvl5pPr defTabSz="1358900" eaLnBrk="0" hangingPunct="0">
              <a:defRPr kumimoji="1" sz="3600">
                <a:solidFill>
                  <a:schemeClr val="tx1"/>
                </a:solidFill>
                <a:latin typeface="Times" pitchFamily="18" charset="0"/>
                <a:ea typeface="ＭＳ 明朝" pitchFamily="17" charset="-128"/>
              </a:defRPr>
            </a:lvl5pPr>
            <a:lvl6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6pPr>
            <a:lvl7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7pPr>
            <a:lvl8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8pPr>
            <a:lvl9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9pPr>
          </a:lstStyle>
          <a:p>
            <a:pPr eaLnBrk="1" hangingPunct="1">
              <a:defRPr/>
            </a:pPr>
            <a:r>
              <a:rPr lang="ja-JP" altLang="en-US" sz="2400" b="1" dirty="0" smtClean="0">
                <a:solidFill>
                  <a:srgbClr val="000000"/>
                </a:solidFill>
                <a:effectLst>
                  <a:outerShdw blurRad="38100" dist="38100" dir="2700000" algn="tl">
                    <a:srgbClr val="FFFFFF"/>
                  </a:outerShdw>
                </a:effectLst>
              </a:rPr>
              <a:t>事故</a:t>
            </a:r>
            <a:r>
              <a:rPr lang="ja-JP" altLang="en-US" sz="2400" b="1" dirty="0">
                <a:solidFill>
                  <a:srgbClr val="000000"/>
                </a:solidFill>
                <a:effectLst>
                  <a:outerShdw blurRad="38100" dist="38100" dir="2700000" algn="tl">
                    <a:srgbClr val="FFFFFF"/>
                  </a:outerShdw>
                </a:effectLst>
              </a:rPr>
              <a:t>前</a:t>
            </a:r>
            <a:r>
              <a:rPr lang="ja-JP" altLang="en-US" sz="2400" b="1" dirty="0" smtClean="0">
                <a:solidFill>
                  <a:srgbClr val="000000"/>
                </a:solidFill>
                <a:effectLst>
                  <a:outerShdw blurRad="38100" dist="38100" dir="2700000" algn="tl">
                    <a:srgbClr val="FFFFFF"/>
                  </a:outerShdw>
                </a:effectLst>
              </a:rPr>
              <a:t>のデータより</a:t>
            </a:r>
            <a:endParaRPr lang="en-US" altLang="ja-JP" sz="2400" b="1" dirty="0" smtClean="0">
              <a:solidFill>
                <a:srgbClr val="000000"/>
              </a:solidFill>
              <a:effectLst>
                <a:outerShdw blurRad="38100" dist="38100" dir="2700000" algn="tl">
                  <a:srgbClr val="FFFFFF"/>
                </a:outerShdw>
              </a:effectLst>
            </a:endParaRPr>
          </a:p>
          <a:p>
            <a:pPr eaLnBrk="1" hangingPunct="1">
              <a:defRPr/>
            </a:pPr>
            <a:r>
              <a:rPr lang="en-US" altLang="ja-JP" sz="2400" b="1" dirty="0" smtClean="0">
                <a:solidFill>
                  <a:srgbClr val="000000"/>
                </a:solidFill>
                <a:effectLst>
                  <a:outerShdw blurRad="38100" dist="38100" dir="2700000" algn="tl">
                    <a:srgbClr val="FFFFFF"/>
                  </a:outerShdw>
                </a:effectLst>
              </a:rPr>
              <a:t>B. G.</a:t>
            </a:r>
            <a:r>
              <a:rPr lang="ja-JP" altLang="en-US" sz="2400" b="1" dirty="0" smtClean="0">
                <a:solidFill>
                  <a:srgbClr val="000000"/>
                </a:solidFill>
                <a:effectLst>
                  <a:outerShdw blurRad="38100" dist="38100" dir="2700000" algn="tl">
                    <a:srgbClr val="FFFFFF"/>
                  </a:outerShdw>
                </a:effectLst>
              </a:rPr>
              <a:t>推定：</a:t>
            </a:r>
            <a:endParaRPr lang="en-US" altLang="ja-JP" sz="2400" b="1" dirty="0" smtClean="0">
              <a:solidFill>
                <a:srgbClr val="000000"/>
              </a:solidFill>
              <a:effectLst>
                <a:outerShdw blurRad="38100" dist="38100" dir="2700000" algn="tl">
                  <a:srgbClr val="FFFFFF"/>
                </a:outerShdw>
              </a:effectLst>
            </a:endParaRPr>
          </a:p>
          <a:p>
            <a:pPr eaLnBrk="1" hangingPunct="1">
              <a:defRPr/>
            </a:pPr>
            <a:r>
              <a:rPr lang="en-US" altLang="ja-JP" sz="2400" b="1" dirty="0" smtClean="0">
                <a:solidFill>
                  <a:srgbClr val="000000"/>
                </a:solidFill>
                <a:effectLst>
                  <a:outerShdw blurRad="38100" dist="38100" dir="2700000" algn="tl">
                    <a:srgbClr val="FFFFFF"/>
                  </a:outerShdw>
                </a:effectLst>
              </a:rPr>
              <a:t>4.1×10</a:t>
            </a:r>
            <a:r>
              <a:rPr lang="en-US" altLang="ja-JP" sz="2400" b="1" baseline="30000" dirty="0" smtClean="0">
                <a:solidFill>
                  <a:srgbClr val="000000"/>
                </a:solidFill>
                <a:effectLst>
                  <a:outerShdw blurRad="38100" dist="38100" dir="2700000" algn="tl">
                    <a:srgbClr val="FFFFFF"/>
                  </a:outerShdw>
                </a:effectLst>
              </a:rPr>
              <a:t>8 </a:t>
            </a:r>
            <a:r>
              <a:rPr lang="en-US" altLang="ja-JP" sz="2400" b="1" dirty="0" smtClean="0">
                <a:solidFill>
                  <a:srgbClr val="000000"/>
                </a:solidFill>
                <a:effectLst>
                  <a:outerShdw blurRad="38100" dist="38100" dir="2700000" algn="tl">
                    <a:srgbClr val="FFFFFF"/>
                  </a:outerShdw>
                </a:effectLst>
              </a:rPr>
              <a:t>atoms/g</a:t>
            </a:r>
            <a:r>
              <a:rPr lang="ja-JP" altLang="en-US" sz="2400" b="1" dirty="0">
                <a:solidFill>
                  <a:srgbClr val="000000"/>
                </a:solidFill>
                <a:effectLst>
                  <a:outerShdw blurRad="38100" dist="38100" dir="2700000" algn="tl">
                    <a:srgbClr val="FFFFFF"/>
                  </a:outerShdw>
                </a:effectLst>
              </a:rPr>
              <a:t>以下</a:t>
            </a:r>
            <a:endParaRPr lang="en-US" altLang="ja-JP" sz="2400" b="1" dirty="0" smtClean="0">
              <a:solidFill>
                <a:srgbClr val="000000"/>
              </a:solidFill>
              <a:effectLst>
                <a:outerShdw blurRad="38100" dist="38100" dir="2700000" algn="tl">
                  <a:srgbClr val="FFFFFF"/>
                </a:outerShdw>
              </a:effectLst>
            </a:endParaRPr>
          </a:p>
        </p:txBody>
      </p:sp>
      <p:cxnSp>
        <p:nvCxnSpPr>
          <p:cNvPr id="167" name="直線矢印コネクタ 3"/>
          <p:cNvCxnSpPr>
            <a:cxnSpLocks noChangeShapeType="1"/>
          </p:cNvCxnSpPr>
          <p:nvPr/>
        </p:nvCxnSpPr>
        <p:spPr bwMode="auto">
          <a:xfrm flipH="1">
            <a:off x="24848311" y="34903520"/>
            <a:ext cx="1017454"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68" name="正方形/長方形 6"/>
          <p:cNvSpPr>
            <a:spLocks noChangeArrowheads="1"/>
          </p:cNvSpPr>
          <p:nvPr/>
        </p:nvSpPr>
        <p:spPr bwMode="auto">
          <a:xfrm>
            <a:off x="26128329" y="34510985"/>
            <a:ext cx="3557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dirty="0" smtClean="0">
                <a:solidFill>
                  <a:schemeClr val="tx1"/>
                </a:solidFill>
              </a:rPr>
              <a:t>(</a:t>
            </a:r>
            <a:r>
              <a:rPr lang="en-US" altLang="ja-JP" sz="1600" baseline="30000" dirty="0" smtClean="0">
                <a:solidFill>
                  <a:schemeClr val="tx1"/>
                </a:solidFill>
              </a:rPr>
              <a:t>129</a:t>
            </a:r>
            <a:r>
              <a:rPr lang="en-US" altLang="ja-JP" sz="1600" dirty="0" smtClean="0">
                <a:solidFill>
                  <a:schemeClr val="tx1"/>
                </a:solidFill>
              </a:rPr>
              <a:t>I</a:t>
            </a:r>
            <a:r>
              <a:rPr lang="ja-JP" altLang="ja-JP" sz="1600" dirty="0" smtClean="0">
                <a:solidFill>
                  <a:schemeClr val="tx1"/>
                </a:solidFill>
              </a:rPr>
              <a:t>バックグランド</a:t>
            </a:r>
            <a:r>
              <a:rPr lang="ja-JP" altLang="en-US" sz="1600" dirty="0" smtClean="0">
                <a:solidFill>
                  <a:schemeClr val="tx1"/>
                </a:solidFill>
              </a:rPr>
              <a:t>範囲の</a:t>
            </a:r>
            <a:r>
              <a:rPr lang="en-US" altLang="ja-JP" sz="1600" dirty="0" smtClean="0">
                <a:solidFill>
                  <a:schemeClr val="tx1"/>
                </a:solidFill>
              </a:rPr>
              <a:t>10</a:t>
            </a:r>
            <a:r>
              <a:rPr lang="ja-JP" altLang="en-US" sz="1600" dirty="0" smtClean="0">
                <a:solidFill>
                  <a:schemeClr val="tx1"/>
                </a:solidFill>
              </a:rPr>
              <a:t>点を除く</a:t>
            </a:r>
            <a:r>
              <a:rPr lang="en-US" altLang="ja-JP" sz="1600" dirty="0" smtClean="0">
                <a:solidFill>
                  <a:schemeClr val="tx1"/>
                </a:solidFill>
              </a:rPr>
              <a:t>)</a:t>
            </a:r>
            <a:endParaRPr lang="ja-JP" altLang="en-US" sz="1600" dirty="0" smtClean="0">
              <a:solidFill>
                <a:schemeClr val="tx1"/>
              </a:solidFill>
            </a:endParaRPr>
          </a:p>
        </p:txBody>
      </p:sp>
      <p:sp>
        <p:nvSpPr>
          <p:cNvPr id="170" name="正方形/長方形 4"/>
          <p:cNvSpPr>
            <a:spLocks noChangeArrowheads="1"/>
          </p:cNvSpPr>
          <p:nvPr/>
        </p:nvSpPr>
        <p:spPr bwMode="auto">
          <a:xfrm>
            <a:off x="15769751" y="38962015"/>
            <a:ext cx="14059868" cy="3108543"/>
          </a:xfrm>
          <a:prstGeom prst="rect">
            <a:avLst/>
          </a:prstGeom>
          <a:solidFill>
            <a:srgbClr val="FFFFCC"/>
          </a:solidFill>
          <a:ln>
            <a:noFill/>
          </a:ln>
          <a:extLst/>
        </p:spPr>
        <p:txBody>
          <a:bodyPr wrap="square">
            <a:spAutoFit/>
          </a:bodyPr>
          <a:lstStyle/>
          <a:p>
            <a:pPr>
              <a:defRPr/>
            </a:pPr>
            <a:r>
              <a:rPr lang="ja-JP" alt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福島県東部地域のヨウ素</a:t>
            </a:r>
            <a:r>
              <a:rPr lang="en-US" altLang="ja-JP"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129</a:t>
            </a:r>
            <a:r>
              <a:rPr lang="ja-JP" alt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分布</a:t>
            </a:r>
            <a:endParaRPr lang="en-US" altLang="ja-JP"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endParaRPr lang="en-US" altLang="ja-JP"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Tx/>
              <a:buAutoNum type="arabicPeriod"/>
              <a:defRPr/>
            </a:pPr>
            <a:r>
              <a:rPr lang="ja-JP" altLang="en-US" sz="2800" b="1" dirty="0" smtClean="0">
                <a:solidFill>
                  <a:schemeClr val="tx1"/>
                </a:solidFill>
              </a:rPr>
              <a:t>原発事故前</a:t>
            </a:r>
            <a:r>
              <a:rPr lang="ja-JP" altLang="en-US" sz="2800" b="1" dirty="0">
                <a:solidFill>
                  <a:schemeClr val="tx1"/>
                </a:solidFill>
              </a:rPr>
              <a:t>の</a:t>
            </a:r>
            <a:r>
              <a:rPr lang="en-US" altLang="ja-JP" sz="2800" b="1" baseline="30000" dirty="0">
                <a:solidFill>
                  <a:schemeClr val="tx1"/>
                </a:solidFill>
              </a:rPr>
              <a:t>129</a:t>
            </a:r>
            <a:r>
              <a:rPr lang="en-US" altLang="ja-JP" sz="2800" b="1" dirty="0">
                <a:solidFill>
                  <a:schemeClr val="tx1"/>
                </a:solidFill>
              </a:rPr>
              <a:t>I</a:t>
            </a:r>
            <a:r>
              <a:rPr lang="ja-JP" altLang="en-US" sz="2800" b="1" dirty="0">
                <a:solidFill>
                  <a:schemeClr val="tx1"/>
                </a:solidFill>
              </a:rPr>
              <a:t>存在量は無視できず、</a:t>
            </a:r>
            <a:r>
              <a:rPr lang="en-US" altLang="ja-JP" sz="2800" b="1" baseline="30000" dirty="0">
                <a:solidFill>
                  <a:schemeClr val="tx1"/>
                </a:solidFill>
              </a:rPr>
              <a:t>129</a:t>
            </a:r>
            <a:r>
              <a:rPr lang="en-US" altLang="ja-JP" sz="2800" b="1" dirty="0">
                <a:solidFill>
                  <a:schemeClr val="tx1"/>
                </a:solidFill>
              </a:rPr>
              <a:t>I</a:t>
            </a:r>
            <a:r>
              <a:rPr lang="ja-JP" altLang="en-US" sz="2800" b="1" dirty="0">
                <a:solidFill>
                  <a:schemeClr val="tx1"/>
                </a:solidFill>
              </a:rPr>
              <a:t>バックグランド評価が重要となる</a:t>
            </a:r>
            <a:r>
              <a:rPr lang="ja-JP" altLang="en-US" sz="2800" b="1" dirty="0" smtClean="0">
                <a:solidFill>
                  <a:schemeClr val="tx1"/>
                </a:solidFill>
              </a:rPr>
              <a:t>。</a:t>
            </a:r>
            <a:endParaRPr lang="en-US" altLang="ja-JP" sz="2800" b="1" dirty="0" smtClean="0">
              <a:solidFill>
                <a:schemeClr val="tx1"/>
              </a:solidFill>
            </a:endParaRPr>
          </a:p>
          <a:p>
            <a:pPr>
              <a:tabLst>
                <a:tab pos="1257300" algn="l"/>
                <a:tab pos="2514600" algn="l"/>
              </a:tabLst>
              <a:defRPr/>
            </a:pPr>
            <a:r>
              <a:rPr lang="en-US" altLang="ja-JP" sz="2800" b="1" dirty="0">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事故前の福島第一原発周辺の</a:t>
            </a:r>
            <a:r>
              <a:rPr lang="en-US" altLang="ja-JP" sz="2800" b="1" baseline="30000" dirty="0" smtClean="0">
                <a:solidFill>
                  <a:schemeClr val="tx1"/>
                </a:solidFill>
                <a:latin typeface="Times New Roman" pitchFamily="18" charset="0"/>
                <a:cs typeface="Times New Roman" pitchFamily="18" charset="0"/>
              </a:rPr>
              <a:t>129</a:t>
            </a:r>
            <a:r>
              <a:rPr lang="en-US" altLang="ja-JP" sz="2800" b="1" dirty="0" smtClean="0">
                <a:solidFill>
                  <a:schemeClr val="tx1"/>
                </a:solidFill>
                <a:latin typeface="Times New Roman" pitchFamily="18" charset="0"/>
                <a:cs typeface="Times New Roman" pitchFamily="18" charset="0"/>
              </a:rPr>
              <a:t>I:  </a:t>
            </a:r>
            <a:endParaRPr lang="en-US" altLang="ja-JP" sz="2800" b="1" dirty="0">
              <a:solidFill>
                <a:schemeClr val="tx1"/>
              </a:solidFill>
              <a:latin typeface="Times New Roman" pitchFamily="18" charset="0"/>
              <a:cs typeface="Times New Roman" pitchFamily="18" charset="0"/>
            </a:endParaRPr>
          </a:p>
          <a:p>
            <a:pPr>
              <a:tabLst>
                <a:tab pos="1257300" algn="l"/>
                <a:tab pos="2514600" algn="l"/>
              </a:tabLst>
              <a:defRPr/>
            </a:pPr>
            <a:r>
              <a:rPr lang="en-US" altLang="ja-JP"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平均：　</a:t>
            </a:r>
            <a:r>
              <a:rPr lang="en-US" altLang="ja-JP" sz="2800" b="1" dirty="0" smtClean="0">
                <a:solidFill>
                  <a:schemeClr val="tx1"/>
                </a:solidFill>
                <a:latin typeface="Times New Roman" pitchFamily="18" charset="0"/>
                <a:cs typeface="Times New Roman" pitchFamily="18" charset="0"/>
              </a:rPr>
              <a:t>	</a:t>
            </a:r>
            <a:r>
              <a:rPr lang="en-US" altLang="ja-JP" sz="2800" b="1" baseline="30000" dirty="0" smtClean="0">
                <a:solidFill>
                  <a:schemeClr val="tx1"/>
                </a:solidFill>
                <a:latin typeface="Times New Roman" pitchFamily="18" charset="0"/>
                <a:cs typeface="Times New Roman" pitchFamily="18" charset="0"/>
              </a:rPr>
              <a:t>129</a:t>
            </a:r>
            <a:r>
              <a:rPr lang="en-US" altLang="ja-JP" sz="2800" b="1" dirty="0" smtClean="0">
                <a:solidFill>
                  <a:schemeClr val="tx1"/>
                </a:solidFill>
                <a:latin typeface="Times New Roman" pitchFamily="18" charset="0"/>
                <a:cs typeface="Times New Roman" pitchFamily="18" charset="0"/>
              </a:rPr>
              <a:t>I </a:t>
            </a:r>
            <a:r>
              <a:rPr lang="ja-JP" altLang="en-US" sz="2800" b="1" dirty="0" smtClean="0">
                <a:solidFill>
                  <a:schemeClr val="tx1"/>
                </a:solidFill>
                <a:latin typeface="Times New Roman" pitchFamily="18" charset="0"/>
                <a:cs typeface="Times New Roman" pitchFamily="18" charset="0"/>
              </a:rPr>
              <a:t>濃度： </a:t>
            </a:r>
            <a:r>
              <a:rPr lang="en-US" altLang="ja-JP" sz="2800" b="1" dirty="0" smtClean="0">
                <a:solidFill>
                  <a:schemeClr val="tx1"/>
                </a:solidFill>
                <a:latin typeface="Times New Roman" pitchFamily="18" charset="0"/>
                <a:cs typeface="Times New Roman" pitchFamily="18" charset="0"/>
              </a:rPr>
              <a:t>(2.7 </a:t>
            </a:r>
            <a:r>
              <a:rPr lang="en-US" altLang="ja-JP" sz="2800" b="1" dirty="0" smtClean="0">
                <a:solidFill>
                  <a:schemeClr val="tx1"/>
                </a:solidFill>
                <a:latin typeface="Symbol" pitchFamily="18" charset="2"/>
                <a:cs typeface="Times New Roman" pitchFamily="18" charset="0"/>
              </a:rPr>
              <a:t> </a:t>
            </a:r>
            <a:r>
              <a:rPr lang="en-US" altLang="ja-JP" sz="2800" b="1" dirty="0" smtClean="0">
                <a:solidFill>
                  <a:schemeClr val="tx1"/>
                </a:solidFill>
                <a:latin typeface="Times New Roman" pitchFamily="18" charset="0"/>
                <a:cs typeface="Times New Roman" pitchFamily="18" charset="0"/>
              </a:rPr>
              <a:t>1.4)×10</a:t>
            </a:r>
            <a:r>
              <a:rPr lang="en-US" altLang="ja-JP" sz="2800" b="1" baseline="30000" dirty="0" smtClean="0">
                <a:solidFill>
                  <a:schemeClr val="tx1"/>
                </a:solidFill>
                <a:latin typeface="Times New Roman" pitchFamily="18" charset="0"/>
                <a:cs typeface="Times New Roman" pitchFamily="18" charset="0"/>
              </a:rPr>
              <a:t>8</a:t>
            </a:r>
            <a:r>
              <a:rPr lang="en-US" altLang="ja-JP" sz="2800" b="1" dirty="0" smtClean="0">
                <a:solidFill>
                  <a:schemeClr val="tx1"/>
                </a:solidFill>
                <a:latin typeface="Times New Roman" pitchFamily="18" charset="0"/>
                <a:cs typeface="Times New Roman" pitchFamily="18" charset="0"/>
              </a:rPr>
              <a:t> atoms/g</a:t>
            </a:r>
            <a:endParaRPr lang="en-US" altLang="ja-JP" sz="2800" b="1" dirty="0">
              <a:solidFill>
                <a:schemeClr val="tx1"/>
              </a:solidFill>
              <a:latin typeface="Times New Roman" pitchFamily="18" charset="0"/>
              <a:cs typeface="Times New Roman" pitchFamily="18" charset="0"/>
            </a:endParaRPr>
          </a:p>
          <a:p>
            <a:pPr>
              <a:tabLst>
                <a:tab pos="1257300" algn="l"/>
                <a:tab pos="2514600" algn="l"/>
              </a:tabLst>
              <a:defRPr/>
            </a:pPr>
            <a:r>
              <a:rPr lang="en-US" altLang="ja-JP" sz="2800" b="1" dirty="0">
                <a:solidFill>
                  <a:schemeClr val="tx1"/>
                </a:solidFill>
                <a:latin typeface="Times New Roman" pitchFamily="18" charset="0"/>
                <a:cs typeface="Times New Roman" pitchFamily="18" charset="0"/>
              </a:rPr>
              <a:t>	</a:t>
            </a:r>
            <a:r>
              <a:rPr lang="en-US" altLang="ja-JP" sz="2800" b="1" dirty="0" smtClean="0">
                <a:solidFill>
                  <a:schemeClr val="tx1"/>
                </a:solidFill>
                <a:latin typeface="Times New Roman" pitchFamily="18" charset="0"/>
                <a:cs typeface="Times New Roman" pitchFamily="18" charset="0"/>
              </a:rPr>
              <a:t>	</a:t>
            </a:r>
            <a:r>
              <a:rPr lang="en-US" altLang="ja-JP" sz="2800" b="1" baseline="30000" dirty="0" smtClean="0">
                <a:solidFill>
                  <a:schemeClr val="tx1"/>
                </a:solidFill>
                <a:latin typeface="Times New Roman" pitchFamily="18" charset="0"/>
                <a:cs typeface="Times New Roman" pitchFamily="18" charset="0"/>
              </a:rPr>
              <a:t>129</a:t>
            </a:r>
            <a:r>
              <a:rPr lang="en-US" altLang="ja-JP" sz="2800" b="1" dirty="0" smtClean="0">
                <a:solidFill>
                  <a:schemeClr val="tx1"/>
                </a:solidFill>
                <a:latin typeface="Times New Roman" pitchFamily="18" charset="0"/>
                <a:cs typeface="Times New Roman" pitchFamily="18" charset="0"/>
              </a:rPr>
              <a:t>I </a:t>
            </a:r>
            <a:r>
              <a:rPr lang="ja-JP" altLang="en-US" sz="2800" b="1" dirty="0" smtClean="0">
                <a:solidFill>
                  <a:schemeClr val="tx1"/>
                </a:solidFill>
                <a:latin typeface="Times New Roman" pitchFamily="18" charset="0"/>
                <a:cs typeface="Times New Roman" pitchFamily="18" charset="0"/>
              </a:rPr>
              <a:t>表面密度：</a:t>
            </a:r>
            <a:r>
              <a:rPr lang="en-US" altLang="ja-JP" sz="2800" b="1" dirty="0">
                <a:solidFill>
                  <a:schemeClr val="tx1"/>
                </a:solidFill>
                <a:latin typeface="Times New Roman" pitchFamily="18" charset="0"/>
                <a:cs typeface="Times New Roman" pitchFamily="18" charset="0"/>
              </a:rPr>
              <a:t>~</a:t>
            </a:r>
            <a:r>
              <a:rPr lang="en-US" altLang="ja-JP" sz="2800" b="1" dirty="0" smtClean="0">
                <a:solidFill>
                  <a:schemeClr val="tx1"/>
                </a:solidFill>
                <a:latin typeface="Times New Roman" pitchFamily="18" charset="0"/>
                <a:cs typeface="Times New Roman" pitchFamily="18" charset="0"/>
              </a:rPr>
              <a:t>1.1×10</a:t>
            </a:r>
            <a:r>
              <a:rPr lang="en-US" altLang="ja-JP" sz="2800" b="1" baseline="30000" dirty="0" smtClean="0">
                <a:solidFill>
                  <a:schemeClr val="tx1"/>
                </a:solidFill>
                <a:latin typeface="Times New Roman" pitchFamily="18" charset="0"/>
                <a:cs typeface="Times New Roman" pitchFamily="18" charset="0"/>
              </a:rPr>
              <a:t>-2</a:t>
            </a:r>
            <a:r>
              <a:rPr lang="en-US" altLang="ja-JP" sz="2800" b="1" dirty="0" smtClean="0">
                <a:solidFill>
                  <a:schemeClr val="tx1"/>
                </a:solidFill>
                <a:latin typeface="Times New Roman" pitchFamily="18" charset="0"/>
                <a:cs typeface="Times New Roman" pitchFamily="18" charset="0"/>
              </a:rPr>
              <a:t> </a:t>
            </a:r>
            <a:r>
              <a:rPr lang="en-US" altLang="ja-JP" sz="2800" b="1" dirty="0" err="1" smtClean="0">
                <a:solidFill>
                  <a:schemeClr val="tx1"/>
                </a:solidFill>
                <a:latin typeface="Times New Roman" pitchFamily="18" charset="0"/>
                <a:cs typeface="Times New Roman" pitchFamily="18" charset="0"/>
              </a:rPr>
              <a:t>Bq</a:t>
            </a:r>
            <a:r>
              <a:rPr lang="en-US" altLang="ja-JP" sz="2800" b="1" dirty="0" smtClean="0">
                <a:solidFill>
                  <a:schemeClr val="tx1"/>
                </a:solidFill>
                <a:latin typeface="Times New Roman" pitchFamily="18" charset="0"/>
                <a:cs typeface="Times New Roman" pitchFamily="18" charset="0"/>
              </a:rPr>
              <a:t>/m</a:t>
            </a:r>
            <a:r>
              <a:rPr lang="en-US" altLang="ja-JP" sz="2800" b="1" baseline="30000" dirty="0" smtClean="0">
                <a:solidFill>
                  <a:schemeClr val="tx1"/>
                </a:solidFill>
                <a:latin typeface="Times New Roman" pitchFamily="18" charset="0"/>
                <a:cs typeface="Times New Roman" pitchFamily="18" charset="0"/>
              </a:rPr>
              <a:t>2</a:t>
            </a:r>
          </a:p>
          <a:p>
            <a:pPr>
              <a:tabLst>
                <a:tab pos="1257300" algn="l"/>
                <a:tab pos="2514600" algn="l"/>
              </a:tabLst>
              <a:defRPr/>
            </a:pPr>
            <a:r>
              <a:rPr lang="en-US" altLang="ja-JP" sz="2800" b="1" baseline="30000"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　</a:t>
            </a:r>
            <a:r>
              <a:rPr lang="en-US" altLang="ja-JP" sz="2800" b="1" dirty="0" smtClean="0">
                <a:solidFill>
                  <a:schemeClr val="tx1"/>
                </a:solidFill>
                <a:latin typeface="Times New Roman" pitchFamily="18" charset="0"/>
                <a:cs typeface="Times New Roman" pitchFamily="18" charset="0"/>
              </a:rPr>
              <a:t>B.G.</a:t>
            </a:r>
            <a:r>
              <a:rPr lang="ja-JP" altLang="en-US" sz="2800" b="1" dirty="0" smtClean="0">
                <a:solidFill>
                  <a:schemeClr val="tx1"/>
                </a:solidFill>
                <a:latin typeface="Times New Roman" pitchFamily="18" charset="0"/>
                <a:cs typeface="Times New Roman" pitchFamily="18" charset="0"/>
              </a:rPr>
              <a:t>範囲　</a:t>
            </a:r>
            <a:r>
              <a:rPr lang="en-US" altLang="ja-JP" sz="2800" b="1" dirty="0" smtClean="0">
                <a:solidFill>
                  <a:schemeClr val="tx1"/>
                </a:solidFill>
              </a:rPr>
              <a:t>4.1×10</a:t>
            </a:r>
            <a:r>
              <a:rPr lang="en-US" altLang="ja-JP" sz="2800" b="1" baseline="30000" dirty="0" smtClean="0">
                <a:solidFill>
                  <a:schemeClr val="tx1"/>
                </a:solidFill>
              </a:rPr>
              <a:t>8</a:t>
            </a:r>
            <a:r>
              <a:rPr lang="en-US" altLang="ja-JP" sz="2800" b="1" dirty="0" smtClean="0">
                <a:solidFill>
                  <a:schemeClr val="tx1"/>
                </a:solidFill>
              </a:rPr>
              <a:t> atoms/g</a:t>
            </a:r>
            <a:r>
              <a:rPr lang="ja-JP" altLang="en-US" sz="2800" b="1" dirty="0" smtClean="0">
                <a:solidFill>
                  <a:schemeClr val="tx1"/>
                </a:solidFill>
              </a:rPr>
              <a:t>　</a:t>
            </a:r>
            <a:r>
              <a:rPr lang="en-US" altLang="ja-JP" sz="2800" b="1" dirty="0" smtClean="0">
                <a:solidFill>
                  <a:schemeClr val="tx1"/>
                </a:solidFill>
              </a:rPr>
              <a:t>(+1σ)</a:t>
            </a:r>
            <a:r>
              <a:rPr lang="ja-JP" altLang="en-US" sz="2800" b="1" dirty="0" smtClean="0">
                <a:solidFill>
                  <a:schemeClr val="tx1"/>
                </a:solidFill>
              </a:rPr>
              <a:t>以下</a:t>
            </a:r>
            <a:r>
              <a:rPr lang="ja-JP" altLang="en-US" sz="2800" b="1" dirty="0" smtClean="0">
                <a:solidFill>
                  <a:srgbClr val="000000"/>
                </a:solidFill>
              </a:rPr>
              <a:t>　</a:t>
            </a:r>
            <a:endParaRPr lang="en-US" altLang="ja-JP" sz="2800" b="1" dirty="0" smtClean="0">
              <a:solidFill>
                <a:srgbClr val="000000"/>
              </a:solidFill>
            </a:endParaRPr>
          </a:p>
        </p:txBody>
      </p:sp>
      <p:sp>
        <p:nvSpPr>
          <p:cNvPr id="171" name="正方形/長方形 170"/>
          <p:cNvSpPr/>
          <p:nvPr/>
        </p:nvSpPr>
        <p:spPr>
          <a:xfrm>
            <a:off x="14995971" y="38038110"/>
            <a:ext cx="3051175" cy="707886"/>
          </a:xfrm>
          <a:prstGeom prst="rect">
            <a:avLst/>
          </a:prstGeom>
        </p:spPr>
        <p:txBody>
          <a:bodyPr>
            <a:spAutoFit/>
          </a:bodyPr>
          <a:lstStyle/>
          <a:p>
            <a:pPr algn="ctr">
              <a:defRPr/>
            </a:pPr>
            <a:r>
              <a:rPr lang="en-US" altLang="ja-JP" sz="4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Summary</a:t>
            </a:r>
          </a:p>
        </p:txBody>
      </p:sp>
      <p:sp>
        <p:nvSpPr>
          <p:cNvPr id="2" name="円/楕円 1"/>
          <p:cNvSpPr/>
          <p:nvPr/>
        </p:nvSpPr>
        <p:spPr>
          <a:xfrm>
            <a:off x="10114057" y="26012774"/>
            <a:ext cx="216024" cy="2160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1</a:t>
            </a:r>
            <a:endParaRPr kumimoji="1" lang="ja-JP" altLang="en-US" sz="1600" dirty="0"/>
          </a:p>
        </p:txBody>
      </p:sp>
      <p:sp>
        <p:nvSpPr>
          <p:cNvPr id="172" name="円/楕円 171"/>
          <p:cNvSpPr/>
          <p:nvPr/>
        </p:nvSpPr>
        <p:spPr>
          <a:xfrm>
            <a:off x="9846828" y="25652734"/>
            <a:ext cx="216024" cy="2160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2</a:t>
            </a:r>
            <a:endParaRPr kumimoji="1" lang="ja-JP" altLang="en-US" sz="1600" dirty="0"/>
          </a:p>
        </p:txBody>
      </p:sp>
      <p:sp>
        <p:nvSpPr>
          <p:cNvPr id="173" name="円/楕円 172"/>
          <p:cNvSpPr/>
          <p:nvPr/>
        </p:nvSpPr>
        <p:spPr>
          <a:xfrm>
            <a:off x="8053943" y="26171420"/>
            <a:ext cx="216024" cy="2160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3</a:t>
            </a:r>
            <a:endParaRPr kumimoji="1" lang="ja-JP" altLang="en-US" sz="1600" dirty="0"/>
          </a:p>
        </p:txBody>
      </p:sp>
      <p:sp>
        <p:nvSpPr>
          <p:cNvPr id="174" name="円/楕円 173"/>
          <p:cNvSpPr/>
          <p:nvPr/>
        </p:nvSpPr>
        <p:spPr>
          <a:xfrm>
            <a:off x="5692309" y="25940766"/>
            <a:ext cx="216024" cy="2160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4</a:t>
            </a:r>
            <a:endParaRPr kumimoji="1" lang="ja-JP" altLang="en-US" sz="1600" dirty="0"/>
          </a:p>
        </p:txBody>
      </p:sp>
      <p:sp>
        <p:nvSpPr>
          <p:cNvPr id="175" name="円/楕円 174"/>
          <p:cNvSpPr/>
          <p:nvPr/>
        </p:nvSpPr>
        <p:spPr>
          <a:xfrm>
            <a:off x="4130078" y="26228798"/>
            <a:ext cx="216024" cy="2160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5</a:t>
            </a:r>
            <a:endParaRPr kumimoji="1" lang="ja-JP" altLang="en-US" sz="1600" dirty="0"/>
          </a:p>
        </p:txBody>
      </p:sp>
      <p:sp>
        <p:nvSpPr>
          <p:cNvPr id="176" name="円/楕円 175"/>
          <p:cNvSpPr/>
          <p:nvPr/>
        </p:nvSpPr>
        <p:spPr>
          <a:xfrm>
            <a:off x="3417313" y="25278064"/>
            <a:ext cx="216024" cy="2160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7</a:t>
            </a:r>
            <a:endParaRPr kumimoji="1" lang="ja-JP" altLang="en-US" sz="1600" dirty="0"/>
          </a:p>
        </p:txBody>
      </p:sp>
      <p:sp>
        <p:nvSpPr>
          <p:cNvPr id="3" name="フローチャート : 組合せ 2"/>
          <p:cNvSpPr/>
          <p:nvPr/>
        </p:nvSpPr>
        <p:spPr>
          <a:xfrm>
            <a:off x="9663187" y="25584117"/>
            <a:ext cx="78181" cy="249591"/>
          </a:xfrm>
          <a:prstGeom prst="flowChartMer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8" name="図 17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39617" y="27740966"/>
            <a:ext cx="2210849" cy="1658137"/>
          </a:xfrm>
          <a:prstGeom prst="rect">
            <a:avLst/>
          </a:prstGeom>
        </p:spPr>
      </p:pic>
      <p:cxnSp>
        <p:nvCxnSpPr>
          <p:cNvPr id="6" name="直線矢印コネクタ 5"/>
          <p:cNvCxnSpPr/>
          <p:nvPr/>
        </p:nvCxnSpPr>
        <p:spPr>
          <a:xfrm flipV="1">
            <a:off x="4346102" y="26588838"/>
            <a:ext cx="0" cy="11521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7" name="円/楕円 176"/>
          <p:cNvSpPr/>
          <p:nvPr/>
        </p:nvSpPr>
        <p:spPr>
          <a:xfrm>
            <a:off x="9589198" y="25485631"/>
            <a:ext cx="216024" cy="2160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6</a:t>
            </a:r>
            <a:endParaRPr kumimoji="1" lang="ja-JP" altLang="en-US" sz="1600" dirty="0"/>
          </a:p>
        </p:txBody>
      </p:sp>
      <p:cxnSp>
        <p:nvCxnSpPr>
          <p:cNvPr id="179" name="直線矢印コネクタ 178"/>
          <p:cNvCxnSpPr/>
          <p:nvPr/>
        </p:nvCxnSpPr>
        <p:spPr>
          <a:xfrm>
            <a:off x="8659267" y="24814997"/>
            <a:ext cx="1017637" cy="104537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834731" y="28993677"/>
            <a:ext cx="1569660" cy="369332"/>
          </a:xfrm>
          <a:prstGeom prst="rect">
            <a:avLst/>
          </a:prstGeom>
          <a:solidFill>
            <a:schemeClr val="bg1"/>
          </a:solidFill>
        </p:spPr>
        <p:txBody>
          <a:bodyPr wrap="none" rtlCol="0">
            <a:spAutoFit/>
          </a:bodyPr>
          <a:lstStyle/>
          <a:p>
            <a:r>
              <a:rPr lang="ja-JP" altLang="en-US" sz="1800" dirty="0"/>
              <a:t>北</a:t>
            </a:r>
            <a:r>
              <a:rPr lang="ja-JP" altLang="en-US" sz="1800" dirty="0" smtClean="0"/>
              <a:t>千葉導水路</a:t>
            </a:r>
            <a:endParaRPr kumimoji="1" lang="ja-JP" altLang="en-US" sz="1800" dirty="0"/>
          </a:p>
        </p:txBody>
      </p:sp>
      <p:sp>
        <p:nvSpPr>
          <p:cNvPr id="180" name="テキスト ボックス 179"/>
          <p:cNvSpPr txBox="1"/>
          <p:nvPr/>
        </p:nvSpPr>
        <p:spPr>
          <a:xfrm>
            <a:off x="7147099" y="24572614"/>
            <a:ext cx="2492990" cy="369332"/>
          </a:xfrm>
          <a:prstGeom prst="rect">
            <a:avLst/>
          </a:prstGeom>
          <a:solidFill>
            <a:schemeClr val="bg1"/>
          </a:solidFill>
        </p:spPr>
        <p:txBody>
          <a:bodyPr wrap="none" rtlCol="0">
            <a:spAutoFit/>
          </a:bodyPr>
          <a:lstStyle/>
          <a:p>
            <a:r>
              <a:rPr kumimoji="1" lang="ja-JP" altLang="en-US" sz="1800" dirty="0" smtClean="0"/>
              <a:t>支流地金掘の合流地点</a:t>
            </a:r>
            <a:endParaRPr kumimoji="1" lang="ja-JP" altLang="en-US" sz="1800" dirty="0"/>
          </a:p>
        </p:txBody>
      </p:sp>
      <p:sp>
        <p:nvSpPr>
          <p:cNvPr id="23" name="テキスト ボックス 22"/>
          <p:cNvSpPr txBox="1"/>
          <p:nvPr/>
        </p:nvSpPr>
        <p:spPr>
          <a:xfrm>
            <a:off x="378347" y="41413775"/>
            <a:ext cx="9224000" cy="584775"/>
          </a:xfrm>
          <a:prstGeom prst="rect">
            <a:avLst/>
          </a:prstGeom>
          <a:solidFill>
            <a:srgbClr val="FFFFCC"/>
          </a:solidFill>
        </p:spPr>
        <p:txBody>
          <a:bodyPr wrap="none" rtlCol="0">
            <a:spAutoFit/>
          </a:bodyPr>
          <a:lstStyle/>
          <a:p>
            <a:r>
              <a:rPr kumimoji="1" lang="ja-JP" altLang="en-US" sz="3200" dirty="0" smtClean="0"/>
              <a:t>放射性ヨウ素と放射性セシウムとの比較を行っていく</a:t>
            </a:r>
            <a:endParaRPr kumimoji="1" lang="ja-JP" altLang="en-US" sz="3200" dirty="0"/>
          </a:p>
        </p:txBody>
      </p:sp>
      <p:pic>
        <p:nvPicPr>
          <p:cNvPr id="5" name="図 4"/>
          <p:cNvPicPr>
            <a:picLocks noChangeAspect="1"/>
          </p:cNvPicPr>
          <p:nvPr/>
        </p:nvPicPr>
        <p:blipFill rotWithShape="1">
          <a:blip r:embed="rId15" cstate="print">
            <a:extLst>
              <a:ext uri="{28A0092B-C50C-407E-A947-70E740481C1C}">
                <a14:useLocalDpi xmlns:a14="http://schemas.microsoft.com/office/drawing/2010/main" val="0"/>
              </a:ext>
            </a:extLst>
          </a:blip>
          <a:srcRect l="4044" t="9690" r="6133" b="19544"/>
          <a:stretch/>
        </p:blipFill>
        <p:spPr>
          <a:xfrm>
            <a:off x="8070209" y="30693294"/>
            <a:ext cx="4261466" cy="4807095"/>
          </a:xfrm>
          <a:prstGeom prst="rect">
            <a:avLst/>
          </a:prstGeom>
        </p:spPr>
      </p:pic>
      <p:pic>
        <p:nvPicPr>
          <p:cNvPr id="11" name="図 10"/>
          <p:cNvPicPr>
            <a:picLocks noChangeAspect="1"/>
          </p:cNvPicPr>
          <p:nvPr/>
        </p:nvPicPr>
        <p:blipFill rotWithShape="1">
          <a:blip r:embed="rId16" cstate="print">
            <a:extLst>
              <a:ext uri="{28A0092B-C50C-407E-A947-70E740481C1C}">
                <a14:useLocalDpi xmlns:a14="http://schemas.microsoft.com/office/drawing/2010/main" val="0"/>
              </a:ext>
            </a:extLst>
          </a:blip>
          <a:srcRect l="2995" t="10166" r="6464" b="19324"/>
          <a:stretch/>
        </p:blipFill>
        <p:spPr>
          <a:xfrm>
            <a:off x="7984448" y="36079350"/>
            <a:ext cx="4275219" cy="4767072"/>
          </a:xfrm>
          <a:prstGeom prst="rect">
            <a:avLst/>
          </a:prstGeom>
        </p:spPr>
      </p:pic>
      <p:sp>
        <p:nvSpPr>
          <p:cNvPr id="17" name="線吹き出し 1 (枠付き) 16"/>
          <p:cNvSpPr/>
          <p:nvPr/>
        </p:nvSpPr>
        <p:spPr>
          <a:xfrm>
            <a:off x="23207899" y="28708937"/>
            <a:ext cx="5796339" cy="690166"/>
          </a:xfrm>
          <a:prstGeom prst="borderCallout1">
            <a:avLst>
              <a:gd name="adj1" fmla="val 50895"/>
              <a:gd name="adj2" fmla="val -242"/>
              <a:gd name="adj3" fmla="val -320505"/>
              <a:gd name="adj4" fmla="val -31393"/>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800" dirty="0">
                <a:solidFill>
                  <a:schemeClr val="tx1"/>
                </a:solidFill>
              </a:rPr>
              <a:t>N</a:t>
            </a:r>
            <a:r>
              <a:rPr lang="en-US" altLang="ja-JP" sz="1800" dirty="0">
                <a:solidFill>
                  <a:schemeClr val="tx1"/>
                </a:solidFill>
              </a:rPr>
              <a:t>.</a:t>
            </a:r>
            <a:r>
              <a:rPr lang="ja-JP" altLang="ja-JP" sz="1800" dirty="0">
                <a:solidFill>
                  <a:schemeClr val="tx1"/>
                </a:solidFill>
              </a:rPr>
              <a:t> Kinoshita</a:t>
            </a:r>
            <a:r>
              <a:rPr lang="en-US" altLang="ja-JP" sz="1800" dirty="0">
                <a:solidFill>
                  <a:schemeClr val="tx1"/>
                </a:solidFill>
              </a:rPr>
              <a:t> et al</a:t>
            </a:r>
            <a:r>
              <a:rPr lang="en-US" altLang="ja-JP" sz="1800" dirty="0" smtClean="0">
                <a:solidFill>
                  <a:schemeClr val="tx1"/>
                </a:solidFill>
              </a:rPr>
              <a:t>.,</a:t>
            </a:r>
            <a:r>
              <a:rPr lang="ja-JP" altLang="ja-JP" sz="1800" dirty="0" smtClean="0">
                <a:solidFill>
                  <a:schemeClr val="tx1"/>
                </a:solidFill>
              </a:rPr>
              <a:t> PNAS </a:t>
            </a:r>
            <a:r>
              <a:rPr lang="ja-JP" altLang="ja-JP" sz="1800" dirty="0">
                <a:solidFill>
                  <a:schemeClr val="tx1"/>
                </a:solidFill>
              </a:rPr>
              <a:t>2011 108(49) </a:t>
            </a:r>
            <a:r>
              <a:rPr lang="ja-JP" altLang="ja-JP" sz="1800" dirty="0" smtClean="0">
                <a:solidFill>
                  <a:schemeClr val="tx1"/>
                </a:solidFill>
              </a:rPr>
              <a:t>19526-19529</a:t>
            </a:r>
            <a:r>
              <a:rPr lang="ja-JP" altLang="en-US" sz="1800" dirty="0" smtClean="0">
                <a:solidFill>
                  <a:schemeClr val="tx1"/>
                </a:solidFill>
              </a:rPr>
              <a:t>から作成し直した</a:t>
            </a:r>
            <a:endParaRPr lang="ja-JP" altLang="en-US"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barn(inVertical)">
                                      <p:cBhvr>
                                        <p:cTn id="10" dur="500"/>
                                        <p:tgtEl>
                                          <p:spTgt spid="96"/>
                                        </p:tgtEl>
                                      </p:cBhvr>
                                    </p:animEffect>
                                  </p:childTnLst>
                                </p:cTn>
                              </p:par>
                              <p:par>
                                <p:cTn id="11" presetID="16" presetClass="entr" presetSubtype="21"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barn(inVertical)">
                                      <p:cBhvr>
                                        <p:cTn id="13" dur="500"/>
                                        <p:tgtEl>
                                          <p:spTgt spid="8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barn(inVertical)">
                                      <p:cBhvr>
                                        <p:cTn id="16" dur="500"/>
                                        <p:tgtEl>
                                          <p:spTgt spid="9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barn(inVertical)">
                                      <p:cBhvr>
                                        <p:cTn id="21" dur="500"/>
                                        <p:tgtEl>
                                          <p:spTgt spid="10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barn(inVertical)">
                                      <p:cBhvr>
                                        <p:cTn id="24" dur="500"/>
                                        <p:tgtEl>
                                          <p:spTgt spid="10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barn(inVertical)">
                                      <p:cBhvr>
                                        <p:cTn id="27" dur="5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barn(inVertical)">
                                      <p:cBhvr>
                                        <p:cTn id="32" dur="500"/>
                                        <p:tgtEl>
                                          <p:spTgt spid="99"/>
                                        </p:tgtEl>
                                      </p:cBhvr>
                                    </p:animEffect>
                                  </p:childTnLst>
                                </p:cTn>
                              </p:par>
                              <p:par>
                                <p:cTn id="33" presetID="16" presetClass="entr" presetSubtype="21"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barn(inVertical)">
                                      <p:cBhvr>
                                        <p:cTn id="35" dur="500"/>
                                        <p:tgtEl>
                                          <p:spTgt spid="101"/>
                                        </p:tgtEl>
                                      </p:cBhvr>
                                    </p:animEffect>
                                  </p:childTnLst>
                                </p:cTn>
                              </p:par>
                              <p:par>
                                <p:cTn id="36" presetID="16" presetClass="entr" presetSubtype="21" fill="hold" nodeType="with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barn(inVertical)">
                                      <p:cBhvr>
                                        <p:cTn id="38" dur="500"/>
                                        <p:tgtEl>
                                          <p:spTgt spid="11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barn(inVertical)">
                                      <p:cBhvr>
                                        <p:cTn id="41" dur="500"/>
                                        <p:tgtEl>
                                          <p:spTgt spid="10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barn(inVertical)">
                                      <p:cBhvr>
                                        <p:cTn id="44" dur="500"/>
                                        <p:tgtEl>
                                          <p:spTgt spid="10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barn(inVertical)">
                                      <p:cBhvr>
                                        <p:cTn id="49" dur="500"/>
                                        <p:tgtEl>
                                          <p:spTgt spid="97"/>
                                        </p:tgtEl>
                                      </p:cBhvr>
                                    </p:animEffect>
                                  </p:childTnLst>
                                </p:cTn>
                              </p:par>
                              <p:par>
                                <p:cTn id="50" presetID="16" presetClass="entr" presetSubtype="21" fill="hold"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barn(inVertical)">
                                      <p:cBhvr>
                                        <p:cTn id="52" dur="500"/>
                                        <p:tgtEl>
                                          <p:spTgt spid="10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barn(inVertical)">
                                      <p:cBhvr>
                                        <p:cTn id="55" dur="500"/>
                                        <p:tgtEl>
                                          <p:spTgt spid="11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barn(inVertical)">
                                      <p:cBhvr>
                                        <p:cTn id="58" dur="500"/>
                                        <p:tgtEl>
                                          <p:spTgt spid="102"/>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14"/>
                                        </p:tgtEl>
                                        <p:attrNameLst>
                                          <p:attrName>style.visibility</p:attrName>
                                        </p:attrNameLst>
                                      </p:cBhvr>
                                      <p:to>
                                        <p:strVal val="visible"/>
                                      </p:to>
                                    </p:set>
                                    <p:animEffect transition="in" filter="barn(inVertical)">
                                      <p:cBhvr>
                                        <p:cTn id="61" dur="500"/>
                                        <p:tgtEl>
                                          <p:spTgt spid="11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inVertical)">
                                      <p:cBhvr>
                                        <p:cTn id="66" dur="500"/>
                                        <p:tgtEl>
                                          <p:spTgt spid="10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3"/>
                                        </p:tgtEl>
                                        <p:attrNameLst>
                                          <p:attrName>style.visibility</p:attrName>
                                        </p:attrNameLst>
                                      </p:cBhvr>
                                      <p:to>
                                        <p:strVal val="visible"/>
                                      </p:to>
                                    </p:set>
                                    <p:animEffect transition="in" filter="fade">
                                      <p:cBhvr>
                                        <p:cTn id="71" dur="500"/>
                                        <p:tgtEl>
                                          <p:spTgt spid="1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1"/>
                                        </p:tgtEl>
                                        <p:attrNameLst>
                                          <p:attrName>style.visibility</p:attrName>
                                        </p:attrNameLst>
                                      </p:cBhvr>
                                      <p:to>
                                        <p:strVal val="visible"/>
                                      </p:to>
                                    </p:set>
                                    <p:animEffect transition="in" filter="fade">
                                      <p:cBhvr>
                                        <p:cTn id="74" dur="500"/>
                                        <p:tgtEl>
                                          <p:spTgt spid="14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44"/>
                                        </p:tgtEl>
                                        <p:attrNameLst>
                                          <p:attrName>style.visibility</p:attrName>
                                        </p:attrNameLst>
                                      </p:cBhvr>
                                      <p:to>
                                        <p:strVal val="visible"/>
                                      </p:to>
                                    </p:set>
                                    <p:animEffect transition="in" filter="fade">
                                      <p:cBhvr>
                                        <p:cTn id="79" dur="500"/>
                                        <p:tgtEl>
                                          <p:spTgt spid="1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2"/>
                                        </p:tgtEl>
                                        <p:attrNameLst>
                                          <p:attrName>style.visibility</p:attrName>
                                        </p:attrNameLst>
                                      </p:cBhvr>
                                      <p:to>
                                        <p:strVal val="visible"/>
                                      </p:to>
                                    </p:set>
                                    <p:animEffect transition="in" filter="fade">
                                      <p:cBhvr>
                                        <p:cTn id="82" dur="500"/>
                                        <p:tgtEl>
                                          <p:spTgt spid="142"/>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145"/>
                                        </p:tgtEl>
                                        <p:attrNameLst>
                                          <p:attrName>style.visibility</p:attrName>
                                        </p:attrNameLst>
                                      </p:cBhvr>
                                      <p:to>
                                        <p:strVal val="visible"/>
                                      </p:to>
                                    </p:set>
                                    <p:animEffect transition="in" filter="circle(in)">
                                      <p:cBhvr>
                                        <p:cTn id="87" dur="2000"/>
                                        <p:tgtEl>
                                          <p:spTgt spid="145"/>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127"/>
                                        </p:tgtEl>
                                        <p:attrNameLst>
                                          <p:attrName>style.visibility</p:attrName>
                                        </p:attrNameLst>
                                      </p:cBhvr>
                                      <p:to>
                                        <p:strVal val="visible"/>
                                      </p:to>
                                    </p:set>
                                    <p:animEffect transition="in" filter="circle(in)">
                                      <p:cBhvr>
                                        <p:cTn id="92" dur="2000"/>
                                        <p:tgtEl>
                                          <p:spTgt spid="127"/>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nodeType="clickEffect">
                                  <p:stCondLst>
                                    <p:cond delay="0"/>
                                  </p:stCondLst>
                                  <p:childTnLst>
                                    <p:set>
                                      <p:cBhvr>
                                        <p:cTn id="96" dur="1" fill="hold">
                                          <p:stCondLst>
                                            <p:cond delay="0"/>
                                          </p:stCondLst>
                                        </p:cTn>
                                        <p:tgtEl>
                                          <p:spTgt spid="146"/>
                                        </p:tgtEl>
                                        <p:attrNameLst>
                                          <p:attrName>style.visibility</p:attrName>
                                        </p:attrNameLst>
                                      </p:cBhvr>
                                      <p:to>
                                        <p:strVal val="visible"/>
                                      </p:to>
                                    </p:set>
                                    <p:animEffect transition="in" filter="checkerboard(across)">
                                      <p:cBhvr>
                                        <p:cTn id="97" dur="500"/>
                                        <p:tgtEl>
                                          <p:spTgt spid="146"/>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152"/>
                                        </p:tgtEl>
                                        <p:attrNameLst>
                                          <p:attrName>style.visibility</p:attrName>
                                        </p:attrNameLst>
                                      </p:cBhvr>
                                      <p:to>
                                        <p:strVal val="visible"/>
                                      </p:to>
                                    </p:set>
                                    <p:animEffect transition="in" filter="checkerboard(across)">
                                      <p:cBhvr>
                                        <p:cTn id="100" dur="500"/>
                                        <p:tgtEl>
                                          <p:spTgt spid="152"/>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154"/>
                                        </p:tgtEl>
                                        <p:attrNameLst>
                                          <p:attrName>style.visibility</p:attrName>
                                        </p:attrNameLst>
                                      </p:cBhvr>
                                      <p:to>
                                        <p:strVal val="visible"/>
                                      </p:to>
                                    </p:set>
                                    <p:animEffect transition="in" filter="randombar(horizontal)">
                                      <p:cBhvr>
                                        <p:cTn id="105" dur="500"/>
                                        <p:tgtEl>
                                          <p:spTgt spid="154"/>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153"/>
                                        </p:tgtEl>
                                        <p:attrNameLst>
                                          <p:attrName>style.visibility</p:attrName>
                                        </p:attrNameLst>
                                      </p:cBhvr>
                                      <p:to>
                                        <p:strVal val="visible"/>
                                      </p:to>
                                    </p:set>
                                    <p:animEffect transition="in" filter="randombar(horizontal)">
                                      <p:cBhvr>
                                        <p:cTn id="108" dur="500"/>
                                        <p:tgtEl>
                                          <p:spTgt spid="153"/>
                                        </p:tgtEl>
                                      </p:cBhvr>
                                    </p:animEffect>
                                  </p:childTnLst>
                                </p:cTn>
                              </p:par>
                              <p:par>
                                <p:cTn id="109" presetID="5" presetClass="entr" presetSubtype="10" fill="hold" grpId="0" nodeType="withEffect">
                                  <p:stCondLst>
                                    <p:cond delay="0"/>
                                  </p:stCondLst>
                                  <p:childTnLst>
                                    <p:set>
                                      <p:cBhvr>
                                        <p:cTn id="110" dur="1" fill="hold">
                                          <p:stCondLst>
                                            <p:cond delay="0"/>
                                          </p:stCondLst>
                                        </p:cTn>
                                        <p:tgtEl>
                                          <p:spTgt spid="155"/>
                                        </p:tgtEl>
                                        <p:attrNameLst>
                                          <p:attrName>style.visibility</p:attrName>
                                        </p:attrNameLst>
                                      </p:cBhvr>
                                      <p:to>
                                        <p:strVal val="visible"/>
                                      </p:to>
                                    </p:set>
                                    <p:animEffect transition="in" filter="checkerboard(across)">
                                      <p:cBhvr>
                                        <p:cTn id="111" dur="500"/>
                                        <p:tgtEl>
                                          <p:spTgt spid="155"/>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162"/>
                                        </p:tgtEl>
                                        <p:attrNameLst>
                                          <p:attrName>style.visibility</p:attrName>
                                        </p:attrNameLst>
                                      </p:cBhvr>
                                      <p:to>
                                        <p:strVal val="visible"/>
                                      </p:to>
                                    </p:set>
                                    <p:animEffect transition="in" filter="barn(inVertical)">
                                      <p:cBhvr>
                                        <p:cTn id="116" dur="500"/>
                                        <p:tgtEl>
                                          <p:spTgt spid="162"/>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168"/>
                                        </p:tgtEl>
                                        <p:attrNameLst>
                                          <p:attrName>style.visibility</p:attrName>
                                        </p:attrNameLst>
                                      </p:cBhvr>
                                      <p:to>
                                        <p:strVal val="visible"/>
                                      </p:to>
                                    </p:set>
                                    <p:animEffect transition="in" filter="barn(inVertical)">
                                      <p:cBhvr>
                                        <p:cTn id="119" dur="500"/>
                                        <p:tgtEl>
                                          <p:spTgt spid="168"/>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164"/>
                                        </p:tgtEl>
                                        <p:attrNameLst>
                                          <p:attrName>style.visibility</p:attrName>
                                        </p:attrNameLst>
                                      </p:cBhvr>
                                      <p:to>
                                        <p:strVal val="visible"/>
                                      </p:to>
                                    </p:set>
                                    <p:animEffect transition="in" filter="barn(inVertical)">
                                      <p:cBhvr>
                                        <p:cTn id="124" dur="500"/>
                                        <p:tgtEl>
                                          <p:spTgt spid="164"/>
                                        </p:tgtEl>
                                      </p:cBhvr>
                                    </p:animEffect>
                                  </p:childTnLst>
                                </p:cTn>
                              </p:par>
                              <p:par>
                                <p:cTn id="125" presetID="10" presetClass="entr" presetSubtype="0" fill="hold" nodeType="with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fade">
                                      <p:cBhvr>
                                        <p:cTn id="127" dur="500"/>
                                        <p:tgtEl>
                                          <p:spTgt spid="16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66"/>
                                        </p:tgtEl>
                                        <p:attrNameLst>
                                          <p:attrName>style.visibility</p:attrName>
                                        </p:attrNameLst>
                                      </p:cBhvr>
                                      <p:to>
                                        <p:strVal val="visible"/>
                                      </p:to>
                                    </p:set>
                                    <p:animEffect transition="in" filter="fade">
                                      <p:cBhvr>
                                        <p:cTn id="130" dur="500"/>
                                        <p:tgtEl>
                                          <p:spTgt spid="16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65"/>
                                        </p:tgtEl>
                                        <p:attrNameLst>
                                          <p:attrName>style.visibility</p:attrName>
                                        </p:attrNameLst>
                                      </p:cBhvr>
                                      <p:to>
                                        <p:strVal val="visible"/>
                                      </p:to>
                                    </p:set>
                                    <p:animEffect transition="in" filter="fade">
                                      <p:cBhvr>
                                        <p:cTn id="133" dur="500"/>
                                        <p:tgtEl>
                                          <p:spTgt spid="165"/>
                                        </p:tgtEl>
                                      </p:cBhvr>
                                    </p:animEffect>
                                  </p:childTnLst>
                                </p:cTn>
                              </p:par>
                            </p:childTnLst>
                          </p:cTn>
                        </p:par>
                      </p:childTnLst>
                    </p:cTn>
                  </p:par>
                  <p:par>
                    <p:cTn id="134" fill="hold">
                      <p:stCondLst>
                        <p:cond delay="indefinite"/>
                      </p:stCondLst>
                      <p:childTnLst>
                        <p:par>
                          <p:cTn id="135" fill="hold">
                            <p:stCondLst>
                              <p:cond delay="0"/>
                            </p:stCondLst>
                            <p:childTnLst>
                              <p:par>
                                <p:cTn id="136" presetID="16" presetClass="entr" presetSubtype="21" fill="hold" grpId="0" nodeType="clickEffect">
                                  <p:stCondLst>
                                    <p:cond delay="0"/>
                                  </p:stCondLst>
                                  <p:childTnLst>
                                    <p:set>
                                      <p:cBhvr>
                                        <p:cTn id="137" dur="1" fill="hold">
                                          <p:stCondLst>
                                            <p:cond delay="0"/>
                                          </p:stCondLst>
                                        </p:cTn>
                                        <p:tgtEl>
                                          <p:spTgt spid="160"/>
                                        </p:tgtEl>
                                        <p:attrNameLst>
                                          <p:attrName>style.visibility</p:attrName>
                                        </p:attrNameLst>
                                      </p:cBhvr>
                                      <p:to>
                                        <p:strVal val="visible"/>
                                      </p:to>
                                    </p:set>
                                    <p:animEffect transition="in" filter="barn(inVertical)">
                                      <p:cBhvr>
                                        <p:cTn id="138" dur="500"/>
                                        <p:tgtEl>
                                          <p:spTgt spid="160"/>
                                        </p:tgtEl>
                                      </p:cBhvr>
                                    </p:animEffect>
                                  </p:childTnLst>
                                </p:cTn>
                              </p:par>
                              <p:par>
                                <p:cTn id="139" presetID="16" presetClass="entr" presetSubtype="21" fill="hold" grpId="0" nodeType="withEffect">
                                  <p:stCondLst>
                                    <p:cond delay="0"/>
                                  </p:stCondLst>
                                  <p:childTnLst>
                                    <p:set>
                                      <p:cBhvr>
                                        <p:cTn id="140" dur="1" fill="hold">
                                          <p:stCondLst>
                                            <p:cond delay="0"/>
                                          </p:stCondLst>
                                        </p:cTn>
                                        <p:tgtEl>
                                          <p:spTgt spid="161"/>
                                        </p:tgtEl>
                                        <p:attrNameLst>
                                          <p:attrName>style.visibility</p:attrName>
                                        </p:attrNameLst>
                                      </p:cBhvr>
                                      <p:to>
                                        <p:strVal val="visible"/>
                                      </p:to>
                                    </p:set>
                                    <p:animEffect transition="in" filter="barn(inVertical)">
                                      <p:cBhvr>
                                        <p:cTn id="141" dur="500"/>
                                        <p:tgtEl>
                                          <p:spTgt spid="161"/>
                                        </p:tgtEl>
                                      </p:cBhvr>
                                    </p:animEffect>
                                  </p:childTnLst>
                                </p:cTn>
                              </p:par>
                              <p:par>
                                <p:cTn id="142" presetID="16" presetClass="entr" presetSubtype="21" fill="hold" nodeType="withEffect">
                                  <p:stCondLst>
                                    <p:cond delay="0"/>
                                  </p:stCondLst>
                                  <p:childTnLst>
                                    <p:set>
                                      <p:cBhvr>
                                        <p:cTn id="143" dur="1" fill="hold">
                                          <p:stCondLst>
                                            <p:cond delay="0"/>
                                          </p:stCondLst>
                                        </p:cTn>
                                        <p:tgtEl>
                                          <p:spTgt spid="159"/>
                                        </p:tgtEl>
                                        <p:attrNameLst>
                                          <p:attrName>style.visibility</p:attrName>
                                        </p:attrNameLst>
                                      </p:cBhvr>
                                      <p:to>
                                        <p:strVal val="visible"/>
                                      </p:to>
                                    </p:set>
                                    <p:animEffect transition="in" filter="barn(inVertical)">
                                      <p:cBhvr>
                                        <p:cTn id="144"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6" grpId="0" animBg="1"/>
      <p:bldP spid="99" grpId="0" animBg="1"/>
      <p:bldP spid="102" grpId="0" animBg="1"/>
      <p:bldP spid="103" grpId="0" animBg="1"/>
      <p:bldP spid="104" grpId="0" animBg="1"/>
      <p:bldP spid="105" grpId="0" animBg="1"/>
      <p:bldP spid="106" grpId="0" animBg="1"/>
      <p:bldP spid="108" grpId="0" animBg="1"/>
      <p:bldP spid="110" grpId="0" animBg="1"/>
      <p:bldP spid="114" grpId="0" animBg="1"/>
      <p:bldP spid="127" grpId="0" animBg="1"/>
      <p:bldP spid="141" grpId="0" animBg="1"/>
      <p:bldP spid="142" grpId="0" animBg="1"/>
      <p:bldP spid="143" grpId="0" animBg="1"/>
      <p:bldP spid="144" grpId="0" animBg="1"/>
      <p:bldP spid="145" grpId="0" animBg="1"/>
      <p:bldP spid="152" grpId="0" animBg="1"/>
      <p:bldP spid="153" grpId="0" animBg="1"/>
      <p:bldP spid="154" grpId="0" animBg="1"/>
      <p:bldP spid="155" grpId="0" animBg="1"/>
      <p:bldP spid="160" grpId="0" animBg="1"/>
      <p:bldP spid="161" grpId="0"/>
      <p:bldP spid="162" grpId="0" animBg="1"/>
      <p:bldP spid="164" grpId="0" animBg="1"/>
      <p:bldP spid="165" grpId="0"/>
      <p:bldP spid="166" grpId="0" animBg="1"/>
      <p:bldP spid="168"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688</Words>
  <Application>Microsoft Office PowerPoint</Application>
  <PresentationFormat>ユーザー設定</PresentationFormat>
  <Paragraphs>140</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michio</dc:creator>
  <cp:lastModifiedBy>ks727</cp:lastModifiedBy>
  <cp:revision>55</cp:revision>
  <dcterms:created xsi:type="dcterms:W3CDTF">2012-04-19T05:30:34Z</dcterms:created>
  <dcterms:modified xsi:type="dcterms:W3CDTF">2013-01-29T01:34:12Z</dcterms:modified>
</cp:coreProperties>
</file>