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7099300" cy="10234613"/>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0" autoAdjust="0"/>
  </p:normalViewPr>
  <p:slideViewPr>
    <p:cSldViewPr>
      <p:cViewPr>
        <p:scale>
          <a:sx n="33" d="100"/>
          <a:sy n="33" d="100"/>
        </p:scale>
        <p:origin x="-562" y="3725"/>
      </p:cViewPr>
      <p:guideLst>
        <p:guide orient="horz" pos="13483"/>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998" y="13298392"/>
            <a:ext cx="25737979" cy="9176087"/>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698227" y="10702131"/>
            <a:ext cx="22557528" cy="227995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015123" y="10702131"/>
            <a:ext cx="67178439" cy="227995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27508444"/>
            <a:ext cx="25737979" cy="8502249"/>
          </a:xfrm>
        </p:spPr>
        <p:txBody>
          <a:bodyPr anchor="t"/>
          <a:lstStyle>
            <a:lvl1pPr algn="l">
              <a:defRPr sz="18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015123" y="62349824"/>
            <a:ext cx="44867985"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87773" y="62349824"/>
            <a:ext cx="44867982"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999" y="1714326"/>
            <a:ext cx="27251978" cy="7134754"/>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0" y="1704413"/>
            <a:ext cx="9961903" cy="7253667"/>
          </a:xfrm>
        </p:spPr>
        <p:txBody>
          <a:bodyPr anchor="b"/>
          <a:lstStyle>
            <a:lvl1pPr algn="l">
              <a:defRPr sz="9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87" y="29965968"/>
            <a:ext cx="18167985" cy="3537652"/>
          </a:xfrm>
        </p:spPr>
        <p:txBody>
          <a:bodyPr anchor="b"/>
          <a:lstStyle>
            <a:lvl1pPr algn="l">
              <a:defRPr sz="9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9129A90-F8AE-49D1-828E-932CD0795EDF}" type="datetimeFigureOut">
              <a:rPr kumimoji="1" lang="ja-JP" altLang="en-US" smtClean="0"/>
              <a:pPr/>
              <a:t>2013/1/27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80FE18-E855-49D5-87A8-43DEA26EDAA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69129A90-F8AE-49D1-828E-932CD0795EDF}" type="datetimeFigureOut">
              <a:rPr kumimoji="1" lang="ja-JP" altLang="en-US" smtClean="0"/>
              <a:pPr/>
              <a:t>2013/1/27</a:t>
            </a:fld>
            <a:endParaRPr kumimoji="1" lang="ja-JP" altLang="en-US"/>
          </a:p>
        </p:txBody>
      </p:sp>
      <p:sp>
        <p:nvSpPr>
          <p:cNvPr id="5" name="フッター プレースホルダ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BE80FE18-E855-49D5-87A8-43DEA26EDAA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png"/><Relationship Id="rId12" Type="http://schemas.openxmlformats.org/officeDocument/2006/relationships/image" Target="../media/image11.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emf"/><Relationship Id="rId5" Type="http://schemas.openxmlformats.org/officeDocument/2006/relationships/image" Target="../media/image4.jpeg"/><Relationship Id="rId15" Type="http://schemas.openxmlformats.org/officeDocument/2006/relationships/image" Target="../media/image14.emf"/><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30279975" cy="5058446"/>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IsoRSM</a:t>
            </a:r>
            <a:r>
              <a:rPr lang="ja-JP" altLang="en-US" dirty="0"/>
              <a:t>を用いた放射性物質移流</a:t>
            </a:r>
          </a:p>
          <a:p>
            <a:pPr algn="ctr"/>
            <a:r>
              <a:rPr lang="ja-JP" altLang="en-US" dirty="0"/>
              <a:t>シミュレーション及び不確実性の</a:t>
            </a:r>
            <a:r>
              <a:rPr lang="ja-JP" altLang="en-US" dirty="0" smtClean="0"/>
              <a:t>分析</a:t>
            </a:r>
            <a:endParaRPr lang="en-US" altLang="ja-JP" dirty="0" smtClean="0"/>
          </a:p>
          <a:p>
            <a:pPr algn="ctr"/>
            <a:endParaRPr lang="en-US" altLang="ja-JP" sz="4000" dirty="0" smtClean="0"/>
          </a:p>
          <a:p>
            <a:pPr algn="ctr"/>
            <a:r>
              <a:rPr lang="ja-JP" altLang="en-US" sz="6600" dirty="0" smtClean="0"/>
              <a:t>佐谷茜</a:t>
            </a:r>
            <a:r>
              <a:rPr lang="en-US" altLang="zh-TW" sz="6600" baseline="30000" dirty="0" smtClean="0"/>
              <a:t>1</a:t>
            </a:r>
            <a:r>
              <a:rPr lang="en-US" altLang="zh-TW" sz="6600" baseline="30000" dirty="0" smtClean="0"/>
              <a:t>)</a:t>
            </a:r>
            <a:r>
              <a:rPr lang="zh-TW" altLang="en-US" sz="6600" dirty="0" smtClean="0"/>
              <a:t>　　</a:t>
            </a:r>
            <a:r>
              <a:rPr lang="ja-JP" altLang="en-US" sz="6600" dirty="0" smtClean="0"/>
              <a:t>芳村圭</a:t>
            </a:r>
            <a:r>
              <a:rPr lang="en-US" altLang="zh-TW" sz="6600" baseline="30000" dirty="0" smtClean="0"/>
              <a:t>2)</a:t>
            </a:r>
            <a:r>
              <a:rPr lang="ja-JP" altLang="en-US" sz="6600" baseline="30000" dirty="0" smtClean="0"/>
              <a:t>　　　</a:t>
            </a:r>
            <a:r>
              <a:rPr lang="zh-TW" altLang="en-US" sz="6600" dirty="0" smtClean="0"/>
              <a:t>沖大幹</a:t>
            </a:r>
            <a:r>
              <a:rPr lang="en-US" altLang="ja-JP" sz="6600" baseline="30000" dirty="0"/>
              <a:t>3</a:t>
            </a:r>
            <a:r>
              <a:rPr lang="en-US" altLang="zh-TW" sz="6600" baseline="30000" dirty="0" smtClean="0"/>
              <a:t>)</a:t>
            </a:r>
            <a:endParaRPr lang="en-US" altLang="zh-TW" sz="6600" baseline="30000" dirty="0" smtClean="0"/>
          </a:p>
          <a:p>
            <a:pPr algn="ctr"/>
            <a:endParaRPr lang="en-US" altLang="ja-JP" sz="2000" dirty="0" smtClean="0"/>
          </a:p>
          <a:p>
            <a:pPr algn="ctr"/>
            <a:r>
              <a:rPr lang="en-US" altLang="ja-JP" sz="4400" baseline="30000" dirty="0"/>
              <a:t>1)</a:t>
            </a:r>
            <a:r>
              <a:rPr lang="en-US" altLang="ja-JP" sz="4400" dirty="0"/>
              <a:t> </a:t>
            </a:r>
            <a:r>
              <a:rPr lang="ja-JP" altLang="en-US" sz="4400" dirty="0"/>
              <a:t>東京</a:t>
            </a:r>
            <a:r>
              <a:rPr lang="ja-JP" altLang="en-US" sz="4400" dirty="0" smtClean="0"/>
              <a:t>大学</a:t>
            </a:r>
            <a:r>
              <a:rPr lang="ja-JP" altLang="en-US" sz="4400" dirty="0" smtClean="0"/>
              <a:t>大学院社会基盤学専攻</a:t>
            </a:r>
            <a:r>
              <a:rPr lang="ja-JP" altLang="en-US" sz="4400" dirty="0" smtClean="0"/>
              <a:t>　</a:t>
            </a:r>
            <a:r>
              <a:rPr lang="en-US" altLang="ja-JP" sz="4400" baseline="30000" dirty="0"/>
              <a:t> </a:t>
            </a:r>
            <a:r>
              <a:rPr lang="en-US" altLang="ja-JP" sz="4400" baseline="30000" dirty="0" smtClean="0"/>
              <a:t>2) </a:t>
            </a:r>
            <a:r>
              <a:rPr lang="ja-JP" altLang="en-US" sz="4400" dirty="0"/>
              <a:t>東京</a:t>
            </a:r>
            <a:r>
              <a:rPr lang="ja-JP" altLang="en-US" sz="4400" dirty="0" smtClean="0"/>
              <a:t>大学大気海洋研究所　</a:t>
            </a:r>
            <a:r>
              <a:rPr lang="en-US" altLang="ja-JP" sz="4400" baseline="30000" dirty="0" smtClean="0"/>
              <a:t>3</a:t>
            </a:r>
            <a:r>
              <a:rPr lang="en-US" altLang="ja-JP" sz="4400" baseline="30000" dirty="0" smtClean="0"/>
              <a:t>) </a:t>
            </a:r>
            <a:r>
              <a:rPr lang="ja-JP" altLang="en-US" sz="4400" dirty="0"/>
              <a:t>東京大学生産技術</a:t>
            </a:r>
            <a:r>
              <a:rPr lang="ja-JP" altLang="en-US" sz="4400" dirty="0" smtClean="0"/>
              <a:t>研究所</a:t>
            </a:r>
            <a:endParaRPr kumimoji="1" lang="ja-JP" altLang="en-US" sz="4400" dirty="0"/>
          </a:p>
        </p:txBody>
      </p:sp>
      <p:sp>
        <p:nvSpPr>
          <p:cNvPr id="8" name="テキスト ボックス 7"/>
          <p:cNvSpPr txBox="1"/>
          <p:nvPr/>
        </p:nvSpPr>
        <p:spPr>
          <a:xfrm>
            <a:off x="571183" y="6354590"/>
            <a:ext cx="14292000" cy="7971413"/>
          </a:xfrm>
          <a:prstGeom prst="rect">
            <a:avLst/>
          </a:prstGeom>
          <a:noFill/>
        </p:spPr>
        <p:txBody>
          <a:bodyPr wrap="square" rtlCol="0">
            <a:spAutoFit/>
          </a:bodyPr>
          <a:lstStyle/>
          <a:p>
            <a:pPr>
              <a:defRPr/>
            </a:pPr>
            <a:r>
              <a:rPr lang="ja-JP" altLang="en-US" sz="3200" dirty="0" smtClean="0"/>
              <a:t>　</a:t>
            </a:r>
            <a:r>
              <a:rPr lang="ja-JP" altLang="ja-JP" sz="3200" dirty="0"/>
              <a:t>水平解像度</a:t>
            </a:r>
            <a:r>
              <a:rPr lang="en-US" altLang="ja-JP" sz="3200" dirty="0"/>
              <a:t>10km</a:t>
            </a:r>
            <a:r>
              <a:rPr lang="ja-JP" altLang="ja-JP" sz="3200" dirty="0"/>
              <a:t>の</a:t>
            </a:r>
            <a:r>
              <a:rPr lang="en-US" altLang="ja-JP" sz="3200" dirty="0" err="1" smtClean="0"/>
              <a:t>IsoRSM</a:t>
            </a:r>
            <a:r>
              <a:rPr lang="ja-JP" altLang="ja-JP" sz="3200" dirty="0" smtClean="0"/>
              <a:t>を</a:t>
            </a:r>
            <a:r>
              <a:rPr lang="ja-JP" altLang="ja-JP" sz="3200" dirty="0"/>
              <a:t>用いて、福島第一原子力発電所から</a:t>
            </a:r>
            <a:r>
              <a:rPr lang="ja-JP" altLang="ja-JP" sz="3200" dirty="0" smtClean="0"/>
              <a:t>の</a:t>
            </a:r>
            <a:r>
              <a:rPr lang="en-US" altLang="ja-JP" sz="3200" dirty="0" smtClean="0"/>
              <a:t>I131</a:t>
            </a:r>
            <a:r>
              <a:rPr lang="ja-JP" altLang="en-US" sz="3200" dirty="0" smtClean="0"/>
              <a:t>及び</a:t>
            </a:r>
            <a:r>
              <a:rPr lang="en-US" altLang="ja-JP" sz="3200" dirty="0" smtClean="0"/>
              <a:t>Cs137</a:t>
            </a:r>
            <a:r>
              <a:rPr lang="ja-JP" altLang="ja-JP" sz="3200" dirty="0" smtClean="0"/>
              <a:t>の</a:t>
            </a:r>
            <a:r>
              <a:rPr lang="ja-JP" altLang="ja-JP" sz="3200" dirty="0"/>
              <a:t>放出のシミュレーションを行った。</a:t>
            </a:r>
            <a:r>
              <a:rPr lang="en-US" altLang="ja-JP" sz="3200" dirty="0" err="1"/>
              <a:t>IsoRSM</a:t>
            </a:r>
            <a:r>
              <a:rPr lang="ja-JP" altLang="ja-JP" sz="3200" dirty="0"/>
              <a:t>は、湿性沈着過程が導入されたトレーサー物質の大気中輸送計算モデルである。計算領域は東経</a:t>
            </a:r>
            <a:r>
              <a:rPr lang="en-US" altLang="ja-JP" sz="3200" dirty="0"/>
              <a:t>132.7</a:t>
            </a:r>
            <a:r>
              <a:rPr lang="ja-JP" altLang="ja-JP" sz="3200" dirty="0"/>
              <a:t>度から</a:t>
            </a:r>
            <a:r>
              <a:rPr lang="en-US" altLang="ja-JP" sz="3200" dirty="0"/>
              <a:t>151.5</a:t>
            </a:r>
            <a:r>
              <a:rPr lang="ja-JP" altLang="ja-JP" sz="3200" dirty="0"/>
              <a:t>度、北緯</a:t>
            </a:r>
            <a:r>
              <a:rPr lang="en-US" altLang="ja-JP" sz="3200" dirty="0"/>
              <a:t>28.3</a:t>
            </a:r>
            <a:r>
              <a:rPr lang="ja-JP" altLang="ja-JP" sz="3200" dirty="0"/>
              <a:t>度から</a:t>
            </a:r>
            <a:r>
              <a:rPr lang="en-US" altLang="ja-JP" sz="3200" dirty="0"/>
              <a:t>46.7</a:t>
            </a:r>
            <a:r>
              <a:rPr lang="ja-JP" altLang="ja-JP" sz="3200" dirty="0"/>
              <a:t>度であり、外力として与える放射性物質の総放出量（</a:t>
            </a:r>
            <a:r>
              <a:rPr lang="en-US" altLang="ja-JP" sz="3200" dirty="0"/>
              <a:t>2011/3/12</a:t>
            </a:r>
            <a:r>
              <a:rPr lang="ja-JP" altLang="ja-JP" sz="3200" dirty="0"/>
              <a:t>から</a:t>
            </a:r>
            <a:r>
              <a:rPr lang="en-US" altLang="ja-JP" sz="3200" dirty="0"/>
              <a:t>3/25</a:t>
            </a:r>
            <a:r>
              <a:rPr lang="ja-JP" altLang="ja-JP" sz="3200" dirty="0"/>
              <a:t>）については</a:t>
            </a:r>
            <a:r>
              <a:rPr lang="ja-JP" altLang="ja-JP" sz="3200" dirty="0" smtClean="0"/>
              <a:t>、</a:t>
            </a:r>
            <a:r>
              <a:rPr lang="en-US" altLang="ja-JP" sz="3200" dirty="0" smtClean="0"/>
              <a:t>Chino </a:t>
            </a:r>
            <a:r>
              <a:rPr lang="en-US" altLang="ja-JP" sz="3200" dirty="0"/>
              <a:t>et al. (2011</a:t>
            </a:r>
            <a:r>
              <a:rPr lang="en-US" altLang="ja-JP" sz="3200" dirty="0" smtClean="0"/>
              <a:t>)</a:t>
            </a:r>
            <a:r>
              <a:rPr lang="ja-JP" altLang="ja-JP" sz="3200" dirty="0" smtClean="0"/>
              <a:t> に</a:t>
            </a:r>
            <a:r>
              <a:rPr lang="ja-JP" altLang="ja-JP" sz="3200" dirty="0"/>
              <a:t>よる</a:t>
            </a:r>
            <a:r>
              <a:rPr lang="ja-JP" altLang="ja-JP" sz="3200" dirty="0" smtClean="0"/>
              <a:t>推定値</a:t>
            </a:r>
            <a:r>
              <a:rPr lang="ja-JP" altLang="en-US" sz="3200" dirty="0" smtClean="0"/>
              <a:t>を用いた</a:t>
            </a:r>
            <a:r>
              <a:rPr lang="ja-JP" altLang="ja-JP" sz="3200" dirty="0" smtClean="0"/>
              <a:t>。</a:t>
            </a:r>
            <a:r>
              <a:rPr lang="ja-JP" altLang="en-US" sz="3200" dirty="0" smtClean="0"/>
              <a:t>その結果、</a:t>
            </a:r>
            <a:r>
              <a:rPr lang="ja-JP" altLang="ja-JP" sz="3200" dirty="0" smtClean="0"/>
              <a:t>放射性</a:t>
            </a:r>
            <a:r>
              <a:rPr lang="ja-JP" altLang="ja-JP" sz="3200" dirty="0"/>
              <a:t>物質を含むプルームが関東地方を通過したとされる</a:t>
            </a:r>
            <a:r>
              <a:rPr lang="en-US" altLang="ja-JP" sz="3200" dirty="0"/>
              <a:t>2011</a:t>
            </a:r>
            <a:r>
              <a:rPr lang="ja-JP" altLang="ja-JP" sz="3200" dirty="0"/>
              <a:t>年</a:t>
            </a:r>
            <a:r>
              <a:rPr lang="en-US" altLang="ja-JP" sz="3200" dirty="0"/>
              <a:t>3</a:t>
            </a:r>
            <a:r>
              <a:rPr lang="ja-JP" altLang="ja-JP" sz="3200" dirty="0"/>
              <a:t>月</a:t>
            </a:r>
            <a:r>
              <a:rPr lang="en-US" altLang="ja-JP" sz="3200" dirty="0"/>
              <a:t>14</a:t>
            </a:r>
            <a:r>
              <a:rPr lang="ja-JP" altLang="ja-JP" sz="3200" dirty="0"/>
              <a:t>日から</a:t>
            </a:r>
            <a:r>
              <a:rPr lang="en-US" altLang="ja-JP" sz="3200" dirty="0"/>
              <a:t>15</a:t>
            </a:r>
            <a:r>
              <a:rPr lang="ja-JP" altLang="ja-JP" sz="3200" dirty="0"/>
              <a:t>日や、東葛地域に汚染をもたらした</a:t>
            </a:r>
            <a:r>
              <a:rPr lang="en-US" altLang="ja-JP" sz="3200" dirty="0"/>
              <a:t>2011</a:t>
            </a:r>
            <a:r>
              <a:rPr lang="ja-JP" altLang="ja-JP" sz="3200" dirty="0"/>
              <a:t>年</a:t>
            </a:r>
            <a:r>
              <a:rPr lang="en-US" altLang="ja-JP" sz="3200" dirty="0"/>
              <a:t>3</a:t>
            </a:r>
            <a:r>
              <a:rPr lang="ja-JP" altLang="ja-JP" sz="3200" dirty="0"/>
              <a:t>月</a:t>
            </a:r>
            <a:r>
              <a:rPr lang="en-US" altLang="ja-JP" sz="3200" dirty="0"/>
              <a:t>20</a:t>
            </a:r>
            <a:r>
              <a:rPr lang="ja-JP" altLang="ja-JP" sz="3200" dirty="0"/>
              <a:t>日から</a:t>
            </a:r>
            <a:r>
              <a:rPr lang="en-US" altLang="ja-JP" sz="3200" dirty="0"/>
              <a:t>21</a:t>
            </a:r>
            <a:r>
              <a:rPr lang="ja-JP" altLang="ja-JP" sz="3200" dirty="0"/>
              <a:t>日の現象が、定性的ではあるが、</a:t>
            </a:r>
            <a:r>
              <a:rPr lang="en-US" altLang="ja-JP" sz="3200" dirty="0" err="1"/>
              <a:t>IsoRSM</a:t>
            </a:r>
            <a:r>
              <a:rPr lang="ja-JP" altLang="ja-JP" sz="3200" dirty="0"/>
              <a:t>で再現できることを確認した</a:t>
            </a:r>
            <a:r>
              <a:rPr lang="ja-JP" altLang="ja-JP" sz="3200" dirty="0" smtClean="0"/>
              <a:t>。</a:t>
            </a:r>
            <a:endParaRPr lang="en-US" altLang="ja-JP" sz="3200" dirty="0" smtClean="0"/>
          </a:p>
          <a:p>
            <a:r>
              <a:rPr lang="ja-JP" altLang="en-US" sz="3200" dirty="0" smtClean="0"/>
              <a:t>　さらに、計算領域、湿性沈着係数・乾性沈着係数、水平拡散速度といった境界条件やモデル内部のパラメータによる計算結果への影響を計るため、いくつかの感度実験を行った。その結果、</a:t>
            </a:r>
            <a:r>
              <a:rPr lang="ja-JP" altLang="ja-JP" sz="3200" dirty="0" smtClean="0"/>
              <a:t>境界</a:t>
            </a:r>
            <a:r>
              <a:rPr lang="ja-JP" altLang="ja-JP" sz="3200" dirty="0"/>
              <a:t>条件の取り方やパラメータの値によって不確実性が</a:t>
            </a:r>
            <a:r>
              <a:rPr lang="ja-JP" altLang="ja-JP" sz="3200" dirty="0" smtClean="0"/>
              <a:t>生じ</a:t>
            </a:r>
            <a:r>
              <a:rPr lang="ja-JP" altLang="en-US" sz="3200" dirty="0" smtClean="0"/>
              <a:t>、</a:t>
            </a:r>
            <a:r>
              <a:rPr lang="ja-JP" altLang="ja-JP" sz="3200" dirty="0" smtClean="0"/>
              <a:t>トレーサー</a:t>
            </a:r>
            <a:r>
              <a:rPr lang="ja-JP" altLang="ja-JP" sz="3200" dirty="0"/>
              <a:t>の分布にばらつきが出てくることが</a:t>
            </a:r>
            <a:r>
              <a:rPr lang="ja-JP" altLang="ja-JP" sz="3200" dirty="0" smtClean="0"/>
              <a:t>分かった</a:t>
            </a:r>
            <a:r>
              <a:rPr lang="ja-JP" altLang="en-US" sz="3200" dirty="0" smtClean="0"/>
              <a:t>。</a:t>
            </a:r>
            <a:r>
              <a:rPr lang="en-US" altLang="ja-JP" sz="3200" dirty="0" err="1" smtClean="0"/>
              <a:t>IsoRSM</a:t>
            </a:r>
            <a:r>
              <a:rPr lang="ja-JP" altLang="ja-JP" sz="3200" dirty="0"/>
              <a:t>を用いたシミュレーションでは，解像度の向上，放出量の時系列データの見直し，また不確実性の回避などが今後の課題として挙げられる．放射性物質の大気拡散状況を正確に把握する研究はいまだ発展途上にあり今後も様々なタイプのモデルを用いることで最適な方法を模索していく必要がある</a:t>
            </a:r>
            <a:r>
              <a:rPr lang="ja-JP" altLang="ja-JP" sz="3200" dirty="0" smtClean="0"/>
              <a:t>．</a:t>
            </a:r>
            <a:endParaRPr lang="ja-JP" altLang="ja-JP" sz="3200" dirty="0"/>
          </a:p>
        </p:txBody>
      </p:sp>
      <p:sp>
        <p:nvSpPr>
          <p:cNvPr id="10" name="テキスト ボックス 9"/>
          <p:cNvSpPr txBox="1"/>
          <p:nvPr/>
        </p:nvSpPr>
        <p:spPr>
          <a:xfrm>
            <a:off x="571183" y="5299438"/>
            <a:ext cx="2222083" cy="1015663"/>
          </a:xfrm>
          <a:prstGeom prst="rect">
            <a:avLst/>
          </a:prstGeom>
          <a:noFill/>
        </p:spPr>
        <p:txBody>
          <a:bodyPr wrap="none" rtlCol="0">
            <a:spAutoFit/>
          </a:bodyPr>
          <a:lstStyle/>
          <a:p>
            <a:r>
              <a:rPr lang="ja-JP" altLang="en-US" sz="6000" b="1" dirty="0" smtClean="0">
                <a:solidFill>
                  <a:srgbClr val="0000FF"/>
                </a:solidFill>
              </a:rPr>
              <a:t>まとめ</a:t>
            </a:r>
            <a:endParaRPr kumimoji="1" lang="ja-JP" altLang="en-US" sz="6000" b="1" dirty="0">
              <a:solidFill>
                <a:srgbClr val="0000FF"/>
              </a:solidFill>
            </a:endParaRPr>
          </a:p>
        </p:txBody>
      </p:sp>
      <p:sp>
        <p:nvSpPr>
          <p:cNvPr id="14" name="テキスト ボックス 13"/>
          <p:cNvSpPr txBox="1"/>
          <p:nvPr/>
        </p:nvSpPr>
        <p:spPr>
          <a:xfrm>
            <a:off x="571183" y="14335870"/>
            <a:ext cx="3031599" cy="1107996"/>
          </a:xfrm>
          <a:prstGeom prst="rect">
            <a:avLst/>
          </a:prstGeom>
          <a:noFill/>
        </p:spPr>
        <p:txBody>
          <a:bodyPr wrap="none" rtlCol="0">
            <a:spAutoFit/>
          </a:bodyPr>
          <a:lstStyle/>
          <a:p>
            <a:r>
              <a:rPr lang="ja-JP" altLang="en-US" sz="6600" b="1" dirty="0">
                <a:solidFill>
                  <a:srgbClr val="0000FF"/>
                </a:solidFill>
              </a:rPr>
              <a:t>１</a:t>
            </a:r>
            <a:r>
              <a:rPr lang="ja-JP" altLang="en-US" sz="6600" b="1" dirty="0" smtClean="0">
                <a:solidFill>
                  <a:srgbClr val="0000FF"/>
                </a:solidFill>
              </a:rPr>
              <a:t>．背景</a:t>
            </a:r>
            <a:endParaRPr kumimoji="1" lang="ja-JP" altLang="en-US" sz="6600" b="1" dirty="0">
              <a:solidFill>
                <a:srgbClr val="0000FF"/>
              </a:solidFill>
            </a:endParaRPr>
          </a:p>
        </p:txBody>
      </p:sp>
      <p:sp>
        <p:nvSpPr>
          <p:cNvPr id="15" name="正方形/長方形 14"/>
          <p:cNvSpPr/>
          <p:nvPr/>
        </p:nvSpPr>
        <p:spPr>
          <a:xfrm>
            <a:off x="571183" y="15476949"/>
            <a:ext cx="14292000" cy="6986528"/>
          </a:xfrm>
          <a:prstGeom prst="rect">
            <a:avLst/>
          </a:prstGeom>
        </p:spPr>
        <p:txBody>
          <a:bodyPr wrap="square">
            <a:spAutoFit/>
          </a:bodyPr>
          <a:lstStyle/>
          <a:p>
            <a:r>
              <a:rPr lang="ja-JP" altLang="ja-JP" sz="2800" dirty="0" smtClean="0"/>
              <a:t>放射性</a:t>
            </a:r>
            <a:r>
              <a:rPr lang="ja-JP" altLang="ja-JP" sz="2800" dirty="0"/>
              <a:t>物質は大気中に放出されたのち，大気中の移流拡散過程を経て移動し，降水に取り込まれるなどして，あるいは直接，地上や海面に沈着する．したがって，沈着量を算出し汚染状態を把握するには，高精度の放射性物質の大気移流拡散シミュレータを開発する必要がある．放射性物質の大気移流拡散シミュレータとしては日本原子力研究機構が開発した，緊急時に大気中の放射性物質濃度の予測計算を行う</a:t>
            </a:r>
            <a:r>
              <a:rPr lang="en-US" altLang="ja-JP" sz="2800" dirty="0"/>
              <a:t>SPEEDI</a:t>
            </a:r>
            <a:r>
              <a:rPr lang="ja-JP" altLang="ja-JP" sz="2800" dirty="0"/>
              <a:t>（緊急時迅速放射能影響予測ネットワークシステム）及び世界規模の</a:t>
            </a:r>
            <a:r>
              <a:rPr lang="en-US" altLang="ja-JP" sz="2800" dirty="0"/>
              <a:t>WSPEEDI</a:t>
            </a:r>
            <a:r>
              <a:rPr lang="ja-JP" altLang="ja-JP" sz="2800" dirty="0"/>
              <a:t>などがあり，過去に発生した原子力発電所事故を仮定したシミュレーションを行って</a:t>
            </a:r>
            <a:r>
              <a:rPr lang="ja-JP" altLang="ja-JP" sz="2800" dirty="0" smtClean="0"/>
              <a:t>いる</a:t>
            </a:r>
            <a:r>
              <a:rPr lang="ja-JP" altLang="en-US" sz="2800" dirty="0" smtClean="0"/>
              <a:t>（</a:t>
            </a:r>
            <a:r>
              <a:rPr lang="en-US" altLang="ja-JP" sz="2800" dirty="0" smtClean="0"/>
              <a:t>Terada and Chino, 2008</a:t>
            </a:r>
            <a:r>
              <a:rPr lang="ja-JP" altLang="en-US" sz="2800" dirty="0" smtClean="0"/>
              <a:t>）</a:t>
            </a:r>
            <a:r>
              <a:rPr lang="ja-JP" altLang="ja-JP" sz="2800" dirty="0" smtClean="0"/>
              <a:t>．しかし</a:t>
            </a:r>
            <a:r>
              <a:rPr lang="ja-JP" altLang="ja-JP" sz="2800" dirty="0"/>
              <a:t>，数値モデルを用いた放射性物質の大気移流拡散シミュレーションでは不確実性が存在し，現実の放出分布との乖離を引き起こす．したがって，高精度のシミュレーションの開発には不確実性の発生条件を特定し，回避・排除していくことが求められる．</a:t>
            </a:r>
          </a:p>
          <a:p>
            <a:r>
              <a:rPr lang="en-US" altLang="ja-JP" sz="2800" dirty="0" err="1" smtClean="0"/>
              <a:t>Morino</a:t>
            </a:r>
            <a:r>
              <a:rPr lang="en-US" altLang="ja-JP" sz="2800" dirty="0" smtClean="0"/>
              <a:t> </a:t>
            </a:r>
            <a:r>
              <a:rPr lang="en-US" altLang="ja-JP" sz="2800" dirty="0"/>
              <a:t>et al</a:t>
            </a:r>
            <a:r>
              <a:rPr lang="en-US" altLang="ja-JP" sz="2800" dirty="0" smtClean="0"/>
              <a:t>.</a:t>
            </a:r>
            <a:r>
              <a:rPr lang="ja-JP" altLang="en-US" sz="2800" dirty="0" smtClean="0"/>
              <a:t>（</a:t>
            </a:r>
            <a:r>
              <a:rPr lang="en-US" altLang="ja-JP" sz="2800" dirty="0" smtClean="0"/>
              <a:t>2011</a:t>
            </a:r>
            <a:r>
              <a:rPr lang="ja-JP" altLang="en-US" sz="2800" dirty="0" smtClean="0"/>
              <a:t>）</a:t>
            </a:r>
            <a:r>
              <a:rPr lang="ja-JP" altLang="ja-JP" sz="2800" dirty="0" smtClean="0"/>
              <a:t>のように</a:t>
            </a:r>
            <a:r>
              <a:rPr lang="ja-JP" altLang="ja-JP" sz="2800" dirty="0"/>
              <a:t>不確実性に関する研究は存在するが，多くのモデルが研究段階でありシミュレーションに使う放出量データの精度にも改善の余地がある現状では，不確実性に関する議論はまだ必要であり，また，より適切なモデル開発のため様々な種類のモデルで検討することも重要である</a:t>
            </a:r>
            <a:r>
              <a:rPr lang="ja-JP" altLang="ja-JP" sz="2800" dirty="0" smtClean="0"/>
              <a:t>．そこ</a:t>
            </a:r>
            <a:r>
              <a:rPr lang="ja-JP" altLang="ja-JP" sz="2800" dirty="0"/>
              <a:t>で本研究では同位体領域大気モデルを用いて放射性物質移流拡散シミュレーションを行うとともに，気象条件と放射性物質の導入過程における不確実性を検討し，今後のシミュレーションの精度改善に資することを目的とする．</a:t>
            </a:r>
            <a:endParaRPr lang="en-US" altLang="ja-JP" sz="2800" dirty="0" smtClean="0"/>
          </a:p>
        </p:txBody>
      </p:sp>
      <p:sp>
        <p:nvSpPr>
          <p:cNvPr id="41" name="テキスト ボックス 40"/>
          <p:cNvSpPr txBox="1"/>
          <p:nvPr/>
        </p:nvSpPr>
        <p:spPr>
          <a:xfrm>
            <a:off x="571183" y="23664386"/>
            <a:ext cx="13401426" cy="707886"/>
          </a:xfrm>
          <a:prstGeom prst="rect">
            <a:avLst/>
          </a:prstGeom>
          <a:noFill/>
        </p:spPr>
        <p:txBody>
          <a:bodyPr wrap="none" rtlCol="0">
            <a:spAutoFit/>
          </a:bodyPr>
          <a:lstStyle/>
          <a:p>
            <a:r>
              <a:rPr lang="ja-JP" altLang="en-US" sz="4000" dirty="0" smtClean="0">
                <a:solidFill>
                  <a:srgbClr val="0000FF"/>
                </a:solidFill>
              </a:rPr>
              <a:t>＜</a:t>
            </a:r>
            <a:r>
              <a:rPr lang="ja-JP" altLang="en-US" sz="4000" dirty="0">
                <a:solidFill>
                  <a:srgbClr val="0000FF"/>
                </a:solidFill>
              </a:rPr>
              <a:t>放射性</a:t>
            </a:r>
            <a:r>
              <a:rPr lang="ja-JP" altLang="en-US" sz="4000" dirty="0" smtClean="0">
                <a:solidFill>
                  <a:srgbClr val="0000FF"/>
                </a:solidFill>
              </a:rPr>
              <a:t>物質輸送のための領域</a:t>
            </a:r>
            <a:r>
              <a:rPr lang="ja-JP" altLang="en-US" sz="4000" dirty="0">
                <a:solidFill>
                  <a:srgbClr val="0000FF"/>
                </a:solidFill>
              </a:rPr>
              <a:t>大気大循環</a:t>
            </a:r>
            <a:r>
              <a:rPr lang="ja-JP" altLang="en-US" sz="4000" dirty="0" smtClean="0">
                <a:solidFill>
                  <a:srgbClr val="0000FF"/>
                </a:solidFill>
              </a:rPr>
              <a:t>モデルの開発＞</a:t>
            </a:r>
            <a:endParaRPr kumimoji="1" lang="ja-JP" altLang="en-US" sz="4000" dirty="0">
              <a:solidFill>
                <a:srgbClr val="0000FF"/>
              </a:solidFill>
            </a:endParaRPr>
          </a:p>
        </p:txBody>
      </p:sp>
      <p:cxnSp>
        <p:nvCxnSpPr>
          <p:cNvPr id="45" name="直線コネクタ 44"/>
          <p:cNvCxnSpPr/>
          <p:nvPr/>
        </p:nvCxnSpPr>
        <p:spPr>
          <a:xfrm>
            <a:off x="15139987" y="5130454"/>
            <a:ext cx="0" cy="37152000"/>
          </a:xfrm>
          <a:prstGeom prst="line">
            <a:avLst/>
          </a:prstGeom>
          <a:ln w="76200">
            <a:solidFill>
              <a:srgbClr val="0000FF"/>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0" y="42214573"/>
            <a:ext cx="30279975" cy="593951"/>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400" dirty="0"/>
          </a:p>
        </p:txBody>
      </p:sp>
      <p:sp>
        <p:nvSpPr>
          <p:cNvPr id="51" name="テキスト ボックス 50"/>
          <p:cNvSpPr txBox="1"/>
          <p:nvPr/>
        </p:nvSpPr>
        <p:spPr>
          <a:xfrm>
            <a:off x="571183" y="31773414"/>
            <a:ext cx="3262432" cy="707886"/>
          </a:xfrm>
          <a:prstGeom prst="rect">
            <a:avLst/>
          </a:prstGeom>
          <a:noFill/>
        </p:spPr>
        <p:txBody>
          <a:bodyPr wrap="none" rtlCol="0">
            <a:spAutoFit/>
          </a:bodyPr>
          <a:lstStyle/>
          <a:p>
            <a:r>
              <a:rPr lang="ja-JP" altLang="en-US" sz="4000" dirty="0" smtClean="0">
                <a:solidFill>
                  <a:srgbClr val="0000FF"/>
                </a:solidFill>
              </a:rPr>
              <a:t>＜実験概要＞</a:t>
            </a:r>
            <a:endParaRPr kumimoji="1" lang="ja-JP" altLang="en-US" sz="4000" dirty="0">
              <a:solidFill>
                <a:srgbClr val="0000FF"/>
              </a:solidFill>
            </a:endParaRPr>
          </a:p>
        </p:txBody>
      </p:sp>
      <p:sp>
        <p:nvSpPr>
          <p:cNvPr id="54" name="テキスト ボックス 53"/>
          <p:cNvSpPr txBox="1"/>
          <p:nvPr/>
        </p:nvSpPr>
        <p:spPr>
          <a:xfrm>
            <a:off x="15733450" y="40271679"/>
            <a:ext cx="2441694" cy="769441"/>
          </a:xfrm>
          <a:prstGeom prst="rect">
            <a:avLst/>
          </a:prstGeom>
          <a:noFill/>
        </p:spPr>
        <p:txBody>
          <a:bodyPr wrap="none" rtlCol="0">
            <a:spAutoFit/>
          </a:bodyPr>
          <a:lstStyle/>
          <a:p>
            <a:r>
              <a:rPr kumimoji="1" lang="ja-JP" altLang="en-US" sz="4400" dirty="0" smtClean="0"/>
              <a:t>引用文献</a:t>
            </a:r>
            <a:endParaRPr kumimoji="1" lang="ja-JP" altLang="en-US" sz="4400" dirty="0"/>
          </a:p>
        </p:txBody>
      </p:sp>
      <p:sp>
        <p:nvSpPr>
          <p:cNvPr id="59" name="テキスト ボックス 58"/>
          <p:cNvSpPr txBox="1"/>
          <p:nvPr/>
        </p:nvSpPr>
        <p:spPr>
          <a:xfrm>
            <a:off x="15310841" y="5299438"/>
            <a:ext cx="5251759" cy="1107996"/>
          </a:xfrm>
          <a:prstGeom prst="rect">
            <a:avLst/>
          </a:prstGeom>
          <a:noFill/>
        </p:spPr>
        <p:txBody>
          <a:bodyPr wrap="none" rtlCol="0">
            <a:spAutoFit/>
          </a:bodyPr>
          <a:lstStyle/>
          <a:p>
            <a:r>
              <a:rPr lang="en-US" altLang="ja-JP" sz="6600" b="1" dirty="0" smtClean="0">
                <a:solidFill>
                  <a:srgbClr val="0000FF"/>
                </a:solidFill>
              </a:rPr>
              <a:t>3</a:t>
            </a:r>
            <a:r>
              <a:rPr lang="ja-JP" altLang="en-US" sz="6600" b="1" dirty="0" err="1" smtClean="0">
                <a:solidFill>
                  <a:srgbClr val="0000FF"/>
                </a:solidFill>
              </a:rPr>
              <a:t>．</a:t>
            </a:r>
            <a:r>
              <a:rPr lang="ja-JP" altLang="en-US" sz="6600" b="1" dirty="0" smtClean="0">
                <a:solidFill>
                  <a:srgbClr val="0000FF"/>
                </a:solidFill>
              </a:rPr>
              <a:t>結果と考察</a:t>
            </a:r>
            <a:endParaRPr kumimoji="1" lang="ja-JP" altLang="en-US" sz="6600" b="1" dirty="0">
              <a:solidFill>
                <a:srgbClr val="0000FF"/>
              </a:solidFill>
            </a:endParaRPr>
          </a:p>
        </p:txBody>
      </p:sp>
      <p:sp>
        <p:nvSpPr>
          <p:cNvPr id="61" name="テキスト ボックス 60"/>
          <p:cNvSpPr txBox="1"/>
          <p:nvPr/>
        </p:nvSpPr>
        <p:spPr>
          <a:xfrm>
            <a:off x="15310841" y="6282582"/>
            <a:ext cx="4801314" cy="707886"/>
          </a:xfrm>
          <a:prstGeom prst="rect">
            <a:avLst/>
          </a:prstGeom>
          <a:noFill/>
        </p:spPr>
        <p:txBody>
          <a:bodyPr wrap="none" rtlCol="0">
            <a:spAutoFit/>
          </a:bodyPr>
          <a:lstStyle/>
          <a:p>
            <a:r>
              <a:rPr lang="ja-JP" altLang="en-US" sz="4000" dirty="0">
                <a:solidFill>
                  <a:srgbClr val="0000FF"/>
                </a:solidFill>
              </a:rPr>
              <a:t>＜気象場の</a:t>
            </a:r>
            <a:r>
              <a:rPr lang="ja-JP" altLang="en-US" sz="4000" dirty="0" smtClean="0">
                <a:solidFill>
                  <a:srgbClr val="0000FF"/>
                </a:solidFill>
              </a:rPr>
              <a:t>再現性＞</a:t>
            </a:r>
            <a:endParaRPr kumimoji="1" lang="ja-JP" altLang="en-US" sz="4000" dirty="0">
              <a:solidFill>
                <a:srgbClr val="0000FF"/>
              </a:solidFill>
            </a:endParaRPr>
          </a:p>
        </p:txBody>
      </p:sp>
      <p:sp>
        <p:nvSpPr>
          <p:cNvPr id="70" name="テキスト ボックス 69"/>
          <p:cNvSpPr txBox="1"/>
          <p:nvPr/>
        </p:nvSpPr>
        <p:spPr>
          <a:xfrm>
            <a:off x="15310841" y="13699406"/>
            <a:ext cx="9727343" cy="707886"/>
          </a:xfrm>
          <a:prstGeom prst="rect">
            <a:avLst/>
          </a:prstGeom>
          <a:noFill/>
        </p:spPr>
        <p:txBody>
          <a:bodyPr wrap="none" rtlCol="0">
            <a:spAutoFit/>
          </a:bodyPr>
          <a:lstStyle/>
          <a:p>
            <a:r>
              <a:rPr kumimoji="1" lang="ja-JP" altLang="en-US" sz="4000" dirty="0" smtClean="0">
                <a:solidFill>
                  <a:srgbClr val="0000FF"/>
                </a:solidFill>
              </a:rPr>
              <a:t>＜</a:t>
            </a:r>
            <a:r>
              <a:rPr lang="en-US" altLang="ja-JP" sz="4000" dirty="0">
                <a:solidFill>
                  <a:srgbClr val="0000FF"/>
                </a:solidFill>
              </a:rPr>
              <a:t>I131</a:t>
            </a:r>
            <a:r>
              <a:rPr lang="ja-JP" altLang="en-US" sz="4000" dirty="0">
                <a:solidFill>
                  <a:srgbClr val="0000FF"/>
                </a:solidFill>
              </a:rPr>
              <a:t>と</a:t>
            </a:r>
            <a:r>
              <a:rPr lang="en-US" altLang="ja-JP" sz="4000" dirty="0" smtClean="0">
                <a:solidFill>
                  <a:srgbClr val="0000FF"/>
                </a:solidFill>
              </a:rPr>
              <a:t>Cs137</a:t>
            </a:r>
            <a:r>
              <a:rPr lang="ja-JP" altLang="en-US" sz="4000" dirty="0" smtClean="0">
                <a:solidFill>
                  <a:srgbClr val="0000FF"/>
                </a:solidFill>
              </a:rPr>
              <a:t>沈着の時空間分布の再現＞</a:t>
            </a:r>
            <a:endParaRPr kumimoji="1" lang="ja-JP" altLang="en-US" sz="4000" dirty="0">
              <a:solidFill>
                <a:srgbClr val="0000FF"/>
              </a:solidFill>
            </a:endParaRPr>
          </a:p>
        </p:txBody>
      </p:sp>
      <p:sp>
        <p:nvSpPr>
          <p:cNvPr id="92" name="テキスト ボックス 91"/>
          <p:cNvSpPr txBox="1"/>
          <p:nvPr/>
        </p:nvSpPr>
        <p:spPr>
          <a:xfrm>
            <a:off x="15572035" y="26817056"/>
            <a:ext cx="7154523" cy="707886"/>
          </a:xfrm>
          <a:prstGeom prst="rect">
            <a:avLst/>
          </a:prstGeom>
          <a:noFill/>
        </p:spPr>
        <p:txBody>
          <a:bodyPr wrap="none" rtlCol="0">
            <a:spAutoFit/>
          </a:bodyPr>
          <a:lstStyle/>
          <a:p>
            <a:r>
              <a:rPr lang="ja-JP" altLang="en-US" sz="4000" dirty="0" smtClean="0">
                <a:solidFill>
                  <a:srgbClr val="0000FF"/>
                </a:solidFill>
              </a:rPr>
              <a:t>＜</a:t>
            </a:r>
            <a:r>
              <a:rPr lang="ja-JP" altLang="en-US" sz="4000" dirty="0">
                <a:solidFill>
                  <a:srgbClr val="0000FF"/>
                </a:solidFill>
              </a:rPr>
              <a:t>シミュ</a:t>
            </a:r>
            <a:r>
              <a:rPr lang="ja-JP" altLang="en-US" sz="4000" dirty="0" smtClean="0">
                <a:solidFill>
                  <a:srgbClr val="0000FF"/>
                </a:solidFill>
              </a:rPr>
              <a:t>レーション</a:t>
            </a:r>
            <a:r>
              <a:rPr lang="ja-JP" altLang="en-US" sz="4000" dirty="0">
                <a:solidFill>
                  <a:srgbClr val="0000FF"/>
                </a:solidFill>
              </a:rPr>
              <a:t>の不確実性＞</a:t>
            </a:r>
            <a:endParaRPr kumimoji="1" lang="ja-JP" altLang="en-US" sz="4000" dirty="0">
              <a:solidFill>
                <a:srgbClr val="0000FF"/>
              </a:solidFill>
            </a:endParaRPr>
          </a:p>
        </p:txBody>
      </p:sp>
      <p:sp>
        <p:nvSpPr>
          <p:cNvPr id="140" name="正方形/長方形 139"/>
          <p:cNvSpPr/>
          <p:nvPr/>
        </p:nvSpPr>
        <p:spPr>
          <a:xfrm>
            <a:off x="15716050" y="40270357"/>
            <a:ext cx="14419909" cy="183173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587108" y="22412374"/>
            <a:ext cx="3031599" cy="1107996"/>
          </a:xfrm>
          <a:prstGeom prst="rect">
            <a:avLst/>
          </a:prstGeom>
          <a:noFill/>
        </p:spPr>
        <p:txBody>
          <a:bodyPr wrap="none" rtlCol="0">
            <a:spAutoFit/>
          </a:bodyPr>
          <a:lstStyle/>
          <a:p>
            <a:r>
              <a:rPr lang="ja-JP" altLang="en-US" sz="6600" b="1" dirty="0" smtClean="0">
                <a:solidFill>
                  <a:srgbClr val="0000FF"/>
                </a:solidFill>
              </a:rPr>
              <a:t>２</a:t>
            </a:r>
            <a:r>
              <a:rPr lang="ja-JP" altLang="en-US" sz="6600" b="1" dirty="0" smtClean="0">
                <a:solidFill>
                  <a:srgbClr val="0000FF"/>
                </a:solidFill>
              </a:rPr>
              <a:t>．手法</a:t>
            </a:r>
            <a:endParaRPr kumimoji="1" lang="ja-JP" altLang="en-US" sz="6600" b="1" dirty="0">
              <a:solidFill>
                <a:srgbClr val="0000FF"/>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476691" y="28677070"/>
            <a:ext cx="8803284" cy="327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1476690" y="31954725"/>
            <a:ext cx="8803284" cy="327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rain20110322new"/>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124763" y="5994550"/>
            <a:ext cx="3791712" cy="6327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wd_tohkatsu_i131"/>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6204403" y="20396150"/>
            <a:ext cx="5992368" cy="4852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wind20110316compare"/>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26186258" y="6073798"/>
            <a:ext cx="3864864"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0" descr="Fuku10km_rer_s-24b_all2totaldep2_20110328_131I"/>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23837740" y="14317408"/>
            <a:ext cx="5783580" cy="5661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1" descr="Fuku10km_rer_s-24b_all2totaldep2_20110328_137Cs"/>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23835737" y="20061672"/>
            <a:ext cx="5783580" cy="5661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3" descr="図10"/>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15932075" y="27812974"/>
            <a:ext cx="5579795" cy="5579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4" descr="viewer"/>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26724152" y="22015390"/>
            <a:ext cx="1449283" cy="202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16"/>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722644" y="33357590"/>
            <a:ext cx="6129311" cy="4686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7108" y="32483737"/>
            <a:ext cx="8447087" cy="560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24286" y="26311470"/>
            <a:ext cx="7315200" cy="5389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3" name="Picture 19"/>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731842" y="26297316"/>
            <a:ext cx="7315200" cy="5116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4" name="正方形/長方形 93"/>
          <p:cNvSpPr/>
          <p:nvPr/>
        </p:nvSpPr>
        <p:spPr>
          <a:xfrm>
            <a:off x="559955" y="24428598"/>
            <a:ext cx="14292000" cy="2246769"/>
          </a:xfrm>
          <a:prstGeom prst="rect">
            <a:avLst/>
          </a:prstGeom>
        </p:spPr>
        <p:txBody>
          <a:bodyPr wrap="square">
            <a:spAutoFit/>
          </a:bodyPr>
          <a:lstStyle/>
          <a:p>
            <a:r>
              <a:rPr lang="ja-JP" altLang="ja-JP" sz="2800" dirty="0"/>
              <a:t>本研究ではシミュレーションに用いる数値モデルとして，水の水素・酸素同位体比の同位体分別過程を導入した同位体大気大循環モデル</a:t>
            </a:r>
            <a:r>
              <a:rPr lang="en-US" altLang="ja-JP" sz="2800" dirty="0" err="1" smtClean="0"/>
              <a:t>IsoGSM</a:t>
            </a:r>
            <a:r>
              <a:rPr lang="ja-JP" altLang="ja-JP" sz="2800" dirty="0" smtClean="0"/>
              <a:t>の</a:t>
            </a:r>
            <a:r>
              <a:rPr lang="ja-JP" altLang="ja-JP" sz="2800" dirty="0"/>
              <a:t>領域版である</a:t>
            </a:r>
            <a:r>
              <a:rPr lang="en-US" altLang="ja-JP" sz="2800" dirty="0" err="1" smtClean="0"/>
              <a:t>IsoRSM</a:t>
            </a:r>
            <a:r>
              <a:rPr lang="ja-JP" altLang="en-US" sz="2800" dirty="0" smtClean="0"/>
              <a:t>（</a:t>
            </a:r>
            <a:r>
              <a:rPr lang="en-US" altLang="ja-JP" sz="2800" dirty="0" smtClean="0"/>
              <a:t>Yoshimura et al., 2010</a:t>
            </a:r>
            <a:r>
              <a:rPr lang="ja-JP" altLang="en-US" sz="2800" dirty="0" smtClean="0"/>
              <a:t>）</a:t>
            </a:r>
            <a:r>
              <a:rPr lang="ja-JP" altLang="ja-JP" sz="2800" dirty="0" smtClean="0"/>
              <a:t>を用い</a:t>
            </a:r>
            <a:r>
              <a:rPr lang="en-US" altLang="ja-JP" sz="2800" dirty="0" smtClean="0"/>
              <a:t>, </a:t>
            </a:r>
            <a:r>
              <a:rPr lang="en-US" altLang="ja-JP" sz="2800" dirty="0" err="1" smtClean="0"/>
              <a:t>IsoRSM</a:t>
            </a:r>
            <a:r>
              <a:rPr lang="ja-JP" altLang="ja-JP" sz="2800" dirty="0"/>
              <a:t>で従来追跡していた水安定同位体トレーサーを</a:t>
            </a:r>
            <a:r>
              <a:rPr lang="en-US" altLang="ja-JP" sz="2800" dirty="0"/>
              <a:t>I131</a:t>
            </a:r>
            <a:r>
              <a:rPr lang="ja-JP" altLang="ja-JP" sz="2800" dirty="0"/>
              <a:t>と</a:t>
            </a:r>
            <a:r>
              <a:rPr lang="en-US" altLang="ja-JP" sz="2800" dirty="0"/>
              <a:t>Cs137</a:t>
            </a:r>
            <a:r>
              <a:rPr lang="ja-JP" altLang="ja-JP" sz="2800" dirty="0"/>
              <a:t>に置き換え，乾性・湿生沈着過程を導入することで，</a:t>
            </a:r>
            <a:r>
              <a:rPr lang="en-US" altLang="ja-JP" sz="2800" dirty="0"/>
              <a:t>I131</a:t>
            </a:r>
            <a:r>
              <a:rPr lang="ja-JP" altLang="ja-JP" sz="2800" dirty="0"/>
              <a:t>と</a:t>
            </a:r>
            <a:r>
              <a:rPr lang="en-US" altLang="ja-JP" sz="2800" dirty="0"/>
              <a:t>Cs137</a:t>
            </a:r>
            <a:r>
              <a:rPr lang="ja-JP" altLang="ja-JP" sz="2800" dirty="0"/>
              <a:t>の大気中の空間分布を再現することを試みる</a:t>
            </a:r>
            <a:r>
              <a:rPr lang="ja-JP" altLang="ja-JP" sz="2800" dirty="0" smtClean="0"/>
              <a:t>．</a:t>
            </a:r>
            <a:endParaRPr lang="ja-JP" altLang="ja-JP" sz="2800" dirty="0"/>
          </a:p>
        </p:txBody>
      </p:sp>
      <p:pic>
        <p:nvPicPr>
          <p:cNvPr id="1046" name="Picture 2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87259" y="38441929"/>
            <a:ext cx="6265863" cy="331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正方形/長方形 96"/>
          <p:cNvSpPr/>
          <p:nvPr/>
        </p:nvSpPr>
        <p:spPr>
          <a:xfrm>
            <a:off x="522363" y="38599653"/>
            <a:ext cx="7632848" cy="2246769"/>
          </a:xfrm>
          <a:prstGeom prst="rect">
            <a:avLst/>
          </a:prstGeom>
        </p:spPr>
        <p:txBody>
          <a:bodyPr wrap="square">
            <a:spAutoFit/>
          </a:bodyPr>
          <a:lstStyle/>
          <a:p>
            <a:r>
              <a:rPr lang="ja-JP" altLang="en-US" sz="2800" dirty="0" smtClean="0"/>
              <a:t>感度実験として、以下の</a:t>
            </a:r>
            <a:r>
              <a:rPr lang="en-US" altLang="ja-JP" sz="2800" dirty="0" smtClean="0"/>
              <a:t>4</a:t>
            </a:r>
            <a:r>
              <a:rPr lang="ja-JP" altLang="en-US" sz="2800" dirty="0" smtClean="0"/>
              <a:t>実験を行った．</a:t>
            </a:r>
            <a:endParaRPr lang="en-US" altLang="ja-JP" sz="2800" dirty="0" smtClean="0"/>
          </a:p>
          <a:p>
            <a:pPr marL="457200" indent="-457200">
              <a:buFont typeface="Wingdings" pitchFamily="2" charset="2"/>
              <a:buChar char="Ø"/>
            </a:pPr>
            <a:r>
              <a:rPr lang="ja-JP" altLang="en-US" sz="2800" dirty="0" smtClean="0"/>
              <a:t>領域</a:t>
            </a:r>
            <a:r>
              <a:rPr lang="ja-JP" altLang="en-US" sz="2800" dirty="0"/>
              <a:t>サイズの変更（</a:t>
            </a:r>
            <a:r>
              <a:rPr lang="en-US" altLang="ja-JP" sz="2800" dirty="0"/>
              <a:t>SMLD</a:t>
            </a:r>
            <a:r>
              <a:rPr lang="ja-JP" altLang="en-US" sz="2800" dirty="0"/>
              <a:t>）</a:t>
            </a:r>
            <a:endParaRPr lang="en-US" altLang="ja-JP" sz="2800" dirty="0"/>
          </a:p>
          <a:p>
            <a:pPr marL="457200" indent="-457200">
              <a:buFont typeface="Wingdings" pitchFamily="2" charset="2"/>
              <a:buChar char="Ø"/>
            </a:pPr>
            <a:r>
              <a:rPr lang="ja-JP" altLang="en-US" sz="2800" dirty="0" smtClean="0"/>
              <a:t>湿性</a:t>
            </a:r>
            <a:r>
              <a:rPr lang="ja-JP" altLang="en-US" sz="2800" dirty="0"/>
              <a:t>沈着度の</a:t>
            </a:r>
            <a:r>
              <a:rPr lang="ja-JP" altLang="en-US" sz="2800" dirty="0" smtClean="0"/>
              <a:t>増加（</a:t>
            </a:r>
            <a:r>
              <a:rPr lang="en-US" altLang="ja-JP" sz="2800" dirty="0" smtClean="0"/>
              <a:t>WD10</a:t>
            </a:r>
            <a:r>
              <a:rPr lang="ja-JP" altLang="en-US" sz="2800" dirty="0" smtClean="0"/>
              <a:t>）</a:t>
            </a:r>
            <a:endParaRPr lang="en-US" altLang="ja-JP" sz="2800" dirty="0"/>
          </a:p>
          <a:p>
            <a:pPr marL="457200" indent="-457200">
              <a:buFont typeface="Wingdings" pitchFamily="2" charset="2"/>
              <a:buChar char="Ø"/>
            </a:pPr>
            <a:r>
              <a:rPr lang="ja-JP" altLang="en-US" sz="2800" dirty="0" smtClean="0"/>
              <a:t>水平</a:t>
            </a:r>
            <a:r>
              <a:rPr lang="ja-JP" altLang="en-US" sz="2800" dirty="0"/>
              <a:t>拡散度の増加</a:t>
            </a:r>
            <a:r>
              <a:rPr lang="ja-JP" altLang="en-US" sz="2800" dirty="0" smtClean="0"/>
              <a:t>（</a:t>
            </a:r>
            <a:r>
              <a:rPr lang="en-US" altLang="ja-JP" sz="2800" dirty="0" smtClean="0"/>
              <a:t>DC12</a:t>
            </a:r>
            <a:r>
              <a:rPr lang="ja-JP" altLang="en-US" sz="2800" dirty="0" smtClean="0"/>
              <a:t>）</a:t>
            </a:r>
            <a:endParaRPr lang="en-US" altLang="ja-JP" sz="2800" dirty="0"/>
          </a:p>
          <a:p>
            <a:pPr marL="457200" indent="-457200">
              <a:buFont typeface="Wingdings" pitchFamily="2" charset="2"/>
              <a:buChar char="Ø"/>
            </a:pPr>
            <a:r>
              <a:rPr lang="ja-JP" altLang="en-US" sz="2800" dirty="0" smtClean="0"/>
              <a:t>乾性</a:t>
            </a:r>
            <a:r>
              <a:rPr lang="ja-JP" altLang="en-US" sz="2800" dirty="0"/>
              <a:t>沈着度</a:t>
            </a:r>
            <a:r>
              <a:rPr lang="ja-JP" altLang="en-US" sz="2800" dirty="0" smtClean="0"/>
              <a:t>の減少（</a:t>
            </a:r>
            <a:r>
              <a:rPr lang="en-US" altLang="ja-JP" sz="2800" dirty="0" smtClean="0"/>
              <a:t>DD01</a:t>
            </a:r>
            <a:r>
              <a:rPr lang="ja-JP" altLang="en-US" sz="2800" dirty="0" smtClean="0"/>
              <a:t>）</a:t>
            </a:r>
            <a:endParaRPr lang="ja-JP" altLang="en-US" sz="2800" dirty="0"/>
          </a:p>
        </p:txBody>
      </p:sp>
      <p:sp>
        <p:nvSpPr>
          <p:cNvPr id="11" name="テキスト ボックス 10"/>
          <p:cNvSpPr txBox="1"/>
          <p:nvPr/>
        </p:nvSpPr>
        <p:spPr>
          <a:xfrm>
            <a:off x="15572034" y="7074670"/>
            <a:ext cx="6479637" cy="4832092"/>
          </a:xfrm>
          <a:prstGeom prst="rect">
            <a:avLst/>
          </a:prstGeom>
          <a:noFill/>
        </p:spPr>
        <p:txBody>
          <a:bodyPr wrap="square" rtlCol="0">
            <a:spAutoFit/>
          </a:bodyPr>
          <a:lstStyle/>
          <a:p>
            <a:r>
              <a:rPr lang="ja-JP" altLang="ja-JP" sz="2800" dirty="0"/>
              <a:t>モデルの再現結果とレーダーアメダスによる</a:t>
            </a:r>
            <a:r>
              <a:rPr lang="en-US" altLang="ja-JP" sz="2800" dirty="0"/>
              <a:t>2011</a:t>
            </a:r>
            <a:r>
              <a:rPr lang="ja-JP" altLang="ja-JP" sz="2800" dirty="0"/>
              <a:t>年</a:t>
            </a:r>
            <a:r>
              <a:rPr lang="en-US" altLang="ja-JP" sz="2800" dirty="0"/>
              <a:t>3</a:t>
            </a:r>
            <a:r>
              <a:rPr lang="ja-JP" altLang="ja-JP" sz="2800" dirty="0"/>
              <a:t>月</a:t>
            </a:r>
            <a:r>
              <a:rPr lang="en-US" altLang="ja-JP" sz="2800" dirty="0"/>
              <a:t>22</a:t>
            </a:r>
            <a:r>
              <a:rPr lang="ja-JP" altLang="ja-JP" sz="2800" dirty="0"/>
              <a:t>日</a:t>
            </a:r>
            <a:r>
              <a:rPr lang="en-US" altLang="ja-JP" sz="2800" dirty="0"/>
              <a:t>6</a:t>
            </a:r>
            <a:r>
              <a:rPr lang="ja-JP" altLang="ja-JP" sz="2800" dirty="0"/>
              <a:t>時間ごとの降水と風の</a:t>
            </a:r>
            <a:r>
              <a:rPr lang="ja-JP" altLang="ja-JP" sz="2800" dirty="0" smtClean="0"/>
              <a:t>分布</a:t>
            </a:r>
            <a:r>
              <a:rPr lang="ja-JP" altLang="en-US" sz="2800" dirty="0" smtClean="0"/>
              <a:t>を右の図</a:t>
            </a:r>
            <a:r>
              <a:rPr lang="ja-JP" altLang="ja-JP" sz="2800" dirty="0" smtClean="0"/>
              <a:t>に</a:t>
            </a:r>
            <a:r>
              <a:rPr lang="ja-JP" altLang="ja-JP" sz="2800" dirty="0"/>
              <a:t>示す．レーダーアメダスの画像はウェブサイト，東日本大震災</a:t>
            </a:r>
            <a:r>
              <a:rPr lang="ja-JP" altLang="ja-JP" sz="2800" dirty="0" smtClean="0"/>
              <a:t>アーカイブより</a:t>
            </a:r>
            <a:r>
              <a:rPr lang="ja-JP" altLang="ja-JP" sz="2800" dirty="0"/>
              <a:t>引用した．列島中部にかかっている降水分布が次第に太平洋側へと移動し</a:t>
            </a:r>
            <a:r>
              <a:rPr lang="en-US" altLang="ja-JP" sz="2800" dirty="0"/>
              <a:t>18</a:t>
            </a:r>
            <a:r>
              <a:rPr lang="ja-JP" altLang="ja-JP" sz="2800" dirty="0"/>
              <a:t>時には日本海側にも分布が出現するという時系列推移が観測データと計算結果ともに合致している．風の分布図も日本海・太平洋側北部の約</a:t>
            </a:r>
            <a:r>
              <a:rPr lang="en-US" altLang="ja-JP" sz="2800" dirty="0"/>
              <a:t>6m/s</a:t>
            </a:r>
            <a:r>
              <a:rPr lang="ja-JP" altLang="ja-JP" sz="2800" dirty="0"/>
              <a:t>の風が次第に支配的なっていく様子が再現できている</a:t>
            </a:r>
            <a:r>
              <a:rPr lang="ja-JP" altLang="ja-JP" sz="2800" dirty="0" smtClean="0"/>
              <a:t>．</a:t>
            </a:r>
            <a:endParaRPr lang="ja-JP" altLang="ja-JP" sz="2800" dirty="0"/>
          </a:p>
        </p:txBody>
      </p:sp>
      <p:sp>
        <p:nvSpPr>
          <p:cNvPr id="12" name="正方形/長方形 11"/>
          <p:cNvSpPr/>
          <p:nvPr/>
        </p:nvSpPr>
        <p:spPr>
          <a:xfrm>
            <a:off x="22340787" y="27790073"/>
            <a:ext cx="7824064" cy="954107"/>
          </a:xfrm>
          <a:prstGeom prst="rect">
            <a:avLst/>
          </a:prstGeom>
        </p:spPr>
        <p:txBody>
          <a:bodyPr wrap="square">
            <a:spAutoFit/>
          </a:bodyPr>
          <a:lstStyle/>
          <a:p>
            <a:pPr algn="ctr"/>
            <a:r>
              <a:rPr lang="en-US" altLang="ja-JP" sz="2800" dirty="0" smtClean="0"/>
              <a:t>E138-145</a:t>
            </a:r>
            <a:r>
              <a:rPr lang="ja-JP" altLang="en-US" sz="2800" dirty="0"/>
              <a:t>・</a:t>
            </a:r>
            <a:r>
              <a:rPr lang="en-US" altLang="ja-JP" sz="2800" dirty="0"/>
              <a:t>N35-41</a:t>
            </a:r>
            <a:r>
              <a:rPr lang="ja-JP" altLang="ja-JP" sz="2800" dirty="0"/>
              <a:t>の</a:t>
            </a:r>
            <a:r>
              <a:rPr lang="ja-JP" altLang="ja-JP" sz="2800" dirty="0" smtClean="0"/>
              <a:t>領域</a:t>
            </a:r>
            <a:r>
              <a:rPr lang="ja-JP" altLang="en-US" sz="2800" dirty="0" smtClean="0"/>
              <a:t>における</a:t>
            </a:r>
            <a:r>
              <a:rPr lang="en-US" altLang="ja-JP" sz="2800" dirty="0" smtClean="0"/>
              <a:t>I131</a:t>
            </a:r>
            <a:r>
              <a:rPr lang="ja-JP" altLang="en-US" sz="2800" dirty="0" smtClean="0"/>
              <a:t>及び</a:t>
            </a:r>
            <a:r>
              <a:rPr lang="en-US" altLang="ja-JP" sz="2800" dirty="0" smtClean="0"/>
              <a:t>Cs137</a:t>
            </a:r>
            <a:r>
              <a:rPr lang="ja-JP" altLang="ja-JP" sz="2800" dirty="0" smtClean="0"/>
              <a:t>沈着量の</a:t>
            </a:r>
            <a:r>
              <a:rPr lang="ja-JP" altLang="en-US" sz="2800" dirty="0" smtClean="0"/>
              <a:t>要因別</a:t>
            </a:r>
            <a:r>
              <a:rPr lang="ja-JP" altLang="ja-JP" sz="2800" dirty="0" smtClean="0"/>
              <a:t>割合</a:t>
            </a:r>
            <a:endParaRPr lang="ja-JP" altLang="en-US" sz="2800" dirty="0"/>
          </a:p>
        </p:txBody>
      </p:sp>
      <p:sp>
        <p:nvSpPr>
          <p:cNvPr id="23" name="正方形/長方形 22"/>
          <p:cNvSpPr/>
          <p:nvPr/>
        </p:nvSpPr>
        <p:spPr>
          <a:xfrm>
            <a:off x="15572034" y="14597684"/>
            <a:ext cx="7740053" cy="5693866"/>
          </a:xfrm>
          <a:prstGeom prst="rect">
            <a:avLst/>
          </a:prstGeom>
        </p:spPr>
        <p:txBody>
          <a:bodyPr wrap="square">
            <a:spAutoFit/>
          </a:bodyPr>
          <a:lstStyle/>
          <a:p>
            <a:r>
              <a:rPr lang="ja-JP" altLang="ja-JP" sz="2800" dirty="0" smtClean="0"/>
              <a:t>コントロール</a:t>
            </a:r>
            <a:r>
              <a:rPr lang="ja-JP" altLang="ja-JP" sz="2800" dirty="0"/>
              <a:t>実験における</a:t>
            </a:r>
            <a:r>
              <a:rPr lang="en-US" altLang="ja-JP" sz="2800" dirty="0"/>
              <a:t>I131</a:t>
            </a:r>
            <a:r>
              <a:rPr lang="ja-JP" altLang="ja-JP" sz="2800" dirty="0"/>
              <a:t>と</a:t>
            </a:r>
            <a:r>
              <a:rPr lang="en-US" altLang="ja-JP" sz="2800" dirty="0"/>
              <a:t>Cs137</a:t>
            </a:r>
            <a:r>
              <a:rPr lang="ja-JP" altLang="ja-JP" sz="2800" dirty="0" smtClean="0"/>
              <a:t>の</a:t>
            </a:r>
            <a:r>
              <a:rPr lang="en-US" altLang="ja-JP" sz="2800" dirty="0" smtClean="0"/>
              <a:t>3</a:t>
            </a:r>
            <a:r>
              <a:rPr lang="ja-JP" altLang="en-US" sz="2800" dirty="0" smtClean="0"/>
              <a:t>月中の積算沈着量</a:t>
            </a:r>
            <a:r>
              <a:rPr lang="ja-JP" altLang="ja-JP" sz="2800" dirty="0" smtClean="0"/>
              <a:t>分布を</a:t>
            </a:r>
            <a:r>
              <a:rPr lang="ja-JP" altLang="en-US" sz="2800" dirty="0" smtClean="0"/>
              <a:t>右図に</a:t>
            </a:r>
            <a:r>
              <a:rPr lang="ja-JP" altLang="ja-JP" sz="2800" dirty="0" smtClean="0"/>
              <a:t>示す．</a:t>
            </a:r>
            <a:r>
              <a:rPr lang="ja-JP" altLang="ja-JP" sz="2800" dirty="0"/>
              <a:t>文部科学省の航空機モニタリング</a:t>
            </a:r>
            <a:r>
              <a:rPr lang="ja-JP" altLang="ja-JP" sz="2800" dirty="0" smtClean="0"/>
              <a:t>結果</a:t>
            </a:r>
            <a:r>
              <a:rPr lang="ja-JP" altLang="en-US" sz="2800" dirty="0" smtClean="0"/>
              <a:t>（入れ子の図）</a:t>
            </a:r>
            <a:r>
              <a:rPr lang="ja-JP" altLang="ja-JP" sz="2800" dirty="0" smtClean="0"/>
              <a:t>と</a:t>
            </a:r>
            <a:r>
              <a:rPr lang="ja-JP" altLang="ja-JP" sz="2800" dirty="0"/>
              <a:t>比べると，沈着量のピークについてはおおむね再現できているが，拡散が強いため，沈着している地域がより広範囲に現れている．</a:t>
            </a:r>
            <a:endParaRPr lang="en-US" altLang="ja-JP" sz="2800" dirty="0" smtClean="0"/>
          </a:p>
          <a:p>
            <a:r>
              <a:rPr lang="ja-JP" altLang="en-US" sz="2800" dirty="0" smtClean="0"/>
              <a:t>また、下図は現在の首都近郊におけるホットスポットといわれる東葛地域（</a:t>
            </a:r>
            <a:r>
              <a:rPr lang="en-US" altLang="ja-JP" sz="2800" dirty="0" smtClean="0"/>
              <a:t>E139.9</a:t>
            </a:r>
            <a:r>
              <a:rPr lang="ja-JP" altLang="en-US" sz="2800" dirty="0" err="1" smtClean="0"/>
              <a:t>、</a:t>
            </a:r>
            <a:r>
              <a:rPr lang="en-US" altLang="ja-JP" sz="2800" dirty="0" smtClean="0"/>
              <a:t>N35.7</a:t>
            </a:r>
            <a:r>
              <a:rPr lang="ja-JP" altLang="en-US" sz="2800" dirty="0" smtClean="0"/>
              <a:t>地点）における沈着量の時間変化である。</a:t>
            </a:r>
            <a:r>
              <a:rPr lang="en-US" altLang="ja-JP" sz="2800" dirty="0" smtClean="0"/>
              <a:t>3</a:t>
            </a:r>
            <a:r>
              <a:rPr lang="ja-JP" altLang="ja-JP" sz="2800" dirty="0"/>
              <a:t>月</a:t>
            </a:r>
            <a:r>
              <a:rPr lang="en-US" altLang="ja-JP" sz="2800" dirty="0"/>
              <a:t>21</a:t>
            </a:r>
            <a:r>
              <a:rPr lang="ja-JP" altLang="ja-JP" sz="2800" dirty="0"/>
              <a:t>日から</a:t>
            </a:r>
            <a:r>
              <a:rPr lang="en-US" altLang="ja-JP" sz="2800" dirty="0"/>
              <a:t>22</a:t>
            </a:r>
            <a:r>
              <a:rPr lang="ja-JP" altLang="ja-JP" sz="2800" dirty="0"/>
              <a:t>日かけて沈着量が増加している．これは</a:t>
            </a:r>
            <a:r>
              <a:rPr lang="en-US" altLang="ja-JP" sz="2800" dirty="0"/>
              <a:t>21</a:t>
            </a:r>
            <a:r>
              <a:rPr lang="ja-JP" altLang="ja-JP" sz="2800" dirty="0"/>
              <a:t>日から</a:t>
            </a:r>
            <a:r>
              <a:rPr lang="en-US" altLang="ja-JP" sz="2800" dirty="0"/>
              <a:t>22</a:t>
            </a:r>
            <a:r>
              <a:rPr lang="ja-JP" altLang="ja-JP" sz="2800" dirty="0"/>
              <a:t>日に雨が降り湿生沈着による沈着量が増加したためと推測でき，気象場の変化に応じた再現ができているといえる</a:t>
            </a:r>
            <a:r>
              <a:rPr lang="ja-JP" altLang="ja-JP" sz="2800" dirty="0" smtClean="0"/>
              <a:t>．</a:t>
            </a:r>
            <a:endParaRPr lang="ja-JP" altLang="ja-JP" sz="2800" dirty="0"/>
          </a:p>
        </p:txBody>
      </p:sp>
      <p:sp>
        <p:nvSpPr>
          <p:cNvPr id="26" name="正方形/長方形 25"/>
          <p:cNvSpPr/>
          <p:nvPr/>
        </p:nvSpPr>
        <p:spPr>
          <a:xfrm>
            <a:off x="21938745" y="12244725"/>
            <a:ext cx="8112377" cy="1384995"/>
          </a:xfrm>
          <a:prstGeom prst="rect">
            <a:avLst/>
          </a:prstGeom>
        </p:spPr>
        <p:txBody>
          <a:bodyPr wrap="square">
            <a:spAutoFit/>
          </a:bodyPr>
          <a:lstStyle/>
          <a:p>
            <a:r>
              <a:rPr lang="ja-JP" altLang="ja-JP" sz="2800" dirty="0" smtClean="0"/>
              <a:t>図</a:t>
            </a:r>
            <a:r>
              <a:rPr lang="ja-JP" altLang="en-US" sz="2800" dirty="0"/>
              <a:t>　</a:t>
            </a:r>
            <a:r>
              <a:rPr lang="en-US" altLang="ja-JP" sz="2800" dirty="0" smtClean="0"/>
              <a:t>3</a:t>
            </a:r>
            <a:r>
              <a:rPr lang="ja-JP" altLang="ja-JP" sz="2800" dirty="0"/>
              <a:t>月</a:t>
            </a:r>
            <a:r>
              <a:rPr lang="en-US" altLang="ja-JP" sz="2800" dirty="0"/>
              <a:t>22</a:t>
            </a:r>
            <a:r>
              <a:rPr lang="ja-JP" altLang="ja-JP" sz="2800" dirty="0"/>
              <a:t>日の</a:t>
            </a:r>
            <a:r>
              <a:rPr lang="ja-JP" altLang="ja-JP" sz="2800" dirty="0" smtClean="0"/>
              <a:t>レーダーアメダスとモデル</a:t>
            </a:r>
            <a:r>
              <a:rPr lang="ja-JP" altLang="en-US" sz="2800" dirty="0" smtClean="0"/>
              <a:t>の</a:t>
            </a:r>
            <a:r>
              <a:rPr lang="ja-JP" altLang="ja-JP" sz="2800" dirty="0" smtClean="0"/>
              <a:t>降水分布</a:t>
            </a:r>
            <a:r>
              <a:rPr lang="ja-JP" altLang="en-US" sz="2800" dirty="0" smtClean="0"/>
              <a:t>（左）及び</a:t>
            </a:r>
            <a:r>
              <a:rPr lang="en-US" altLang="ja-JP" sz="2800" dirty="0" smtClean="0"/>
              <a:t>GPV</a:t>
            </a:r>
            <a:r>
              <a:rPr lang="ja-JP" altLang="ja-JP" sz="2800" dirty="0" smtClean="0"/>
              <a:t>とモデル</a:t>
            </a:r>
            <a:r>
              <a:rPr lang="ja-JP" altLang="en-US" sz="2800" dirty="0" smtClean="0"/>
              <a:t>の</a:t>
            </a:r>
            <a:r>
              <a:rPr lang="ja-JP" altLang="ja-JP" sz="2800" dirty="0" smtClean="0"/>
              <a:t>風向</a:t>
            </a:r>
            <a:r>
              <a:rPr lang="ja-JP" altLang="ja-JP" sz="2800" dirty="0"/>
              <a:t>（矢印）・風速（シェード；単位は</a:t>
            </a:r>
            <a:r>
              <a:rPr lang="en-US" altLang="ja-JP" sz="2800" dirty="0"/>
              <a:t>m/s</a:t>
            </a:r>
            <a:r>
              <a:rPr lang="ja-JP" altLang="ja-JP" sz="2800" dirty="0"/>
              <a:t>） </a:t>
            </a:r>
            <a:r>
              <a:rPr lang="ja-JP" altLang="ja-JP" sz="2800" dirty="0" smtClean="0"/>
              <a:t>（</a:t>
            </a:r>
            <a:r>
              <a:rPr lang="ja-JP" altLang="ja-JP" sz="2800" dirty="0"/>
              <a:t>上から順に</a:t>
            </a:r>
            <a:r>
              <a:rPr lang="en-US" altLang="ja-JP" sz="2800" dirty="0"/>
              <a:t>0</a:t>
            </a:r>
            <a:r>
              <a:rPr lang="ja-JP" altLang="ja-JP" sz="2800" dirty="0"/>
              <a:t>時，</a:t>
            </a:r>
            <a:r>
              <a:rPr lang="en-US" altLang="ja-JP" sz="2800" dirty="0"/>
              <a:t>6</a:t>
            </a:r>
            <a:r>
              <a:rPr lang="ja-JP" altLang="ja-JP" sz="2800" dirty="0"/>
              <a:t>時，</a:t>
            </a:r>
            <a:r>
              <a:rPr lang="en-US" altLang="ja-JP" sz="2800" dirty="0"/>
              <a:t>12</a:t>
            </a:r>
            <a:r>
              <a:rPr lang="ja-JP" altLang="ja-JP" sz="2800" dirty="0"/>
              <a:t>時，</a:t>
            </a:r>
            <a:r>
              <a:rPr lang="en-US" altLang="ja-JP" sz="2800" dirty="0"/>
              <a:t>18</a:t>
            </a:r>
            <a:r>
              <a:rPr lang="ja-JP" altLang="ja-JP" sz="2800" dirty="0"/>
              <a:t>時）</a:t>
            </a:r>
            <a:r>
              <a:rPr lang="ja-JP" altLang="ja-JP" sz="2800" dirty="0" smtClean="0"/>
              <a:t>．</a:t>
            </a:r>
            <a:endParaRPr lang="ja-JP" altLang="ja-JP" sz="2800" dirty="0"/>
          </a:p>
        </p:txBody>
      </p:sp>
      <p:sp>
        <p:nvSpPr>
          <p:cNvPr id="27" name="正方形/長方形 26"/>
          <p:cNvSpPr/>
          <p:nvPr/>
        </p:nvSpPr>
        <p:spPr>
          <a:xfrm>
            <a:off x="15428019" y="25274691"/>
            <a:ext cx="8001247" cy="954107"/>
          </a:xfrm>
          <a:prstGeom prst="rect">
            <a:avLst/>
          </a:prstGeom>
        </p:spPr>
        <p:txBody>
          <a:bodyPr wrap="square">
            <a:spAutoFit/>
          </a:bodyPr>
          <a:lstStyle/>
          <a:p>
            <a:pPr algn="ctr"/>
            <a:r>
              <a:rPr lang="ja-JP" altLang="ja-JP" sz="2800" dirty="0"/>
              <a:t>東葛地域における降水量と</a:t>
            </a:r>
            <a:r>
              <a:rPr lang="en-US" altLang="ja-JP" sz="2800" dirty="0"/>
              <a:t>I131</a:t>
            </a:r>
            <a:r>
              <a:rPr lang="ja-JP" altLang="ja-JP" sz="2800" dirty="0" smtClean="0"/>
              <a:t>の</a:t>
            </a:r>
            <a:r>
              <a:rPr lang="en-US" altLang="ja-JP" sz="2800" dirty="0" smtClean="0"/>
              <a:t/>
            </a:r>
            <a:br>
              <a:rPr lang="en-US" altLang="ja-JP" sz="2800" dirty="0" smtClean="0"/>
            </a:br>
            <a:r>
              <a:rPr lang="ja-JP" altLang="ja-JP" sz="2800" dirty="0" smtClean="0"/>
              <a:t>湿性</a:t>
            </a:r>
            <a:r>
              <a:rPr lang="ja-JP" altLang="ja-JP" sz="2800" dirty="0"/>
              <a:t>沈着量時系列推移</a:t>
            </a:r>
            <a:endParaRPr lang="ja-JP" altLang="en-US" sz="2800" dirty="0"/>
          </a:p>
        </p:txBody>
      </p:sp>
      <p:sp>
        <p:nvSpPr>
          <p:cNvPr id="28" name="正方形/長方形 27"/>
          <p:cNvSpPr/>
          <p:nvPr/>
        </p:nvSpPr>
        <p:spPr>
          <a:xfrm>
            <a:off x="23160322" y="25851915"/>
            <a:ext cx="6741305" cy="1384995"/>
          </a:xfrm>
          <a:prstGeom prst="rect">
            <a:avLst/>
          </a:prstGeom>
        </p:spPr>
        <p:txBody>
          <a:bodyPr wrap="square">
            <a:spAutoFit/>
          </a:bodyPr>
          <a:lstStyle/>
          <a:p>
            <a:r>
              <a:rPr lang="en-US" altLang="ja-JP" sz="2800" dirty="0" smtClean="0"/>
              <a:t>I131</a:t>
            </a:r>
            <a:r>
              <a:rPr lang="ja-JP" altLang="en-US" sz="2800" dirty="0" smtClean="0"/>
              <a:t>及び</a:t>
            </a:r>
            <a:r>
              <a:rPr lang="en-US" altLang="ja-JP" sz="2800" dirty="0" smtClean="0"/>
              <a:t>Cs137</a:t>
            </a:r>
            <a:r>
              <a:rPr lang="ja-JP" altLang="ja-JP" sz="2800" dirty="0" smtClean="0"/>
              <a:t>の</a:t>
            </a:r>
            <a:r>
              <a:rPr lang="en-US" altLang="ja-JP" sz="2800" dirty="0"/>
              <a:t>3</a:t>
            </a:r>
            <a:r>
              <a:rPr lang="ja-JP" altLang="ja-JP" sz="2800" dirty="0"/>
              <a:t>月</a:t>
            </a:r>
            <a:r>
              <a:rPr lang="en-US" altLang="ja-JP" sz="2800" dirty="0"/>
              <a:t>12</a:t>
            </a:r>
            <a:r>
              <a:rPr lang="ja-JP" altLang="ja-JP" sz="2800" dirty="0"/>
              <a:t>日から</a:t>
            </a:r>
            <a:r>
              <a:rPr lang="en-US" altLang="ja-JP" sz="2800" dirty="0"/>
              <a:t>28</a:t>
            </a:r>
            <a:r>
              <a:rPr lang="ja-JP" altLang="ja-JP" sz="2800" dirty="0" smtClean="0"/>
              <a:t>日までの</a:t>
            </a:r>
            <a:r>
              <a:rPr lang="en-US" altLang="ja-JP" sz="2800" dirty="0" smtClean="0"/>
              <a:t/>
            </a:r>
            <a:br>
              <a:rPr lang="en-US" altLang="ja-JP" sz="2800" dirty="0" smtClean="0"/>
            </a:br>
            <a:r>
              <a:rPr lang="ja-JP" altLang="ja-JP" sz="2800" dirty="0" smtClean="0"/>
              <a:t>積算</a:t>
            </a:r>
            <a:r>
              <a:rPr lang="ja-JP" altLang="ja-JP" sz="2800" dirty="0"/>
              <a:t>降下量分布（</a:t>
            </a:r>
            <a:r>
              <a:rPr lang="en-US" altLang="ja-JP" sz="2800" dirty="0" err="1"/>
              <a:t>kBq</a:t>
            </a:r>
            <a:r>
              <a:rPr lang="en-US" altLang="ja-JP" sz="2800" dirty="0"/>
              <a:t>/m</a:t>
            </a:r>
            <a:r>
              <a:rPr lang="en-US" altLang="ja-JP" sz="2800" baseline="30000" dirty="0"/>
              <a:t>2</a:t>
            </a:r>
            <a:r>
              <a:rPr lang="ja-JP" altLang="ja-JP" sz="2800" dirty="0" smtClean="0"/>
              <a:t>）</a:t>
            </a:r>
            <a:r>
              <a:rPr lang="ja-JP" altLang="en-US" sz="2800" dirty="0" smtClean="0"/>
              <a:t>及び文科省航空機観測結果（入れ子）</a:t>
            </a:r>
            <a:endParaRPr lang="ja-JP" altLang="en-US" sz="2800" dirty="0"/>
          </a:p>
        </p:txBody>
      </p:sp>
      <p:sp>
        <p:nvSpPr>
          <p:cNvPr id="29" name="正方形/長方形 28"/>
          <p:cNvSpPr/>
          <p:nvPr/>
        </p:nvSpPr>
        <p:spPr>
          <a:xfrm>
            <a:off x="15886903" y="33415077"/>
            <a:ext cx="5301756" cy="2246769"/>
          </a:xfrm>
          <a:prstGeom prst="rect">
            <a:avLst/>
          </a:prstGeom>
        </p:spPr>
        <p:txBody>
          <a:bodyPr wrap="square">
            <a:spAutoFit/>
          </a:bodyPr>
          <a:lstStyle/>
          <a:p>
            <a:r>
              <a:rPr lang="en-US" altLang="ja-JP" sz="2800" dirty="0" smtClean="0"/>
              <a:t>Cs137</a:t>
            </a:r>
            <a:r>
              <a:rPr lang="ja-JP" altLang="ja-JP" sz="2800" dirty="0" smtClean="0"/>
              <a:t>の</a:t>
            </a:r>
            <a:r>
              <a:rPr lang="en-US" altLang="ja-JP" sz="2800" dirty="0" smtClean="0"/>
              <a:t>3</a:t>
            </a:r>
            <a:r>
              <a:rPr lang="ja-JP" altLang="ja-JP" sz="2800" dirty="0" smtClean="0"/>
              <a:t>月</a:t>
            </a:r>
            <a:r>
              <a:rPr lang="en-US" altLang="ja-JP" sz="2800" dirty="0" smtClean="0"/>
              <a:t>12</a:t>
            </a:r>
            <a:r>
              <a:rPr lang="ja-JP" altLang="ja-JP" sz="2800" dirty="0" smtClean="0"/>
              <a:t>日から</a:t>
            </a:r>
            <a:r>
              <a:rPr lang="en-US" altLang="ja-JP" sz="2800" dirty="0" smtClean="0"/>
              <a:t>28</a:t>
            </a:r>
            <a:r>
              <a:rPr lang="ja-JP" altLang="ja-JP" sz="2800" dirty="0" smtClean="0"/>
              <a:t>日にまでの積算降下量分布</a:t>
            </a:r>
            <a:r>
              <a:rPr lang="en-US" altLang="ja-JP" sz="2800" dirty="0" smtClean="0"/>
              <a:t>(</a:t>
            </a:r>
            <a:r>
              <a:rPr lang="en-US" altLang="ja-JP" sz="2800" dirty="0" err="1" smtClean="0"/>
              <a:t>kBq</a:t>
            </a:r>
            <a:r>
              <a:rPr lang="en-US" altLang="ja-JP" sz="2800" dirty="0" smtClean="0"/>
              <a:t>/m</a:t>
            </a:r>
            <a:r>
              <a:rPr lang="en-US" altLang="ja-JP" sz="2800" baseline="30000" dirty="0" smtClean="0"/>
              <a:t>2</a:t>
            </a:r>
            <a:r>
              <a:rPr lang="ja-JP" altLang="ja-JP" sz="2800" dirty="0" smtClean="0"/>
              <a:t>）（左上・下，右上・下の順に</a:t>
            </a:r>
            <a:r>
              <a:rPr lang="en-US" altLang="ja-JP" sz="2800" dirty="0" smtClean="0"/>
              <a:t>(a)</a:t>
            </a:r>
            <a:r>
              <a:rPr lang="ja-JP" altLang="ja-JP" sz="2800" dirty="0" smtClean="0"/>
              <a:t>実験名</a:t>
            </a:r>
            <a:r>
              <a:rPr lang="en-US" altLang="ja-JP" sz="2800" dirty="0" smtClean="0"/>
              <a:t>CTL</a:t>
            </a:r>
            <a:r>
              <a:rPr lang="ja-JP" altLang="ja-JP" sz="2800" dirty="0" err="1" smtClean="0"/>
              <a:t>，</a:t>
            </a:r>
            <a:r>
              <a:rPr lang="en-US" altLang="ja-JP" sz="2800" dirty="0" smtClean="0"/>
              <a:t>(b)SMLD</a:t>
            </a:r>
            <a:r>
              <a:rPr lang="ja-JP" altLang="ja-JP" sz="2800" dirty="0" err="1" smtClean="0"/>
              <a:t>，</a:t>
            </a:r>
            <a:r>
              <a:rPr lang="en-US" altLang="ja-JP" sz="2800" dirty="0" smtClean="0"/>
              <a:t>(c)WD10</a:t>
            </a:r>
            <a:r>
              <a:rPr lang="ja-JP" altLang="ja-JP" sz="2800" dirty="0" err="1" smtClean="0"/>
              <a:t>，</a:t>
            </a:r>
            <a:r>
              <a:rPr lang="en-US" altLang="ja-JP" sz="2800" dirty="0" smtClean="0"/>
              <a:t>(d)DC12</a:t>
            </a:r>
            <a:r>
              <a:rPr lang="ja-JP" altLang="ja-JP" sz="2800" dirty="0" smtClean="0"/>
              <a:t>）</a:t>
            </a:r>
            <a:endParaRPr lang="ja-JP" altLang="en-US" sz="2800" dirty="0"/>
          </a:p>
        </p:txBody>
      </p:sp>
      <p:sp>
        <p:nvSpPr>
          <p:cNvPr id="34" name="正方形/長方形 33"/>
          <p:cNvSpPr/>
          <p:nvPr/>
        </p:nvSpPr>
        <p:spPr>
          <a:xfrm>
            <a:off x="15716050" y="35660094"/>
            <a:ext cx="14329593" cy="4401205"/>
          </a:xfrm>
          <a:prstGeom prst="rect">
            <a:avLst/>
          </a:prstGeom>
        </p:spPr>
        <p:txBody>
          <a:bodyPr wrap="square">
            <a:spAutoFit/>
          </a:bodyPr>
          <a:lstStyle/>
          <a:p>
            <a:pPr marL="457200" indent="-457200">
              <a:buFont typeface="Wingdings" pitchFamily="2" charset="2"/>
              <a:buChar char="Ø"/>
            </a:pPr>
            <a:r>
              <a:rPr lang="en-US" altLang="ja-JP" sz="2800" dirty="0" smtClean="0"/>
              <a:t>WD10</a:t>
            </a:r>
            <a:r>
              <a:rPr lang="ja-JP" altLang="ja-JP" sz="2800" dirty="0"/>
              <a:t>で</a:t>
            </a:r>
            <a:r>
              <a:rPr lang="ja-JP" altLang="ja-JP" sz="2800" dirty="0" smtClean="0"/>
              <a:t>は</a:t>
            </a:r>
            <a:r>
              <a:rPr lang="ja-JP" altLang="en-US" sz="2800" dirty="0" smtClean="0"/>
              <a:t>、</a:t>
            </a:r>
            <a:r>
              <a:rPr lang="ja-JP" altLang="ja-JP" sz="2800" dirty="0" smtClean="0"/>
              <a:t>湿性</a:t>
            </a:r>
            <a:r>
              <a:rPr lang="ja-JP" altLang="ja-JP" sz="2800" dirty="0"/>
              <a:t>沈着係数αの値を上げたことで放射性物質が</a:t>
            </a:r>
            <a:r>
              <a:rPr lang="ja-JP" altLang="en-US" sz="2800" dirty="0"/>
              <a:t>降水に</a:t>
            </a:r>
            <a:r>
              <a:rPr lang="ja-JP" altLang="ja-JP" sz="2800" dirty="0"/>
              <a:t>取り込まれやすくなった</a:t>
            </a:r>
            <a:r>
              <a:rPr lang="ja-JP" altLang="ja-JP" sz="2800" dirty="0" smtClean="0"/>
              <a:t>た</a:t>
            </a:r>
            <a:r>
              <a:rPr lang="ja-JP" altLang="en-US" sz="2800" dirty="0" smtClean="0"/>
              <a:t>め、</a:t>
            </a:r>
            <a:r>
              <a:rPr lang="ja-JP" altLang="ja-JP" sz="2800" dirty="0" smtClean="0"/>
              <a:t>分布</a:t>
            </a:r>
            <a:r>
              <a:rPr lang="ja-JP" altLang="ja-JP" sz="2800" dirty="0"/>
              <a:t>中心部の沈着量</a:t>
            </a:r>
            <a:r>
              <a:rPr lang="ja-JP" altLang="ja-JP" sz="2800" dirty="0" smtClean="0"/>
              <a:t>が</a:t>
            </a:r>
            <a:r>
              <a:rPr lang="en-US" altLang="ja-JP" sz="2800" dirty="0" smtClean="0"/>
              <a:t>CTL</a:t>
            </a:r>
            <a:r>
              <a:rPr lang="ja-JP" altLang="en-US" sz="2800" dirty="0" smtClean="0"/>
              <a:t>に比較して</a:t>
            </a:r>
            <a:r>
              <a:rPr lang="ja-JP" altLang="ja-JP" sz="2800" dirty="0" smtClean="0"/>
              <a:t>増加．</a:t>
            </a:r>
            <a:endParaRPr lang="en-US" altLang="ja-JP" sz="2800" dirty="0" smtClean="0"/>
          </a:p>
          <a:p>
            <a:pPr marL="457200" indent="-457200">
              <a:buFont typeface="Wingdings" pitchFamily="2" charset="2"/>
              <a:buChar char="Ø"/>
            </a:pPr>
            <a:r>
              <a:rPr lang="ja-JP" altLang="en-US" sz="2800" dirty="0"/>
              <a:t>また</a:t>
            </a:r>
            <a:r>
              <a:rPr lang="ja-JP" altLang="en-US" sz="2800" dirty="0" smtClean="0"/>
              <a:t>、</a:t>
            </a:r>
            <a:r>
              <a:rPr lang="en-US" altLang="ja-JP" sz="2800" dirty="0"/>
              <a:t>I131</a:t>
            </a:r>
            <a:r>
              <a:rPr lang="ja-JP" altLang="ja-JP" sz="2800" dirty="0"/>
              <a:t>と</a:t>
            </a:r>
            <a:r>
              <a:rPr lang="en-US" altLang="ja-JP" sz="2800" dirty="0"/>
              <a:t>Cs137</a:t>
            </a:r>
            <a:r>
              <a:rPr lang="ja-JP" altLang="ja-JP" sz="2800" dirty="0"/>
              <a:t>共に湿性沈着が大幅に増加しているが，そこまで乾性沈着は減少しておらず，結果的に領域外への輸送が減少している</a:t>
            </a:r>
            <a:r>
              <a:rPr lang="ja-JP" altLang="ja-JP" sz="2800" dirty="0" smtClean="0"/>
              <a:t>．</a:t>
            </a:r>
            <a:endParaRPr lang="ja-JP" altLang="ja-JP" sz="2800" dirty="0"/>
          </a:p>
          <a:p>
            <a:pPr marL="457200" indent="-457200">
              <a:buFont typeface="Wingdings" pitchFamily="2" charset="2"/>
              <a:buChar char="Ø"/>
            </a:pPr>
            <a:r>
              <a:rPr lang="en-US" altLang="ja-JP" sz="2800" dirty="0" smtClean="0"/>
              <a:t>SMLD</a:t>
            </a:r>
            <a:r>
              <a:rPr lang="ja-JP" altLang="ja-JP" sz="2800" dirty="0" smtClean="0"/>
              <a:t>で</a:t>
            </a:r>
            <a:r>
              <a:rPr lang="ja-JP" altLang="en-US" sz="2800" dirty="0" smtClean="0"/>
              <a:t>は、</a:t>
            </a:r>
            <a:r>
              <a:rPr lang="ja-JP" altLang="ja-JP" sz="2800" dirty="0"/>
              <a:t>領域を変更することによる降水の再現性の不確実性によりコントロール実験よりも降水量が増加した</a:t>
            </a:r>
            <a:r>
              <a:rPr lang="ja-JP" altLang="ja-JP" sz="2800" dirty="0" smtClean="0"/>
              <a:t>ため</a:t>
            </a:r>
            <a:r>
              <a:rPr lang="ja-JP" altLang="en-US" sz="2800" dirty="0" smtClean="0"/>
              <a:t>、</a:t>
            </a:r>
            <a:r>
              <a:rPr lang="ja-JP" altLang="ja-JP" sz="2800" dirty="0" smtClean="0"/>
              <a:t>湿性</a:t>
            </a:r>
            <a:r>
              <a:rPr lang="ja-JP" altLang="ja-JP" sz="2800" dirty="0"/>
              <a:t>沈着量が</a:t>
            </a:r>
            <a:r>
              <a:rPr lang="ja-JP" altLang="ja-JP" sz="2800" dirty="0" smtClean="0"/>
              <a:t>増加．</a:t>
            </a:r>
            <a:endParaRPr lang="en-US" altLang="ja-JP" sz="2800" dirty="0" smtClean="0"/>
          </a:p>
          <a:p>
            <a:pPr marL="457200" indent="-457200">
              <a:buFont typeface="Wingdings" pitchFamily="2" charset="2"/>
              <a:buChar char="Ø"/>
            </a:pPr>
            <a:r>
              <a:rPr lang="en-US" altLang="ja-JP" sz="2800" dirty="0" smtClean="0"/>
              <a:t>DC12</a:t>
            </a:r>
            <a:r>
              <a:rPr lang="ja-JP" altLang="ja-JP" sz="2800" dirty="0" smtClean="0"/>
              <a:t>では</a:t>
            </a:r>
            <a:r>
              <a:rPr lang="ja-JP" altLang="en-US" sz="2800" dirty="0" smtClean="0"/>
              <a:t>、</a:t>
            </a:r>
            <a:r>
              <a:rPr lang="ja-JP" altLang="ja-JP" sz="2800" dirty="0"/>
              <a:t>拡散が弱まったことで狭い範囲に集中して降下した</a:t>
            </a:r>
            <a:r>
              <a:rPr lang="ja-JP" altLang="ja-JP" sz="2800" dirty="0" smtClean="0"/>
              <a:t>ため</a:t>
            </a:r>
            <a:r>
              <a:rPr lang="ja-JP" altLang="en-US" sz="2800" dirty="0" smtClean="0"/>
              <a:t>、</a:t>
            </a:r>
            <a:r>
              <a:rPr lang="ja-JP" altLang="ja-JP" sz="2800" dirty="0" smtClean="0"/>
              <a:t>陸域における乾性沈着量が増加している．</a:t>
            </a:r>
            <a:endParaRPr lang="en-US" altLang="ja-JP" sz="2800" dirty="0" smtClean="0"/>
          </a:p>
          <a:p>
            <a:pPr marL="457200" indent="-457200">
              <a:buFont typeface="Wingdings" pitchFamily="2" charset="2"/>
              <a:buChar char="Ø"/>
            </a:pPr>
            <a:r>
              <a:rPr lang="en-US" altLang="ja-JP" sz="2800" dirty="0" smtClean="0"/>
              <a:t>DD01</a:t>
            </a:r>
            <a:r>
              <a:rPr lang="ja-JP" altLang="ja-JP" sz="2800" dirty="0"/>
              <a:t>では，</a:t>
            </a:r>
            <a:r>
              <a:rPr lang="en-US" altLang="ja-JP" sz="2800" dirty="0"/>
              <a:t>Cs137</a:t>
            </a:r>
            <a:r>
              <a:rPr lang="ja-JP" altLang="ja-JP" sz="2800" dirty="0"/>
              <a:t>において海面への乾性沈着が大幅に減少している反面，ほかの沈着量は少しずつ増加しており，パラメータの変更の効果が妥当に現れている</a:t>
            </a:r>
            <a:r>
              <a:rPr lang="ja-JP" altLang="ja-JP" sz="2800" dirty="0" smtClean="0"/>
              <a:t>．</a:t>
            </a:r>
            <a:endParaRPr lang="ja-JP" altLang="ja-JP" sz="2800" dirty="0"/>
          </a:p>
        </p:txBody>
      </p:sp>
      <p:sp>
        <p:nvSpPr>
          <p:cNvPr id="36" name="テキスト ボックス 35"/>
          <p:cNvSpPr txBox="1"/>
          <p:nvPr/>
        </p:nvSpPr>
        <p:spPr>
          <a:xfrm>
            <a:off x="18175144" y="40656399"/>
            <a:ext cx="11870499" cy="307777"/>
          </a:xfrm>
          <a:prstGeom prst="rect">
            <a:avLst/>
          </a:prstGeom>
          <a:noFill/>
        </p:spPr>
        <p:txBody>
          <a:bodyPr wrap="square" rtlCol="0">
            <a:spAutoFit/>
          </a:bodyPr>
          <a:lstStyle/>
          <a:p>
            <a:endParaRPr kumimoji="1" lang="ja-JP" altLang="en-US" sz="1400" dirty="0"/>
          </a:p>
        </p:txBody>
      </p:sp>
      <p:sp>
        <p:nvSpPr>
          <p:cNvPr id="43" name="テキスト ボックス 42"/>
          <p:cNvSpPr txBox="1"/>
          <p:nvPr/>
        </p:nvSpPr>
        <p:spPr>
          <a:xfrm>
            <a:off x="18175144" y="40342366"/>
            <a:ext cx="11870499" cy="2031325"/>
          </a:xfrm>
          <a:prstGeom prst="rect">
            <a:avLst/>
          </a:prstGeom>
          <a:noFill/>
        </p:spPr>
        <p:txBody>
          <a:bodyPr wrap="square" rtlCol="0">
            <a:spAutoFit/>
          </a:bodyPr>
          <a:lstStyle/>
          <a:p>
            <a:r>
              <a:rPr lang="en-US" altLang="ja-JP" sz="1800" dirty="0"/>
              <a:t>Chino, M., </a:t>
            </a:r>
            <a:r>
              <a:rPr lang="en-US" altLang="ja-JP" sz="1800" dirty="0" smtClean="0"/>
              <a:t>et al.: </a:t>
            </a:r>
            <a:r>
              <a:rPr lang="en-US" altLang="ja-JP" sz="1800" i="1" dirty="0"/>
              <a:t>Journal of Nuclear Science and Technology</a:t>
            </a:r>
            <a:r>
              <a:rPr lang="en-US" altLang="ja-JP" sz="1800" dirty="0"/>
              <a:t>, Vol.48, No.7, p.1129-1134, 2011</a:t>
            </a:r>
            <a:endParaRPr lang="en-US" altLang="ja-JP" sz="1800" dirty="0" smtClean="0"/>
          </a:p>
          <a:p>
            <a:r>
              <a:rPr lang="en-US" altLang="ja-JP" sz="1800" dirty="0" smtClean="0"/>
              <a:t>Terada</a:t>
            </a:r>
            <a:r>
              <a:rPr lang="en-US" altLang="ja-JP" sz="1800" dirty="0"/>
              <a:t>. H. and Chino. </a:t>
            </a:r>
            <a:r>
              <a:rPr lang="en-US" altLang="ja-JP" sz="1800" dirty="0" smtClean="0"/>
              <a:t>M</a:t>
            </a:r>
            <a:r>
              <a:rPr lang="en-US" altLang="ja-JP" sz="1800" dirty="0"/>
              <a:t>:</a:t>
            </a:r>
            <a:r>
              <a:rPr lang="ja-JP" altLang="ja-JP" sz="1800" dirty="0" smtClean="0"/>
              <a:t> </a:t>
            </a:r>
            <a:r>
              <a:rPr lang="ja-JP" altLang="ja-JP" sz="1800" i="1" dirty="0"/>
              <a:t>Journal of Nuclear Science and Technology, </a:t>
            </a:r>
            <a:r>
              <a:rPr lang="ja-JP" altLang="ja-JP" sz="1800" dirty="0"/>
              <a:t>Vol.45, Issue.9, pp.920-931, 2008</a:t>
            </a:r>
          </a:p>
          <a:p>
            <a:r>
              <a:rPr lang="en-US" altLang="ja-JP" sz="1800" dirty="0" err="1" smtClean="0"/>
              <a:t>Morino</a:t>
            </a:r>
            <a:r>
              <a:rPr lang="en-US" altLang="ja-JP" sz="1800" dirty="0"/>
              <a:t>, Y., </a:t>
            </a:r>
            <a:r>
              <a:rPr lang="en-US" altLang="ja-JP" sz="1800" dirty="0" err="1"/>
              <a:t>Ohara</a:t>
            </a:r>
            <a:r>
              <a:rPr lang="en-US" altLang="ja-JP" sz="1800" dirty="0"/>
              <a:t>. T. and </a:t>
            </a:r>
            <a:r>
              <a:rPr lang="en-US" altLang="ja-JP" sz="1800" dirty="0" err="1"/>
              <a:t>Nishizawa</a:t>
            </a:r>
            <a:r>
              <a:rPr lang="en-US" altLang="ja-JP" sz="1800" dirty="0"/>
              <a:t>. M.: </a:t>
            </a:r>
            <a:r>
              <a:rPr lang="en-US" altLang="ja-JP" sz="1800" i="1" dirty="0" smtClean="0"/>
              <a:t>Geophysical </a:t>
            </a:r>
            <a:r>
              <a:rPr lang="en-US" altLang="ja-JP" sz="1800" i="1" dirty="0"/>
              <a:t>Research Letters, </a:t>
            </a:r>
            <a:r>
              <a:rPr lang="en-US" altLang="ja-JP" sz="1800" dirty="0"/>
              <a:t>Vol.38, L00G11, doi:10.1029/2011GL048689, </a:t>
            </a:r>
            <a:r>
              <a:rPr lang="en-US" altLang="ja-JP" sz="1800" dirty="0" smtClean="0"/>
              <a:t>2011</a:t>
            </a:r>
          </a:p>
          <a:p>
            <a:r>
              <a:rPr lang="en-US" altLang="ja-JP" sz="1800" dirty="0"/>
              <a:t>Yoshimura. K., </a:t>
            </a:r>
            <a:r>
              <a:rPr lang="en-US" altLang="ja-JP" sz="1800" dirty="0" err="1"/>
              <a:t>Kanamitsu</a:t>
            </a:r>
            <a:r>
              <a:rPr lang="en-US" altLang="ja-JP" sz="1800" dirty="0"/>
              <a:t>. M. and </a:t>
            </a:r>
            <a:r>
              <a:rPr lang="en-US" altLang="ja-JP" sz="1800" dirty="0" err="1"/>
              <a:t>Dettinger</a:t>
            </a:r>
            <a:r>
              <a:rPr lang="en-US" altLang="ja-JP" sz="1800" dirty="0"/>
              <a:t>. M</a:t>
            </a:r>
            <a:r>
              <a:rPr lang="en-US" altLang="ja-JP" sz="1800" dirty="0" smtClean="0"/>
              <a:t>.: </a:t>
            </a:r>
            <a:r>
              <a:rPr lang="en-US" altLang="ja-JP" sz="1800" i="1" dirty="0"/>
              <a:t>Journal of geophysical research</a:t>
            </a:r>
            <a:r>
              <a:rPr lang="en-US" altLang="ja-JP" sz="1800" dirty="0"/>
              <a:t>, Vol.15, D18114, doi:10.1029/2010JD014032, 2010</a:t>
            </a:r>
            <a:endParaRPr lang="ja-JP" altLang="ja-JP" sz="1800" dirty="0"/>
          </a:p>
          <a:p>
            <a:endParaRPr kumimoji="1" lang="ja-JP" altLang="en-US" sz="18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1850</TotalTime>
  <Words>1117</Words>
  <Application>Microsoft Office PowerPoint</Application>
  <PresentationFormat>ユーザー設定</PresentationFormat>
  <Paragraphs>43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michio</dc:creator>
  <cp:lastModifiedBy>Kei Yoshimura</cp:lastModifiedBy>
  <cp:revision>52</cp:revision>
  <dcterms:created xsi:type="dcterms:W3CDTF">2012-04-19T05:30:34Z</dcterms:created>
  <dcterms:modified xsi:type="dcterms:W3CDTF">2013-01-28T03:48:32Z</dcterms:modified>
</cp:coreProperties>
</file>