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0279975" cy="42808525"/>
  <p:notesSz cx="6807200" cy="9939338"/>
  <p:defaultText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310" autoAdjust="0"/>
  </p:normalViewPr>
  <p:slideViewPr>
    <p:cSldViewPr>
      <p:cViewPr>
        <p:scale>
          <a:sx n="20" d="100"/>
          <a:sy n="20" d="100"/>
        </p:scale>
        <p:origin x="-1290" y="2244"/>
      </p:cViewPr>
      <p:guideLst>
        <p:guide orient="horz" pos="13483"/>
        <p:guide pos="9537"/>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1"/>
            <a:ext cx="2949990" cy="496427"/>
          </a:xfrm>
          <a:prstGeom prst="rect">
            <a:avLst/>
          </a:prstGeom>
        </p:spPr>
        <p:txBody>
          <a:bodyPr vert="horz" lIns="88340" tIns="44170" rIns="88340" bIns="44170" rtlCol="0"/>
          <a:lstStyle>
            <a:lvl1pPr algn="l">
              <a:defRPr sz="1200"/>
            </a:lvl1pPr>
          </a:lstStyle>
          <a:p>
            <a:endParaRPr kumimoji="1" lang="ja-JP" altLang="en-US"/>
          </a:p>
        </p:txBody>
      </p:sp>
      <p:sp>
        <p:nvSpPr>
          <p:cNvPr id="3" name="日付プレースホルダ 2"/>
          <p:cNvSpPr>
            <a:spLocks noGrp="1"/>
          </p:cNvSpPr>
          <p:nvPr>
            <p:ph type="dt" idx="1"/>
          </p:nvPr>
        </p:nvSpPr>
        <p:spPr>
          <a:xfrm>
            <a:off x="3855689" y="1"/>
            <a:ext cx="2949990" cy="496427"/>
          </a:xfrm>
          <a:prstGeom prst="rect">
            <a:avLst/>
          </a:prstGeom>
        </p:spPr>
        <p:txBody>
          <a:bodyPr vert="horz" lIns="88340" tIns="44170" rIns="88340" bIns="44170" rtlCol="0"/>
          <a:lstStyle>
            <a:lvl1pPr algn="r">
              <a:defRPr sz="1200"/>
            </a:lvl1pPr>
          </a:lstStyle>
          <a:p>
            <a:fld id="{E6D02CFA-1869-4A51-9FCB-910FA5AC8458}" type="datetimeFigureOut">
              <a:rPr kumimoji="1" lang="ja-JP" altLang="en-US" smtClean="0"/>
              <a:t>2013/1/25</a:t>
            </a:fld>
            <a:endParaRPr kumimoji="1" lang="ja-JP" altLang="en-US"/>
          </a:p>
        </p:txBody>
      </p:sp>
      <p:sp>
        <p:nvSpPr>
          <p:cNvPr id="4" name="スライド イメージ プレースホルダ 3"/>
          <p:cNvSpPr>
            <a:spLocks noGrp="1" noRot="1" noChangeAspect="1"/>
          </p:cNvSpPr>
          <p:nvPr>
            <p:ph type="sldImg" idx="2"/>
          </p:nvPr>
        </p:nvSpPr>
        <p:spPr>
          <a:xfrm>
            <a:off x="2085975" y="746125"/>
            <a:ext cx="2635250" cy="3725863"/>
          </a:xfrm>
          <a:prstGeom prst="rect">
            <a:avLst/>
          </a:prstGeom>
          <a:noFill/>
          <a:ln w="12700">
            <a:solidFill>
              <a:prstClr val="black"/>
            </a:solidFill>
          </a:ln>
        </p:spPr>
        <p:txBody>
          <a:bodyPr vert="horz" lIns="88340" tIns="44170" rIns="88340" bIns="44170" rtlCol="0" anchor="ctr"/>
          <a:lstStyle/>
          <a:p>
            <a:endParaRPr lang="ja-JP" altLang="en-US"/>
          </a:p>
        </p:txBody>
      </p:sp>
      <p:sp>
        <p:nvSpPr>
          <p:cNvPr id="5" name="ノート プレースホルダ 4"/>
          <p:cNvSpPr>
            <a:spLocks noGrp="1"/>
          </p:cNvSpPr>
          <p:nvPr>
            <p:ph type="body" sz="quarter" idx="3"/>
          </p:nvPr>
        </p:nvSpPr>
        <p:spPr>
          <a:xfrm>
            <a:off x="680416" y="4720684"/>
            <a:ext cx="5446369" cy="4472471"/>
          </a:xfrm>
          <a:prstGeom prst="rect">
            <a:avLst/>
          </a:prstGeom>
        </p:spPr>
        <p:txBody>
          <a:bodyPr vert="horz" lIns="88340" tIns="44170" rIns="88340" bIns="4417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1369"/>
            <a:ext cx="2949990" cy="496427"/>
          </a:xfrm>
          <a:prstGeom prst="rect">
            <a:avLst/>
          </a:prstGeom>
        </p:spPr>
        <p:txBody>
          <a:bodyPr vert="horz" lIns="88340" tIns="44170" rIns="88340" bIns="4417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689" y="9441369"/>
            <a:ext cx="2949990" cy="496427"/>
          </a:xfrm>
          <a:prstGeom prst="rect">
            <a:avLst/>
          </a:prstGeom>
        </p:spPr>
        <p:txBody>
          <a:bodyPr vert="horz" lIns="88340" tIns="44170" rIns="88340" bIns="44170" rtlCol="0" anchor="b"/>
          <a:lstStyle>
            <a:lvl1pPr algn="r">
              <a:defRPr sz="1200"/>
            </a:lvl1pPr>
          </a:lstStyle>
          <a:p>
            <a:fld id="{ECC0C69E-98AF-45AF-A810-A7E14447B050}"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ECC0C69E-98AF-45AF-A810-A7E14447B050}" type="slidenum">
              <a:rPr kumimoji="1" lang="ja-JP" altLang="en-US" smtClean="0"/>
              <a:t>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70998" y="13298392"/>
            <a:ext cx="25737979" cy="9176087"/>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4541996" y="24258164"/>
            <a:ext cx="21195983" cy="10939956"/>
          </a:xfrm>
        </p:spPr>
        <p:txBody>
          <a:bodyPr/>
          <a:lstStyle>
            <a:lvl1pPr marL="0" indent="0" algn="ctr">
              <a:buNone/>
              <a:defRPr>
                <a:solidFill>
                  <a:schemeClr val="tx1">
                    <a:tint val="75000"/>
                  </a:schemeClr>
                </a:solidFill>
              </a:defRPr>
            </a:lvl1pPr>
            <a:lvl2pPr marL="2088215" indent="0" algn="ctr">
              <a:buNone/>
              <a:defRPr>
                <a:solidFill>
                  <a:schemeClr val="tx1">
                    <a:tint val="75000"/>
                  </a:schemeClr>
                </a:solidFill>
              </a:defRPr>
            </a:lvl2pPr>
            <a:lvl3pPr marL="4176431" indent="0" algn="ctr">
              <a:buNone/>
              <a:defRPr>
                <a:solidFill>
                  <a:schemeClr val="tx1">
                    <a:tint val="75000"/>
                  </a:schemeClr>
                </a:solidFill>
              </a:defRPr>
            </a:lvl3pPr>
            <a:lvl4pPr marL="6264646" indent="0" algn="ctr">
              <a:buNone/>
              <a:defRPr>
                <a:solidFill>
                  <a:schemeClr val="tx1">
                    <a:tint val="75000"/>
                  </a:schemeClr>
                </a:solidFill>
              </a:defRPr>
            </a:lvl4pPr>
            <a:lvl5pPr marL="8352861" indent="0" algn="ctr">
              <a:buNone/>
              <a:defRPr>
                <a:solidFill>
                  <a:schemeClr val="tx1">
                    <a:tint val="75000"/>
                  </a:schemeClr>
                </a:solidFill>
              </a:defRPr>
            </a:lvl5pPr>
            <a:lvl6pPr marL="10441076" indent="0" algn="ctr">
              <a:buNone/>
              <a:defRPr>
                <a:solidFill>
                  <a:schemeClr val="tx1">
                    <a:tint val="75000"/>
                  </a:schemeClr>
                </a:solidFill>
              </a:defRPr>
            </a:lvl6pPr>
            <a:lvl7pPr marL="12529292" indent="0" algn="ctr">
              <a:buNone/>
              <a:defRPr>
                <a:solidFill>
                  <a:schemeClr val="tx1">
                    <a:tint val="75000"/>
                  </a:schemeClr>
                </a:solidFill>
              </a:defRPr>
            </a:lvl7pPr>
            <a:lvl8pPr marL="14617507" indent="0" algn="ctr">
              <a:buNone/>
              <a:defRPr>
                <a:solidFill>
                  <a:schemeClr val="tx1">
                    <a:tint val="75000"/>
                  </a:schemeClr>
                </a:solidFill>
              </a:defRPr>
            </a:lvl8pPr>
            <a:lvl9pPr marL="16705722"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69129A90-F8AE-49D1-828E-932CD0795EDF}" type="datetimeFigureOut">
              <a:rPr kumimoji="1" lang="ja-JP" altLang="en-US" smtClean="0"/>
              <a:pPr/>
              <a:t>2013/1/25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80FE18-E855-49D5-87A8-43DEA26EDAA3}"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9129A90-F8AE-49D1-828E-932CD0795EDF}" type="datetimeFigureOut">
              <a:rPr kumimoji="1" lang="ja-JP" altLang="en-US" smtClean="0"/>
              <a:pPr/>
              <a:t>2013/1/25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80FE18-E855-49D5-87A8-43DEA26EDAA3}"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698227" y="10702131"/>
            <a:ext cx="22557528" cy="227995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015123" y="10702131"/>
            <a:ext cx="67178439" cy="227995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9129A90-F8AE-49D1-828E-932CD0795EDF}" type="datetimeFigureOut">
              <a:rPr kumimoji="1" lang="ja-JP" altLang="en-US" smtClean="0"/>
              <a:pPr/>
              <a:t>2013/1/25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80FE18-E855-49D5-87A8-43DEA26EDAA3}"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69129A90-F8AE-49D1-828E-932CD0795EDF}" type="datetimeFigureOut">
              <a:rPr kumimoji="1" lang="ja-JP" altLang="en-US" smtClean="0"/>
              <a:pPr/>
              <a:t>2013/1/25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80FE18-E855-49D5-87A8-43DEA26EDAA3}"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2391909" y="27508444"/>
            <a:ext cx="25737979" cy="8502249"/>
          </a:xfrm>
        </p:spPr>
        <p:txBody>
          <a:bodyPr anchor="t"/>
          <a:lstStyle>
            <a:lvl1pPr algn="l">
              <a:defRPr sz="18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2391909" y="18144082"/>
            <a:ext cx="25737979" cy="9364362"/>
          </a:xfrm>
        </p:spPr>
        <p:txBody>
          <a:bodyPr anchor="b"/>
          <a:lstStyle>
            <a:lvl1pPr marL="0" indent="0">
              <a:buNone/>
              <a:defRPr sz="9100">
                <a:solidFill>
                  <a:schemeClr val="tx1">
                    <a:tint val="75000"/>
                  </a:schemeClr>
                </a:solidFill>
              </a:defRPr>
            </a:lvl1pPr>
            <a:lvl2pPr marL="2088215" indent="0">
              <a:buNone/>
              <a:defRPr sz="8200">
                <a:solidFill>
                  <a:schemeClr val="tx1">
                    <a:tint val="75000"/>
                  </a:schemeClr>
                </a:solidFill>
              </a:defRPr>
            </a:lvl2pPr>
            <a:lvl3pPr marL="4176431" indent="0">
              <a:buNone/>
              <a:defRPr sz="7300">
                <a:solidFill>
                  <a:schemeClr val="tx1">
                    <a:tint val="75000"/>
                  </a:schemeClr>
                </a:solidFill>
              </a:defRPr>
            </a:lvl3pPr>
            <a:lvl4pPr marL="6264646" indent="0">
              <a:buNone/>
              <a:defRPr sz="6400">
                <a:solidFill>
                  <a:schemeClr val="tx1">
                    <a:tint val="75000"/>
                  </a:schemeClr>
                </a:solidFill>
              </a:defRPr>
            </a:lvl4pPr>
            <a:lvl5pPr marL="8352861" indent="0">
              <a:buNone/>
              <a:defRPr sz="6400">
                <a:solidFill>
                  <a:schemeClr val="tx1">
                    <a:tint val="75000"/>
                  </a:schemeClr>
                </a:solidFill>
              </a:defRPr>
            </a:lvl5pPr>
            <a:lvl6pPr marL="10441076" indent="0">
              <a:buNone/>
              <a:defRPr sz="6400">
                <a:solidFill>
                  <a:schemeClr val="tx1">
                    <a:tint val="75000"/>
                  </a:schemeClr>
                </a:solidFill>
              </a:defRPr>
            </a:lvl6pPr>
            <a:lvl7pPr marL="12529292" indent="0">
              <a:buNone/>
              <a:defRPr sz="6400">
                <a:solidFill>
                  <a:schemeClr val="tx1">
                    <a:tint val="75000"/>
                  </a:schemeClr>
                </a:solidFill>
              </a:defRPr>
            </a:lvl7pPr>
            <a:lvl8pPr marL="14617507" indent="0">
              <a:buNone/>
              <a:defRPr sz="6400">
                <a:solidFill>
                  <a:schemeClr val="tx1">
                    <a:tint val="75000"/>
                  </a:schemeClr>
                </a:solidFill>
              </a:defRPr>
            </a:lvl8pPr>
            <a:lvl9pPr marL="16705722" indent="0">
              <a:buNone/>
              <a:defRPr sz="6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69129A90-F8AE-49D1-828E-932CD0795EDF}" type="datetimeFigureOut">
              <a:rPr kumimoji="1" lang="ja-JP" altLang="en-US" smtClean="0"/>
              <a:pPr/>
              <a:t>2013/1/25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BE80FE18-E855-49D5-87A8-43DEA26EDAA3}"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015123" y="62349824"/>
            <a:ext cx="44867985" cy="17634734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87773" y="62349824"/>
            <a:ext cx="44867982" cy="176347340"/>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69129A90-F8AE-49D1-828E-932CD0795EDF}" type="datetimeFigureOut">
              <a:rPr kumimoji="1" lang="ja-JP" altLang="en-US" smtClean="0"/>
              <a:pPr/>
              <a:t>2013/1/25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E80FE18-E855-49D5-87A8-43DEA26EDAA3}"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513999" y="1714326"/>
            <a:ext cx="27251978" cy="7134754"/>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513999" y="9582375"/>
            <a:ext cx="13378914"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1513999" y="13575852"/>
            <a:ext cx="13378914"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15381808" y="9582375"/>
            <a:ext cx="13384170" cy="3993477"/>
          </a:xfrm>
        </p:spPr>
        <p:txBody>
          <a:bodyPr anchor="b"/>
          <a:lstStyle>
            <a:lvl1pPr marL="0" indent="0">
              <a:buNone/>
              <a:defRPr sz="11000" b="1"/>
            </a:lvl1pPr>
            <a:lvl2pPr marL="2088215" indent="0">
              <a:buNone/>
              <a:defRPr sz="9100" b="1"/>
            </a:lvl2pPr>
            <a:lvl3pPr marL="4176431" indent="0">
              <a:buNone/>
              <a:defRPr sz="8200" b="1"/>
            </a:lvl3pPr>
            <a:lvl4pPr marL="6264646" indent="0">
              <a:buNone/>
              <a:defRPr sz="7300" b="1"/>
            </a:lvl4pPr>
            <a:lvl5pPr marL="8352861" indent="0">
              <a:buNone/>
              <a:defRPr sz="7300" b="1"/>
            </a:lvl5pPr>
            <a:lvl6pPr marL="10441076" indent="0">
              <a:buNone/>
              <a:defRPr sz="7300" b="1"/>
            </a:lvl6pPr>
            <a:lvl7pPr marL="12529292" indent="0">
              <a:buNone/>
              <a:defRPr sz="7300" b="1"/>
            </a:lvl7pPr>
            <a:lvl8pPr marL="14617507" indent="0">
              <a:buNone/>
              <a:defRPr sz="7300" b="1"/>
            </a:lvl8pPr>
            <a:lvl9pPr marL="16705722" indent="0">
              <a:buNone/>
              <a:defRPr sz="73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15381808" y="13575852"/>
            <a:ext cx="13384170" cy="2466445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69129A90-F8AE-49D1-828E-932CD0795EDF}" type="datetimeFigureOut">
              <a:rPr kumimoji="1" lang="ja-JP" altLang="en-US" smtClean="0"/>
              <a:pPr/>
              <a:t>2013/1/25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BE80FE18-E855-49D5-87A8-43DEA26EDAA3}"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69129A90-F8AE-49D1-828E-932CD0795EDF}" type="datetimeFigureOut">
              <a:rPr kumimoji="1" lang="ja-JP" altLang="en-US" smtClean="0"/>
              <a:pPr/>
              <a:t>2013/1/25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BE80FE18-E855-49D5-87A8-43DEA26EDAA3}"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9129A90-F8AE-49D1-828E-932CD0795EDF}" type="datetimeFigureOut">
              <a:rPr kumimoji="1" lang="ja-JP" altLang="en-US" smtClean="0"/>
              <a:pPr/>
              <a:t>2013/1/25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BE80FE18-E855-49D5-87A8-43DEA26EDAA3}"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14000" y="1704413"/>
            <a:ext cx="9961903" cy="7253667"/>
          </a:xfrm>
        </p:spPr>
        <p:txBody>
          <a:bodyPr anchor="b"/>
          <a:lstStyle>
            <a:lvl1pPr algn="l">
              <a:defRPr sz="9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11838629" y="1704417"/>
            <a:ext cx="16927347" cy="36535890"/>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1514000" y="8958084"/>
            <a:ext cx="9961903" cy="2928222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9129A90-F8AE-49D1-828E-932CD0795EDF}" type="datetimeFigureOut">
              <a:rPr kumimoji="1" lang="ja-JP" altLang="en-US" smtClean="0"/>
              <a:pPr/>
              <a:t>2013/1/25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E80FE18-E855-49D5-87A8-43DEA26EDAA3}"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935087" y="29965968"/>
            <a:ext cx="18167985" cy="3537652"/>
          </a:xfrm>
        </p:spPr>
        <p:txBody>
          <a:bodyPr anchor="b"/>
          <a:lstStyle>
            <a:lvl1pPr algn="l">
              <a:defRPr sz="9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5935087" y="3825021"/>
            <a:ext cx="18167985" cy="25685115"/>
          </a:xfrm>
        </p:spPr>
        <p:txBody>
          <a:bodyPr/>
          <a:lstStyle>
            <a:lvl1pPr marL="0" indent="0">
              <a:buNone/>
              <a:defRPr sz="14600"/>
            </a:lvl1pPr>
            <a:lvl2pPr marL="2088215" indent="0">
              <a:buNone/>
              <a:defRPr sz="12800"/>
            </a:lvl2pPr>
            <a:lvl3pPr marL="4176431" indent="0">
              <a:buNone/>
              <a:defRPr sz="11000"/>
            </a:lvl3pPr>
            <a:lvl4pPr marL="6264646" indent="0">
              <a:buNone/>
              <a:defRPr sz="9100"/>
            </a:lvl4pPr>
            <a:lvl5pPr marL="8352861" indent="0">
              <a:buNone/>
              <a:defRPr sz="9100"/>
            </a:lvl5pPr>
            <a:lvl6pPr marL="10441076" indent="0">
              <a:buNone/>
              <a:defRPr sz="9100"/>
            </a:lvl6pPr>
            <a:lvl7pPr marL="12529292" indent="0">
              <a:buNone/>
              <a:defRPr sz="9100"/>
            </a:lvl7pPr>
            <a:lvl8pPr marL="14617507" indent="0">
              <a:buNone/>
              <a:defRPr sz="9100"/>
            </a:lvl8pPr>
            <a:lvl9pPr marL="16705722" indent="0">
              <a:buNone/>
              <a:defRPr sz="9100"/>
            </a:lvl9pPr>
          </a:lstStyle>
          <a:p>
            <a:endParaRPr kumimoji="1" lang="ja-JP" altLang="en-US"/>
          </a:p>
        </p:txBody>
      </p:sp>
      <p:sp>
        <p:nvSpPr>
          <p:cNvPr id="4" name="テキスト プレースホルダ 3"/>
          <p:cNvSpPr>
            <a:spLocks noGrp="1"/>
          </p:cNvSpPr>
          <p:nvPr>
            <p:ph type="body" sz="half" idx="2"/>
          </p:nvPr>
        </p:nvSpPr>
        <p:spPr>
          <a:xfrm>
            <a:off x="5935087" y="33503620"/>
            <a:ext cx="18167985" cy="5024053"/>
          </a:xfrm>
        </p:spPr>
        <p:txBody>
          <a:bodyPr/>
          <a:lstStyle>
            <a:lvl1pPr marL="0" indent="0">
              <a:buNone/>
              <a:defRPr sz="6400"/>
            </a:lvl1pPr>
            <a:lvl2pPr marL="2088215" indent="0">
              <a:buNone/>
              <a:defRPr sz="5500"/>
            </a:lvl2pPr>
            <a:lvl3pPr marL="4176431" indent="0">
              <a:buNone/>
              <a:defRPr sz="4600"/>
            </a:lvl3pPr>
            <a:lvl4pPr marL="6264646" indent="0">
              <a:buNone/>
              <a:defRPr sz="4100"/>
            </a:lvl4pPr>
            <a:lvl5pPr marL="8352861" indent="0">
              <a:buNone/>
              <a:defRPr sz="4100"/>
            </a:lvl5pPr>
            <a:lvl6pPr marL="10441076" indent="0">
              <a:buNone/>
              <a:defRPr sz="4100"/>
            </a:lvl6pPr>
            <a:lvl7pPr marL="12529292" indent="0">
              <a:buNone/>
              <a:defRPr sz="4100"/>
            </a:lvl7pPr>
            <a:lvl8pPr marL="14617507" indent="0">
              <a:buNone/>
              <a:defRPr sz="4100"/>
            </a:lvl8pPr>
            <a:lvl9pPr marL="16705722" indent="0">
              <a:buNone/>
              <a:defRPr sz="41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69129A90-F8AE-49D1-828E-932CD0795EDF}" type="datetimeFigureOut">
              <a:rPr kumimoji="1" lang="ja-JP" altLang="en-US" smtClean="0"/>
              <a:pPr/>
              <a:t>2013/1/25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BE80FE18-E855-49D5-87A8-43DEA26EDAA3}"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1513999" y="1714326"/>
            <a:ext cx="27251978" cy="7134754"/>
          </a:xfrm>
          <a:prstGeom prst="rect">
            <a:avLst/>
          </a:prstGeom>
        </p:spPr>
        <p:txBody>
          <a:bodyPr vert="horz" lIns="417643" tIns="208822" rIns="417643" bIns="208822"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513999" y="9988659"/>
            <a:ext cx="27251978" cy="28251648"/>
          </a:xfrm>
          <a:prstGeom prst="rect">
            <a:avLst/>
          </a:prstGeom>
        </p:spPr>
        <p:txBody>
          <a:bodyPr vert="horz" lIns="417643" tIns="208822" rIns="417643" bIns="208822"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1513999" y="39677164"/>
            <a:ext cx="7065328" cy="2279158"/>
          </a:xfrm>
          <a:prstGeom prst="rect">
            <a:avLst/>
          </a:prstGeom>
        </p:spPr>
        <p:txBody>
          <a:bodyPr vert="horz" lIns="417643" tIns="208822" rIns="417643" bIns="208822" rtlCol="0" anchor="ctr"/>
          <a:lstStyle>
            <a:lvl1pPr algn="l">
              <a:defRPr sz="5500">
                <a:solidFill>
                  <a:schemeClr val="tx1">
                    <a:tint val="75000"/>
                  </a:schemeClr>
                </a:solidFill>
              </a:defRPr>
            </a:lvl1pPr>
          </a:lstStyle>
          <a:p>
            <a:fld id="{69129A90-F8AE-49D1-828E-932CD0795EDF}" type="datetimeFigureOut">
              <a:rPr kumimoji="1" lang="ja-JP" altLang="en-US" smtClean="0"/>
              <a:pPr/>
              <a:t>2013/1/25</a:t>
            </a:fld>
            <a:endParaRPr kumimoji="1" lang="ja-JP" altLang="en-US"/>
          </a:p>
        </p:txBody>
      </p:sp>
      <p:sp>
        <p:nvSpPr>
          <p:cNvPr id="5" name="フッター プレースホルダ 4"/>
          <p:cNvSpPr>
            <a:spLocks noGrp="1"/>
          </p:cNvSpPr>
          <p:nvPr>
            <p:ph type="ftr" sz="quarter" idx="3"/>
          </p:nvPr>
        </p:nvSpPr>
        <p:spPr>
          <a:xfrm>
            <a:off x="10345658" y="39677164"/>
            <a:ext cx="9588659" cy="2279158"/>
          </a:xfrm>
          <a:prstGeom prst="rect">
            <a:avLst/>
          </a:prstGeom>
        </p:spPr>
        <p:txBody>
          <a:bodyPr vert="horz" lIns="417643" tIns="208822" rIns="417643" bIns="208822" rtlCol="0" anchor="ctr"/>
          <a:lstStyle>
            <a:lvl1pPr algn="ctr">
              <a:defRPr sz="55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21700649" y="39677164"/>
            <a:ext cx="7065328" cy="2279158"/>
          </a:xfrm>
          <a:prstGeom prst="rect">
            <a:avLst/>
          </a:prstGeom>
        </p:spPr>
        <p:txBody>
          <a:bodyPr vert="horz" lIns="417643" tIns="208822" rIns="417643" bIns="208822" rtlCol="0" anchor="ctr"/>
          <a:lstStyle>
            <a:lvl1pPr algn="r">
              <a:defRPr sz="5500">
                <a:solidFill>
                  <a:schemeClr val="tx1">
                    <a:tint val="75000"/>
                  </a:schemeClr>
                </a:solidFill>
              </a:defRPr>
            </a:lvl1pPr>
          </a:lstStyle>
          <a:p>
            <a:fld id="{BE80FE18-E855-49D5-87A8-43DEA26EDAA3}"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6431" rtl="0" eaLnBrk="1" latinLnBrk="0" hangingPunct="1">
        <a:spcBef>
          <a:spcPct val="0"/>
        </a:spcBef>
        <a:buNone/>
        <a:defRPr kumimoji="1" sz="20100" kern="1200">
          <a:solidFill>
            <a:schemeClr val="tx1"/>
          </a:solidFill>
          <a:latin typeface="+mj-lt"/>
          <a:ea typeface="+mj-ea"/>
          <a:cs typeface="+mj-cs"/>
        </a:defRPr>
      </a:lvl1pPr>
    </p:titleStyle>
    <p:bodyStyle>
      <a:lvl1pPr marL="1566161" indent="-1566161" algn="l" defTabSz="4176431" rtl="0" eaLnBrk="1" latinLnBrk="0" hangingPunct="1">
        <a:spcBef>
          <a:spcPct val="20000"/>
        </a:spcBef>
        <a:buFont typeface="Arial" pitchFamily="34" charset="0"/>
        <a:buChar char="•"/>
        <a:defRPr kumimoji="1" sz="14600" kern="1200">
          <a:solidFill>
            <a:schemeClr val="tx1"/>
          </a:solidFill>
          <a:latin typeface="+mn-lt"/>
          <a:ea typeface="+mn-ea"/>
          <a:cs typeface="+mn-cs"/>
        </a:defRPr>
      </a:lvl1pPr>
      <a:lvl2pPr marL="3393350" indent="-1305135" algn="l" defTabSz="4176431" rtl="0" eaLnBrk="1" latinLnBrk="0" hangingPunct="1">
        <a:spcBef>
          <a:spcPct val="20000"/>
        </a:spcBef>
        <a:buFont typeface="Arial" pitchFamily="34" charset="0"/>
        <a:buChar char="–"/>
        <a:defRPr kumimoji="1" sz="12800" kern="1200">
          <a:solidFill>
            <a:schemeClr val="tx1"/>
          </a:solidFill>
          <a:latin typeface="+mn-lt"/>
          <a:ea typeface="+mn-ea"/>
          <a:cs typeface="+mn-cs"/>
        </a:defRPr>
      </a:lvl2pPr>
      <a:lvl3pPr marL="5220538" indent="-1044108" algn="l" defTabSz="4176431" rtl="0" eaLnBrk="1" latinLnBrk="0" hangingPunct="1">
        <a:spcBef>
          <a:spcPct val="20000"/>
        </a:spcBef>
        <a:buFont typeface="Arial" pitchFamily="34" charset="0"/>
        <a:buChar char="•"/>
        <a:defRPr kumimoji="1" sz="11000" kern="1200">
          <a:solidFill>
            <a:schemeClr val="tx1"/>
          </a:solidFill>
          <a:latin typeface="+mn-lt"/>
          <a:ea typeface="+mn-ea"/>
          <a:cs typeface="+mn-cs"/>
        </a:defRPr>
      </a:lvl3pPr>
      <a:lvl4pPr marL="7308753"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4pPr>
      <a:lvl5pPr marL="9396969"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5pPr>
      <a:lvl6pPr marL="11485184"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6pPr>
      <a:lvl7pPr marL="13573399"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7pPr>
      <a:lvl8pPr marL="15661615"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8pPr>
      <a:lvl9pPr marL="17749830" indent="-1044108" algn="l" defTabSz="4176431" rtl="0" eaLnBrk="1" latinLnBrk="0" hangingPunct="1">
        <a:spcBef>
          <a:spcPct val="20000"/>
        </a:spcBef>
        <a:buFont typeface="Arial" pitchFamily="34" charset="0"/>
        <a:buChar char="•"/>
        <a:defRPr kumimoji="1" sz="9100" kern="1200">
          <a:solidFill>
            <a:schemeClr val="tx1"/>
          </a:solidFill>
          <a:latin typeface="+mn-lt"/>
          <a:ea typeface="+mn-ea"/>
          <a:cs typeface="+mn-cs"/>
        </a:defRPr>
      </a:lvl9pPr>
    </p:bodyStyle>
    <p:otherStyle>
      <a:defPPr>
        <a:defRPr lang="ja-JP"/>
      </a:defPPr>
      <a:lvl1pPr marL="0" algn="l" defTabSz="4176431" rtl="0" eaLnBrk="1" latinLnBrk="0" hangingPunct="1">
        <a:defRPr kumimoji="1" sz="8200" kern="1200">
          <a:solidFill>
            <a:schemeClr val="tx1"/>
          </a:solidFill>
          <a:latin typeface="+mn-lt"/>
          <a:ea typeface="+mn-ea"/>
          <a:cs typeface="+mn-cs"/>
        </a:defRPr>
      </a:lvl1pPr>
      <a:lvl2pPr marL="2088215" algn="l" defTabSz="4176431" rtl="0" eaLnBrk="1" latinLnBrk="0" hangingPunct="1">
        <a:defRPr kumimoji="1" sz="8200" kern="1200">
          <a:solidFill>
            <a:schemeClr val="tx1"/>
          </a:solidFill>
          <a:latin typeface="+mn-lt"/>
          <a:ea typeface="+mn-ea"/>
          <a:cs typeface="+mn-cs"/>
        </a:defRPr>
      </a:lvl2pPr>
      <a:lvl3pPr marL="4176431" algn="l" defTabSz="4176431" rtl="0" eaLnBrk="1" latinLnBrk="0" hangingPunct="1">
        <a:defRPr kumimoji="1" sz="8200" kern="1200">
          <a:solidFill>
            <a:schemeClr val="tx1"/>
          </a:solidFill>
          <a:latin typeface="+mn-lt"/>
          <a:ea typeface="+mn-ea"/>
          <a:cs typeface="+mn-cs"/>
        </a:defRPr>
      </a:lvl3pPr>
      <a:lvl4pPr marL="6264646" algn="l" defTabSz="4176431" rtl="0" eaLnBrk="1" latinLnBrk="0" hangingPunct="1">
        <a:defRPr kumimoji="1" sz="8200" kern="1200">
          <a:solidFill>
            <a:schemeClr val="tx1"/>
          </a:solidFill>
          <a:latin typeface="+mn-lt"/>
          <a:ea typeface="+mn-ea"/>
          <a:cs typeface="+mn-cs"/>
        </a:defRPr>
      </a:lvl4pPr>
      <a:lvl5pPr marL="8352861" algn="l" defTabSz="4176431" rtl="0" eaLnBrk="1" latinLnBrk="0" hangingPunct="1">
        <a:defRPr kumimoji="1" sz="8200" kern="1200">
          <a:solidFill>
            <a:schemeClr val="tx1"/>
          </a:solidFill>
          <a:latin typeface="+mn-lt"/>
          <a:ea typeface="+mn-ea"/>
          <a:cs typeface="+mn-cs"/>
        </a:defRPr>
      </a:lvl5pPr>
      <a:lvl6pPr marL="10441076" algn="l" defTabSz="4176431" rtl="0" eaLnBrk="1" latinLnBrk="0" hangingPunct="1">
        <a:defRPr kumimoji="1" sz="8200" kern="1200">
          <a:solidFill>
            <a:schemeClr val="tx1"/>
          </a:solidFill>
          <a:latin typeface="+mn-lt"/>
          <a:ea typeface="+mn-ea"/>
          <a:cs typeface="+mn-cs"/>
        </a:defRPr>
      </a:lvl6pPr>
      <a:lvl7pPr marL="12529292" algn="l" defTabSz="4176431" rtl="0" eaLnBrk="1" latinLnBrk="0" hangingPunct="1">
        <a:defRPr kumimoji="1" sz="8200" kern="1200">
          <a:solidFill>
            <a:schemeClr val="tx1"/>
          </a:solidFill>
          <a:latin typeface="+mn-lt"/>
          <a:ea typeface="+mn-ea"/>
          <a:cs typeface="+mn-cs"/>
        </a:defRPr>
      </a:lvl7pPr>
      <a:lvl8pPr marL="14617507" algn="l" defTabSz="4176431" rtl="0" eaLnBrk="1" latinLnBrk="0" hangingPunct="1">
        <a:defRPr kumimoji="1" sz="8200" kern="1200">
          <a:solidFill>
            <a:schemeClr val="tx1"/>
          </a:solidFill>
          <a:latin typeface="+mn-lt"/>
          <a:ea typeface="+mn-ea"/>
          <a:cs typeface="+mn-cs"/>
        </a:defRPr>
      </a:lvl8pPr>
      <a:lvl9pPr marL="16705722" algn="l" defTabSz="4176431" rtl="0" eaLnBrk="1" latinLnBrk="0" hangingPunct="1">
        <a:defRPr kumimoji="1"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30279975" cy="5850534"/>
          </a:xfrm>
          <a:prstGeom prst="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大堀川における放射性セシウム濃度の長期</a:t>
            </a:r>
            <a:r>
              <a:rPr lang="ja-JP" altLang="en-US" dirty="0" smtClean="0"/>
              <a:t>変動</a:t>
            </a:r>
            <a:endParaRPr lang="en-US" altLang="ja-JP" dirty="0" smtClean="0"/>
          </a:p>
          <a:p>
            <a:pPr algn="ctr"/>
            <a:endParaRPr lang="en-US" altLang="ja-JP" sz="4000" dirty="0"/>
          </a:p>
          <a:p>
            <a:pPr algn="ctr"/>
            <a:r>
              <a:rPr lang="ja-JP" altLang="en-US" sz="6600" dirty="0" smtClean="0"/>
              <a:t>村上道夫</a:t>
            </a:r>
            <a:r>
              <a:rPr lang="en-US" altLang="ja-JP" sz="6600" baseline="30000" dirty="0" smtClean="0"/>
              <a:t>1</a:t>
            </a:r>
            <a:r>
              <a:rPr lang="en-US" altLang="ja-JP" sz="6600" dirty="0" smtClean="0"/>
              <a:t>, </a:t>
            </a:r>
            <a:r>
              <a:rPr lang="zh-TW" altLang="en-US" sz="6600" dirty="0" smtClean="0"/>
              <a:t>末木</a:t>
            </a:r>
            <a:r>
              <a:rPr lang="zh-TW" altLang="en-US" sz="6600" dirty="0" smtClean="0"/>
              <a:t>啓</a:t>
            </a:r>
            <a:r>
              <a:rPr lang="zh-TW" altLang="en-US" sz="6600" dirty="0" smtClean="0"/>
              <a:t>介</a:t>
            </a:r>
            <a:r>
              <a:rPr lang="en-US" altLang="zh-TW" sz="6600" baseline="30000" dirty="0" smtClean="0"/>
              <a:t>2</a:t>
            </a:r>
            <a:r>
              <a:rPr lang="zh-TW" altLang="en-US" sz="6600" dirty="0" smtClean="0"/>
              <a:t>，守</a:t>
            </a:r>
            <a:r>
              <a:rPr lang="zh-TW" altLang="en-US" sz="6600" dirty="0" smtClean="0"/>
              <a:t>利悟</a:t>
            </a:r>
            <a:r>
              <a:rPr lang="zh-TW" altLang="en-US" sz="6600" dirty="0" smtClean="0"/>
              <a:t>朗</a:t>
            </a:r>
            <a:r>
              <a:rPr lang="en-US" altLang="zh-TW" sz="6600" baseline="30000" dirty="0" smtClean="0"/>
              <a:t>3</a:t>
            </a:r>
            <a:r>
              <a:rPr lang="zh-TW" altLang="en-US" sz="6600" dirty="0" smtClean="0"/>
              <a:t>，鯉渕幸生</a:t>
            </a:r>
            <a:r>
              <a:rPr lang="en-US" altLang="zh-TW" sz="6600" baseline="30000" dirty="0" smtClean="0"/>
              <a:t>4</a:t>
            </a:r>
            <a:r>
              <a:rPr lang="zh-TW" altLang="en-US" sz="6600" dirty="0" smtClean="0"/>
              <a:t>，</a:t>
            </a:r>
            <a:r>
              <a:rPr lang="zh-TW" altLang="en-US" sz="6600" dirty="0" smtClean="0"/>
              <a:t>高田秀</a:t>
            </a:r>
            <a:r>
              <a:rPr lang="zh-TW" altLang="en-US" sz="6600" dirty="0" smtClean="0"/>
              <a:t>重</a:t>
            </a:r>
            <a:r>
              <a:rPr lang="en-US" altLang="zh-TW" sz="6600" baseline="30000" dirty="0" smtClean="0"/>
              <a:t>5</a:t>
            </a:r>
          </a:p>
          <a:p>
            <a:pPr algn="ctr"/>
            <a:endParaRPr lang="en-US" altLang="zh-TW" sz="4000" dirty="0" smtClean="0"/>
          </a:p>
          <a:p>
            <a:pPr algn="ctr"/>
            <a:r>
              <a:rPr lang="en-US" altLang="ja-JP" sz="4400" baseline="30000" dirty="0" smtClean="0"/>
              <a:t>1)</a:t>
            </a:r>
            <a:r>
              <a:rPr lang="en-US" altLang="ja-JP" sz="4400" dirty="0" smtClean="0"/>
              <a:t> </a:t>
            </a:r>
            <a:r>
              <a:rPr lang="ja-JP" altLang="en-US" sz="4400" dirty="0" smtClean="0"/>
              <a:t>東京大学総括プロジェクト機構「水の知」（サントリー）総括寄付講座　</a:t>
            </a:r>
            <a:r>
              <a:rPr lang="en-US" altLang="ja-JP" sz="4400" baseline="30000" dirty="0" smtClean="0"/>
              <a:t>2)</a:t>
            </a:r>
            <a:r>
              <a:rPr lang="ja-JP" altLang="en-US" sz="4400" baseline="30000" dirty="0" smtClean="0"/>
              <a:t>　</a:t>
            </a:r>
            <a:r>
              <a:rPr lang="ja-JP" altLang="en-US" sz="4400" dirty="0" smtClean="0"/>
              <a:t>筑波大・アイソトープ環境動態研究センター　</a:t>
            </a:r>
            <a:endParaRPr lang="en-US" altLang="ja-JP" sz="4400" dirty="0" smtClean="0"/>
          </a:p>
          <a:p>
            <a:pPr algn="ctr"/>
            <a:r>
              <a:rPr lang="en-US" altLang="ja-JP" sz="4400" baseline="30000" dirty="0" smtClean="0"/>
              <a:t>3) </a:t>
            </a:r>
            <a:r>
              <a:rPr lang="ja-JP" altLang="en-US" sz="4400" dirty="0"/>
              <a:t>東京大学生産技術</a:t>
            </a:r>
            <a:r>
              <a:rPr lang="ja-JP" altLang="en-US" sz="4400" dirty="0" smtClean="0"/>
              <a:t>研究所　</a:t>
            </a:r>
            <a:r>
              <a:rPr lang="en-US" altLang="ja-JP" sz="4400" baseline="30000" dirty="0" smtClean="0"/>
              <a:t>4)</a:t>
            </a:r>
            <a:r>
              <a:rPr lang="ja-JP" altLang="en-US" sz="4400" baseline="30000" dirty="0" smtClean="0"/>
              <a:t> </a:t>
            </a:r>
            <a:r>
              <a:rPr lang="ja-JP" altLang="en-US" sz="4400" dirty="0" smtClean="0"/>
              <a:t>東京</a:t>
            </a:r>
            <a:r>
              <a:rPr lang="ja-JP" altLang="en-US" sz="4400" dirty="0" smtClean="0"/>
              <a:t>大学新領域 社会文化環境学</a:t>
            </a:r>
            <a:r>
              <a:rPr lang="ja-JP" altLang="en-US" sz="4400" dirty="0" smtClean="0"/>
              <a:t>専攻</a:t>
            </a:r>
            <a:r>
              <a:rPr lang="ja-JP" altLang="en-US" sz="4400" dirty="0" smtClean="0"/>
              <a:t>　</a:t>
            </a:r>
            <a:r>
              <a:rPr lang="en-US" altLang="ja-JP" sz="4400" baseline="30000" dirty="0" smtClean="0"/>
              <a:t>5) </a:t>
            </a:r>
            <a:r>
              <a:rPr lang="zh-TW" altLang="en-US" sz="4400" dirty="0" smtClean="0"/>
              <a:t>東京</a:t>
            </a:r>
            <a:r>
              <a:rPr lang="zh-TW" altLang="en-US" sz="4400" dirty="0" smtClean="0"/>
              <a:t>農工大学農学部環境資源科学科</a:t>
            </a:r>
            <a:endParaRPr kumimoji="1" lang="ja-JP" altLang="en-US" sz="4400" dirty="0"/>
          </a:p>
        </p:txBody>
      </p:sp>
      <p:sp>
        <p:nvSpPr>
          <p:cNvPr id="8" name="テキスト ボックス 7"/>
          <p:cNvSpPr txBox="1"/>
          <p:nvPr/>
        </p:nvSpPr>
        <p:spPr>
          <a:xfrm>
            <a:off x="522363" y="7897530"/>
            <a:ext cx="14040000" cy="3785652"/>
          </a:xfrm>
          <a:prstGeom prst="rect">
            <a:avLst/>
          </a:prstGeom>
          <a:noFill/>
        </p:spPr>
        <p:txBody>
          <a:bodyPr wrap="square" rtlCol="0">
            <a:spAutoFit/>
          </a:bodyPr>
          <a:lstStyle/>
          <a:p>
            <a:r>
              <a:rPr lang="ja-JP" altLang="en-US" sz="4000" dirty="0"/>
              <a:t>　</a:t>
            </a:r>
            <a:r>
              <a:rPr lang="ja-JP" altLang="en-US" sz="4000" dirty="0" smtClean="0"/>
              <a:t>東京電力原子力発電所から排出された放射性セシウムが水環境中から検出され、その動態の解明が求められている。首都圏周辺では、手賀沼に流入する大堀川の堆積物で比較的高濃度の放射性セシウムが検出</a:t>
            </a:r>
            <a:r>
              <a:rPr lang="ja-JP" altLang="en-US" sz="4000" dirty="0" smtClean="0"/>
              <a:t>された。</a:t>
            </a:r>
            <a:endParaRPr lang="en-US" altLang="ja-JP" sz="4000" dirty="0" smtClean="0"/>
          </a:p>
          <a:p>
            <a:r>
              <a:rPr lang="ja-JP" altLang="en-US" sz="4000" dirty="0" smtClean="0"/>
              <a:t>　</a:t>
            </a:r>
            <a:r>
              <a:rPr lang="ja-JP" altLang="en-US" sz="4000" dirty="0" smtClean="0"/>
              <a:t>そこ</a:t>
            </a:r>
            <a:r>
              <a:rPr lang="ja-JP" altLang="en-US" sz="4000" dirty="0" smtClean="0"/>
              <a:t>で、本研究では、大堀川を対象に、浮遊物質中放射性セシウム濃度の長期変動を観測し、その実態の解明を試みた。</a:t>
            </a:r>
            <a:endParaRPr lang="ja-JP" altLang="en-US" sz="4000" dirty="0" smtClean="0"/>
          </a:p>
        </p:txBody>
      </p:sp>
      <p:sp>
        <p:nvSpPr>
          <p:cNvPr id="10" name="テキスト ボックス 9"/>
          <p:cNvSpPr txBox="1"/>
          <p:nvPr/>
        </p:nvSpPr>
        <p:spPr>
          <a:xfrm>
            <a:off x="522363" y="6419047"/>
            <a:ext cx="4791696" cy="1015663"/>
          </a:xfrm>
          <a:prstGeom prst="rect">
            <a:avLst/>
          </a:prstGeom>
          <a:noFill/>
        </p:spPr>
        <p:txBody>
          <a:bodyPr wrap="none" rtlCol="0">
            <a:spAutoFit/>
          </a:bodyPr>
          <a:lstStyle/>
          <a:p>
            <a:r>
              <a:rPr lang="en-US" altLang="ja-JP" sz="6000" b="1" dirty="0">
                <a:solidFill>
                  <a:srgbClr val="0000FF"/>
                </a:solidFill>
              </a:rPr>
              <a:t>1</a:t>
            </a:r>
            <a:r>
              <a:rPr lang="ja-JP" altLang="en-US" sz="6000" b="1" dirty="0" err="1" smtClean="0">
                <a:solidFill>
                  <a:srgbClr val="0000FF"/>
                </a:solidFill>
              </a:rPr>
              <a:t>．</a:t>
            </a:r>
            <a:r>
              <a:rPr kumimoji="1" lang="ja-JP" altLang="en-US" sz="6000" b="1" dirty="0" smtClean="0">
                <a:solidFill>
                  <a:srgbClr val="0000FF"/>
                </a:solidFill>
              </a:rPr>
              <a:t>背景と目的</a:t>
            </a:r>
            <a:endParaRPr kumimoji="1" lang="ja-JP" altLang="en-US" sz="6000" b="1" dirty="0">
              <a:solidFill>
                <a:srgbClr val="0000FF"/>
              </a:solidFill>
            </a:endParaRPr>
          </a:p>
        </p:txBody>
      </p:sp>
      <p:sp>
        <p:nvSpPr>
          <p:cNvPr id="14" name="テキスト ボックス 13"/>
          <p:cNvSpPr txBox="1"/>
          <p:nvPr/>
        </p:nvSpPr>
        <p:spPr>
          <a:xfrm>
            <a:off x="522363" y="12422426"/>
            <a:ext cx="2911374" cy="1107996"/>
          </a:xfrm>
          <a:prstGeom prst="rect">
            <a:avLst/>
          </a:prstGeom>
          <a:noFill/>
        </p:spPr>
        <p:txBody>
          <a:bodyPr wrap="none" rtlCol="0">
            <a:spAutoFit/>
          </a:bodyPr>
          <a:lstStyle/>
          <a:p>
            <a:r>
              <a:rPr lang="en-US" altLang="ja-JP" sz="6600" b="1" dirty="0" smtClean="0">
                <a:solidFill>
                  <a:srgbClr val="0000FF"/>
                </a:solidFill>
              </a:rPr>
              <a:t>2</a:t>
            </a:r>
            <a:r>
              <a:rPr lang="ja-JP" altLang="en-US" sz="6600" b="1" dirty="0" err="1" smtClean="0">
                <a:solidFill>
                  <a:srgbClr val="0000FF"/>
                </a:solidFill>
              </a:rPr>
              <a:t>．</a:t>
            </a:r>
            <a:r>
              <a:rPr lang="ja-JP" altLang="en-US" sz="6600" b="1" dirty="0" smtClean="0">
                <a:solidFill>
                  <a:srgbClr val="0000FF"/>
                </a:solidFill>
              </a:rPr>
              <a:t>方法</a:t>
            </a:r>
            <a:endParaRPr kumimoji="1" lang="ja-JP" altLang="en-US" sz="6600" b="1" dirty="0">
              <a:solidFill>
                <a:srgbClr val="0000FF"/>
              </a:solidFill>
            </a:endParaRPr>
          </a:p>
        </p:txBody>
      </p:sp>
      <p:sp>
        <p:nvSpPr>
          <p:cNvPr id="15" name="正方形/長方形 14"/>
          <p:cNvSpPr/>
          <p:nvPr/>
        </p:nvSpPr>
        <p:spPr>
          <a:xfrm>
            <a:off x="522363" y="14107056"/>
            <a:ext cx="14040000" cy="8710077"/>
          </a:xfrm>
          <a:prstGeom prst="rect">
            <a:avLst/>
          </a:prstGeom>
        </p:spPr>
        <p:txBody>
          <a:bodyPr wrap="square">
            <a:spAutoFit/>
          </a:bodyPr>
          <a:lstStyle/>
          <a:p>
            <a:r>
              <a:rPr lang="ja-JP" altLang="en-US" sz="4000" dirty="0" smtClean="0"/>
              <a:t>　</a:t>
            </a:r>
            <a:r>
              <a:rPr lang="ja-JP" altLang="en-US" sz="4000" dirty="0" smtClean="0"/>
              <a:t>大堀川</a:t>
            </a:r>
            <a:r>
              <a:rPr lang="ja-JP" altLang="en-US" sz="4000" dirty="0" smtClean="0"/>
              <a:t>の昭和橋にて</a:t>
            </a:r>
            <a:r>
              <a:rPr lang="en-US" altLang="ja-JP" sz="4000" dirty="0" smtClean="0"/>
              <a:t>2012</a:t>
            </a:r>
            <a:r>
              <a:rPr lang="ja-JP" altLang="en-US" sz="4000" dirty="0" smtClean="0"/>
              <a:t>年</a:t>
            </a:r>
            <a:r>
              <a:rPr lang="en-US" altLang="ja-JP" sz="4000" dirty="0" smtClean="0"/>
              <a:t>5</a:t>
            </a:r>
            <a:r>
              <a:rPr lang="ja-JP" altLang="en-US" sz="4000" dirty="0" smtClean="0"/>
              <a:t>月より</a:t>
            </a:r>
            <a:r>
              <a:rPr lang="en-US" altLang="ja-JP" sz="4000" dirty="0" smtClean="0"/>
              <a:t>2~3</a:t>
            </a:r>
            <a:r>
              <a:rPr lang="ja-JP" altLang="en-US" sz="4000" dirty="0" smtClean="0"/>
              <a:t>週間の頻度で、浮遊砂サンプラーによって捕捉した試料と河川水のグラブサンプルを対象に、放射性セシウム濃度を測定した。浮遊砂サンプラーは、長期的に河川に放置することにより、期間中に流出した浮遊物質を採取することができる簡易サンプラーで</a:t>
            </a:r>
            <a:r>
              <a:rPr lang="ja-JP" altLang="en-US" sz="4000" dirty="0" smtClean="0"/>
              <a:t>ある。</a:t>
            </a:r>
            <a:r>
              <a:rPr lang="en-US" altLang="ja-JP" sz="4000" dirty="0" smtClean="0"/>
              <a:t>2012</a:t>
            </a:r>
            <a:r>
              <a:rPr lang="ja-JP" altLang="en-US" sz="4000" dirty="0" smtClean="0"/>
              <a:t>年</a:t>
            </a:r>
            <a:r>
              <a:rPr lang="en-US" altLang="ja-JP" sz="4000" dirty="0" smtClean="0"/>
              <a:t>9</a:t>
            </a:r>
            <a:r>
              <a:rPr lang="ja-JP" altLang="en-US" sz="4000" dirty="0" smtClean="0"/>
              <a:t>月</a:t>
            </a:r>
            <a:r>
              <a:rPr lang="en-US" altLang="ja-JP" sz="4000" dirty="0" smtClean="0"/>
              <a:t>19</a:t>
            </a:r>
            <a:r>
              <a:rPr lang="ja-JP" altLang="en-US" sz="4000" dirty="0" smtClean="0"/>
              <a:t>日および</a:t>
            </a:r>
            <a:r>
              <a:rPr lang="en-US" altLang="ja-JP" sz="4000" dirty="0" smtClean="0"/>
              <a:t>12</a:t>
            </a:r>
            <a:r>
              <a:rPr lang="ja-JP" altLang="en-US" sz="4000" dirty="0" smtClean="0"/>
              <a:t>月</a:t>
            </a:r>
            <a:r>
              <a:rPr lang="en-US" altLang="ja-JP" sz="4000" dirty="0" smtClean="0"/>
              <a:t>4</a:t>
            </a:r>
            <a:r>
              <a:rPr lang="ja-JP" altLang="en-US" sz="4000" dirty="0" smtClean="0"/>
              <a:t>日には雨天時の河川水試料と流域内の道路排水を採取した。</a:t>
            </a:r>
            <a:r>
              <a:rPr lang="en-US" altLang="ja-JP" sz="4000" dirty="0" smtClean="0"/>
              <a:t>2012</a:t>
            </a:r>
            <a:r>
              <a:rPr lang="ja-JP" altLang="en-US" sz="4000" dirty="0" smtClean="0"/>
              <a:t>年</a:t>
            </a:r>
            <a:r>
              <a:rPr lang="en-US" altLang="ja-JP" sz="4000" dirty="0" smtClean="0"/>
              <a:t>10</a:t>
            </a:r>
            <a:r>
              <a:rPr lang="ja-JP" altLang="en-US" sz="4000" dirty="0" smtClean="0"/>
              <a:t>月には、大堀川の堆積物と流域内の道路塵埃を採取した</a:t>
            </a:r>
            <a:r>
              <a:rPr lang="ja-JP" altLang="en-US" sz="4000" dirty="0" smtClean="0"/>
              <a:t>。河川</a:t>
            </a:r>
            <a:r>
              <a:rPr lang="ja-JP" altLang="en-US" sz="4000" dirty="0" smtClean="0"/>
              <a:t>水、浮遊砂サンプラー、雨天時道路排水は、ガラス製繊維濾紙</a:t>
            </a:r>
            <a:r>
              <a:rPr lang="en-US" altLang="ja-JP" sz="4000" dirty="0" smtClean="0"/>
              <a:t>GF/F</a:t>
            </a:r>
            <a:r>
              <a:rPr lang="ja-JP" altLang="en-US" sz="4000" dirty="0" smtClean="0"/>
              <a:t>（</a:t>
            </a:r>
            <a:r>
              <a:rPr lang="en-US" altLang="ja-JP" sz="4000" dirty="0" err="1" smtClean="0"/>
              <a:t>Whatman</a:t>
            </a:r>
            <a:r>
              <a:rPr lang="ja-JP" altLang="en-US" sz="4000" dirty="0" err="1" smtClean="0"/>
              <a:t>、</a:t>
            </a:r>
            <a:r>
              <a:rPr lang="ja-JP" altLang="en-US" sz="4000" dirty="0" smtClean="0"/>
              <a:t>孔径</a:t>
            </a:r>
            <a:r>
              <a:rPr lang="en-US" altLang="ja-JP" sz="4000" dirty="0" smtClean="0"/>
              <a:t>0.7</a:t>
            </a:r>
            <a:r>
              <a:rPr lang="en-US" altLang="ja-JP" sz="4000" dirty="0" smtClean="0">
                <a:sym typeface="Symbol"/>
              </a:rPr>
              <a:t></a:t>
            </a:r>
            <a:r>
              <a:rPr lang="en-US" altLang="ja-JP" sz="4000" dirty="0" smtClean="0"/>
              <a:t>m</a:t>
            </a:r>
            <a:r>
              <a:rPr lang="ja-JP" altLang="en-US" sz="4000" dirty="0" smtClean="0"/>
              <a:t>）で濾過することで得た浮遊物質を検体とした。</a:t>
            </a:r>
          </a:p>
          <a:p>
            <a:r>
              <a:rPr lang="ja-JP" altLang="en-US" sz="4000" dirty="0" smtClean="0"/>
              <a:t>　試料</a:t>
            </a:r>
            <a:r>
              <a:rPr lang="ja-JP" altLang="en-US" sz="4000" dirty="0" smtClean="0"/>
              <a:t>は</a:t>
            </a:r>
            <a:r>
              <a:rPr lang="en-US" altLang="ja-JP" sz="4000" dirty="0" err="1" smtClean="0"/>
              <a:t>Ge</a:t>
            </a:r>
            <a:r>
              <a:rPr lang="ja-JP" altLang="en-US" sz="4000" dirty="0" smtClean="0"/>
              <a:t>（ゲルマニウム）半導体検出器と</a:t>
            </a:r>
            <a:r>
              <a:rPr lang="en-US" altLang="ja-JP" sz="4000" dirty="0" smtClean="0"/>
              <a:t>MCA</a:t>
            </a:r>
            <a:r>
              <a:rPr lang="ja-JP" altLang="en-US" sz="4000" dirty="0" smtClean="0"/>
              <a:t>（多重波高分析器）を用いてガンマ線測定することで、放射能量を求めた。放射能量は試料採取日に壊変補正を行なった。</a:t>
            </a:r>
          </a:p>
          <a:p>
            <a:endParaRPr lang="en-US" altLang="ja-JP" sz="4000" dirty="0" smtClean="0"/>
          </a:p>
        </p:txBody>
      </p:sp>
      <p:cxnSp>
        <p:nvCxnSpPr>
          <p:cNvPr id="45" name="直線コネクタ 44"/>
          <p:cNvCxnSpPr/>
          <p:nvPr/>
        </p:nvCxnSpPr>
        <p:spPr>
          <a:xfrm>
            <a:off x="15139987" y="5130454"/>
            <a:ext cx="0" cy="37152000"/>
          </a:xfrm>
          <a:prstGeom prst="line">
            <a:avLst/>
          </a:prstGeom>
          <a:ln w="76200">
            <a:solidFill>
              <a:srgbClr val="0000FF"/>
            </a:solidFill>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0" y="41710517"/>
            <a:ext cx="30279975" cy="1098007"/>
          </a:xfrm>
          <a:prstGeom prst="rect">
            <a:avLst/>
          </a:prstGeom>
          <a:solidFill>
            <a:srgbClr val="0000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5400" dirty="0"/>
          </a:p>
        </p:txBody>
      </p:sp>
      <p:sp>
        <p:nvSpPr>
          <p:cNvPr id="73" name="テキスト ボックス 72"/>
          <p:cNvSpPr txBox="1"/>
          <p:nvPr/>
        </p:nvSpPr>
        <p:spPr>
          <a:xfrm>
            <a:off x="522363" y="23393169"/>
            <a:ext cx="5251759" cy="1107996"/>
          </a:xfrm>
          <a:prstGeom prst="rect">
            <a:avLst/>
          </a:prstGeom>
          <a:noFill/>
        </p:spPr>
        <p:txBody>
          <a:bodyPr wrap="none" rtlCol="0">
            <a:spAutoFit/>
          </a:bodyPr>
          <a:lstStyle/>
          <a:p>
            <a:r>
              <a:rPr lang="en-US" altLang="ja-JP" sz="6600" b="1" dirty="0" smtClean="0">
                <a:solidFill>
                  <a:srgbClr val="0000FF"/>
                </a:solidFill>
              </a:rPr>
              <a:t>3</a:t>
            </a:r>
            <a:r>
              <a:rPr lang="ja-JP" altLang="en-US" sz="6600" b="1" dirty="0" err="1" smtClean="0">
                <a:solidFill>
                  <a:srgbClr val="0000FF"/>
                </a:solidFill>
              </a:rPr>
              <a:t>．</a:t>
            </a:r>
            <a:r>
              <a:rPr lang="ja-JP" altLang="en-US" sz="6600" b="1" dirty="0" smtClean="0">
                <a:solidFill>
                  <a:srgbClr val="0000FF"/>
                </a:solidFill>
              </a:rPr>
              <a:t>結果と考察</a:t>
            </a:r>
            <a:endParaRPr kumimoji="1" lang="ja-JP" altLang="en-US" sz="6600" b="1" dirty="0">
              <a:solidFill>
                <a:srgbClr val="0000FF"/>
              </a:solidFill>
            </a:endParaRPr>
          </a:p>
        </p:txBody>
      </p:sp>
      <p:sp>
        <p:nvSpPr>
          <p:cNvPr id="74" name="正方形/長方形 73"/>
          <p:cNvSpPr/>
          <p:nvPr/>
        </p:nvSpPr>
        <p:spPr>
          <a:xfrm>
            <a:off x="522363" y="25293253"/>
            <a:ext cx="14040000" cy="16096714"/>
          </a:xfrm>
          <a:prstGeom prst="rect">
            <a:avLst/>
          </a:prstGeom>
        </p:spPr>
        <p:txBody>
          <a:bodyPr wrap="square">
            <a:spAutoFit/>
          </a:bodyPr>
          <a:lstStyle/>
          <a:p>
            <a:r>
              <a:rPr lang="ja-JP" altLang="en-US" sz="4000" dirty="0" smtClean="0"/>
              <a:t>　図</a:t>
            </a:r>
            <a:r>
              <a:rPr lang="en-US" altLang="ja-JP" sz="4000" dirty="0" smtClean="0"/>
              <a:t>1</a:t>
            </a:r>
            <a:r>
              <a:rPr lang="ja-JP" altLang="en-US" sz="4000" dirty="0" smtClean="0"/>
              <a:t>に</a:t>
            </a:r>
            <a:r>
              <a:rPr lang="ja-JP" altLang="en-US" sz="4000" dirty="0" smtClean="0"/>
              <a:t>、河川水および浮遊砂サンプラーの浮遊物質中の放射性セシウム濃度を示す。サンプリング期間中の河川水（晴天時）の浮遊物質中</a:t>
            </a:r>
            <a:r>
              <a:rPr lang="en-US" altLang="ja-JP" sz="4000" dirty="0" smtClean="0"/>
              <a:t>Cs-134</a:t>
            </a:r>
            <a:r>
              <a:rPr lang="ja-JP" altLang="en-US" sz="4000" dirty="0" smtClean="0"/>
              <a:t>濃度、</a:t>
            </a:r>
            <a:r>
              <a:rPr lang="en-US" altLang="ja-JP" sz="4000" dirty="0" smtClean="0"/>
              <a:t>Cs-137</a:t>
            </a:r>
            <a:r>
              <a:rPr lang="ja-JP" altLang="en-US" sz="4000" dirty="0" smtClean="0"/>
              <a:t>濃度はそれぞれ</a:t>
            </a:r>
            <a:r>
              <a:rPr lang="en-US" altLang="ja-JP" sz="4000" dirty="0" smtClean="0"/>
              <a:t>1450~9760Bq/kg</a:t>
            </a:r>
            <a:r>
              <a:rPr lang="ja-JP" altLang="en-US" sz="4000" dirty="0" err="1" smtClean="0"/>
              <a:t>、</a:t>
            </a:r>
            <a:r>
              <a:rPr lang="en-US" altLang="ja-JP" sz="4000" dirty="0" smtClean="0"/>
              <a:t>3030~15100Bq/kg</a:t>
            </a:r>
            <a:r>
              <a:rPr lang="ja-JP" altLang="en-US" sz="4000" dirty="0" smtClean="0"/>
              <a:t>の範囲に、浮遊砂サンプラーで得られた浮遊物質中</a:t>
            </a:r>
            <a:r>
              <a:rPr lang="en-US" altLang="ja-JP" sz="4000" dirty="0" smtClean="0"/>
              <a:t>Cs134</a:t>
            </a:r>
            <a:r>
              <a:rPr lang="ja-JP" altLang="en-US" sz="4000" dirty="0" smtClean="0"/>
              <a:t>濃度、</a:t>
            </a:r>
            <a:r>
              <a:rPr lang="en-US" altLang="ja-JP" sz="4000" dirty="0" smtClean="0"/>
              <a:t>Cs137</a:t>
            </a:r>
            <a:r>
              <a:rPr lang="ja-JP" altLang="en-US" sz="4000" dirty="0" smtClean="0"/>
              <a:t>濃度はそれぞれ</a:t>
            </a:r>
            <a:r>
              <a:rPr lang="en-US" altLang="ja-JP" sz="4000" dirty="0" smtClean="0"/>
              <a:t>3000~11300Bq/kg</a:t>
            </a:r>
            <a:r>
              <a:rPr lang="ja-JP" altLang="en-US" sz="4000" dirty="0" err="1" smtClean="0"/>
              <a:t>、</a:t>
            </a:r>
            <a:r>
              <a:rPr lang="en-US" altLang="ja-JP" sz="4000" dirty="0" smtClean="0"/>
              <a:t>5320~15900Bq/kg</a:t>
            </a:r>
            <a:r>
              <a:rPr lang="ja-JP" altLang="en-US" sz="4000" dirty="0" smtClean="0"/>
              <a:t>の範囲にあった。いずれの試料でも、浮遊物質中放射性セシウム濃度は徐々に減少する傾向が見られた</a:t>
            </a:r>
            <a:r>
              <a:rPr lang="ja-JP" altLang="en-US" sz="4000" dirty="0" smtClean="0"/>
              <a:t>。</a:t>
            </a:r>
            <a:endParaRPr lang="en-US" altLang="ja-JP" sz="4000" dirty="0" smtClean="0"/>
          </a:p>
          <a:p>
            <a:r>
              <a:rPr lang="ja-JP" altLang="en-US" sz="4000" dirty="0" smtClean="0"/>
              <a:t>　</a:t>
            </a:r>
            <a:r>
              <a:rPr lang="ja-JP" altLang="en-US" sz="4000" dirty="0" smtClean="0"/>
              <a:t>図</a:t>
            </a:r>
            <a:r>
              <a:rPr lang="en-US" altLang="ja-JP" sz="4000" dirty="0" smtClean="0"/>
              <a:t>2</a:t>
            </a:r>
            <a:r>
              <a:rPr lang="ja-JP" altLang="en-US" sz="4000" dirty="0" smtClean="0"/>
              <a:t>に</a:t>
            </a:r>
            <a:r>
              <a:rPr lang="ja-JP" altLang="en-US" sz="4000" dirty="0" smtClean="0"/>
              <a:t>河川水、浮遊砂サンプラー、河川堆積物、道路塵埃、雨天時道路排水の放射性セシウム濃度を示す。河川水の浮遊物質中放射性セシウム濃度は堆積物より高く、道路塵埃と同程度の濃度であった。雨天時の河川水の浮遊物質中放射性セシウム濃度は同時期における晴天時と比べて高い傾向にあった。また、浮遊砂サンプラーの浮遊物質中放射性セシウム濃度は、同時期の河川水（晴天時）と比べて概して高く、特に期間中の累積降雨量の多い</a:t>
            </a:r>
            <a:r>
              <a:rPr lang="en-US" altLang="ja-JP" sz="4000" dirty="0" smtClean="0"/>
              <a:t>5~6</a:t>
            </a:r>
            <a:r>
              <a:rPr lang="ja-JP" altLang="en-US" sz="4000" dirty="0" smtClean="0"/>
              <a:t>月においてその傾向は顕著であった（図</a:t>
            </a:r>
            <a:r>
              <a:rPr lang="en-US" altLang="ja-JP" sz="4000" dirty="0" smtClean="0"/>
              <a:t>3</a:t>
            </a:r>
            <a:r>
              <a:rPr lang="ja-JP" altLang="en-US" sz="4000" dirty="0" smtClean="0"/>
              <a:t>）。浮遊砂サンプラーは期間中の雨天時の浮遊物質も捕捉していると考えられる。すなわち、いずれの結果からも、雨天時における河川水中の浮遊物質中放射性セシウム濃度が高いことが示された。また、雨天時道路排水からも、比較的高濃度の放射性セシウムが検出されており、雨天時における河川水の浮遊物質中放射性セシウム濃度の上昇は、道路塵埃等の地表面堆積物が河川へと流出したことが一因として挙げられた。事故から</a:t>
            </a:r>
            <a:r>
              <a:rPr lang="en-US" altLang="ja-JP" sz="4000" dirty="0" smtClean="0"/>
              <a:t>1</a:t>
            </a:r>
            <a:r>
              <a:rPr lang="ja-JP" altLang="en-US" sz="4000" dirty="0" smtClean="0"/>
              <a:t>年半経過したにもかかわらず、放射性セシウムはいまだに地表面堆積物に沈着しており、徐々に雨天時に河川へと流出していることが示唆された。</a:t>
            </a:r>
          </a:p>
          <a:p>
            <a:endParaRPr lang="ja-JP" altLang="en-US" sz="4000" dirty="0" smtClean="0"/>
          </a:p>
        </p:txBody>
      </p:sp>
      <p:pic>
        <p:nvPicPr>
          <p:cNvPr id="2" name="Picture 2"/>
          <p:cNvPicPr>
            <a:picLocks noChangeAspect="1" noChangeArrowheads="1"/>
          </p:cNvPicPr>
          <p:nvPr/>
        </p:nvPicPr>
        <p:blipFill>
          <a:blip r:embed="rId3" cstate="print"/>
          <a:srcRect/>
          <a:stretch>
            <a:fillRect/>
          </a:stretch>
        </p:blipFill>
        <p:spPr bwMode="auto">
          <a:xfrm>
            <a:off x="17022659" y="6138566"/>
            <a:ext cx="10646720" cy="10040964"/>
          </a:xfrm>
          <a:prstGeom prst="rect">
            <a:avLst/>
          </a:prstGeom>
          <a:noFill/>
          <a:ln w="9525">
            <a:noFill/>
            <a:miter lim="800000"/>
            <a:headEnd/>
            <a:tailEnd/>
          </a:ln>
          <a:effectLst/>
        </p:spPr>
      </p:pic>
      <p:pic>
        <p:nvPicPr>
          <p:cNvPr id="3" name="Picture 3"/>
          <p:cNvPicPr>
            <a:picLocks noChangeAspect="1" noChangeArrowheads="1"/>
          </p:cNvPicPr>
          <p:nvPr/>
        </p:nvPicPr>
        <p:blipFill>
          <a:blip r:embed="rId4" cstate="print"/>
          <a:srcRect/>
          <a:stretch>
            <a:fillRect/>
          </a:stretch>
        </p:blipFill>
        <p:spPr bwMode="auto">
          <a:xfrm>
            <a:off x="15927765" y="17371814"/>
            <a:ext cx="13109766" cy="10152001"/>
          </a:xfrm>
          <a:prstGeom prst="rect">
            <a:avLst/>
          </a:prstGeom>
          <a:noFill/>
          <a:ln w="9525">
            <a:noFill/>
            <a:miter lim="800000"/>
            <a:headEnd/>
            <a:tailEnd/>
          </a:ln>
          <a:effectLst/>
        </p:spPr>
      </p:pic>
      <p:pic>
        <p:nvPicPr>
          <p:cNvPr id="6" name="Picture 5"/>
          <p:cNvPicPr>
            <a:picLocks noChangeAspect="1" noChangeArrowheads="1"/>
          </p:cNvPicPr>
          <p:nvPr/>
        </p:nvPicPr>
        <p:blipFill>
          <a:blip r:embed="rId5" cstate="print"/>
          <a:srcRect/>
          <a:stretch>
            <a:fillRect/>
          </a:stretch>
        </p:blipFill>
        <p:spPr bwMode="auto">
          <a:xfrm>
            <a:off x="17516251" y="29541166"/>
            <a:ext cx="10646720" cy="10675465"/>
          </a:xfrm>
          <a:prstGeom prst="rect">
            <a:avLst/>
          </a:prstGeom>
          <a:noFill/>
          <a:ln w="9525">
            <a:noFill/>
            <a:miter lim="800000"/>
            <a:headEnd/>
            <a:tailEnd/>
          </a:ln>
          <a:effectLst/>
        </p:spPr>
      </p:pic>
      <p:sp>
        <p:nvSpPr>
          <p:cNvPr id="98" name="テキスト ボックス 97"/>
          <p:cNvSpPr txBox="1"/>
          <p:nvPr/>
        </p:nvSpPr>
        <p:spPr>
          <a:xfrm>
            <a:off x="17516251" y="15859646"/>
            <a:ext cx="10585176" cy="1323439"/>
          </a:xfrm>
          <a:prstGeom prst="rect">
            <a:avLst/>
          </a:prstGeom>
          <a:noFill/>
        </p:spPr>
        <p:txBody>
          <a:bodyPr wrap="square" rtlCol="0">
            <a:spAutoFit/>
          </a:bodyPr>
          <a:lstStyle/>
          <a:p>
            <a:pPr algn="ctr"/>
            <a:r>
              <a:rPr lang="ja-JP" altLang="ja-JP" sz="4000" dirty="0" smtClean="0"/>
              <a:t>図</a:t>
            </a:r>
            <a:r>
              <a:rPr lang="en-US" altLang="ja-JP" sz="4000" dirty="0" smtClean="0"/>
              <a:t>1</a:t>
            </a:r>
            <a:r>
              <a:rPr lang="ja-JP" altLang="ja-JP" sz="4000" dirty="0" smtClean="0"/>
              <a:t>　河川水および浮遊砂サンプラーの</a:t>
            </a:r>
          </a:p>
          <a:p>
            <a:pPr algn="ctr"/>
            <a:r>
              <a:rPr lang="ja-JP" altLang="ja-JP" sz="4000" dirty="0" smtClean="0"/>
              <a:t>浮遊物質中放射性セシウム濃度の変動</a:t>
            </a:r>
            <a:endParaRPr lang="ja-JP" altLang="ja-JP" sz="4000" dirty="0"/>
          </a:p>
        </p:txBody>
      </p:sp>
      <p:sp>
        <p:nvSpPr>
          <p:cNvPr id="99" name="テキスト ボックス 98"/>
          <p:cNvSpPr txBox="1"/>
          <p:nvPr/>
        </p:nvSpPr>
        <p:spPr>
          <a:xfrm>
            <a:off x="17444243" y="27380926"/>
            <a:ext cx="11809312" cy="1938992"/>
          </a:xfrm>
          <a:prstGeom prst="rect">
            <a:avLst/>
          </a:prstGeom>
          <a:noFill/>
        </p:spPr>
        <p:txBody>
          <a:bodyPr wrap="square" rtlCol="0">
            <a:spAutoFit/>
          </a:bodyPr>
          <a:lstStyle/>
          <a:p>
            <a:pPr algn="ctr"/>
            <a:r>
              <a:rPr lang="ja-JP" altLang="ja-JP" sz="4000" dirty="0" smtClean="0"/>
              <a:t>図</a:t>
            </a:r>
            <a:r>
              <a:rPr lang="en-US" altLang="ja-JP" sz="4000" dirty="0" smtClean="0"/>
              <a:t>2</a:t>
            </a:r>
            <a:r>
              <a:rPr lang="ja-JP" altLang="ja-JP" sz="4000" dirty="0" smtClean="0"/>
              <a:t>　</a:t>
            </a:r>
            <a:r>
              <a:rPr lang="ja-JP" altLang="en-US" sz="4000" dirty="0" smtClean="0"/>
              <a:t>河川水（</a:t>
            </a:r>
            <a:r>
              <a:rPr lang="en-US" altLang="ja-JP" sz="4000" dirty="0" smtClean="0"/>
              <a:t>dry:</a:t>
            </a:r>
            <a:r>
              <a:rPr lang="ja-JP" altLang="en-US" sz="4000" dirty="0" smtClean="0"/>
              <a:t>晴天時、</a:t>
            </a:r>
            <a:r>
              <a:rPr lang="en-US" altLang="ja-JP" sz="4000" dirty="0" smtClean="0"/>
              <a:t>wet:</a:t>
            </a:r>
            <a:r>
              <a:rPr lang="ja-JP" altLang="en-US" sz="4000" dirty="0" smtClean="0"/>
              <a:t>雨天時）、浮遊砂サンプラー、河川堆積物、道路塵埃、雨天時道路排水の</a:t>
            </a:r>
          </a:p>
          <a:p>
            <a:pPr algn="ctr"/>
            <a:r>
              <a:rPr lang="ja-JP" altLang="en-US" sz="4000" dirty="0" smtClean="0"/>
              <a:t>放射性セシウム濃度 </a:t>
            </a:r>
            <a:r>
              <a:rPr lang="en-US" altLang="ja-JP" sz="4000" dirty="0" smtClean="0"/>
              <a:t>(a)Cs-134, (b)Cs-137</a:t>
            </a:r>
          </a:p>
        </p:txBody>
      </p:sp>
      <p:sp>
        <p:nvSpPr>
          <p:cNvPr id="100" name="テキスト ボックス 99"/>
          <p:cNvSpPr txBox="1"/>
          <p:nvPr/>
        </p:nvSpPr>
        <p:spPr>
          <a:xfrm>
            <a:off x="17444243" y="40293863"/>
            <a:ext cx="11809312" cy="1323439"/>
          </a:xfrm>
          <a:prstGeom prst="rect">
            <a:avLst/>
          </a:prstGeom>
          <a:noFill/>
        </p:spPr>
        <p:txBody>
          <a:bodyPr wrap="square" rtlCol="0">
            <a:spAutoFit/>
          </a:bodyPr>
          <a:lstStyle/>
          <a:p>
            <a:pPr algn="ctr"/>
            <a:r>
              <a:rPr lang="ja-JP" altLang="en-US" sz="4000" dirty="0" smtClean="0"/>
              <a:t>図</a:t>
            </a:r>
            <a:r>
              <a:rPr lang="en-US" altLang="ja-JP" sz="4000" dirty="0" smtClean="0"/>
              <a:t>3</a:t>
            </a:r>
            <a:r>
              <a:rPr lang="ja-JP" altLang="en-US" sz="4000" dirty="0" smtClean="0"/>
              <a:t>　河川水に対する浮遊サンプラーの</a:t>
            </a:r>
          </a:p>
          <a:p>
            <a:pPr algn="ctr"/>
            <a:r>
              <a:rPr lang="ja-JP" altLang="en-US" sz="4000" dirty="0" smtClean="0"/>
              <a:t>浮遊物質中放射性セシウム濃度の</a:t>
            </a:r>
            <a:r>
              <a:rPr lang="ja-JP" altLang="en-US" sz="4000" dirty="0" smtClean="0"/>
              <a:t>比</a:t>
            </a:r>
            <a:endParaRPr lang="en-US" altLang="ja-JP" sz="4000" dirty="0" smtClean="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70</Words>
  <Application>Microsoft Office PowerPoint</Application>
  <PresentationFormat>ユーザー設定</PresentationFormat>
  <Paragraphs>22</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michio</dc:creator>
  <cp:lastModifiedBy>michio</cp:lastModifiedBy>
  <cp:revision>41</cp:revision>
  <dcterms:created xsi:type="dcterms:W3CDTF">2012-04-19T05:30:34Z</dcterms:created>
  <dcterms:modified xsi:type="dcterms:W3CDTF">2013-01-25T07:40:07Z</dcterms:modified>
</cp:coreProperties>
</file>