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79" r:id="rId11"/>
    <p:sldId id="287" r:id="rId12"/>
    <p:sldId id="277" r:id="rId13"/>
    <p:sldId id="280" r:id="rId14"/>
    <p:sldId id="270" r:id="rId15"/>
    <p:sldId id="273" r:id="rId16"/>
    <p:sldId id="271" r:id="rId17"/>
    <p:sldId id="281" r:id="rId18"/>
    <p:sldId id="286" r:id="rId19"/>
    <p:sldId id="282" r:id="rId20"/>
    <p:sldId id="285" r:id="rId21"/>
    <p:sldId id="283" r:id="rId22"/>
    <p:sldId id="284" r:id="rId23"/>
    <p:sldId id="278" r:id="rId24"/>
    <p:sldId id="269" r:id="rId25"/>
    <p:sldId id="275" r:id="rId26"/>
    <p:sldId id="274" r:id="rId27"/>
    <p:sldId id="272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92" autoAdjust="0"/>
    <p:restoredTop sz="94660"/>
  </p:normalViewPr>
  <p:slideViewPr>
    <p:cSldViewPr snapToGrid="0" snapToObjects="1" showGuides="1">
      <p:cViewPr varScale="1">
        <p:scale>
          <a:sx n="130" d="100"/>
          <a:sy n="130" d="100"/>
        </p:scale>
        <p:origin x="-288" y="-96"/>
      </p:cViewPr>
      <p:guideLst>
        <p:guide orient="horz" pos="890"/>
        <p:guide orient="horz" pos="2377"/>
        <p:guide pos="4729"/>
        <p:guide pos="2634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D50F3-4120-544E-A27D-396BD644A4EB}" type="datetime1">
              <a:rPr lang="ko-KR" altLang="en-US" smtClean="0"/>
              <a:t>13. 3. 29.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99BDF-00AF-C740-8750-3335469DE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275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1ACE8-1EAC-B64C-95C0-A76EEB370B71}" type="datetime1">
              <a:rPr lang="ko-KR" altLang="en-US" smtClean="0"/>
              <a:t>13. 3. 29.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EA58F-EBB9-8B4D-8D02-D6946600B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8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A58F-EBB9-8B4D-8D02-D6946600B7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9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8469"/>
            <a:ext cx="7772400" cy="1102519"/>
          </a:xfrm>
        </p:spPr>
        <p:txBody>
          <a:bodyPr>
            <a:normAutofit/>
          </a:bodyPr>
          <a:lstStyle>
            <a:lvl1pPr algn="ctr">
              <a:defRPr sz="4000">
                <a:latin typeface="Gill Sans MT"/>
                <a:cs typeface="Gill Sans MT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Gill Sans MT"/>
                <a:cs typeface="Gill Sans 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7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0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7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32834"/>
            <a:ext cx="8229600" cy="478934"/>
          </a:xfrm>
        </p:spPr>
        <p:txBody>
          <a:bodyPr>
            <a:normAutofit/>
          </a:bodyPr>
          <a:lstStyle>
            <a:lvl1pPr algn="l">
              <a:defRPr sz="2400">
                <a:latin typeface="Gill Sans MT"/>
                <a:cs typeface="Gill Sans MT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914" y="4917488"/>
            <a:ext cx="373729" cy="201839"/>
          </a:xfrm>
        </p:spPr>
        <p:txBody>
          <a:bodyPr/>
          <a:lstStyle>
            <a:lvl1pPr algn="l">
              <a:defRPr sz="1200"/>
            </a:lvl1pPr>
          </a:lstStyle>
          <a:p>
            <a:fld id="{9B24B26B-5E12-784F-804E-7A66DE223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2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9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6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0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2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1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4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7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438" y="159429"/>
            <a:ext cx="8229600" cy="485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35" y="4767939"/>
            <a:ext cx="4354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2BC7-F8DA-0046-B93B-E00EDF86702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imag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7954" r="25417" b="42008"/>
          <a:stretch/>
        </p:blipFill>
        <p:spPr>
          <a:xfrm>
            <a:off x="7347440" y="4867700"/>
            <a:ext cx="258985" cy="259320"/>
          </a:xfrm>
          <a:prstGeom prst="rect">
            <a:avLst/>
          </a:prstGeom>
        </p:spPr>
      </p:pic>
      <p:pic>
        <p:nvPicPr>
          <p:cNvPr id="10" name="Picture 9" descr="logo_e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72" y="4882352"/>
            <a:ext cx="1444488" cy="20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Gill Sans MT"/>
          <a:ea typeface="+mj-ea"/>
          <a:cs typeface="Gill Sans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7.gif"/><Relationship Id="rId5" Type="http://schemas.openxmlformats.org/officeDocument/2006/relationships/image" Target="../media/image32.gif"/><Relationship Id="rId6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gif"/><Relationship Id="rId5" Type="http://schemas.openxmlformats.org/officeDocument/2006/relationships/image" Target="../media/image39.gif"/><Relationship Id="rId6" Type="http://schemas.openxmlformats.org/officeDocument/2006/relationships/image" Target="../media/image40.gif"/><Relationship Id="rId7" Type="http://schemas.openxmlformats.org/officeDocument/2006/relationships/image" Target="../media/image41.gif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gif"/><Relationship Id="rId5" Type="http://schemas.openxmlformats.org/officeDocument/2006/relationships/image" Target="../media/image45.gif"/><Relationship Id="rId6" Type="http://schemas.openxmlformats.org/officeDocument/2006/relationships/image" Target="../media/image46.gif"/><Relationship Id="rId7" Type="http://schemas.openxmlformats.org/officeDocument/2006/relationships/image" Target="../media/image47.gif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gif"/><Relationship Id="rId5" Type="http://schemas.openxmlformats.org/officeDocument/2006/relationships/image" Target="../media/image51.gif"/><Relationship Id="rId6" Type="http://schemas.openxmlformats.org/officeDocument/2006/relationships/image" Target="../media/image52.gif"/><Relationship Id="rId7" Type="http://schemas.openxmlformats.org/officeDocument/2006/relationships/image" Target="../media/image53.gif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4" Type="http://schemas.openxmlformats.org/officeDocument/2006/relationships/image" Target="../media/image56.gif"/><Relationship Id="rId5" Type="http://schemas.openxmlformats.org/officeDocument/2006/relationships/image" Target="../media/image57.gif"/><Relationship Id="rId6" Type="http://schemas.openxmlformats.org/officeDocument/2006/relationships/image" Target="../media/image58.gif"/><Relationship Id="rId7" Type="http://schemas.openxmlformats.org/officeDocument/2006/relationships/image" Target="../media/image59.gif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4" Type="http://schemas.openxmlformats.org/officeDocument/2006/relationships/image" Target="../media/image62.gif"/><Relationship Id="rId5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4" Type="http://schemas.openxmlformats.org/officeDocument/2006/relationships/image" Target="../media/image66.gif"/><Relationship Id="rId5" Type="http://schemas.openxmlformats.org/officeDocument/2006/relationships/image" Target="../media/image67.gif"/><Relationship Id="rId6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4" Type="http://schemas.openxmlformats.org/officeDocument/2006/relationships/image" Target="../media/image70.gif"/><Relationship Id="rId5" Type="http://schemas.openxmlformats.org/officeDocument/2006/relationships/image" Target="../media/image71.gif"/><Relationship Id="rId6" Type="http://schemas.openxmlformats.org/officeDocument/2006/relationships/image" Target="../media/image72.gif"/><Relationship Id="rId7" Type="http://schemas.openxmlformats.org/officeDocument/2006/relationships/image" Target="../media/image73.gif"/><Relationship Id="rId8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4" Type="http://schemas.openxmlformats.org/officeDocument/2006/relationships/image" Target="../media/image77.gif"/><Relationship Id="rId5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gif"/><Relationship Id="rId5" Type="http://schemas.openxmlformats.org/officeDocument/2006/relationships/image" Target="../media/image6.png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4" Type="http://schemas.openxmlformats.org/officeDocument/2006/relationships/image" Target="../media/image77.gif"/><Relationship Id="rId5" Type="http://schemas.openxmlformats.org/officeDocument/2006/relationships/image" Target="../media/image78.gif"/><Relationship Id="rId6" Type="http://schemas.openxmlformats.org/officeDocument/2006/relationships/image" Target="../media/image79.gif"/><Relationship Id="rId7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4" Type="http://schemas.openxmlformats.org/officeDocument/2006/relationships/image" Target="../media/image83.gif"/><Relationship Id="rId5" Type="http://schemas.openxmlformats.org/officeDocument/2006/relationships/image" Target="../media/image84.gif"/><Relationship Id="rId6" Type="http://schemas.openxmlformats.org/officeDocument/2006/relationships/image" Target="../media/image85.gif"/><Relationship Id="rId7" Type="http://schemas.openxmlformats.org/officeDocument/2006/relationships/image" Target="../media/image86.gif"/><Relationship Id="rId8" Type="http://schemas.openxmlformats.org/officeDocument/2006/relationships/image" Target="../media/image87.gif"/><Relationship Id="rId9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4" Type="http://schemas.openxmlformats.org/officeDocument/2006/relationships/image" Target="../media/image91.gif"/><Relationship Id="rId5" Type="http://schemas.openxmlformats.org/officeDocument/2006/relationships/image" Target="../media/image92.gif"/><Relationship Id="rId6" Type="http://schemas.openxmlformats.org/officeDocument/2006/relationships/image" Target="../media/image93.gif"/><Relationship Id="rId7" Type="http://schemas.openxmlformats.org/officeDocument/2006/relationships/image" Target="../media/image94.gif"/><Relationship Id="rId8" Type="http://schemas.openxmlformats.org/officeDocument/2006/relationships/image" Target="../media/image95.gif"/><Relationship Id="rId9" Type="http://schemas.openxmlformats.org/officeDocument/2006/relationships/image" Target="../media/image9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4" Type="http://schemas.openxmlformats.org/officeDocument/2006/relationships/image" Target="../media/image99.gif"/><Relationship Id="rId5" Type="http://schemas.openxmlformats.org/officeDocument/2006/relationships/image" Target="../media/image100.gif"/><Relationship Id="rId6" Type="http://schemas.openxmlformats.org/officeDocument/2006/relationships/image" Target="../media/image101.gif"/><Relationship Id="rId7" Type="http://schemas.openxmlformats.org/officeDocument/2006/relationships/image" Target="../media/image10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4" Type="http://schemas.openxmlformats.org/officeDocument/2006/relationships/image" Target="../media/image105.gif"/><Relationship Id="rId5" Type="http://schemas.openxmlformats.org/officeDocument/2006/relationships/image" Target="../media/image10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gif"/><Relationship Id="rId3" Type="http://schemas.openxmlformats.org/officeDocument/2006/relationships/image" Target="../media/image10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gif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8647"/>
            <a:ext cx="7772400" cy="1875118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Semi-</a:t>
            </a:r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Lagrangian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 advection scheme </a:t>
            </a:r>
            <a:b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</a:b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for radioactive tracers </a:t>
            </a:r>
            <a:b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</a:b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in a regional spectral model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32076"/>
            <a:ext cx="6400800" cy="89702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Eun-Chul Chang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Kei Yoshimura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0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3430311" y="113235"/>
            <a:ext cx="10636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 dirty="0">
                <a:solidFill>
                  <a:srgbClr val="003DCC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Original </a:t>
            </a:r>
            <a:r>
              <a:rPr lang="en-US" sz="1200" dirty="0" err="1">
                <a:solidFill>
                  <a:srgbClr val="003DCC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IsoRSM</a:t>
            </a:r>
            <a:endParaRPr lang="en-US" sz="1200" dirty="0">
              <a:solidFill>
                <a:srgbClr val="003DCC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6928280" y="113235"/>
            <a:ext cx="9620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NDSL </a:t>
            </a:r>
            <a:r>
              <a:rPr lang="en-US" sz="1200" dirty="0" err="1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IsoRSM</a:t>
            </a:r>
            <a:endParaRPr lang="en-US" sz="1200" dirty="0">
              <a:solidFill>
                <a:srgbClr val="FF0000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3" t="4378" b="2977"/>
          <a:stretch>
            <a:fillRect/>
          </a:stretch>
        </p:blipFill>
        <p:spPr bwMode="auto">
          <a:xfrm>
            <a:off x="5393765" y="683370"/>
            <a:ext cx="546277" cy="367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/>
          </p:cNvSpPr>
          <p:nvPr/>
        </p:nvSpPr>
        <p:spPr bwMode="auto">
          <a:xfrm>
            <a:off x="862077" y="1033730"/>
            <a:ext cx="1435865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Atmospheric column </a:t>
            </a:r>
            <a:endParaRPr lang="en-US" sz="1200" dirty="0" smtClean="0">
              <a:solidFill>
                <a:schemeClr val="tx1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  <a:p>
            <a:pPr marL="250825" indent="-250825" algn="l">
              <a:lnSpc>
                <a:spcPct val="150000"/>
              </a:lnSpc>
            </a:pPr>
            <a:r>
              <a:rPr lang="en-US" sz="12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integrated </a:t>
            </a:r>
            <a:r>
              <a:rPr lang="en-US" sz="12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</a:t>
            </a:r>
            <a:r>
              <a:rPr lang="en-US" sz="1200" baseline="-60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131</a:t>
            </a:r>
            <a:r>
              <a:rPr lang="en-US" sz="12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[</a:t>
            </a:r>
            <a:r>
              <a:rPr lang="en-US" sz="1200" dirty="0" err="1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Bq</a:t>
            </a: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m</a:t>
            </a:r>
            <a:r>
              <a:rPr lang="en-US" sz="1200" baseline="320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-2</a:t>
            </a: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] </a:t>
            </a:r>
            <a:endParaRPr lang="en-US" sz="1200" dirty="0" smtClean="0">
              <a:solidFill>
                <a:schemeClr val="tx1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  <a:p>
            <a:pPr marL="250825" indent="-250825" algn="l">
              <a:lnSpc>
                <a:spcPct val="150000"/>
              </a:lnSpc>
            </a:pPr>
            <a:r>
              <a:rPr lang="en-US" sz="12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(</a:t>
            </a: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1 hourly)</a:t>
            </a: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862077" y="3279267"/>
            <a:ext cx="1867699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Atmospheric column </a:t>
            </a:r>
            <a:endParaRPr lang="en-US" sz="1200" dirty="0" smtClean="0">
              <a:solidFill>
                <a:schemeClr val="tx1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  <a:p>
            <a:pPr marL="250825" indent="-250825" algn="l">
              <a:lnSpc>
                <a:spcPct val="150000"/>
              </a:lnSpc>
            </a:pPr>
            <a:r>
              <a:rPr lang="en-US" sz="12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integrated </a:t>
            </a:r>
            <a:r>
              <a:rPr lang="en-US" sz="1200" dirty="0" smtClean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Cs</a:t>
            </a:r>
            <a:r>
              <a:rPr lang="en-US" sz="1200" baseline="-6000" dirty="0" smtClean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137</a:t>
            </a:r>
            <a:r>
              <a:rPr lang="en-US" sz="1200" dirty="0" smtClean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[</a:t>
            </a:r>
            <a:r>
              <a:rPr lang="en-US" altLang="ko-KR" sz="12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10</a:t>
            </a:r>
            <a:r>
              <a:rPr lang="en-US" altLang="ko-KR" sz="1200" baseline="300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-2</a:t>
            </a:r>
            <a:r>
              <a:rPr lang="ko-KR" altLang="en-US" sz="12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Bq</a:t>
            </a:r>
            <a:r>
              <a:rPr lang="en-US" sz="12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m</a:t>
            </a:r>
            <a:r>
              <a:rPr lang="en-US" sz="1200" baseline="320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-2</a:t>
            </a: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] </a:t>
            </a:r>
            <a:endParaRPr lang="en-US" sz="1200" dirty="0" smtClean="0">
              <a:solidFill>
                <a:schemeClr val="tx1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  <a:p>
            <a:pPr marL="250825" indent="-250825" algn="l">
              <a:lnSpc>
                <a:spcPct val="150000"/>
              </a:lnSpc>
            </a:pPr>
            <a:r>
              <a:rPr lang="en-US" sz="12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(</a:t>
            </a: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1 hourly)</a:t>
            </a:r>
          </a:p>
        </p:txBody>
      </p:sp>
      <p:pic>
        <p:nvPicPr>
          <p:cNvPr id="4" name="Picture 3" descr="org_col_Cs13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0" y="2640344"/>
            <a:ext cx="2210067" cy="2160000"/>
          </a:xfrm>
          <a:prstGeom prst="rect">
            <a:avLst/>
          </a:prstGeom>
        </p:spPr>
      </p:pic>
      <p:pic>
        <p:nvPicPr>
          <p:cNvPr id="14" name="Picture 13" descr="org_col_I13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0" y="425608"/>
            <a:ext cx="2210067" cy="2160000"/>
          </a:xfrm>
          <a:prstGeom prst="rect">
            <a:avLst/>
          </a:prstGeom>
        </p:spPr>
      </p:pic>
      <p:pic>
        <p:nvPicPr>
          <p:cNvPr id="15" name="Picture 14" descr="sl_col_Cs137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59" y="2640344"/>
            <a:ext cx="2210067" cy="2160000"/>
          </a:xfrm>
          <a:prstGeom prst="rect">
            <a:avLst/>
          </a:prstGeom>
        </p:spPr>
      </p:pic>
      <p:pic>
        <p:nvPicPr>
          <p:cNvPr id="16" name="Picture 15" descr="sl_col_I13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59" y="425608"/>
            <a:ext cx="22100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1802776" y="802993"/>
            <a:ext cx="10636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 dirty="0">
                <a:solidFill>
                  <a:srgbClr val="003DCC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Original </a:t>
            </a:r>
            <a:r>
              <a:rPr lang="en-US" sz="1200" dirty="0" err="1">
                <a:solidFill>
                  <a:srgbClr val="003DCC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IsoRSM</a:t>
            </a:r>
            <a:endParaRPr lang="en-US" sz="1200" dirty="0">
              <a:solidFill>
                <a:srgbClr val="003DCC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5900055" y="802993"/>
            <a:ext cx="9620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NDSL </a:t>
            </a:r>
            <a:r>
              <a:rPr lang="en-US" sz="1200" dirty="0" err="1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IsoRSM</a:t>
            </a:r>
            <a:endParaRPr lang="en-US" sz="1200" dirty="0">
              <a:solidFill>
                <a:srgbClr val="FF0000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3" t="4378" b="2977"/>
          <a:stretch>
            <a:fillRect/>
          </a:stretch>
        </p:blipFill>
        <p:spPr bwMode="auto">
          <a:xfrm>
            <a:off x="8372132" y="611768"/>
            <a:ext cx="546277" cy="367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2180566" y="272932"/>
            <a:ext cx="34659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Atmospheric column </a:t>
            </a:r>
            <a:r>
              <a:rPr lang="en-US" sz="12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integrated </a:t>
            </a:r>
            <a:r>
              <a:rPr lang="en-US" sz="12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</a:t>
            </a:r>
            <a:r>
              <a:rPr lang="en-US" sz="1200" baseline="-60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131</a:t>
            </a:r>
            <a:r>
              <a:rPr lang="en-US" sz="12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[</a:t>
            </a:r>
            <a:r>
              <a:rPr lang="en-US" sz="1200" dirty="0" err="1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Bq</a:t>
            </a: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m</a:t>
            </a:r>
            <a:r>
              <a:rPr lang="en-US" sz="1200" baseline="320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-2</a:t>
            </a:r>
            <a:r>
              <a:rPr lang="en-US" sz="12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] (</a:t>
            </a:r>
            <a:r>
              <a:rPr lang="en-US" sz="12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1 hourly)</a:t>
            </a:r>
          </a:p>
        </p:txBody>
      </p:sp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2" y="1095045"/>
            <a:ext cx="3528732" cy="3375069"/>
          </a:xfrm>
          <a:prstGeom prst="rect">
            <a:avLst/>
          </a:prstGeom>
        </p:spPr>
      </p:pic>
      <p:pic>
        <p:nvPicPr>
          <p:cNvPr id="10" name="Picture 9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01" y="1095045"/>
            <a:ext cx="3528732" cy="337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32834"/>
            <a:ext cx="1701080" cy="478934"/>
          </a:xfrm>
        </p:spPr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5377" y="685993"/>
            <a:ext cx="1449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Daily deposition 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en-US" sz="12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131</a:t>
            </a:r>
            <a:endParaRPr lang="en-US" sz="1200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" name="Picture 19" descr="org_Total_I131_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88" y="403384"/>
            <a:ext cx="2252523" cy="2340000"/>
          </a:xfrm>
          <a:prstGeom prst="rect">
            <a:avLst/>
          </a:prstGeom>
        </p:spPr>
      </p:pic>
      <p:pic>
        <p:nvPicPr>
          <p:cNvPr id="21" name="Picture 20" descr="org_Dry_I131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68" y="391298"/>
            <a:ext cx="2252523" cy="2340000"/>
          </a:xfrm>
          <a:prstGeom prst="rect">
            <a:avLst/>
          </a:prstGeom>
        </p:spPr>
      </p:pic>
      <p:pic>
        <p:nvPicPr>
          <p:cNvPr id="22" name="Picture 21" descr="org_Wet_I131_7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7" y="391298"/>
            <a:ext cx="2252523" cy="2340000"/>
          </a:xfrm>
          <a:prstGeom prst="rect">
            <a:avLst/>
          </a:prstGeom>
        </p:spPr>
      </p:pic>
      <p:pic>
        <p:nvPicPr>
          <p:cNvPr id="23" name="Picture 22" descr="sl_Total_I131_1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88" y="2785370"/>
            <a:ext cx="2252523" cy="2340000"/>
          </a:xfrm>
          <a:prstGeom prst="rect">
            <a:avLst/>
          </a:prstGeom>
        </p:spPr>
      </p:pic>
      <p:pic>
        <p:nvPicPr>
          <p:cNvPr id="24" name="Picture 23" descr="sl_Dry_I131_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68" y="2785370"/>
            <a:ext cx="2252523" cy="2340000"/>
          </a:xfrm>
          <a:prstGeom prst="rect">
            <a:avLst/>
          </a:prstGeom>
        </p:spPr>
      </p:pic>
      <p:pic>
        <p:nvPicPr>
          <p:cNvPr id="25" name="Picture 24" descr="sl_Wet_I131_13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7" y="2785370"/>
            <a:ext cx="2252523" cy="2340000"/>
          </a:xfrm>
          <a:prstGeom prst="rect">
            <a:avLst/>
          </a:prstGeom>
        </p:spPr>
      </p:pic>
      <p:sp>
        <p:nvSpPr>
          <p:cNvPr id="26" name="Rectangle 2"/>
          <p:cNvSpPr>
            <a:spLocks/>
          </p:cNvSpPr>
          <p:nvPr/>
        </p:nvSpPr>
        <p:spPr bwMode="auto">
          <a:xfrm>
            <a:off x="262484" y="1317625"/>
            <a:ext cx="10636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 dirty="0">
                <a:solidFill>
                  <a:srgbClr val="003DCC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Original </a:t>
            </a:r>
            <a:r>
              <a:rPr lang="en-US" sz="1200" dirty="0" err="1">
                <a:solidFill>
                  <a:srgbClr val="003DCC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IsoRSM</a:t>
            </a:r>
            <a:endParaRPr lang="en-US" sz="1200" dirty="0">
              <a:solidFill>
                <a:srgbClr val="003DCC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  <p:sp>
        <p:nvSpPr>
          <p:cNvPr id="27" name="Rectangle 3"/>
          <p:cNvSpPr>
            <a:spLocks/>
          </p:cNvSpPr>
          <p:nvPr/>
        </p:nvSpPr>
        <p:spPr bwMode="auto">
          <a:xfrm>
            <a:off x="262484" y="3700463"/>
            <a:ext cx="9620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NDSL </a:t>
            </a:r>
            <a:r>
              <a:rPr lang="en-US" sz="1200" dirty="0" err="1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IsoRSM</a:t>
            </a:r>
            <a:endParaRPr lang="en-US" sz="1200" dirty="0">
              <a:solidFill>
                <a:srgbClr val="FF0000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3" t="4378" b="2977"/>
          <a:stretch>
            <a:fillRect/>
          </a:stretch>
        </p:blipFill>
        <p:spPr bwMode="auto">
          <a:xfrm>
            <a:off x="8550550" y="758076"/>
            <a:ext cx="546277" cy="367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8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32834"/>
            <a:ext cx="1701080" cy="478934"/>
          </a:xfrm>
        </p:spPr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262484" y="1317625"/>
            <a:ext cx="10636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 dirty="0">
                <a:solidFill>
                  <a:srgbClr val="003DCC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Original </a:t>
            </a:r>
            <a:r>
              <a:rPr lang="en-US" sz="1200" dirty="0" err="1">
                <a:solidFill>
                  <a:srgbClr val="003DCC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IsoRSM</a:t>
            </a:r>
            <a:endParaRPr lang="en-US" sz="1200" dirty="0">
              <a:solidFill>
                <a:srgbClr val="003DCC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262484" y="3700463"/>
            <a:ext cx="9620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NDSL </a:t>
            </a:r>
            <a:r>
              <a:rPr lang="en-US" sz="1200" dirty="0" err="1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IsoRSM</a:t>
            </a:r>
            <a:endParaRPr lang="en-US" sz="1200" dirty="0">
              <a:solidFill>
                <a:srgbClr val="FF0000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  <p:pic>
        <p:nvPicPr>
          <p:cNvPr id="4" name="Picture 3" descr="org_Total_Cs137_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79" y="407975"/>
            <a:ext cx="2252523" cy="2340000"/>
          </a:xfrm>
          <a:prstGeom prst="rect">
            <a:avLst/>
          </a:prstGeom>
        </p:spPr>
      </p:pic>
      <p:pic>
        <p:nvPicPr>
          <p:cNvPr id="5" name="Picture 4" descr="org_Dry_Cs137_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03" y="407975"/>
            <a:ext cx="2252523" cy="2340000"/>
          </a:xfrm>
          <a:prstGeom prst="rect">
            <a:avLst/>
          </a:prstGeom>
        </p:spPr>
      </p:pic>
      <p:pic>
        <p:nvPicPr>
          <p:cNvPr id="12" name="Picture 11" descr="org_Wet_Cs137_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27" y="407975"/>
            <a:ext cx="2252523" cy="2340000"/>
          </a:xfrm>
          <a:prstGeom prst="rect">
            <a:avLst/>
          </a:prstGeom>
        </p:spPr>
      </p:pic>
      <p:pic>
        <p:nvPicPr>
          <p:cNvPr id="13" name="Picture 12" descr="sl_Total_Cs137_1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79" y="2779327"/>
            <a:ext cx="2252523" cy="2340000"/>
          </a:xfrm>
          <a:prstGeom prst="rect">
            <a:avLst/>
          </a:prstGeom>
        </p:spPr>
      </p:pic>
      <p:pic>
        <p:nvPicPr>
          <p:cNvPr id="14" name="Picture 13" descr="sl_Dry_Cs137_8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03" y="2779327"/>
            <a:ext cx="2252523" cy="2340000"/>
          </a:xfrm>
          <a:prstGeom prst="rect">
            <a:avLst/>
          </a:prstGeom>
        </p:spPr>
      </p:pic>
      <p:pic>
        <p:nvPicPr>
          <p:cNvPr id="15" name="Picture 14" descr="sl_Wet_Cs137_12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27" y="2779327"/>
            <a:ext cx="2252523" cy="234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5377" y="685993"/>
            <a:ext cx="1561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Daily deposition </a:t>
            </a:r>
            <a:r>
              <a:rPr lang="en-US" sz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Cs</a:t>
            </a:r>
            <a:r>
              <a:rPr lang="en-US" sz="12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137</a:t>
            </a:r>
            <a:endParaRPr lang="en-US" sz="1200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3" t="4378" b="2977"/>
          <a:stretch>
            <a:fillRect/>
          </a:stretch>
        </p:blipFill>
        <p:spPr bwMode="auto">
          <a:xfrm>
            <a:off x="8550550" y="758076"/>
            <a:ext cx="546277" cy="367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8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3" name="Picture 12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23" y="332875"/>
            <a:ext cx="2079252" cy="2160000"/>
          </a:xfrm>
          <a:prstGeom prst="rect">
            <a:avLst/>
          </a:prstGeom>
        </p:spPr>
      </p:pic>
      <p:pic>
        <p:nvPicPr>
          <p:cNvPr id="14" name="Picture 13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98" y="332875"/>
            <a:ext cx="2079252" cy="2160000"/>
          </a:xfrm>
          <a:prstGeom prst="rect">
            <a:avLst/>
          </a:prstGeom>
        </p:spPr>
      </p:pic>
      <p:pic>
        <p:nvPicPr>
          <p:cNvPr id="15" name="Picture 14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49" y="332875"/>
            <a:ext cx="2079252" cy="2160000"/>
          </a:xfrm>
          <a:prstGeom prst="rect">
            <a:avLst/>
          </a:prstGeom>
        </p:spPr>
      </p:pic>
      <p:pic>
        <p:nvPicPr>
          <p:cNvPr id="16" name="Picture 15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49" y="2693488"/>
            <a:ext cx="2079252" cy="2160000"/>
          </a:xfrm>
          <a:prstGeom prst="rect">
            <a:avLst/>
          </a:prstGeom>
        </p:spPr>
      </p:pic>
      <p:pic>
        <p:nvPicPr>
          <p:cNvPr id="17" name="Picture 16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24" y="2693488"/>
            <a:ext cx="2079252" cy="2160000"/>
          </a:xfrm>
          <a:prstGeom prst="rect">
            <a:avLst/>
          </a:prstGeom>
        </p:spPr>
      </p:pic>
      <p:pic>
        <p:nvPicPr>
          <p:cNvPr id="18" name="Picture 17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98" y="2693488"/>
            <a:ext cx="2079252" cy="216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9097" y="839311"/>
            <a:ext cx="18399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Surface deposition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en-US" sz="1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131 </a:t>
            </a:r>
            <a:r>
              <a:rPr lang="en-US" sz="1400" dirty="0" smtClean="0">
                <a:latin typeface="Times New Roman"/>
                <a:cs typeface="Times New Roman"/>
              </a:rPr>
              <a:t>[</a:t>
            </a:r>
            <a:r>
              <a:rPr lang="en-US" sz="1400" dirty="0" err="1" smtClean="0">
                <a:latin typeface="Times New Roman"/>
                <a:cs typeface="Times New Roman"/>
              </a:rPr>
              <a:t>kBq</a:t>
            </a:r>
            <a:r>
              <a:rPr lang="en-US" sz="1400" dirty="0" smtClean="0">
                <a:latin typeface="Times New Roman"/>
                <a:cs typeface="Times New Roman"/>
              </a:rPr>
              <a:t> m</a:t>
            </a:r>
            <a:r>
              <a:rPr lang="en-US" sz="1400" baseline="30000" dirty="0" smtClean="0">
                <a:latin typeface="Times New Roman"/>
                <a:cs typeface="Times New Roman"/>
              </a:rPr>
              <a:t>-2</a:t>
            </a:r>
            <a:r>
              <a:rPr lang="en-US" sz="1400" dirty="0" smtClean="0">
                <a:latin typeface="Times New Roman"/>
                <a:cs typeface="Times New Roman"/>
              </a:rPr>
              <a:t>]</a:t>
            </a:r>
            <a:endParaRPr lang="en-US" sz="1400" baseline="-25000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12. March – 28. March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3" t="4378" b="2977"/>
          <a:stretch>
            <a:fillRect/>
          </a:stretch>
        </p:blipFill>
        <p:spPr bwMode="auto">
          <a:xfrm>
            <a:off x="8550550" y="758076"/>
            <a:ext cx="546277" cy="367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6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49" y="332875"/>
            <a:ext cx="2079252" cy="2160000"/>
          </a:xfrm>
          <a:prstGeom prst="rect">
            <a:avLst/>
          </a:prstGeom>
        </p:spPr>
      </p:pic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24" y="332875"/>
            <a:ext cx="2079252" cy="216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98" y="332875"/>
            <a:ext cx="2079252" cy="216000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49" y="2693488"/>
            <a:ext cx="2079252" cy="21600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06" y="2693488"/>
            <a:ext cx="2079252" cy="2160000"/>
          </a:xfrm>
          <a:prstGeom prst="rect">
            <a:avLst/>
          </a:prstGeom>
        </p:spPr>
      </p:pic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62" y="2693488"/>
            <a:ext cx="2079252" cy="216000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3" t="4378" b="2977"/>
          <a:stretch>
            <a:fillRect/>
          </a:stretch>
        </p:blipFill>
        <p:spPr bwMode="auto">
          <a:xfrm>
            <a:off x="8550550" y="758076"/>
            <a:ext cx="546277" cy="367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9097" y="839311"/>
            <a:ext cx="18399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Surface deposition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Cs</a:t>
            </a:r>
            <a:r>
              <a:rPr lang="en-US" sz="14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137</a:t>
            </a: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[10</a:t>
            </a:r>
            <a:r>
              <a:rPr lang="en-US" sz="1400" baseline="30000" dirty="0" smtClean="0">
                <a:latin typeface="Times New Roman"/>
                <a:cs typeface="Times New Roman"/>
              </a:rPr>
              <a:t>-2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kBq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m</a:t>
            </a:r>
            <a:r>
              <a:rPr lang="en-US" sz="1400" baseline="30000" dirty="0">
                <a:latin typeface="Times New Roman"/>
                <a:cs typeface="Times New Roman"/>
              </a:rPr>
              <a:t>-2</a:t>
            </a:r>
            <a:r>
              <a:rPr lang="en-US" sz="1400" dirty="0" smtClean="0">
                <a:latin typeface="Times New Roman"/>
                <a:cs typeface="Times New Roman"/>
              </a:rPr>
              <a:t>]</a:t>
            </a:r>
            <a:endParaRPr lang="en-US" sz="1400" baseline="-25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12. March – 28. March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705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66" y="0"/>
            <a:ext cx="2708410" cy="252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66" y="2623500"/>
            <a:ext cx="2708411" cy="252000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0" y="-1"/>
            <a:ext cx="2708411" cy="25200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0" y="2623500"/>
            <a:ext cx="2708411" cy="25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894" y="743900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Atmospheric column accumulated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tracers for 16 days [</a:t>
            </a:r>
            <a:r>
              <a:rPr lang="en-US" sz="1200" dirty="0" err="1" smtClean="0">
                <a:latin typeface="Times New Roman"/>
                <a:cs typeface="Times New Roman"/>
              </a:rPr>
              <a:t>MBq</a:t>
            </a:r>
            <a:r>
              <a:rPr lang="en-US" sz="1200" dirty="0" smtClean="0">
                <a:latin typeface="Times New Roman"/>
                <a:cs typeface="Times New Roman"/>
              </a:rPr>
              <a:t> m</a:t>
            </a:r>
            <a:r>
              <a:rPr lang="en-US" sz="1200" baseline="30000" dirty="0" smtClean="0">
                <a:latin typeface="Times New Roman"/>
                <a:cs typeface="Times New Roman"/>
              </a:rPr>
              <a:t>-2</a:t>
            </a:r>
            <a:r>
              <a:rPr lang="en-US" sz="1200" dirty="0" smtClean="0">
                <a:latin typeface="Times New Roman"/>
                <a:cs typeface="Times New Roman"/>
              </a:rPr>
              <a:t>]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34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32834"/>
            <a:ext cx="1377270" cy="478934"/>
          </a:xfrm>
        </p:spPr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6168" y="611768"/>
            <a:ext cx="2044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Times New Roman"/>
                <a:cs typeface="Times New Roman"/>
              </a:rPr>
              <a:t>Specific humidity [g kg</a:t>
            </a:r>
            <a:r>
              <a:rPr lang="en-US" altLang="ko-KR" sz="1400" baseline="30000" dirty="0" smtClean="0">
                <a:latin typeface="Times New Roman"/>
                <a:cs typeface="Times New Roman"/>
              </a:rPr>
              <a:t>-1</a:t>
            </a:r>
            <a:r>
              <a:rPr lang="en-US" altLang="ko-KR" sz="1400" dirty="0" smtClean="0">
                <a:latin typeface="Times New Roman"/>
                <a:cs typeface="Times New Roman"/>
              </a:rPr>
              <a:t>]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at 850 </a:t>
            </a:r>
            <a:r>
              <a:rPr lang="en-US" sz="1400" dirty="0" err="1" smtClean="0">
                <a:latin typeface="Times New Roman"/>
                <a:cs typeface="Times New Roman"/>
              </a:rPr>
              <a:t>hPa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6" name="Picture 5" descr="temp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1" t="11895" r="955" b="3268"/>
          <a:stretch/>
        </p:blipFill>
        <p:spPr>
          <a:xfrm>
            <a:off x="7359944" y="762914"/>
            <a:ext cx="433205" cy="3721172"/>
          </a:xfrm>
          <a:prstGeom prst="rect">
            <a:avLst/>
          </a:prstGeom>
        </p:spPr>
      </p:pic>
      <p:pic>
        <p:nvPicPr>
          <p:cNvPr id="13" name="Picture 12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89" y="0"/>
            <a:ext cx="1952821" cy="2520000"/>
          </a:xfrm>
          <a:prstGeom prst="rect">
            <a:avLst/>
          </a:prstGeom>
        </p:spPr>
      </p:pic>
      <p:pic>
        <p:nvPicPr>
          <p:cNvPr id="14" name="Picture 13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89" y="2599327"/>
            <a:ext cx="1952821" cy="2520000"/>
          </a:xfrm>
          <a:prstGeom prst="rect">
            <a:avLst/>
          </a:prstGeom>
        </p:spPr>
      </p:pic>
      <p:pic>
        <p:nvPicPr>
          <p:cNvPr id="15" name="Picture 14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82" y="2599327"/>
            <a:ext cx="1952821" cy="2520000"/>
          </a:xfrm>
          <a:prstGeom prst="rect">
            <a:avLst/>
          </a:prstGeom>
        </p:spPr>
      </p:pic>
      <p:pic>
        <p:nvPicPr>
          <p:cNvPr id="16" name="Picture 15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82" y="0"/>
            <a:ext cx="195282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32834"/>
            <a:ext cx="1377270" cy="478934"/>
          </a:xfrm>
        </p:spPr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 descr="temp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1" t="11895" r="955" b="3268"/>
          <a:stretch/>
        </p:blipFill>
        <p:spPr>
          <a:xfrm>
            <a:off x="8583706" y="762914"/>
            <a:ext cx="433205" cy="3721172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18" y="0"/>
            <a:ext cx="1952821" cy="25200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18" y="2599327"/>
            <a:ext cx="1952821" cy="2520000"/>
          </a:xfrm>
          <a:prstGeom prst="rect">
            <a:avLst/>
          </a:prstGeom>
        </p:spPr>
      </p:pic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56" y="0"/>
            <a:ext cx="1952821" cy="2520000"/>
          </a:xfrm>
          <a:prstGeom prst="rect">
            <a:avLst/>
          </a:prstGeom>
        </p:spPr>
      </p:pic>
      <p:pic>
        <p:nvPicPr>
          <p:cNvPr id="10" name="Picture 9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56" y="2596029"/>
            <a:ext cx="1952821" cy="2520000"/>
          </a:xfrm>
          <a:prstGeom prst="rect">
            <a:avLst/>
          </a:prstGeom>
        </p:spPr>
      </p:pic>
      <p:pic>
        <p:nvPicPr>
          <p:cNvPr id="11" name="Picture 10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86" y="0"/>
            <a:ext cx="1952821" cy="2520000"/>
          </a:xfrm>
          <a:prstGeom prst="rect">
            <a:avLst/>
          </a:prstGeom>
        </p:spPr>
      </p:pic>
      <p:pic>
        <p:nvPicPr>
          <p:cNvPr id="12" name="Picture 11" descr="temp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86" y="2623500"/>
            <a:ext cx="1952821" cy="25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6168" y="611768"/>
            <a:ext cx="2044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Times New Roman"/>
                <a:cs typeface="Times New Roman"/>
              </a:rPr>
              <a:t>Specific humidity [g kg</a:t>
            </a:r>
            <a:r>
              <a:rPr lang="en-US" altLang="ko-KR" sz="1400" baseline="30000" dirty="0" smtClean="0">
                <a:latin typeface="Times New Roman"/>
                <a:cs typeface="Times New Roman"/>
              </a:rPr>
              <a:t>-1</a:t>
            </a:r>
            <a:r>
              <a:rPr lang="en-US" altLang="ko-KR" sz="1400" dirty="0" smtClean="0">
                <a:latin typeface="Times New Roman"/>
                <a:cs typeface="Times New Roman"/>
              </a:rPr>
              <a:t>]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at 500 </a:t>
            </a:r>
            <a:r>
              <a:rPr lang="en-US" sz="1400" dirty="0" err="1" smtClean="0">
                <a:latin typeface="Times New Roman"/>
                <a:cs typeface="Times New Roman"/>
              </a:rPr>
              <a:t>hPa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37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32834"/>
            <a:ext cx="1093388" cy="478934"/>
          </a:xfrm>
        </p:spPr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 descr="temp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6" t="2582" r="1140" b="4394"/>
          <a:stretch/>
        </p:blipFill>
        <p:spPr>
          <a:xfrm>
            <a:off x="8614488" y="716356"/>
            <a:ext cx="392851" cy="3931370"/>
          </a:xfrm>
          <a:prstGeom prst="rect">
            <a:avLst/>
          </a:prstGeom>
        </p:spPr>
      </p:pic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1" y="1412875"/>
            <a:ext cx="2584077" cy="3044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1900" y="1126911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Times New Roman"/>
                <a:cs typeface="Times New Roman"/>
              </a:rPr>
              <a:t>TMPA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671" y="716356"/>
            <a:ext cx="3472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Times New Roman"/>
                <a:cs typeface="Times New Roman"/>
              </a:rPr>
              <a:t>16 days averaged precipitation [mm d</a:t>
            </a:r>
            <a:r>
              <a:rPr lang="en-US" altLang="ko-KR" sz="1600" baseline="30000" dirty="0" smtClean="0">
                <a:latin typeface="Times New Roman"/>
                <a:cs typeface="Times New Roman"/>
              </a:rPr>
              <a:t>-1</a:t>
            </a:r>
            <a:r>
              <a:rPr lang="en-US" altLang="ko-KR" sz="1600" dirty="0" smtClean="0">
                <a:latin typeface="Times New Roman"/>
                <a:cs typeface="Times New Roman"/>
              </a:rPr>
              <a:t>]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74" y="1412875"/>
            <a:ext cx="2584077" cy="3044149"/>
          </a:xfrm>
          <a:prstGeom prst="rect">
            <a:avLst/>
          </a:prstGeom>
        </p:spPr>
      </p:pic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57" y="1412875"/>
            <a:ext cx="2584077" cy="3044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4957" y="1117705"/>
            <a:ext cx="1249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Original </a:t>
            </a:r>
            <a:r>
              <a:rPr lang="en-US" sz="12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IsoRSM</a:t>
            </a:r>
            <a:endParaRPr lang="en-US" sz="12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9961" y="1108499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NDSL </a:t>
            </a:r>
            <a:r>
              <a:rPr lang="en-US" sz="12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IsoRSM</a:t>
            </a:r>
            <a:endParaRPr lang="en-US" sz="1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87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5" y="3280931"/>
            <a:ext cx="2422763" cy="12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Motivation  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Gill Sans"/>
                <a:cs typeface="Gill Sans"/>
              </a:rPr>
              <a:t>Simulation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Gill Sans"/>
                <a:cs typeface="Gill Sans"/>
              </a:rPr>
              <a:t>of Fukushima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Gill Sans"/>
                <a:cs typeface="Gill Sans"/>
              </a:rPr>
              <a:t>case</a:t>
            </a:r>
            <a:endParaRPr lang="en-US" b="1" dirty="0">
              <a:latin typeface="Gill Sans"/>
              <a:cs typeface="Gill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952823"/>
              </p:ext>
            </p:extLst>
          </p:nvPr>
        </p:nvGraphicFramePr>
        <p:xfrm>
          <a:off x="415671" y="1080319"/>
          <a:ext cx="4057294" cy="1508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10217"/>
                <a:gridCol w="314707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Model</a:t>
                      </a:r>
                      <a:endParaRPr lang="en-US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0" dirty="0" err="1" smtClean="0">
                          <a:latin typeface="Times New Roman"/>
                          <a:cs typeface="Times New Roman"/>
                        </a:rPr>
                        <a:t>IsoRSM</a:t>
                      </a:r>
                      <a:r>
                        <a:rPr lang="en-US" sz="1000" b="0" dirty="0" smtClean="0">
                          <a:latin typeface="Times New Roman"/>
                          <a:cs typeface="Times New Roman"/>
                        </a:rPr>
                        <a:t> (Yoshimura et al., 2010)</a:t>
                      </a:r>
                      <a:endParaRPr lang="en-US" sz="1000" b="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Domain</a:t>
                      </a:r>
                      <a:endParaRPr lang="en-US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Horizontal</a:t>
                      </a:r>
                      <a:r>
                        <a:rPr lang="en-US" sz="1000" baseline="0" dirty="0" smtClean="0">
                          <a:latin typeface="Times New Roman"/>
                          <a:cs typeface="Times New Roman"/>
                        </a:rPr>
                        <a:t> : 10 km (161 × 200)</a:t>
                      </a:r>
                    </a:p>
                    <a:p>
                      <a:r>
                        <a:rPr lang="en-US" sz="1000" baseline="0" dirty="0" smtClean="0">
                          <a:latin typeface="Times New Roman"/>
                          <a:cs typeface="Times New Roman"/>
                        </a:rPr>
                        <a:t>vertical : 28 layers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I.C. &amp; B.C.</a:t>
                      </a:r>
                      <a:endParaRPr lang="en-US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NCEP-DOE Reanalysis II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Run</a:t>
                      </a:r>
                      <a:r>
                        <a:rPr lang="en-US" sz="1200" b="1" baseline="0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 period</a:t>
                      </a:r>
                      <a:endParaRPr lang="en-US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2011. 03. 12. 00 UTC − 2011.</a:t>
                      </a:r>
                      <a:r>
                        <a:rPr lang="en-US" sz="1000" baseline="0" dirty="0" smtClean="0">
                          <a:latin typeface="Times New Roman"/>
                          <a:cs typeface="Times New Roman"/>
                        </a:rPr>
                        <a:t> 03. 28. 00 UTC (16 days)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06580" y="180881"/>
            <a:ext cx="15277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Experimental domain</a:t>
            </a:r>
          </a:p>
          <a:p>
            <a:r>
              <a:rPr lang="en-US" sz="11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(shaded : orography)</a:t>
            </a:r>
            <a:endParaRPr lang="en-US" sz="11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43"/>
          <p:cNvSpPr>
            <a:spLocks/>
          </p:cNvSpPr>
          <p:nvPr/>
        </p:nvSpPr>
        <p:spPr bwMode="auto">
          <a:xfrm>
            <a:off x="5219487" y="2286807"/>
            <a:ext cx="296362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Atmosphere column accumulated </a:t>
            </a:r>
            <a:r>
              <a:rPr lang="en-US" sz="11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</a:t>
            </a:r>
            <a:r>
              <a:rPr lang="en-US" sz="1100" baseline="-60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131</a:t>
            </a:r>
            <a:r>
              <a:rPr lang="en-US" sz="11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[</a:t>
            </a:r>
            <a:r>
              <a:rPr lang="en-US" sz="1100" dirty="0" err="1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Bq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m</a:t>
            </a:r>
            <a:r>
              <a:rPr lang="en-US" sz="1100" baseline="3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-</a:t>
            </a:r>
            <a:r>
              <a:rPr lang="en-US" sz="1100" baseline="32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2 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hr</a:t>
            </a:r>
            <a:r>
              <a:rPr lang="en-US" sz="1100" baseline="30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-1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]</a:t>
            </a:r>
            <a:endParaRPr lang="en-US" sz="11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3" t="4378" b="2977"/>
          <a:stretch>
            <a:fillRect/>
          </a:stretch>
        </p:blipFill>
        <p:spPr bwMode="auto">
          <a:xfrm>
            <a:off x="8170347" y="2325100"/>
            <a:ext cx="38576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46" y="3280931"/>
            <a:ext cx="2477854" cy="1224000"/>
          </a:xfrm>
          <a:prstGeom prst="rect">
            <a:avLst/>
          </a:prstGeom>
        </p:spPr>
      </p:pic>
      <p:sp>
        <p:nvSpPr>
          <p:cNvPr id="12" name="Rectangle 39"/>
          <p:cNvSpPr>
            <a:spLocks/>
          </p:cNvSpPr>
          <p:nvPr/>
        </p:nvSpPr>
        <p:spPr bwMode="auto">
          <a:xfrm>
            <a:off x="2264085" y="3386401"/>
            <a:ext cx="2555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</a:t>
            </a:r>
            <a:r>
              <a:rPr lang="en-US" sz="1500" baseline="-60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131</a:t>
            </a:r>
          </a:p>
        </p:txBody>
      </p:sp>
      <p:sp>
        <p:nvSpPr>
          <p:cNvPr id="13" name="Rectangle 40"/>
          <p:cNvSpPr>
            <a:spLocks/>
          </p:cNvSpPr>
          <p:nvPr/>
        </p:nvSpPr>
        <p:spPr bwMode="auto">
          <a:xfrm>
            <a:off x="4518624" y="3386402"/>
            <a:ext cx="3984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00" dirty="0">
                <a:solidFill>
                  <a:srgbClr val="3366FF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Cs</a:t>
            </a:r>
            <a:r>
              <a:rPr lang="en-US" sz="1500" baseline="-6000" dirty="0">
                <a:solidFill>
                  <a:srgbClr val="3366FF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137</a:t>
            </a:r>
          </a:p>
        </p:txBody>
      </p:sp>
      <p:sp>
        <p:nvSpPr>
          <p:cNvPr id="21" name="Rectangle 38"/>
          <p:cNvSpPr>
            <a:spLocks/>
          </p:cNvSpPr>
          <p:nvPr/>
        </p:nvSpPr>
        <p:spPr bwMode="auto">
          <a:xfrm>
            <a:off x="500951" y="3037302"/>
            <a:ext cx="388569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Daily averaged 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emission </a:t>
            </a:r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rate 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[</a:t>
            </a:r>
            <a:r>
              <a:rPr lang="en-US" sz="1100" dirty="0" err="1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MBq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m</a:t>
            </a:r>
            <a:r>
              <a:rPr lang="en-US" sz="1100" baseline="3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-2 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d</a:t>
            </a:r>
            <a:r>
              <a:rPr lang="en-US" sz="1100" baseline="30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-</a:t>
            </a:r>
            <a:r>
              <a:rPr lang="en-US" sz="1100" baseline="32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]   (</a:t>
            </a:r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Chino et al., 2011) 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19" y="182386"/>
            <a:ext cx="2089866" cy="179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org_col_I13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43" y="2589079"/>
            <a:ext cx="2203021" cy="21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6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32834"/>
            <a:ext cx="1093388" cy="478934"/>
          </a:xfrm>
        </p:spPr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 descr="temp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6" t="2582" r="1140" b="4394"/>
          <a:stretch/>
        </p:blipFill>
        <p:spPr>
          <a:xfrm>
            <a:off x="8614488" y="716356"/>
            <a:ext cx="392851" cy="3931370"/>
          </a:xfrm>
          <a:prstGeom prst="rect">
            <a:avLst/>
          </a:prstGeom>
        </p:spPr>
      </p:pic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0" y="807683"/>
            <a:ext cx="1680756" cy="19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7306" y="628970"/>
            <a:ext cx="5437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Times New Roman"/>
                <a:cs typeface="Times New Roman"/>
              </a:rPr>
              <a:t>TMPA</a:t>
            </a:r>
            <a:endParaRPr lang="en-US" sz="1000" dirty="0">
              <a:latin typeface="Times New Roman"/>
              <a:cs typeface="Times New Roman"/>
            </a:endParaRPr>
          </a:p>
        </p:txBody>
      </p:sp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91" y="807683"/>
            <a:ext cx="1680756" cy="1980000"/>
          </a:xfrm>
          <a:prstGeom prst="rect">
            <a:avLst/>
          </a:prstGeom>
        </p:spPr>
      </p:pic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20" y="807683"/>
            <a:ext cx="1680756" cy="198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15963" y="628970"/>
            <a:ext cx="14576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Original </a:t>
            </a:r>
            <a:r>
              <a:rPr lang="en-US" sz="1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IsoRSM</a:t>
            </a:r>
            <a:r>
              <a:rPr lang="en-US" sz="1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000" dirty="0" smtClean="0">
                <a:latin typeface="Times New Roman"/>
                <a:cs typeface="Times New Roman"/>
              </a:rPr>
              <a:t>+ RAS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1402" y="628970"/>
            <a:ext cx="1373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NDSL </a:t>
            </a:r>
            <a:r>
              <a:rPr lang="en-US" sz="1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IsoRSM</a:t>
            </a:r>
            <a:r>
              <a:rPr lang="en-US" sz="1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000" dirty="0" smtClean="0">
                <a:latin typeface="Times New Roman"/>
                <a:cs typeface="Times New Roman"/>
              </a:rPr>
              <a:t>+ RAS</a:t>
            </a:r>
            <a:endParaRPr lang="en-US" sz="1000" dirty="0">
              <a:latin typeface="Times New Roman"/>
              <a:cs typeface="Times New Roman"/>
            </a:endParaRPr>
          </a:p>
        </p:txBody>
      </p:sp>
      <p:pic>
        <p:nvPicPr>
          <p:cNvPr id="12" name="Picture 11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91" y="3102120"/>
            <a:ext cx="1680756" cy="1980000"/>
          </a:xfrm>
          <a:prstGeom prst="rect">
            <a:avLst/>
          </a:prstGeom>
        </p:spPr>
      </p:pic>
      <p:pic>
        <p:nvPicPr>
          <p:cNvPr id="13" name="Picture 12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20" y="3102120"/>
            <a:ext cx="1680756" cy="198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23070" y="2917644"/>
            <a:ext cx="1443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Original </a:t>
            </a:r>
            <a:r>
              <a:rPr lang="en-US" sz="1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IsoRSM</a:t>
            </a:r>
            <a:r>
              <a:rPr lang="en-US" sz="1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000" dirty="0" smtClean="0">
                <a:latin typeface="Times New Roman"/>
                <a:cs typeface="Times New Roman"/>
              </a:rPr>
              <a:t>+ SAS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8509" y="2917644"/>
            <a:ext cx="1358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NDSL </a:t>
            </a:r>
            <a:r>
              <a:rPr lang="en-US" sz="1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IsoRSM</a:t>
            </a:r>
            <a:r>
              <a:rPr lang="en-US" sz="1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000" dirty="0" smtClean="0">
                <a:latin typeface="Times New Roman"/>
                <a:cs typeface="Times New Roman"/>
              </a:rPr>
              <a:t>+ SAS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1045" y="203024"/>
            <a:ext cx="3472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Times New Roman"/>
                <a:cs typeface="Times New Roman"/>
              </a:rPr>
              <a:t>16 days averaged precipitation [mm d</a:t>
            </a:r>
            <a:r>
              <a:rPr lang="en-US" altLang="ko-KR" sz="1600" baseline="30000" dirty="0" smtClean="0">
                <a:latin typeface="Times New Roman"/>
                <a:cs typeface="Times New Roman"/>
              </a:rPr>
              <a:t>-1</a:t>
            </a:r>
            <a:r>
              <a:rPr lang="en-US" altLang="ko-KR" sz="1600" dirty="0" smtClean="0">
                <a:latin typeface="Times New Roman"/>
                <a:cs typeface="Times New Roman"/>
              </a:rPr>
              <a:t>]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68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590550" y="185731"/>
            <a:ext cx="7808913" cy="2369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 MT"/>
                <a:ea typeface="+mj-ea"/>
                <a:cs typeface="Gill Sans MT"/>
              </a:defRPr>
            </a:lvl1pPr>
          </a:lstStyle>
          <a:p>
            <a:pPr>
              <a:lnSpc>
                <a:spcPct val="150000"/>
              </a:lnSpc>
              <a:buSzPct val="155000"/>
              <a:defRPr/>
            </a:pPr>
            <a:r>
              <a:rPr lang="en-US" dirty="0" smtClean="0"/>
              <a:t>Summary</a:t>
            </a:r>
            <a:br>
              <a:rPr lang="en-US" dirty="0" smtClean="0"/>
            </a:br>
            <a: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ea typeface="ヒラギノ明朝 ProN W6" charset="0"/>
                <a:cs typeface="ヒラギノ明朝 ProN W6" charset="0"/>
                <a:sym typeface="Times New Roman Bold" charset="0"/>
              </a:rPr>
              <a:t>1.</a:t>
            </a:r>
            <a: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cs typeface="Times New Roman Bold" charset="0"/>
                <a:sym typeface="Times New Roman Bold" charset="0"/>
              </a:rPr>
              <a:t> Original </a:t>
            </a:r>
            <a:r>
              <a:rPr lang="en-US" sz="1500" dirty="0" err="1" smtClean="0">
                <a:solidFill>
                  <a:srgbClr val="28327A"/>
                </a:solidFill>
                <a:effectLst/>
                <a:latin typeface="Times New Roman Bold" charset="0"/>
                <a:cs typeface="Times New Roman Bold" charset="0"/>
                <a:sym typeface="Times New Roman Bold" charset="0"/>
              </a:rPr>
              <a:t>IsoRSM</a:t>
            </a:r>
            <a: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cs typeface="Times New Roman Bold" charset="0"/>
                <a:sym typeface="Times New Roman Bold" charset="0"/>
              </a:rPr>
              <a:t> has problem in simulation of radioactive particles : Gibbs phenomenon</a:t>
            </a:r>
            <a: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ea typeface="ヒラギノ明朝 ProN W6" charset="0"/>
                <a:cs typeface="ヒラギノ明朝 ProN W6" charset="0"/>
                <a:sym typeface="Times New Roman Bold" charset="0"/>
              </a:rPr>
              <a:t/>
            </a:r>
            <a:b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ea typeface="ヒラギノ明朝 ProN W6" charset="0"/>
                <a:cs typeface="ヒラギノ明朝 ProN W6" charset="0"/>
                <a:sym typeface="Times New Roman Bold" charset="0"/>
              </a:rPr>
            </a:br>
            <a: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ea typeface="ヒラギノ明朝 ProN W6" charset="0"/>
                <a:cs typeface="ヒラギノ明朝 ProN W6" charset="0"/>
                <a:sym typeface="Times New Roman Bold" charset="0"/>
              </a:rPr>
              <a:t>2.</a:t>
            </a:r>
            <a: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cs typeface="Times New Roman Bold" charset="0"/>
                <a:sym typeface="Times New Roman Bold" charset="0"/>
              </a:rPr>
              <a:t> Non-iteration dimensional split semi-</a:t>
            </a:r>
            <a:r>
              <a:rPr lang="en-US" sz="1500" dirty="0" err="1" smtClean="0">
                <a:solidFill>
                  <a:srgbClr val="28327A"/>
                </a:solidFill>
                <a:effectLst/>
                <a:latin typeface="Times New Roman Bold" charset="0"/>
                <a:cs typeface="Times New Roman Bold" charset="0"/>
                <a:sym typeface="Times New Roman Bold" charset="0"/>
              </a:rPr>
              <a:t>Lagrangian</a:t>
            </a:r>
            <a: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cs typeface="Times New Roman Bold" charset="0"/>
                <a:sym typeface="Times New Roman Bold" charset="0"/>
              </a:rPr>
              <a:t> (NDSL) scheme is applied </a:t>
            </a:r>
            <a:b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cs typeface="Times New Roman Bold" charset="0"/>
                <a:sym typeface="Times New Roman Bold" charset="0"/>
              </a:rPr>
            </a:br>
            <a: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cs typeface="Times New Roman Bold" charset="0"/>
                <a:sym typeface="Times New Roman Bold" charset="0"/>
              </a:rPr>
              <a:t>    for tracers transport to solve the problem</a:t>
            </a:r>
            <a: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ea typeface="ヒラギノ明朝 ProN W6" charset="0"/>
                <a:cs typeface="ヒラギノ明朝 ProN W6" charset="0"/>
                <a:sym typeface="Times New Roman Bold" charset="0"/>
              </a:rPr>
              <a:t/>
            </a:r>
            <a:b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ea typeface="ヒラギノ明朝 ProN W6" charset="0"/>
                <a:cs typeface="ヒラギノ明朝 ProN W6" charset="0"/>
                <a:sym typeface="Times New Roman Bold" charset="0"/>
              </a:rPr>
            </a:br>
            <a: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cs typeface="Times New Roman Bold" charset="0"/>
                <a:sym typeface="Times New Roman Bold" charset="0"/>
              </a:rPr>
              <a:t>3. NDSL successfully reproduced radioactive particle transports without Gibbs phenomenon</a:t>
            </a:r>
          </a:p>
          <a:p>
            <a:pPr>
              <a:lnSpc>
                <a:spcPct val="150000"/>
              </a:lnSpc>
              <a:buSzPct val="155000"/>
              <a:defRPr/>
            </a:pPr>
            <a:r>
              <a:rPr lang="en-US" sz="1500" dirty="0" smtClean="0">
                <a:solidFill>
                  <a:srgbClr val="28327A"/>
                </a:solidFill>
                <a:effectLst/>
                <a:latin typeface="Times New Roman Bold" charset="0"/>
                <a:ea typeface="ヒラギノ明朝 ProN W6" charset="0"/>
                <a:cs typeface="ヒラギノ明朝 ProN W6" charset="0"/>
                <a:sym typeface="Times New Roman Bold" charset="0"/>
              </a:rPr>
              <a:t>4. Land surface deposition of tracers in NDSL is too small than in original </a:t>
            </a:r>
            <a:r>
              <a:rPr lang="en-US" sz="1500" dirty="0" err="1" smtClean="0">
                <a:solidFill>
                  <a:srgbClr val="28327A"/>
                </a:solidFill>
                <a:effectLst/>
                <a:latin typeface="Times New Roman Bold" charset="0"/>
                <a:ea typeface="ヒラギノ明朝 ProN W6" charset="0"/>
                <a:cs typeface="ヒラギノ明朝 ProN W6" charset="0"/>
                <a:sym typeface="Times New Roman Bold" charset="0"/>
              </a:rPr>
              <a:t>IsoRSM</a:t>
            </a:r>
            <a:endParaRPr lang="en-US" sz="1500" dirty="0">
              <a:solidFill>
                <a:srgbClr val="28327A"/>
              </a:solidFill>
              <a:effectLst/>
              <a:latin typeface="Times New Roman Bold" charset="0"/>
              <a:ea typeface="ヒラギノ明朝 ProN W6" charset="0"/>
              <a:cs typeface="ヒラギノ明朝 ProN W6" charset="0"/>
              <a:sym typeface="Times New Roman Bold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590550" y="2700338"/>
            <a:ext cx="7359650" cy="1954212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SzPct val="155000"/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Gill Sans" charset="0"/>
              </a:rPr>
              <a:t>Plan</a:t>
            </a:r>
            <a:endParaRPr lang="en-US" sz="2400" dirty="0">
              <a:solidFill>
                <a:srgbClr val="2832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algn="l">
              <a:lnSpc>
                <a:spcPct val="150000"/>
              </a:lnSpc>
              <a:buSzPct val="155000"/>
              <a:defRPr/>
            </a:pPr>
            <a:r>
              <a:rPr lang="en-US" sz="1500" dirty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1. Evaluation of surface deposition of I</a:t>
            </a:r>
            <a:r>
              <a:rPr lang="en-US" sz="1500" baseline="-6000" dirty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131</a:t>
            </a:r>
            <a:r>
              <a:rPr lang="en-US" sz="1500" dirty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 and Cs</a:t>
            </a:r>
            <a:r>
              <a:rPr lang="en-US" sz="1500" baseline="-6000" dirty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137 </a:t>
            </a:r>
            <a:r>
              <a:rPr lang="en-US" sz="1500" dirty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with observation </a:t>
            </a:r>
          </a:p>
          <a:p>
            <a:pPr algn="l">
              <a:lnSpc>
                <a:spcPct val="150000"/>
              </a:lnSpc>
              <a:buSzPct val="155000"/>
              <a:defRPr/>
            </a:pPr>
            <a:r>
              <a:rPr lang="en-US" sz="1500" dirty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2. </a:t>
            </a:r>
            <a:r>
              <a:rPr lang="en-US" sz="1500" dirty="0" smtClean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Diffusion for tracers</a:t>
            </a:r>
            <a:endParaRPr lang="en-US" sz="1500" dirty="0" smtClean="0">
              <a:solidFill>
                <a:srgbClr val="28327A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algn="l">
              <a:lnSpc>
                <a:spcPct val="150000"/>
              </a:lnSpc>
              <a:buSzPct val="155000"/>
              <a:defRPr/>
            </a:pPr>
            <a:r>
              <a:rPr lang="en-US" sz="1500" dirty="0" smtClean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3. Implementation </a:t>
            </a:r>
            <a:r>
              <a:rPr lang="en-US" sz="1500" dirty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of improved physical parameterizations </a:t>
            </a:r>
            <a:r>
              <a:rPr lang="en-US" sz="1500" dirty="0" smtClean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(e.g., Convection, cloud, PBL)</a:t>
            </a:r>
            <a:endParaRPr lang="en-US" sz="1500" dirty="0">
              <a:solidFill>
                <a:srgbClr val="28327A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algn="l">
              <a:lnSpc>
                <a:spcPct val="150000"/>
              </a:lnSpc>
              <a:buSzPct val="155000"/>
              <a:defRPr/>
            </a:pPr>
            <a:r>
              <a:rPr lang="en-US" sz="1500" dirty="0" smtClean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4. Check </a:t>
            </a:r>
            <a:r>
              <a:rPr lang="en-US" sz="1500" dirty="0" smtClean="0">
                <a:solidFill>
                  <a:srgbClr val="28327A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for dry and wet deposition processes</a:t>
            </a:r>
            <a:endParaRPr lang="en-US" sz="1500" dirty="0">
              <a:solidFill>
                <a:srgbClr val="28327A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101" y="1166692"/>
            <a:ext cx="4716623" cy="1189459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Thank you</a:t>
            </a: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1" name="Picture 10" descr="dep_trc_1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21" y="2903322"/>
            <a:ext cx="1732710" cy="1800000"/>
          </a:xfrm>
          <a:prstGeom prst="rect">
            <a:avLst/>
          </a:prstGeom>
        </p:spPr>
      </p:pic>
      <p:pic>
        <p:nvPicPr>
          <p:cNvPr id="12" name="Picture 11" descr="dep_trc_1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21" y="816311"/>
            <a:ext cx="1732710" cy="1800000"/>
          </a:xfrm>
          <a:prstGeom prst="rect">
            <a:avLst/>
          </a:prstGeom>
        </p:spPr>
      </p:pic>
      <p:pic>
        <p:nvPicPr>
          <p:cNvPr id="17" name="Picture 16" descr="dep_trc_1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4" y="809071"/>
            <a:ext cx="1732710" cy="1800000"/>
          </a:xfrm>
          <a:prstGeom prst="rect">
            <a:avLst/>
          </a:prstGeom>
        </p:spPr>
      </p:pic>
      <p:pic>
        <p:nvPicPr>
          <p:cNvPr id="18" name="Picture 17" descr="dep_trc_15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4" y="2903322"/>
            <a:ext cx="1732710" cy="1800000"/>
          </a:xfrm>
          <a:prstGeom prst="rect">
            <a:avLst/>
          </a:prstGeom>
        </p:spPr>
      </p:pic>
      <p:pic>
        <p:nvPicPr>
          <p:cNvPr id="19" name="Picture 18" descr="dep_trc_15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30" y="816311"/>
            <a:ext cx="1732710" cy="1800000"/>
          </a:xfrm>
          <a:prstGeom prst="rect">
            <a:avLst/>
          </a:prstGeom>
        </p:spPr>
      </p:pic>
      <p:pic>
        <p:nvPicPr>
          <p:cNvPr id="20" name="Picture 19" descr="dep_trc_16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23" y="809071"/>
            <a:ext cx="1732710" cy="1800000"/>
          </a:xfrm>
          <a:prstGeom prst="rect">
            <a:avLst/>
          </a:prstGeom>
        </p:spPr>
      </p:pic>
      <p:pic>
        <p:nvPicPr>
          <p:cNvPr id="21" name="Picture 20" descr="dep_trc_15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30" y="2903322"/>
            <a:ext cx="1732710" cy="1800000"/>
          </a:xfrm>
          <a:prstGeom prst="rect">
            <a:avLst/>
          </a:prstGeom>
        </p:spPr>
      </p:pic>
      <p:pic>
        <p:nvPicPr>
          <p:cNvPr id="22" name="Picture 21" descr="dep_trc_16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23" y="2903322"/>
            <a:ext cx="1732710" cy="180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61921" y="229839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Daily deposition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28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 descr="dep_trc_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3" y="2849592"/>
            <a:ext cx="1732710" cy="1800000"/>
          </a:xfrm>
          <a:prstGeom prst="rect">
            <a:avLst/>
          </a:prstGeom>
        </p:spPr>
      </p:pic>
      <p:pic>
        <p:nvPicPr>
          <p:cNvPr id="6" name="Picture 5" descr="dep_trc_1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75" y="2825419"/>
            <a:ext cx="1732710" cy="1800000"/>
          </a:xfrm>
          <a:prstGeom prst="rect">
            <a:avLst/>
          </a:prstGeom>
        </p:spPr>
      </p:pic>
      <p:pic>
        <p:nvPicPr>
          <p:cNvPr id="8" name="Picture 7" descr="dep_trc_1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3" y="768324"/>
            <a:ext cx="1732710" cy="1800000"/>
          </a:xfrm>
          <a:prstGeom prst="rect">
            <a:avLst/>
          </a:prstGeom>
        </p:spPr>
      </p:pic>
      <p:pic>
        <p:nvPicPr>
          <p:cNvPr id="9" name="Picture 8" descr="dep_trc_16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75" y="768324"/>
            <a:ext cx="1732710" cy="1800000"/>
          </a:xfrm>
          <a:prstGeom prst="rect">
            <a:avLst/>
          </a:prstGeom>
        </p:spPr>
      </p:pic>
      <p:pic>
        <p:nvPicPr>
          <p:cNvPr id="11" name="Picture 10" descr="dep_trc_15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06" y="768324"/>
            <a:ext cx="1732710" cy="1800000"/>
          </a:xfrm>
          <a:prstGeom prst="rect">
            <a:avLst/>
          </a:prstGeom>
        </p:spPr>
      </p:pic>
      <p:pic>
        <p:nvPicPr>
          <p:cNvPr id="12" name="Picture 11" descr="dep_trc_16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95" y="768324"/>
            <a:ext cx="1732710" cy="1800000"/>
          </a:xfrm>
          <a:prstGeom prst="rect">
            <a:avLst/>
          </a:prstGeom>
        </p:spPr>
      </p:pic>
      <p:pic>
        <p:nvPicPr>
          <p:cNvPr id="13" name="Picture 12" descr="dep_trc_15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06" y="2825419"/>
            <a:ext cx="1732710" cy="1800000"/>
          </a:xfrm>
          <a:prstGeom prst="rect">
            <a:avLst/>
          </a:prstGeom>
        </p:spPr>
      </p:pic>
      <p:pic>
        <p:nvPicPr>
          <p:cNvPr id="14" name="Picture 13" descr="dep_trc_16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95" y="2849592"/>
            <a:ext cx="1732710" cy="180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61921" y="229839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Daily deposition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31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64" y="880378"/>
            <a:ext cx="1945889" cy="216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64" y="2985295"/>
            <a:ext cx="1945889" cy="216000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19" y="880378"/>
            <a:ext cx="1945889" cy="21600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19" y="2985295"/>
            <a:ext cx="1945889" cy="216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46366" y="562449"/>
            <a:ext cx="203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Times New Roman"/>
                <a:cs typeface="Times New Roman"/>
              </a:rPr>
              <a:t>1</a:t>
            </a:r>
            <a:r>
              <a:rPr lang="ko-KR" altLang="en-US" sz="1000" dirty="0" smtClean="0">
                <a:latin typeface="Times New Roman"/>
                <a:cs typeface="Times New Roman"/>
              </a:rPr>
              <a:t> </a:t>
            </a:r>
            <a:r>
              <a:rPr lang="en-US" altLang="ko-KR" sz="1000" dirty="0" smtClean="0">
                <a:latin typeface="Times New Roman"/>
                <a:cs typeface="Times New Roman"/>
              </a:rPr>
              <a:t>day total deposition</a:t>
            </a:r>
            <a:r>
              <a:rPr lang="en-US" sz="1000" dirty="0" smtClean="0">
                <a:latin typeface="Times New Roman"/>
                <a:cs typeface="Times New Roman"/>
              </a:rPr>
              <a:t> [</a:t>
            </a:r>
            <a:r>
              <a:rPr lang="en-US" sz="1000" dirty="0" err="1" smtClean="0">
                <a:latin typeface="Times New Roman"/>
                <a:cs typeface="Times New Roman"/>
              </a:rPr>
              <a:t>kBq</a:t>
            </a:r>
            <a:r>
              <a:rPr lang="en-US" sz="1000" dirty="0" smtClean="0">
                <a:latin typeface="Times New Roman"/>
                <a:cs typeface="Times New Roman"/>
              </a:rPr>
              <a:t> m</a:t>
            </a:r>
            <a:r>
              <a:rPr lang="en-US" sz="1000" baseline="30000" dirty="0" smtClean="0">
                <a:latin typeface="Times New Roman"/>
                <a:cs typeface="Times New Roman"/>
              </a:rPr>
              <a:t>-2</a:t>
            </a:r>
            <a:r>
              <a:rPr lang="ko-KR" altLang="en-US" sz="1000" baseline="30000" dirty="0" smtClean="0">
                <a:latin typeface="Times New Roman"/>
                <a:cs typeface="Times New Roman"/>
              </a:rPr>
              <a:t> </a:t>
            </a:r>
            <a:r>
              <a:rPr lang="en-US" sz="1000" dirty="0" smtClean="0">
                <a:latin typeface="Times New Roman"/>
                <a:cs typeface="Times New Roman"/>
              </a:rPr>
              <a:t>hr</a:t>
            </a:r>
            <a:r>
              <a:rPr lang="en-US" sz="1000" baseline="30000" dirty="0" smtClean="0">
                <a:latin typeface="Times New Roman"/>
                <a:cs typeface="Times New Roman"/>
              </a:rPr>
              <a:t>-1</a:t>
            </a:r>
            <a:r>
              <a:rPr lang="en-US" sz="1000" dirty="0" smtClean="0">
                <a:latin typeface="Times New Roman"/>
                <a:cs typeface="Times New Roman"/>
              </a:rPr>
              <a:t>]</a:t>
            </a:r>
          </a:p>
          <a:p>
            <a:r>
              <a:rPr lang="en-US" sz="1000" dirty="0" smtClean="0">
                <a:latin typeface="Times New Roman"/>
                <a:cs typeface="Times New Roman"/>
              </a:rPr>
              <a:t>wind at 975 </a:t>
            </a:r>
            <a:r>
              <a:rPr lang="en-US" sz="1000" dirty="0" err="1" smtClean="0">
                <a:latin typeface="Times New Roman"/>
                <a:cs typeface="Times New Roman"/>
              </a:rPr>
              <a:t>hPa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4259" y="562449"/>
            <a:ext cx="203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Times New Roman"/>
                <a:cs typeface="Times New Roman"/>
              </a:rPr>
              <a:t>1</a:t>
            </a:r>
            <a:r>
              <a:rPr lang="ko-KR" altLang="en-US" sz="1000" dirty="0" smtClean="0">
                <a:latin typeface="Times New Roman"/>
                <a:cs typeface="Times New Roman"/>
              </a:rPr>
              <a:t> </a:t>
            </a:r>
            <a:r>
              <a:rPr lang="en-US" altLang="ko-KR" sz="1000" dirty="0" smtClean="0">
                <a:latin typeface="Times New Roman"/>
                <a:cs typeface="Times New Roman"/>
              </a:rPr>
              <a:t>day total deposition</a:t>
            </a:r>
            <a:r>
              <a:rPr lang="en-US" sz="1000" dirty="0" smtClean="0">
                <a:latin typeface="Times New Roman"/>
                <a:cs typeface="Times New Roman"/>
              </a:rPr>
              <a:t> [</a:t>
            </a:r>
            <a:r>
              <a:rPr lang="en-US" sz="1000" dirty="0" err="1" smtClean="0">
                <a:latin typeface="Times New Roman"/>
                <a:cs typeface="Times New Roman"/>
              </a:rPr>
              <a:t>kBq</a:t>
            </a:r>
            <a:r>
              <a:rPr lang="en-US" sz="1000" dirty="0" smtClean="0">
                <a:latin typeface="Times New Roman"/>
                <a:cs typeface="Times New Roman"/>
              </a:rPr>
              <a:t> m</a:t>
            </a:r>
            <a:r>
              <a:rPr lang="en-US" sz="1000" baseline="30000" dirty="0" smtClean="0">
                <a:latin typeface="Times New Roman"/>
                <a:cs typeface="Times New Roman"/>
              </a:rPr>
              <a:t>-2</a:t>
            </a:r>
            <a:r>
              <a:rPr lang="ko-KR" altLang="en-US" sz="1000" baseline="30000" dirty="0" smtClean="0">
                <a:latin typeface="Times New Roman"/>
                <a:cs typeface="Times New Roman"/>
              </a:rPr>
              <a:t> </a:t>
            </a:r>
            <a:r>
              <a:rPr lang="en-US" sz="1000" dirty="0" smtClean="0">
                <a:latin typeface="Times New Roman"/>
                <a:cs typeface="Times New Roman"/>
              </a:rPr>
              <a:t>hr</a:t>
            </a:r>
            <a:r>
              <a:rPr lang="en-US" sz="1000" baseline="30000" dirty="0" smtClean="0">
                <a:latin typeface="Times New Roman"/>
                <a:cs typeface="Times New Roman"/>
              </a:rPr>
              <a:t>-1</a:t>
            </a:r>
            <a:r>
              <a:rPr lang="en-US" sz="1000" dirty="0" smtClean="0">
                <a:latin typeface="Times New Roman"/>
                <a:cs typeface="Times New Roman"/>
              </a:rPr>
              <a:t>]</a:t>
            </a:r>
          </a:p>
          <a:p>
            <a:r>
              <a:rPr lang="en-US" sz="1000" dirty="0" smtClean="0">
                <a:latin typeface="Times New Roman"/>
                <a:cs typeface="Times New Roman"/>
              </a:rPr>
              <a:t>wind at </a:t>
            </a:r>
            <a:r>
              <a:rPr lang="en-US" altLang="ko-KR" sz="1000" dirty="0" smtClean="0">
                <a:latin typeface="Times New Roman"/>
                <a:cs typeface="Times New Roman"/>
              </a:rPr>
              <a:t>10</a:t>
            </a:r>
            <a:r>
              <a:rPr lang="ko-KR" altLang="en-US" sz="1000" dirty="0" smtClean="0">
                <a:latin typeface="Times New Roman"/>
                <a:cs typeface="Times New Roman"/>
              </a:rPr>
              <a:t> </a:t>
            </a:r>
            <a:r>
              <a:rPr lang="en-US" altLang="ko-KR" sz="1000" dirty="0" smtClean="0">
                <a:latin typeface="Times New Roman"/>
                <a:cs typeface="Times New Roman"/>
              </a:rPr>
              <a:t>m</a:t>
            </a:r>
            <a:endParaRPr lang="en-US" sz="1000" dirty="0">
              <a:latin typeface="Times New Roman"/>
              <a:cs typeface="Times New Roman"/>
            </a:endParaRPr>
          </a:p>
        </p:txBody>
      </p:sp>
      <p:pic>
        <p:nvPicPr>
          <p:cNvPr id="13" name="Picture 12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11" y="1908851"/>
            <a:ext cx="1945889" cy="2160000"/>
          </a:xfrm>
          <a:prstGeom prst="rect">
            <a:avLst/>
          </a:prstGeom>
        </p:spPr>
      </p:pic>
      <p:pic>
        <p:nvPicPr>
          <p:cNvPr id="15" name="Picture 14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54" y="1908851"/>
            <a:ext cx="1945889" cy="21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39869" y="1508741"/>
            <a:ext cx="1083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Times New Roman"/>
                <a:cs typeface="Times New Roman"/>
              </a:rPr>
              <a:t>wind difference</a:t>
            </a:r>
          </a:p>
          <a:p>
            <a:r>
              <a:rPr lang="en-US" sz="1000" dirty="0" smtClean="0">
                <a:latin typeface="Times New Roman"/>
                <a:cs typeface="Times New Roman"/>
              </a:rPr>
              <a:t>NDSL – Original 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16033" y="1508741"/>
            <a:ext cx="1083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Times New Roman"/>
                <a:cs typeface="Times New Roman"/>
              </a:rPr>
              <a:t>wind difference</a:t>
            </a:r>
          </a:p>
          <a:p>
            <a:r>
              <a:rPr lang="en-US" sz="1000" dirty="0" smtClean="0">
                <a:latin typeface="Times New Roman"/>
                <a:cs typeface="Times New Roman"/>
              </a:rPr>
              <a:t>NDSL – Original </a:t>
            </a:r>
            <a:endParaRPr lang="en-US" sz="1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95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1894" y="743900"/>
            <a:ext cx="157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Tracers at 2 m height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for 16 days [</a:t>
            </a:r>
            <a:r>
              <a:rPr lang="en-US" sz="1200" dirty="0" err="1" smtClean="0">
                <a:latin typeface="Times New Roman"/>
                <a:cs typeface="Times New Roman"/>
              </a:rPr>
              <a:t>kBq</a:t>
            </a:r>
            <a:r>
              <a:rPr lang="en-US" sz="1200" dirty="0" smtClean="0">
                <a:latin typeface="Times New Roman"/>
                <a:cs typeface="Times New Roman"/>
              </a:rPr>
              <a:t> m</a:t>
            </a:r>
            <a:r>
              <a:rPr lang="en-US" sz="1200" baseline="30000" dirty="0" smtClean="0">
                <a:latin typeface="Times New Roman"/>
                <a:cs typeface="Times New Roman"/>
              </a:rPr>
              <a:t>-2</a:t>
            </a:r>
            <a:r>
              <a:rPr lang="en-US" sz="1200" dirty="0" smtClean="0">
                <a:latin typeface="Times New Roman"/>
                <a:cs typeface="Times New Roman"/>
              </a:rPr>
              <a:t>]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64" y="0"/>
            <a:ext cx="2708411" cy="252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48" y="0"/>
            <a:ext cx="2708411" cy="252000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48" y="2611913"/>
            <a:ext cx="2708411" cy="25200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64" y="2623500"/>
            <a:ext cx="270841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0" y="112059"/>
            <a:ext cx="2938664" cy="2734235"/>
          </a:xfrm>
          <a:prstGeom prst="rect">
            <a:avLst/>
          </a:prstGeom>
        </p:spPr>
      </p:pic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3" y="2321592"/>
            <a:ext cx="3006911" cy="27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t>3</a:t>
            </a:fld>
            <a:endParaRPr lang="en-US" dirty="0"/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86" y="792163"/>
            <a:ext cx="247015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6" y="1308100"/>
            <a:ext cx="23352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/>
          </p:cNvSpPr>
          <p:nvPr/>
        </p:nvSpPr>
        <p:spPr bwMode="auto">
          <a:xfrm>
            <a:off x="5583416" y="1561588"/>
            <a:ext cx="3447301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162" tIns="26162" rIns="26162" bIns="26162"/>
          <a:lstStyle/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Gibbs </a:t>
            </a:r>
            <a:r>
              <a:rPr lang="en-US" sz="14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phenomenon</a:t>
            </a:r>
            <a:r>
              <a: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is one disadvantage of </a:t>
            </a:r>
            <a:r>
              <a:rPr lang="en-US" sz="1400" dirty="0">
                <a:solidFill>
                  <a:srgbClr val="00408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spectral model system</a:t>
            </a:r>
            <a:r>
              <a: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. 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endParaRPr lang="en-US" sz="14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In </a:t>
            </a:r>
            <a:r>
              <a: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this study, </a:t>
            </a:r>
            <a:r>
              <a:rPr lang="en-US" sz="14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tracer advection</a:t>
            </a:r>
            <a:r>
              <a: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part is </a:t>
            </a:r>
            <a:r>
              <a:rPr lang="en-US" sz="14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replaced </a:t>
            </a:r>
            <a:r>
              <a: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by the </a:t>
            </a:r>
            <a:r>
              <a:rPr lang="en-US" sz="1400" b="1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semi-</a:t>
            </a:r>
            <a:r>
              <a:rPr lang="en-US" sz="1400" b="1" dirty="0" err="1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Lagrangian</a:t>
            </a:r>
            <a:r>
              <a:rPr lang="en-US" sz="1400" b="1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advection scheme</a:t>
            </a:r>
            <a:r>
              <a: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to avoid Gibbs phenomenon.</a:t>
            </a:r>
          </a:p>
        </p:txBody>
      </p:sp>
      <p:sp>
        <p:nvSpPr>
          <p:cNvPr id="19" name="Rectangle 5"/>
          <p:cNvSpPr>
            <a:spLocks/>
          </p:cNvSpPr>
          <p:nvPr/>
        </p:nvSpPr>
        <p:spPr bwMode="auto">
          <a:xfrm>
            <a:off x="2025700" y="280629"/>
            <a:ext cx="19192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Times New Roman Bold" charset="0"/>
              </a:rPr>
              <a:t>“</a:t>
            </a:r>
            <a:r>
              <a:rPr lang="en-US" altLang="ja-JP" sz="1700" dirty="0">
                <a:solidFill>
                  <a:srgbClr val="FF00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Gibbs phenomenon</a:t>
            </a:r>
            <a:r>
              <a:rPr lang="ja-JP" altLang="en-US" sz="17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Times New Roman Bold" charset="0"/>
              </a:rPr>
              <a:t>”</a:t>
            </a:r>
            <a:endParaRPr lang="en-US" sz="1700" dirty="0">
              <a:solidFill>
                <a:srgbClr val="FF0000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1826948" y="2328863"/>
            <a:ext cx="793750" cy="1174750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Rectangle 7"/>
          <p:cNvSpPr>
            <a:spLocks/>
          </p:cNvSpPr>
          <p:nvPr/>
        </p:nvSpPr>
        <p:spPr bwMode="auto">
          <a:xfrm>
            <a:off x="2090725" y="3443288"/>
            <a:ext cx="1235075" cy="31432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000" b="1" i="1">
                <a:solidFill>
                  <a:srgbClr val="FF0000"/>
                </a:solidFill>
                <a:ea typeface="ＭＳ Ｐゴシック" charset="0"/>
                <a:cs typeface="Gill Sans" charset="0"/>
              </a:rPr>
              <a:t>Ringing artifacts</a:t>
            </a: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rot="10800000">
            <a:off x="2758811" y="3732213"/>
            <a:ext cx="577850" cy="835025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</a:t>
            </a:r>
            <a:r>
              <a:rPr lang="en-US" dirty="0" err="1" smtClean="0"/>
              <a:t>Lagrangian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36" y="927689"/>
            <a:ext cx="2367829" cy="3700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99" y="927688"/>
            <a:ext cx="2972743" cy="3700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176" y="927689"/>
            <a:ext cx="2914706" cy="3700874"/>
          </a:xfrm>
          <a:prstGeom prst="rect">
            <a:avLst/>
          </a:prstGeom>
        </p:spPr>
      </p:pic>
      <p:sp>
        <p:nvSpPr>
          <p:cNvPr id="7" name="Rectangle 100"/>
          <p:cNvSpPr>
            <a:spLocks/>
          </p:cNvSpPr>
          <p:nvPr/>
        </p:nvSpPr>
        <p:spPr bwMode="auto">
          <a:xfrm>
            <a:off x="5532769" y="132834"/>
            <a:ext cx="11668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10000"/>
              </a:lnSpc>
            </a:pPr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n : time step</a:t>
            </a:r>
          </a:p>
          <a:p>
            <a:pPr marL="250825" indent="-250825" algn="l">
              <a:lnSpc>
                <a:spcPct val="110000"/>
              </a:lnSpc>
            </a:pPr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D : departure point</a:t>
            </a:r>
          </a:p>
          <a:p>
            <a:pPr marL="250825" indent="-250825" algn="l">
              <a:lnSpc>
                <a:spcPct val="110000"/>
              </a:lnSpc>
            </a:pPr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A : arrival point</a:t>
            </a:r>
          </a:p>
          <a:p>
            <a:pPr marL="250825" indent="-250825" algn="l">
              <a:lnSpc>
                <a:spcPct val="110000"/>
              </a:lnSpc>
            </a:pPr>
            <a:r>
              <a:rPr lang="en-US" sz="1100" dirty="0">
                <a:solidFill>
                  <a:schemeClr val="tx1"/>
                </a:solidFill>
                <a:latin typeface="Times New Roman Italic" charset="0"/>
                <a:ea typeface="ＭＳ Ｐゴシック" charset="0"/>
                <a:cs typeface="ＭＳ Ｐゴシック" charset="0"/>
                <a:sym typeface="Times New Roman Italic" charset="0"/>
              </a:rPr>
              <a:t>q</a:t>
            </a:r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: quantity of tracer</a:t>
            </a:r>
          </a:p>
        </p:txBody>
      </p:sp>
      <p:sp>
        <p:nvSpPr>
          <p:cNvPr id="8" name="Rectangle 101"/>
          <p:cNvSpPr>
            <a:spLocks/>
          </p:cNvSpPr>
          <p:nvPr/>
        </p:nvSpPr>
        <p:spPr bwMode="auto">
          <a:xfrm>
            <a:off x="519868" y="621582"/>
            <a:ext cx="280957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Numerical model grid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is</a:t>
            </a:r>
            <a:r>
              <a:rPr lang="en-US" sz="1400" dirty="0" smtClean="0">
                <a:solidFill>
                  <a:srgbClr val="3366FF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“regular grid”</a:t>
            </a:r>
            <a:endParaRPr lang="en-US" sz="1400" dirty="0">
              <a:solidFill>
                <a:srgbClr val="3366FF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5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NDSL scheme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203325"/>
            <a:ext cx="316706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7788"/>
            <a:ext cx="28543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483420" y="650523"/>
            <a:ext cx="51387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Non-iteration dimensional-split semi-</a:t>
            </a:r>
            <a:r>
              <a:rPr lang="en-US" sz="1300" dirty="0" err="1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Lagrangian</a:t>
            </a:r>
            <a:r>
              <a:rPr lang="en-US" sz="13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(</a:t>
            </a:r>
            <a:r>
              <a:rPr lang="en-US" sz="13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NDSL</a:t>
            </a:r>
            <a:r>
              <a:rPr lang="en-US" sz="13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; </a:t>
            </a:r>
            <a:r>
              <a:rPr lang="en-US" sz="1300" dirty="0" err="1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Juang</a:t>
            </a:r>
            <a:r>
              <a:rPr lang="en-US" sz="13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2007, 2008)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1116013" y="3565525"/>
            <a:ext cx="17049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values are defined at </a:t>
            </a:r>
            <a:r>
              <a:rPr lang="en-US" sz="10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regular</a:t>
            </a:r>
            <a:r>
              <a:rPr lang="en-US" sz="1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grid</a:t>
            </a: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4338638" y="3560763"/>
            <a:ext cx="170497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values are defined at </a:t>
            </a:r>
            <a:r>
              <a:rPr lang="en-US" sz="10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regular</a:t>
            </a:r>
            <a:r>
              <a:rPr lang="en-US" sz="1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grid</a:t>
            </a: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7581900" y="1444625"/>
            <a:ext cx="89693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dimensional-split</a:t>
            </a: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7524750" y="3435350"/>
            <a:ext cx="11588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Final result is mean of</a:t>
            </a:r>
          </a:p>
          <a:p>
            <a:pPr marL="250825" indent="-250825" algn="l">
              <a:lnSpc>
                <a:spcPct val="150000"/>
              </a:lnSpc>
            </a:pPr>
            <a:r>
              <a:rPr lang="en-US" sz="1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x - y advection and</a:t>
            </a:r>
          </a:p>
          <a:p>
            <a:pPr marL="250825" indent="-250825" algn="l">
              <a:lnSpc>
                <a:spcPct val="150000"/>
              </a:lnSpc>
            </a:pPr>
            <a:r>
              <a:rPr lang="en-US" sz="1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y - x advection</a:t>
            </a:r>
          </a:p>
        </p:txBody>
      </p:sp>
      <p:sp>
        <p:nvSpPr>
          <p:cNvPr id="11" name="Oval 12"/>
          <p:cNvSpPr>
            <a:spLocks/>
          </p:cNvSpPr>
          <p:nvPr/>
        </p:nvSpPr>
        <p:spPr bwMode="auto">
          <a:xfrm>
            <a:off x="1050042" y="2690428"/>
            <a:ext cx="540000" cy="540000"/>
          </a:xfrm>
          <a:prstGeom prst="ellips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963613" y="3246438"/>
            <a:ext cx="114300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iteration to find </a:t>
            </a:r>
            <a:r>
              <a:rPr lang="en-US" sz="1000" dirty="0">
                <a:solidFill>
                  <a:srgbClr val="FF0000"/>
                </a:solidFill>
                <a:latin typeface="Times New Roman Italic" charset="0"/>
                <a:ea typeface="ＭＳ Ｐゴシック" charset="0"/>
                <a:cs typeface="ＭＳ Ｐゴシック" charset="0"/>
                <a:sym typeface="Times New Roman Italic" charset="0"/>
              </a:rPr>
              <a:t>q</a:t>
            </a:r>
            <a:r>
              <a:rPr lang="en-US" sz="10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at D</a:t>
            </a: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4849813" y="2728913"/>
            <a:ext cx="160496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interpolation to find </a:t>
            </a:r>
            <a:r>
              <a:rPr lang="en-US" sz="1000">
                <a:solidFill>
                  <a:srgbClr val="FF0000"/>
                </a:solidFill>
                <a:latin typeface="Times New Roman Italic" charset="0"/>
                <a:ea typeface="ＭＳ Ｐゴシック" charset="0"/>
                <a:cs typeface="ＭＳ Ｐゴシック" charset="0"/>
                <a:sym typeface="Times New Roman Italic" charset="0"/>
              </a:rPr>
              <a:t>q</a:t>
            </a:r>
            <a:r>
              <a:rPr lang="en-US" sz="10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</a:t>
            </a:r>
          </a:p>
          <a:p>
            <a:pPr marL="250825" indent="-250825" algn="l">
              <a:lnSpc>
                <a:spcPct val="150000"/>
              </a:lnSpc>
            </a:pPr>
            <a:r>
              <a:rPr lang="en-US" sz="10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at irregular D from regular grid</a:t>
            </a:r>
          </a:p>
        </p:txBody>
      </p:sp>
      <p:sp>
        <p:nvSpPr>
          <p:cNvPr id="14" name="Rectangle 15"/>
          <p:cNvSpPr>
            <a:spLocks/>
          </p:cNvSpPr>
          <p:nvPr/>
        </p:nvSpPr>
        <p:spPr bwMode="auto">
          <a:xfrm>
            <a:off x="5728148" y="829527"/>
            <a:ext cx="16160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remapping to find </a:t>
            </a:r>
            <a:r>
              <a:rPr lang="en-US" sz="1000" dirty="0">
                <a:solidFill>
                  <a:srgbClr val="0000FF"/>
                </a:solidFill>
                <a:latin typeface="Times New Roman Italic" charset="0"/>
                <a:ea typeface="ＭＳ Ｐゴシック" charset="0"/>
                <a:cs typeface="ＭＳ Ｐゴシック" charset="0"/>
                <a:sym typeface="Times New Roman Italic" charset="0"/>
              </a:rPr>
              <a:t>q</a:t>
            </a:r>
            <a:r>
              <a:rPr lang="en-US" sz="1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</a:t>
            </a:r>
          </a:p>
          <a:p>
            <a:pPr marL="250825" indent="-250825" algn="l">
              <a:lnSpc>
                <a:spcPct val="150000"/>
              </a:lnSpc>
            </a:pPr>
            <a:r>
              <a:rPr lang="en-US" sz="1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at regular grid from irregular A</a:t>
            </a:r>
          </a:p>
        </p:txBody>
      </p:sp>
      <p:sp>
        <p:nvSpPr>
          <p:cNvPr id="15" name="Oval 16"/>
          <p:cNvSpPr>
            <a:spLocks/>
          </p:cNvSpPr>
          <p:nvPr/>
        </p:nvSpPr>
        <p:spPr bwMode="auto">
          <a:xfrm>
            <a:off x="4233863" y="2620963"/>
            <a:ext cx="540000" cy="540000"/>
          </a:xfrm>
          <a:prstGeom prst="ellips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Oval 17"/>
          <p:cNvSpPr>
            <a:spLocks/>
          </p:cNvSpPr>
          <p:nvPr/>
        </p:nvSpPr>
        <p:spPr bwMode="auto">
          <a:xfrm>
            <a:off x="5846827" y="1337750"/>
            <a:ext cx="540000" cy="540000"/>
          </a:xfrm>
          <a:prstGeom prst="ellipse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739775" y="4105275"/>
            <a:ext cx="600233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NDSL scheme was </a:t>
            </a:r>
            <a:r>
              <a:rPr lang="en-US" sz="13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only</a:t>
            </a:r>
            <a:r>
              <a:rPr lang="en-US" sz="13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applied to </a:t>
            </a:r>
            <a:r>
              <a:rPr lang="en-US" sz="1300" dirty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Global model version </a:t>
            </a:r>
            <a:r>
              <a:rPr lang="en-US" sz="13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(NCEP GFS and GRIMs GMP).</a:t>
            </a:r>
          </a:p>
          <a:p>
            <a:pPr marL="250825" indent="-250825" algn="l">
              <a:lnSpc>
                <a:spcPct val="150000"/>
              </a:lnSpc>
            </a:pPr>
            <a:r>
              <a:rPr lang="en-US" sz="13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There was </a:t>
            </a:r>
            <a:r>
              <a:rPr lang="en-US" sz="1300" dirty="0">
                <a:solidFill>
                  <a:srgbClr val="008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no regional version</a:t>
            </a:r>
            <a:r>
              <a:rPr lang="en-US" sz="13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of NDSL scheme.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579813"/>
            <a:ext cx="241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79813"/>
            <a:ext cx="25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779588"/>
            <a:ext cx="19446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8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Non-cyclic boundary in a regional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663575" y="2638425"/>
            <a:ext cx="12461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 b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In a regional model</a:t>
            </a: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2400300" y="2947988"/>
            <a:ext cx="3627438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l"/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10 km resolution, </a:t>
            </a:r>
            <a:r>
              <a:rPr lang="en-US" sz="1000" dirty="0" err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Δt</a:t>
            </a:r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= 40 sec</a:t>
            </a:r>
          </a:p>
          <a:p>
            <a:pPr algn="l"/>
            <a:endParaRPr lang="en-US" sz="10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Fastest wave (Sound wave): 300 m/s</a:t>
            </a:r>
          </a:p>
          <a:p>
            <a:pPr algn="l"/>
            <a:endParaRPr lang="en-US" sz="10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Longest distance in one </a:t>
            </a:r>
            <a:r>
              <a:rPr lang="en-US" sz="1000" dirty="0" err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Δt</a:t>
            </a:r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: 300 m/s × 40 sec = 12 km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		(less than 2Δx, 2Δy)</a:t>
            </a:r>
          </a:p>
          <a:p>
            <a:pPr algn="l"/>
            <a:endParaRPr lang="en-US" sz="10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Boundary for Semi-</a:t>
            </a:r>
            <a:r>
              <a:rPr lang="en-US" sz="1000" dirty="0" err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Lagrangian</a:t>
            </a:r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= 5 grids (50 km from domain edge)</a:t>
            </a:r>
          </a:p>
          <a:p>
            <a:pPr algn="l"/>
            <a:endParaRPr lang="en-US" sz="10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  <a:p>
            <a:endParaRPr lang="en-US" sz="10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2821895" y="2154238"/>
            <a:ext cx="74930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Actual domain</a:t>
            </a:r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4597047" y="2154238"/>
            <a:ext cx="69850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cyclic domain</a:t>
            </a: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1104913" y="2154238"/>
            <a:ext cx="69850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cyclic domain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517" y="765176"/>
            <a:ext cx="16541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33" y="4465638"/>
            <a:ext cx="17748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67" y="2243138"/>
            <a:ext cx="2601913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regpnu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1058863"/>
            <a:ext cx="19097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regpnu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6"/>
          <a:stretch>
            <a:fillRect/>
          </a:stretch>
        </p:blipFill>
        <p:spPr bwMode="auto">
          <a:xfrm>
            <a:off x="2208213" y="1058863"/>
            <a:ext cx="18557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regpnu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"/>
          <a:stretch>
            <a:fillRect/>
          </a:stretch>
        </p:blipFill>
        <p:spPr bwMode="auto">
          <a:xfrm>
            <a:off x="463487" y="1058863"/>
            <a:ext cx="187166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V="1">
            <a:off x="2141538" y="1400175"/>
            <a:ext cx="663575" cy="92075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803650" y="1577975"/>
            <a:ext cx="477838" cy="19526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092325" y="1441450"/>
            <a:ext cx="106363" cy="9683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276725" y="1741488"/>
            <a:ext cx="106363" cy="96837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Rectangle 4"/>
          <p:cNvSpPr>
            <a:spLocks/>
          </p:cNvSpPr>
          <p:nvPr/>
        </p:nvSpPr>
        <p:spPr bwMode="auto">
          <a:xfrm>
            <a:off x="609600" y="842963"/>
            <a:ext cx="2233613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In a global model : cyclic boundary</a:t>
            </a:r>
          </a:p>
        </p:txBody>
      </p:sp>
      <p:pic>
        <p:nvPicPr>
          <p:cNvPr id="20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3"/>
          <a:stretch>
            <a:fillRect/>
          </a:stretch>
        </p:blipFill>
        <p:spPr bwMode="auto">
          <a:xfrm>
            <a:off x="250825" y="2932113"/>
            <a:ext cx="20891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98614" y="3135124"/>
            <a:ext cx="1512540" cy="1616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98612" y="4300539"/>
            <a:ext cx="223964" cy="0"/>
          </a:xfrm>
          <a:prstGeom prst="straightConnector1">
            <a:avLst/>
          </a:prstGeom>
          <a:ln w="19050" cmpd="sng">
            <a:solidFill>
              <a:srgbClr val="4F81BD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11175" y="3614643"/>
            <a:ext cx="542925" cy="85787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68313" y="3657537"/>
            <a:ext cx="96837" cy="92075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1812169" y="3621088"/>
            <a:ext cx="341313" cy="138112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150307" y="3729038"/>
            <a:ext cx="96837" cy="92075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Rectangle 23"/>
          <p:cNvSpPr>
            <a:spLocks/>
          </p:cNvSpPr>
          <p:nvPr/>
        </p:nvSpPr>
        <p:spPr bwMode="auto">
          <a:xfrm>
            <a:off x="6632280" y="550863"/>
            <a:ext cx="16922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0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Weighting function for </a:t>
            </a:r>
            <a:r>
              <a:rPr lang="en-US" sz="1000" dirty="0" err="1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boudanry</a:t>
            </a:r>
            <a:endParaRPr lang="en-US" sz="1000" dirty="0">
              <a:solidFill>
                <a:schemeClr val="tx1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test of NDSL in regional version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365125" y="857250"/>
            <a:ext cx="1449388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30000"/>
              </a:lnSpc>
            </a:pPr>
            <a:r>
              <a:rPr lang="en-US" sz="1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x directional advection only</a:t>
            </a:r>
          </a:p>
          <a:p>
            <a:pPr marL="250825" indent="-250825" algn="l">
              <a:lnSpc>
                <a:spcPct val="130000"/>
              </a:lnSpc>
            </a:pPr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∆x = 10 km</a:t>
            </a:r>
          </a:p>
          <a:p>
            <a:pPr marL="250825" indent="-250825" algn="l">
              <a:lnSpc>
                <a:spcPct val="130000"/>
              </a:lnSpc>
            </a:pPr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∆y = 10 km</a:t>
            </a:r>
          </a:p>
          <a:p>
            <a:pPr marL="250825" indent="-250825" algn="l">
              <a:lnSpc>
                <a:spcPct val="130000"/>
              </a:lnSpc>
            </a:pPr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∆t = 100 sec</a:t>
            </a:r>
          </a:p>
          <a:p>
            <a:pPr marL="250825" indent="-250825" algn="l">
              <a:lnSpc>
                <a:spcPct val="130000"/>
              </a:lnSpc>
            </a:pPr>
            <a:r>
              <a:rPr lang="en-US" sz="1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uniform u-wind : 10 m s</a:t>
            </a:r>
            <a:r>
              <a:rPr lang="en-US" sz="1000" baseline="3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-1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768350"/>
            <a:ext cx="2693987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/>
          </p:cNvSpPr>
          <p:nvPr/>
        </p:nvSpPr>
        <p:spPr bwMode="auto">
          <a:xfrm>
            <a:off x="6434138" y="1808163"/>
            <a:ext cx="2381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initial</a:t>
            </a: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6950075" y="1808163"/>
            <a:ext cx="39846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1000 step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7570788" y="1808163"/>
            <a:ext cx="39846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2000 step</a:t>
            </a:r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8218488" y="1808163"/>
            <a:ext cx="39846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3000 step</a:t>
            </a: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3190875"/>
            <a:ext cx="2449512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3"/>
          <p:cNvSpPr>
            <a:spLocks/>
          </p:cNvSpPr>
          <p:nvPr/>
        </p:nvSpPr>
        <p:spPr bwMode="auto">
          <a:xfrm>
            <a:off x="3635375" y="1957388"/>
            <a:ext cx="19335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500" b="1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at 3000 step (~ 83 hour)</a:t>
            </a:r>
          </a:p>
        </p:txBody>
      </p:sp>
      <p:sp>
        <p:nvSpPr>
          <p:cNvPr id="13" name="Rectangle 16"/>
          <p:cNvSpPr>
            <a:spLocks/>
          </p:cNvSpPr>
          <p:nvPr/>
        </p:nvSpPr>
        <p:spPr bwMode="auto">
          <a:xfrm>
            <a:off x="6659563" y="2332038"/>
            <a:ext cx="14874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values at y = 0</a:t>
            </a:r>
          </a:p>
          <a:p>
            <a:pPr marL="250825" indent="-250825"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semi-Lagrangian : red</a:t>
            </a:r>
          </a:p>
          <a:p>
            <a:pPr marL="250825" indent="-250825"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analytic solution : black</a:t>
            </a:r>
          </a:p>
        </p:txBody>
      </p:sp>
      <p:sp>
        <p:nvSpPr>
          <p:cNvPr id="14" name="Rectangle 17"/>
          <p:cNvSpPr>
            <a:spLocks/>
          </p:cNvSpPr>
          <p:nvPr/>
        </p:nvSpPr>
        <p:spPr bwMode="auto">
          <a:xfrm rot="16200000">
            <a:off x="5995988" y="3911600"/>
            <a:ext cx="231775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value</a:t>
            </a:r>
          </a:p>
        </p:txBody>
      </p:sp>
      <p:sp>
        <p:nvSpPr>
          <p:cNvPr id="15" name="Rectangle 18"/>
          <p:cNvSpPr>
            <a:spLocks/>
          </p:cNvSpPr>
          <p:nvPr/>
        </p:nvSpPr>
        <p:spPr bwMode="auto">
          <a:xfrm>
            <a:off x="7265988" y="4773613"/>
            <a:ext cx="242887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x grid</a:t>
            </a:r>
          </a:p>
        </p:txBody>
      </p:sp>
      <p:pic>
        <p:nvPicPr>
          <p:cNvPr id="16" name="Picture 1" descr="x_gif_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842963"/>
            <a:ext cx="3455987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87650"/>
            <a:ext cx="21288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2787650"/>
            <a:ext cx="21304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4"/>
          <p:cNvSpPr>
            <a:spLocks/>
          </p:cNvSpPr>
          <p:nvPr/>
        </p:nvSpPr>
        <p:spPr bwMode="auto">
          <a:xfrm>
            <a:off x="957263" y="2284413"/>
            <a:ext cx="1487487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NDSL : rainbow</a:t>
            </a:r>
          </a:p>
          <a:p>
            <a:pPr marL="250825" indent="-250825"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analytic solution : black</a:t>
            </a:r>
          </a:p>
        </p:txBody>
      </p:sp>
      <p:sp>
        <p:nvSpPr>
          <p:cNvPr id="20" name="Rectangle 15"/>
          <p:cNvSpPr>
            <a:spLocks/>
          </p:cNvSpPr>
          <p:nvPr/>
        </p:nvSpPr>
        <p:spPr bwMode="auto">
          <a:xfrm>
            <a:off x="3798888" y="2284413"/>
            <a:ext cx="16287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analytic solution : contour</a:t>
            </a:r>
          </a:p>
          <a:p>
            <a:pPr marL="250825" indent="-250825"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NDSL - Analytic : shaded</a:t>
            </a:r>
          </a:p>
        </p:txBody>
      </p:sp>
    </p:spTree>
    <p:extLst>
      <p:ext uri="{BB962C8B-B14F-4D97-AF65-F5344CB8AC3E}">
        <p14:creationId xmlns:p14="http://schemas.microsoft.com/office/powerpoint/2010/main" val="10176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test of NDSL in regional version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5280025" y="1298575"/>
            <a:ext cx="193198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500" b="1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at 3000 step (~ 83 hour)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860425" y="812800"/>
            <a:ext cx="159861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30000"/>
              </a:lnSpc>
            </a:pPr>
            <a:r>
              <a:rPr lang="en-US" sz="120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x-y directional advection</a:t>
            </a:r>
          </a:p>
          <a:p>
            <a:pPr marL="250825" indent="-250825" algn="l">
              <a:lnSpc>
                <a:spcPct val="13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∆x = 10 km</a:t>
            </a:r>
          </a:p>
          <a:p>
            <a:pPr marL="250825" indent="-250825" algn="l">
              <a:lnSpc>
                <a:spcPct val="13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∆y = 10 km</a:t>
            </a:r>
          </a:p>
          <a:p>
            <a:pPr marL="250825" indent="-250825" algn="l">
              <a:lnSpc>
                <a:spcPct val="13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∆t = 100 sec</a:t>
            </a:r>
          </a:p>
          <a:p>
            <a:pPr marL="250825" indent="-250825" algn="l">
              <a:lnSpc>
                <a:spcPct val="13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uniform u-wind : 10 m s</a:t>
            </a:r>
            <a:r>
              <a:rPr lang="en-US" sz="1200" baseline="3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-1 </a:t>
            </a:r>
          </a:p>
          <a:p>
            <a:pPr marL="250825" indent="-250825" algn="l">
              <a:lnSpc>
                <a:spcPct val="13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uniform v-wind : 10 m s</a:t>
            </a:r>
            <a:r>
              <a:rPr lang="en-US" sz="1200" baseline="3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-1 </a:t>
            </a: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3973513" y="1744663"/>
            <a:ext cx="14874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NDSL : rainbow</a:t>
            </a:r>
          </a:p>
          <a:p>
            <a:pPr marL="250825" indent="-250825"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analytic solution : black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808788" y="1744663"/>
            <a:ext cx="1628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50825" indent="-250825"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analytic solution : contour</a:t>
            </a:r>
          </a:p>
          <a:p>
            <a:pPr marL="250825" indent="-250825"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NDSL - Analytic : shaded</a:t>
            </a:r>
          </a:p>
        </p:txBody>
      </p:sp>
      <p:pic>
        <p:nvPicPr>
          <p:cNvPr id="8" name="Picture 1" descr="xy_gif_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55850"/>
            <a:ext cx="27162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284413"/>
            <a:ext cx="2357438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284413"/>
            <a:ext cx="23590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17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case run : Fukushima case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91592"/>
            <a:ext cx="2089866" cy="179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827439"/>
              </p:ext>
            </p:extLst>
          </p:nvPr>
        </p:nvGraphicFramePr>
        <p:xfrm>
          <a:off x="5889396" y="866954"/>
          <a:ext cx="3070225" cy="1813983"/>
        </p:xfrm>
        <a:graphic>
          <a:graphicData uri="http://schemas.openxmlformats.org/drawingml/2006/table">
            <a:tbl>
              <a:tblPr/>
              <a:tblGrid>
                <a:gridCol w="1051713"/>
                <a:gridCol w="2018512"/>
              </a:tblGrid>
              <a:tr h="604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Bold" charset="0"/>
                          <a:ea typeface="ヒラギノ角ゴ ProN W3" charset="0"/>
                          <a:cs typeface="Times New Roman Bold" charset="0"/>
                          <a:sym typeface="Times New Roman Bold" charset="0"/>
                        </a:rPr>
                        <a:t>Experiment</a:t>
                      </a:r>
                    </a:p>
                  </a:txBody>
                  <a:tcPr marL="21774" marR="21774" marT="19603" marB="19603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Bold" charset="0"/>
                          <a:ea typeface="ヒラギノ角ゴ ProN W3" charset="0"/>
                          <a:cs typeface="Times New Roman Bold" charset="0"/>
                          <a:sym typeface="Times New Roman Bold" charset="0"/>
                        </a:rPr>
                        <a:t>Description</a:t>
                      </a:r>
                    </a:p>
                  </a:txBody>
                  <a:tcPr marL="21774" marR="21774" marT="19603" marB="19603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Bold" charset="0"/>
                          <a:ea typeface="ヒラギノ角ゴ ProN W3" charset="0"/>
                          <a:cs typeface="Times New Roman Bold" charset="0"/>
                          <a:sym typeface="Times New Roman Bold" charset="0"/>
                        </a:rPr>
                        <a:t>Original 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Bold" charset="0"/>
                          <a:ea typeface="ヒラギノ角ゴ ProN W3" charset="0"/>
                          <a:cs typeface="Times New Roman Bold" charset="0"/>
                          <a:sym typeface="Times New Roman Bold" charset="0"/>
                        </a:rPr>
                        <a:t>IsoRSM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Bold" charset="0"/>
                        <a:ea typeface="ヒラギノ角ゴ ProN W3" charset="0"/>
                        <a:cs typeface="Times New Roman Bold" charset="0"/>
                        <a:sym typeface="Times New Roman Bold" charset="0"/>
                      </a:endParaRPr>
                    </a:p>
                  </a:txBody>
                  <a:tcPr marL="21774" marR="21774" marT="19603" marB="19603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IsoRSM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 (Yoshimura et al., 2010)</a:t>
                      </a:r>
                    </a:p>
                  </a:txBody>
                  <a:tcPr marL="21774" marR="21774" marT="19603" marB="19603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 Bold" charset="0"/>
                          <a:ea typeface="ヒラギノ角ゴ ProN W3" charset="0"/>
                          <a:cs typeface="Times New Roman Bold" charset="0"/>
                          <a:sym typeface="Times New Roman Bold" charset="0"/>
                        </a:rPr>
                        <a:t>NDSL 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 Bold" charset="0"/>
                          <a:ea typeface="ヒラギノ角ゴ ProN W3" charset="0"/>
                          <a:cs typeface="Times New Roman Bold" charset="0"/>
                          <a:sym typeface="Times New Roman Bold" charset="0"/>
                        </a:rPr>
                        <a:t>IsoRSM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 Bold" charset="0"/>
                        <a:ea typeface="ヒラギノ角ゴ ProN W3" charset="0"/>
                        <a:cs typeface="Times New Roman Bold" charset="0"/>
                        <a:sym typeface="Times New Roman Bold" charset="0"/>
                      </a:endParaRPr>
                    </a:p>
                  </a:txBody>
                  <a:tcPr marL="21774" marR="21774" marT="19603" marB="19603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  <a:tab pos="1244600" algn="l"/>
                          <a:tab pos="12446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Same as the </a:t>
                      </a:r>
                      <a:r>
                        <a:rPr kumimoji="0" lang="en-US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IsoRSM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  <a:tab pos="1244600" algn="l"/>
                          <a:tab pos="12446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but 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 Bold" charset="0"/>
                          <a:ea typeface="ヒラギノ角ゴ ProN W3" charset="0"/>
                          <a:cs typeface="Times New Roman Bold" charset="0"/>
                          <a:sym typeface="Times New Roman Bold" charset="0"/>
                        </a:rPr>
                        <a:t>tracers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 are calculated by 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NDSL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  <a:tab pos="1244600" algn="l"/>
                          <a:tab pos="12446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(hydrometeor &amp; radioactive particles)</a:t>
                      </a:r>
                    </a:p>
                  </a:txBody>
                  <a:tcPr marL="21774" marR="21774" marT="19603" marB="19603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444968"/>
              </p:ext>
            </p:extLst>
          </p:nvPr>
        </p:nvGraphicFramePr>
        <p:xfrm>
          <a:off x="2447431" y="866954"/>
          <a:ext cx="3380838" cy="1813984"/>
        </p:xfrm>
        <a:graphic>
          <a:graphicData uri="http://schemas.openxmlformats.org/drawingml/2006/table">
            <a:tbl>
              <a:tblPr/>
              <a:tblGrid>
                <a:gridCol w="959237"/>
                <a:gridCol w="2421601"/>
              </a:tblGrid>
              <a:tr h="4534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Bold" charset="0"/>
                          <a:ea typeface="ヒラギノ角ゴ ProN W3" charset="0"/>
                          <a:cs typeface="Times New Roman Bold" charset="0"/>
                          <a:sym typeface="Times New Roman Bold" charset="0"/>
                        </a:rPr>
                        <a:t>Model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Bold" charset="0"/>
                        <a:ea typeface="ヒラギノ角ゴ ProN W3" charset="0"/>
                        <a:cs typeface="Times New Roman Bold" charset="0"/>
                        <a:sym typeface="Times New Roman Bold" charset="0"/>
                      </a:endParaRPr>
                    </a:p>
                  </a:txBody>
                  <a:tcPr marL="21769" marR="21769" marT="19584" marB="19584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  <a:tab pos="1244600" algn="l"/>
                        </a:tabLst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IsoRSM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 (Yoshimura et al., 2010)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ヒラギノ角ゴ ProN W3" charset="0"/>
                        <a:cs typeface="Times New Roman" charset="0"/>
                        <a:sym typeface="Times New Roman" charset="0"/>
                      </a:endParaRPr>
                    </a:p>
                  </a:txBody>
                  <a:tcPr marL="21769" marR="21769" marT="19584" marB="19584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4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Bold" charset="0"/>
                          <a:ea typeface="ヒラギノ角ゴ ProN W3" charset="0"/>
                          <a:cs typeface="Times New Roman Bold" charset="0"/>
                          <a:sym typeface="Times New Roman Bold" charset="0"/>
                        </a:rPr>
                        <a:t>Domain</a:t>
                      </a:r>
                    </a:p>
                  </a:txBody>
                  <a:tcPr marL="21769" marR="21769" marT="19584" marB="19584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  <a:tab pos="12446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Horizontal : 10km (161 x 200)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  <a:tab pos="12446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Vertical : 28 layers</a:t>
                      </a:r>
                    </a:p>
                  </a:txBody>
                  <a:tcPr marL="21769" marR="21769" marT="19584" marB="19584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4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Bold" charset="0"/>
                          <a:ea typeface="ヒラギノ角ゴ ProN W3" charset="0"/>
                          <a:cs typeface="Times New Roman Bold" charset="0"/>
                          <a:sym typeface="Times New Roman Bold" charset="0"/>
                        </a:rPr>
                        <a:t>I.C. &amp; B.C</a:t>
                      </a:r>
                    </a:p>
                  </a:txBody>
                  <a:tcPr marL="21769" marR="21769" marT="19584" marB="19584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NCEP-DOE Reanalysis II</a:t>
                      </a:r>
                    </a:p>
                  </a:txBody>
                  <a:tcPr marL="21769" marR="21769" marT="19584" marB="19584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4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Bold" charset="0"/>
                          <a:ea typeface="ヒラギノ角ゴ ProN W3" charset="0"/>
                          <a:cs typeface="Times New Roman Bold" charset="0"/>
                          <a:sym typeface="Times New Roman Bold" charset="0"/>
                        </a:rPr>
                        <a:t>Integration period</a:t>
                      </a:r>
                    </a:p>
                  </a:txBody>
                  <a:tcPr marL="21769" marR="21769" marT="19584" marB="19584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  <a:tab pos="12446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2011. 03. 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12. 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00 UTC − 2011. 03. 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28. 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00 UTC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244600" algn="l"/>
                          <a:tab pos="1244600" algn="l"/>
                        </a:tabLst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N W3" charset="0"/>
                          <a:cs typeface="Times New Roman" charset="0"/>
                          <a:sym typeface="Times New Roman" charset="0"/>
                        </a:rPr>
                        <a:t>(16 days)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ヒラギノ角ゴ ProN W3" charset="0"/>
                        <a:cs typeface="Times New Roman" charset="0"/>
                        <a:sym typeface="Times New Roman" charset="0"/>
                      </a:endParaRPr>
                    </a:p>
                  </a:txBody>
                  <a:tcPr marL="21769" marR="21769" marT="19584" marB="19584" anchor="ctr" horzOverflow="overflow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4"/>
          <p:cNvSpPr>
            <a:spLocks/>
          </p:cNvSpPr>
          <p:nvPr/>
        </p:nvSpPr>
        <p:spPr bwMode="auto">
          <a:xfrm>
            <a:off x="429457" y="807049"/>
            <a:ext cx="14491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Domain and orography</a:t>
            </a:r>
            <a:endParaRPr lang="en-US" sz="12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1" y="3295850"/>
            <a:ext cx="2422763" cy="1224000"/>
          </a:xfrm>
          <a:prstGeom prst="rect">
            <a:avLst/>
          </a:prstGeom>
        </p:spPr>
      </p:pic>
      <p:sp>
        <p:nvSpPr>
          <p:cNvPr id="10" name="Rectangle 38"/>
          <p:cNvSpPr>
            <a:spLocks/>
          </p:cNvSpPr>
          <p:nvPr/>
        </p:nvSpPr>
        <p:spPr bwMode="auto">
          <a:xfrm>
            <a:off x="836915" y="3058387"/>
            <a:ext cx="388569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Daily averaged 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emission </a:t>
            </a:r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rate 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[</a:t>
            </a:r>
            <a:r>
              <a:rPr lang="en-US" sz="1100" dirty="0" err="1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MBq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m</a:t>
            </a:r>
            <a:r>
              <a:rPr lang="en-US" sz="1100" baseline="3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-2 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d</a:t>
            </a:r>
            <a:r>
              <a:rPr lang="en-US" sz="1100" baseline="30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-</a:t>
            </a:r>
            <a:r>
              <a:rPr lang="en-US" sz="1100" baseline="32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</a:t>
            </a:r>
            <a:r>
              <a:rPr lang="en-US" sz="11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]   (</a:t>
            </a:r>
            <a:r>
              <a:rPr lang="en-US" sz="1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Chino et al., 2011) </a:t>
            </a:r>
          </a:p>
        </p:txBody>
      </p:sp>
      <p:pic>
        <p:nvPicPr>
          <p:cNvPr id="11" name="Picture 10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82" y="3295850"/>
            <a:ext cx="2477854" cy="1224000"/>
          </a:xfrm>
          <a:prstGeom prst="rect">
            <a:avLst/>
          </a:prstGeom>
        </p:spPr>
      </p:pic>
      <p:sp>
        <p:nvSpPr>
          <p:cNvPr id="12" name="Rectangle 39"/>
          <p:cNvSpPr>
            <a:spLocks/>
          </p:cNvSpPr>
          <p:nvPr/>
        </p:nvSpPr>
        <p:spPr bwMode="auto">
          <a:xfrm>
            <a:off x="2591021" y="3401320"/>
            <a:ext cx="2555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</a:t>
            </a:r>
            <a:r>
              <a:rPr lang="en-US" sz="1500" baseline="-60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131</a:t>
            </a:r>
          </a:p>
        </p:txBody>
      </p:sp>
      <p:sp>
        <p:nvSpPr>
          <p:cNvPr id="13" name="Rectangle 40"/>
          <p:cNvSpPr>
            <a:spLocks/>
          </p:cNvSpPr>
          <p:nvPr/>
        </p:nvSpPr>
        <p:spPr bwMode="auto">
          <a:xfrm>
            <a:off x="4845560" y="3401321"/>
            <a:ext cx="3984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00" dirty="0">
                <a:solidFill>
                  <a:srgbClr val="3366FF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Cs</a:t>
            </a:r>
            <a:r>
              <a:rPr lang="en-US" sz="1500" baseline="-6000" dirty="0">
                <a:solidFill>
                  <a:srgbClr val="3366FF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137</a:t>
            </a:r>
          </a:p>
        </p:txBody>
      </p:sp>
    </p:spTree>
    <p:extLst>
      <p:ext uri="{BB962C8B-B14F-4D97-AF65-F5344CB8AC3E}">
        <p14:creationId xmlns:p14="http://schemas.microsoft.com/office/powerpoint/2010/main" val="342484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952</Words>
  <Application>Microsoft Macintosh PowerPoint</Application>
  <PresentationFormat>On-screen Show (16:9)</PresentationFormat>
  <Paragraphs>216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Semi-Lagrangian advection scheme  for radioactive tracers  in a regional spectral model</vt:lpstr>
      <vt:lpstr>Motivation   Simulation of Fukushima case</vt:lpstr>
      <vt:lpstr>Motivation</vt:lpstr>
      <vt:lpstr>Semi-Lagrangian method</vt:lpstr>
      <vt:lpstr>NDSL scheme</vt:lpstr>
      <vt:lpstr>Non-cyclic boundary in a regional model</vt:lpstr>
      <vt:lpstr>Ideal test of NDSL in regional version</vt:lpstr>
      <vt:lpstr>Ideal test of NDSL in regional version</vt:lpstr>
      <vt:lpstr>Real case run : Fukushima case</vt:lpstr>
      <vt:lpstr>Result</vt:lpstr>
      <vt:lpstr>Result</vt:lpstr>
      <vt:lpstr>Result</vt:lpstr>
      <vt:lpstr>Result</vt:lpstr>
      <vt:lpstr>Result</vt:lpstr>
      <vt:lpstr>Result</vt:lpstr>
      <vt:lpstr>Result</vt:lpstr>
      <vt:lpstr>Result</vt:lpstr>
      <vt:lpstr>Result</vt:lpstr>
      <vt:lpstr>Result</vt:lpstr>
      <vt:lpstr>Result</vt:lpstr>
      <vt:lpstr>PowerPoint Presentation</vt:lpstr>
      <vt:lpstr>Thank you</vt:lpstr>
      <vt:lpstr>Result</vt:lpstr>
      <vt:lpstr>Result</vt:lpstr>
      <vt:lpstr>Result</vt:lpstr>
      <vt:lpstr>Result</vt:lpstr>
      <vt:lpstr>PowerPoint Presentation</vt:lpstr>
    </vt:vector>
  </TitlesOfParts>
  <Company>Yonsei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Eun-Chul Chang</dc:creator>
  <cp:lastModifiedBy>Eun-Chul Chang</cp:lastModifiedBy>
  <cp:revision>59</cp:revision>
  <dcterms:created xsi:type="dcterms:W3CDTF">2013-03-26T05:31:05Z</dcterms:created>
  <dcterms:modified xsi:type="dcterms:W3CDTF">2013-03-29T01:08:12Z</dcterms:modified>
</cp:coreProperties>
</file>