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0" r:id="rId2"/>
    <p:sldId id="256" r:id="rId3"/>
    <p:sldId id="261" r:id="rId4"/>
    <p:sldId id="264" r:id="rId5"/>
    <p:sldId id="258" r:id="rId6"/>
    <p:sldId id="267" r:id="rId7"/>
    <p:sldId id="270" r:id="rId8"/>
    <p:sldId id="262" r:id="rId9"/>
    <p:sldId id="269" r:id="rId10"/>
    <p:sldId id="271" r:id="rId11"/>
    <p:sldId id="279" r:id="rId12"/>
    <p:sldId id="272" r:id="rId13"/>
    <p:sldId id="281"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134" autoAdjust="0"/>
  </p:normalViewPr>
  <p:slideViewPr>
    <p:cSldViewPr>
      <p:cViewPr>
        <p:scale>
          <a:sx n="60" d="100"/>
          <a:sy n="60" d="100"/>
        </p:scale>
        <p:origin x="-134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1BCFC4C4-E6EB-4580-A287-23BE9069761A}" type="datetimeFigureOut">
              <a:rPr kumimoji="1" lang="ja-JP" altLang="en-US" smtClean="0"/>
              <a:pPr/>
              <a:t>2013/3/29</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7B64D45-3758-4F50-99B2-A926339B54E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A45FC4E-5583-404B-BC00-85D8412450BB}" type="datetime1">
              <a:rPr kumimoji="1" lang="ja-JP" altLang="en-US" smtClean="0"/>
              <a:pPr/>
              <a:t>2013/3/29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A2D0E7E-FA22-4609-8D56-22A5B02CC34F}" type="datetime1">
              <a:rPr kumimoji="1" lang="ja-JP" altLang="en-US" smtClean="0"/>
              <a:pPr/>
              <a:t>2013/3/29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B73202D-FDEB-4BA2-8C39-BEABCA279FEB}" type="datetime1">
              <a:rPr kumimoji="1" lang="ja-JP" altLang="en-US" smtClean="0"/>
              <a:pPr/>
              <a:t>2013/3/29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92A5D2F-4E50-479E-9CD5-DD8A1538C3EB}" type="datetime1">
              <a:rPr kumimoji="1" lang="ja-JP" altLang="en-US" smtClean="0"/>
              <a:pPr/>
              <a:t>2013/3/29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7115E91-C782-492E-98B2-6D6BFAEB194D}" type="datetime1">
              <a:rPr kumimoji="1" lang="ja-JP" altLang="en-US" smtClean="0"/>
              <a:pPr/>
              <a:t>2013/3/29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2C5EFDC-4799-4E12-B958-FDBC2101D6A1}" type="datetime1">
              <a:rPr kumimoji="1" lang="ja-JP" altLang="en-US" smtClean="0"/>
              <a:pPr/>
              <a:t>2013/3/29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88B9CB3-5B17-439D-9531-10EF262CF5D5}" type="datetime1">
              <a:rPr kumimoji="1" lang="ja-JP" altLang="en-US" smtClean="0"/>
              <a:pPr/>
              <a:t>2013/3/29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C470BEF-DE0C-4129-A168-3AFA55BFED85}" type="datetime1">
              <a:rPr kumimoji="1" lang="ja-JP" altLang="en-US" smtClean="0"/>
              <a:pPr/>
              <a:t>2013/3/29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29BF388-959B-4D23-8449-1A156662D4F1}" type="datetime1">
              <a:rPr kumimoji="1" lang="ja-JP" altLang="en-US" smtClean="0"/>
              <a:pPr/>
              <a:t>2013/3/29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D0C51F-9F6A-40A2-87D2-03D852D2CAB6}" type="datetime1">
              <a:rPr kumimoji="1" lang="ja-JP" altLang="en-US" smtClean="0"/>
              <a:pPr/>
              <a:t>2013/3/29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337B62A-95CC-4D31-8CF8-241AB0AFB948}" type="datetime1">
              <a:rPr kumimoji="1" lang="ja-JP" altLang="en-US" smtClean="0"/>
              <a:pPr/>
              <a:t>2013/3/29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00EE8-E06F-4BA4-B083-9B432C9F0CCC}" type="datetime1">
              <a:rPr kumimoji="1" lang="ja-JP" altLang="en-US" smtClean="0"/>
              <a:pPr/>
              <a:t>2013/3/29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65F71-EF19-418E-8D1A-B37BC318B8B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340768"/>
            <a:ext cx="7772400" cy="2450703"/>
          </a:xfrm>
        </p:spPr>
        <p:txBody>
          <a:bodyPr>
            <a:normAutofit/>
          </a:bodyPr>
          <a:lstStyle/>
          <a:p>
            <a:r>
              <a:rPr lang="ja-JP" altLang="en-US" sz="5400" dirty="0" smtClean="0"/>
              <a:t>調査</a:t>
            </a:r>
            <a:r>
              <a:rPr lang="ja-JP" altLang="en-US" sz="5400" dirty="0"/>
              <a:t>研究概要</a:t>
            </a:r>
            <a:r>
              <a:rPr lang="ja-JP" altLang="en-US" sz="5400" dirty="0" smtClean="0"/>
              <a:t>報告</a:t>
            </a:r>
            <a:r>
              <a:rPr lang="en-US" altLang="ja-JP" sz="5400" dirty="0" smtClean="0"/>
              <a:t/>
            </a:r>
            <a:br>
              <a:rPr lang="en-US" altLang="ja-JP" sz="5400" dirty="0" smtClean="0"/>
            </a:br>
            <a:r>
              <a:rPr lang="ja-JP" altLang="en-US" sz="5400" dirty="0" smtClean="0"/>
              <a:t>（村上チーム）</a:t>
            </a:r>
            <a:endParaRPr kumimoji="1" lang="ja-JP" altLang="en-US" sz="5400" dirty="0"/>
          </a:p>
        </p:txBody>
      </p:sp>
      <p:sp>
        <p:nvSpPr>
          <p:cNvPr id="5" name="テキスト ボックス 4"/>
          <p:cNvSpPr txBox="1"/>
          <p:nvPr/>
        </p:nvSpPr>
        <p:spPr>
          <a:xfrm>
            <a:off x="0" y="0"/>
            <a:ext cx="2896947" cy="461665"/>
          </a:xfrm>
          <a:prstGeom prst="rect">
            <a:avLst/>
          </a:prstGeom>
          <a:noFill/>
        </p:spPr>
        <p:txBody>
          <a:bodyPr wrap="none" rtlCol="0">
            <a:spAutoFit/>
          </a:bodyPr>
          <a:lstStyle/>
          <a:p>
            <a:r>
              <a:rPr lang="en-US" altLang="ja-JP" sz="2400" dirty="0" smtClean="0">
                <a:latin typeface="+mj-lt"/>
              </a:rPr>
              <a:t>CREST2</a:t>
            </a:r>
            <a:r>
              <a:rPr lang="ja-JP" altLang="en-US" sz="2400" dirty="0" smtClean="0">
                <a:latin typeface="+mj-lt"/>
              </a:rPr>
              <a:t>打ち合わせ</a:t>
            </a:r>
            <a:endParaRPr kumimoji="1" lang="ja-JP" altLang="en-US" sz="2400" dirty="0">
              <a:latin typeface="+mj-lt"/>
            </a:endParaRPr>
          </a:p>
        </p:txBody>
      </p:sp>
      <p:sp>
        <p:nvSpPr>
          <p:cNvPr id="6" name="テキスト ボックス 5"/>
          <p:cNvSpPr txBox="1"/>
          <p:nvPr/>
        </p:nvSpPr>
        <p:spPr>
          <a:xfrm>
            <a:off x="6723173" y="0"/>
            <a:ext cx="2308645" cy="461665"/>
          </a:xfrm>
          <a:prstGeom prst="rect">
            <a:avLst/>
          </a:prstGeom>
          <a:noFill/>
        </p:spPr>
        <p:txBody>
          <a:bodyPr wrap="none" rtlCol="0">
            <a:spAutoFit/>
          </a:bodyPr>
          <a:lstStyle/>
          <a:p>
            <a:r>
              <a:rPr kumimoji="1" lang="en-US" altLang="ja-JP" sz="2400" dirty="0" smtClean="0">
                <a:latin typeface="+mj-lt"/>
              </a:rPr>
              <a:t>2013</a:t>
            </a:r>
            <a:r>
              <a:rPr kumimoji="1" lang="ja-JP" altLang="en-US" sz="2400" dirty="0" smtClean="0">
                <a:latin typeface="+mj-lt"/>
              </a:rPr>
              <a:t>年</a:t>
            </a:r>
            <a:r>
              <a:rPr kumimoji="1" lang="en-US" altLang="ja-JP" sz="2400" dirty="0" smtClean="0">
                <a:latin typeface="+mj-lt"/>
              </a:rPr>
              <a:t>3</a:t>
            </a:r>
            <a:r>
              <a:rPr kumimoji="1" lang="ja-JP" altLang="en-US" sz="2400" dirty="0" smtClean="0">
                <a:latin typeface="+mj-lt"/>
              </a:rPr>
              <a:t>月</a:t>
            </a:r>
            <a:r>
              <a:rPr kumimoji="1" lang="en-US" altLang="ja-JP" sz="2400" dirty="0" smtClean="0">
                <a:latin typeface="+mj-lt"/>
              </a:rPr>
              <a:t>29</a:t>
            </a:r>
            <a:r>
              <a:rPr kumimoji="1" lang="ja-JP" altLang="en-US" sz="2400" dirty="0" smtClean="0">
                <a:latin typeface="+mj-lt"/>
              </a:rPr>
              <a:t>日</a:t>
            </a:r>
            <a:endParaRPr kumimoji="1" lang="ja-JP" altLang="en-US" sz="2400" dirty="0">
              <a:latin typeface="+mj-lt"/>
            </a:endParaRPr>
          </a:p>
        </p:txBody>
      </p:sp>
      <p:sp>
        <p:nvSpPr>
          <p:cNvPr id="7" name="サブタイトル 2"/>
          <p:cNvSpPr>
            <a:spLocks noGrp="1"/>
          </p:cNvSpPr>
          <p:nvPr>
            <p:ph type="subTitle" idx="1"/>
          </p:nvPr>
        </p:nvSpPr>
        <p:spPr>
          <a:xfrm>
            <a:off x="2528888" y="4260502"/>
            <a:ext cx="6400800" cy="1328738"/>
          </a:xfrm>
        </p:spPr>
        <p:txBody>
          <a:bodyPr>
            <a:normAutofit/>
          </a:bodyPr>
          <a:lstStyle/>
          <a:p>
            <a:pPr algn="r"/>
            <a:r>
              <a:rPr lang="ja-JP" altLang="en-US" dirty="0" smtClean="0">
                <a:solidFill>
                  <a:schemeClr val="tx1"/>
                </a:solidFill>
              </a:rPr>
              <a:t>村上道夫、横尾善之、高田秀重、</a:t>
            </a:r>
            <a:endParaRPr lang="en-US" altLang="ja-JP" dirty="0" smtClean="0">
              <a:solidFill>
                <a:schemeClr val="tx1"/>
              </a:solidFill>
            </a:endParaRPr>
          </a:p>
          <a:p>
            <a:pPr algn="r"/>
            <a:r>
              <a:rPr lang="ja-JP" altLang="en-US" dirty="0" smtClean="0">
                <a:solidFill>
                  <a:schemeClr val="tx1"/>
                </a:solidFill>
              </a:rPr>
              <a:t>鯉渕幸生、山下麗、</a:t>
            </a:r>
            <a:r>
              <a:rPr lang="en-GB" altLang="ja-JP" dirty="0" err="1" smtClean="0">
                <a:solidFill>
                  <a:schemeClr val="tx1"/>
                </a:solidFill>
              </a:rPr>
              <a:t>Mahua</a:t>
            </a:r>
            <a:r>
              <a:rPr lang="en-GB" altLang="ja-JP" dirty="0" smtClean="0">
                <a:solidFill>
                  <a:schemeClr val="tx1"/>
                </a:solidFill>
              </a:rPr>
              <a:t> </a:t>
            </a:r>
            <a:r>
              <a:rPr lang="en-GB" altLang="ja-JP" dirty="0" err="1" smtClean="0">
                <a:solidFill>
                  <a:schemeClr val="tx1"/>
                </a:solidFill>
              </a:rPr>
              <a:t>Saha</a:t>
            </a:r>
            <a:endParaRPr lang="ja-JP" altLang="en-US" dirty="0" smtClean="0">
              <a:solidFill>
                <a:schemeClr val="tx1"/>
              </a:solidFill>
            </a:endParaRPr>
          </a:p>
        </p:txBody>
      </p:sp>
      <p:pic>
        <p:nvPicPr>
          <p:cNvPr id="8" name="Picture 8" descr="wowlogo_ck"/>
          <p:cNvPicPr>
            <a:picLocks noChangeAspect="1" noChangeArrowheads="1"/>
          </p:cNvPicPr>
          <p:nvPr/>
        </p:nvPicPr>
        <p:blipFill>
          <a:blip r:embed="rId2" cstate="print"/>
          <a:srcRect/>
          <a:stretch>
            <a:fillRect/>
          </a:stretch>
        </p:blipFill>
        <p:spPr bwMode="auto">
          <a:xfrm>
            <a:off x="6337300" y="5572125"/>
            <a:ext cx="2592388" cy="987425"/>
          </a:xfrm>
          <a:prstGeom prst="rect">
            <a:avLst/>
          </a:prstGeom>
          <a:noFill/>
          <a:ln w="9525">
            <a:noFill/>
            <a:miter lim="800000"/>
            <a:headEnd/>
            <a:tailEnd/>
          </a:ln>
        </p:spPr>
      </p:pic>
      <p:sp>
        <p:nvSpPr>
          <p:cNvPr id="13" name="スライド番号プレースホルダ 12"/>
          <p:cNvSpPr>
            <a:spLocks noGrp="1"/>
          </p:cNvSpPr>
          <p:nvPr>
            <p:ph type="sldNum" sz="quarter" idx="12"/>
          </p:nvPr>
        </p:nvSpPr>
        <p:spPr/>
        <p:txBody>
          <a:bodyPr/>
          <a:lstStyle/>
          <a:p>
            <a:fld id="{89AFCA53-3FAA-4033-AFBC-00944F10002B}" type="slidenum">
              <a:rPr kumimoji="1" lang="ja-JP" altLang="en-US" smtClean="0"/>
              <a:pPr/>
              <a:t>1</a:t>
            </a:fld>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10</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起源試料との比較</a:t>
            </a:r>
            <a:endParaRPr lang="ja-JP" altLang="en-US" sz="3600" b="1" dirty="0">
              <a:solidFill>
                <a:schemeClr val="bg1"/>
              </a:solidFill>
            </a:endParaRPr>
          </a:p>
        </p:txBody>
      </p:sp>
      <p:sp>
        <p:nvSpPr>
          <p:cNvPr id="5" name="テキスト ボックス 4"/>
          <p:cNvSpPr txBox="1"/>
          <p:nvPr/>
        </p:nvSpPr>
        <p:spPr>
          <a:xfrm>
            <a:off x="179512" y="5428381"/>
            <a:ext cx="8640960" cy="1384995"/>
          </a:xfrm>
          <a:prstGeom prst="rect">
            <a:avLst/>
          </a:prstGeom>
          <a:noFill/>
        </p:spPr>
        <p:txBody>
          <a:bodyPr wrap="square" rtlCol="0">
            <a:spAutoFit/>
          </a:bodyPr>
          <a:lstStyle/>
          <a:p>
            <a:r>
              <a:rPr kumimoji="1" lang="ja-JP" altLang="en-US" sz="2800" dirty="0" smtClean="0"/>
              <a:t>放射性</a:t>
            </a:r>
            <a:r>
              <a:rPr kumimoji="1" lang="en-US" altLang="ja-JP" sz="2800" dirty="0" smtClean="0"/>
              <a:t>Cs</a:t>
            </a:r>
            <a:r>
              <a:rPr kumimoji="1" lang="ja-JP" altLang="en-US" sz="2800" dirty="0" smtClean="0"/>
              <a:t>濃度：道路塵埃・道路排水＞河川水＞堆積物</a:t>
            </a:r>
            <a:endParaRPr kumimoji="1" lang="en-US" altLang="ja-JP" sz="2800" dirty="0" smtClean="0"/>
          </a:p>
          <a:p>
            <a:r>
              <a:rPr kumimoji="1" lang="ja-JP" altLang="en-US" sz="2800" dirty="0" smtClean="0"/>
              <a:t>⇒地表面堆積物の河川への流出が、</a:t>
            </a:r>
            <a:r>
              <a:rPr lang="ja-JP" altLang="en-US" sz="2800" dirty="0"/>
              <a:t>雨天</a:t>
            </a:r>
            <a:r>
              <a:rPr lang="ja-JP" altLang="en-US" sz="2800" dirty="0" smtClean="0"/>
              <a:t>時における河</a:t>
            </a:r>
            <a:r>
              <a:rPr lang="ja-JP" altLang="en-US" sz="2800" dirty="0"/>
              <a:t>川水の</a:t>
            </a:r>
            <a:r>
              <a:rPr lang="en-US" altLang="ja-JP" sz="2800" dirty="0"/>
              <a:t>SS</a:t>
            </a:r>
            <a:r>
              <a:rPr lang="ja-JP" altLang="en-US" sz="2800" dirty="0"/>
              <a:t>中放射性</a:t>
            </a:r>
            <a:r>
              <a:rPr lang="en-US" altLang="ja-JP" sz="2800" dirty="0"/>
              <a:t>Cs</a:t>
            </a:r>
            <a:r>
              <a:rPr lang="ja-JP" altLang="en-US" sz="2800" dirty="0" smtClean="0"/>
              <a:t>濃度上昇</a:t>
            </a:r>
            <a:r>
              <a:rPr lang="ja-JP" altLang="en-US" sz="2800" dirty="0"/>
              <a:t>の</a:t>
            </a:r>
            <a:r>
              <a:rPr lang="ja-JP" altLang="en-US" sz="2800" dirty="0" smtClean="0"/>
              <a:t>一因</a:t>
            </a:r>
            <a:endParaRPr kumimoji="1" lang="en-US" altLang="ja-JP" sz="2800" dirty="0" smtClean="0"/>
          </a:p>
        </p:txBody>
      </p:sp>
      <p:pic>
        <p:nvPicPr>
          <p:cNvPr id="8194" name="Picture 2"/>
          <p:cNvPicPr>
            <a:picLocks noChangeAspect="1" noChangeArrowheads="1"/>
          </p:cNvPicPr>
          <p:nvPr/>
        </p:nvPicPr>
        <p:blipFill>
          <a:blip r:embed="rId2" cstate="print"/>
          <a:srcRect/>
          <a:stretch>
            <a:fillRect/>
          </a:stretch>
        </p:blipFill>
        <p:spPr bwMode="auto">
          <a:xfrm>
            <a:off x="645009" y="579877"/>
            <a:ext cx="3134903" cy="4865347"/>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4427984" y="579877"/>
            <a:ext cx="3073883" cy="48653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11</a:t>
            </a:fld>
            <a:endParaRPr kumimoji="1" lang="ja-JP" altLang="en-US"/>
          </a:p>
        </p:txBody>
      </p:sp>
      <p:sp>
        <p:nvSpPr>
          <p:cNvPr id="3" name="Text Box 4"/>
          <p:cNvSpPr txBox="1">
            <a:spLocks noChangeArrowheads="1"/>
          </p:cNvSpPr>
          <p:nvPr/>
        </p:nvSpPr>
        <p:spPr bwMode="auto">
          <a:xfrm>
            <a:off x="-7937" y="1588"/>
            <a:ext cx="9153525" cy="584775"/>
          </a:xfrm>
          <a:prstGeom prst="rect">
            <a:avLst/>
          </a:prstGeom>
          <a:solidFill>
            <a:srgbClr val="0000FF"/>
          </a:solidFill>
          <a:ln w="9525">
            <a:noFill/>
            <a:miter lim="800000"/>
            <a:headEnd/>
            <a:tailEnd/>
          </a:ln>
        </p:spPr>
        <p:txBody>
          <a:bodyPr>
            <a:spAutoFit/>
          </a:bodyPr>
          <a:lstStyle/>
          <a:p>
            <a:r>
              <a:rPr lang="ja-JP" altLang="en-US" sz="3200" b="1" dirty="0" smtClean="0">
                <a:solidFill>
                  <a:schemeClr val="bg1"/>
                </a:solidFill>
              </a:rPr>
              <a:t>浮遊砂サンプラー試料中放射性</a:t>
            </a:r>
            <a:r>
              <a:rPr lang="en-US" altLang="ja-JP" sz="3200" b="1" dirty="0" smtClean="0">
                <a:solidFill>
                  <a:schemeClr val="bg1"/>
                </a:solidFill>
              </a:rPr>
              <a:t>Cs</a:t>
            </a:r>
            <a:r>
              <a:rPr lang="ja-JP" altLang="en-US" sz="3200" b="1" dirty="0" smtClean="0">
                <a:solidFill>
                  <a:schemeClr val="bg1"/>
                </a:solidFill>
              </a:rPr>
              <a:t>の起源解析</a:t>
            </a:r>
            <a:endParaRPr lang="ja-JP" altLang="en-US" sz="3200" b="1" dirty="0">
              <a:solidFill>
                <a:schemeClr val="bg1"/>
              </a:solidFill>
            </a:endParaRPr>
          </a:p>
        </p:txBody>
      </p:sp>
      <p:pic>
        <p:nvPicPr>
          <p:cNvPr id="31747" name="Picture 3"/>
          <p:cNvPicPr>
            <a:picLocks noChangeAspect="1" noChangeArrowheads="1"/>
          </p:cNvPicPr>
          <p:nvPr/>
        </p:nvPicPr>
        <p:blipFill>
          <a:blip r:embed="rId2" cstate="print"/>
          <a:srcRect/>
          <a:stretch>
            <a:fillRect/>
          </a:stretch>
        </p:blipFill>
        <p:spPr bwMode="auto">
          <a:xfrm>
            <a:off x="7317248" y="620688"/>
            <a:ext cx="1773237" cy="2525713"/>
          </a:xfrm>
          <a:prstGeom prst="rect">
            <a:avLst/>
          </a:prstGeom>
          <a:noFill/>
          <a:ln w="9525">
            <a:noFill/>
            <a:miter lim="800000"/>
            <a:headEnd/>
            <a:tailEnd/>
          </a:ln>
          <a:effectLst/>
        </p:spPr>
      </p:pic>
      <p:sp>
        <p:nvSpPr>
          <p:cNvPr id="6" name="テキスト ボックス 5"/>
          <p:cNvSpPr txBox="1"/>
          <p:nvPr/>
        </p:nvSpPr>
        <p:spPr>
          <a:xfrm rot="16200000">
            <a:off x="6228875" y="1722357"/>
            <a:ext cx="2095445" cy="369332"/>
          </a:xfrm>
          <a:prstGeom prst="rect">
            <a:avLst/>
          </a:prstGeom>
          <a:noFill/>
        </p:spPr>
        <p:txBody>
          <a:bodyPr wrap="none" rtlCol="0">
            <a:spAutoFit/>
          </a:bodyPr>
          <a:lstStyle/>
          <a:p>
            <a:r>
              <a:rPr kumimoji="1" lang="en-US" altLang="ja-JP" dirty="0" err="1" smtClean="0"/>
              <a:t>coprostanol</a:t>
            </a:r>
            <a:r>
              <a:rPr kumimoji="1" lang="en-US" altLang="ja-JP" dirty="0" smtClean="0"/>
              <a:t> (</a:t>
            </a:r>
            <a:r>
              <a:rPr kumimoji="1" lang="en-US" altLang="ja-JP" dirty="0" err="1" smtClean="0"/>
              <a:t>ng</a:t>
            </a:r>
            <a:r>
              <a:rPr kumimoji="1" lang="en-US" altLang="ja-JP" dirty="0" smtClean="0"/>
              <a:t>/g)</a:t>
            </a:r>
            <a:endParaRPr kumimoji="1" lang="ja-JP" altLang="en-US" dirty="0"/>
          </a:p>
        </p:txBody>
      </p:sp>
      <p:sp>
        <p:nvSpPr>
          <p:cNvPr id="7" name="テキスト ボックス 6"/>
          <p:cNvSpPr txBox="1"/>
          <p:nvPr/>
        </p:nvSpPr>
        <p:spPr>
          <a:xfrm rot="16200000">
            <a:off x="7414038" y="3489705"/>
            <a:ext cx="1377300" cy="369332"/>
          </a:xfrm>
          <a:prstGeom prst="rect">
            <a:avLst/>
          </a:prstGeom>
          <a:noFill/>
        </p:spPr>
        <p:txBody>
          <a:bodyPr wrap="none" rtlCol="0">
            <a:spAutoFit/>
          </a:bodyPr>
          <a:lstStyle/>
          <a:p>
            <a:r>
              <a:rPr kumimoji="1" lang="en-US" altLang="ja-JP" dirty="0" smtClean="0"/>
              <a:t>SS sampler</a:t>
            </a:r>
            <a:endParaRPr kumimoji="1" lang="ja-JP" altLang="en-US" dirty="0"/>
          </a:p>
        </p:txBody>
      </p:sp>
      <p:sp>
        <p:nvSpPr>
          <p:cNvPr id="9" name="テキスト ボックス 8"/>
          <p:cNvSpPr txBox="1"/>
          <p:nvPr/>
        </p:nvSpPr>
        <p:spPr>
          <a:xfrm rot="16200000">
            <a:off x="7420881" y="3746185"/>
            <a:ext cx="1890261" cy="369332"/>
          </a:xfrm>
          <a:prstGeom prst="rect">
            <a:avLst/>
          </a:prstGeom>
          <a:noFill/>
        </p:spPr>
        <p:txBody>
          <a:bodyPr wrap="none" rtlCol="0">
            <a:spAutoFit/>
          </a:bodyPr>
          <a:lstStyle/>
          <a:p>
            <a:r>
              <a:rPr kumimoji="1" lang="en-US" altLang="ja-JP" dirty="0" smtClean="0"/>
              <a:t>River water (dry)</a:t>
            </a:r>
            <a:endParaRPr kumimoji="1" lang="ja-JP" altLang="en-US" dirty="0"/>
          </a:p>
        </p:txBody>
      </p:sp>
      <p:sp>
        <p:nvSpPr>
          <p:cNvPr id="10" name="テキスト ボックス 9"/>
          <p:cNvSpPr txBox="1"/>
          <p:nvPr/>
        </p:nvSpPr>
        <p:spPr>
          <a:xfrm rot="16200000">
            <a:off x="7776503" y="3662829"/>
            <a:ext cx="1723549" cy="369332"/>
          </a:xfrm>
          <a:prstGeom prst="rect">
            <a:avLst/>
          </a:prstGeom>
          <a:noFill/>
        </p:spPr>
        <p:txBody>
          <a:bodyPr wrap="none" rtlCol="0">
            <a:spAutoFit/>
          </a:bodyPr>
          <a:lstStyle/>
          <a:p>
            <a:r>
              <a:rPr kumimoji="1" lang="en-US" altLang="ja-JP" dirty="0" smtClean="0"/>
              <a:t>River sediment</a:t>
            </a:r>
            <a:endParaRPr kumimoji="1" lang="ja-JP" altLang="en-US" dirty="0"/>
          </a:p>
        </p:txBody>
      </p:sp>
      <p:sp>
        <p:nvSpPr>
          <p:cNvPr id="11" name="テキスト ボックス 10"/>
          <p:cNvSpPr txBox="1"/>
          <p:nvPr/>
        </p:nvSpPr>
        <p:spPr>
          <a:xfrm rot="16200000">
            <a:off x="8230859" y="3494033"/>
            <a:ext cx="1385957" cy="369332"/>
          </a:xfrm>
          <a:prstGeom prst="rect">
            <a:avLst/>
          </a:prstGeom>
          <a:noFill/>
        </p:spPr>
        <p:txBody>
          <a:bodyPr wrap="none" rtlCol="0">
            <a:spAutoFit/>
          </a:bodyPr>
          <a:lstStyle/>
          <a:p>
            <a:r>
              <a:rPr kumimoji="1" lang="en-US" altLang="ja-JP" dirty="0" smtClean="0"/>
              <a:t>Road runoff</a:t>
            </a:r>
            <a:endParaRPr kumimoji="1" lang="ja-JP" altLang="en-US" dirty="0"/>
          </a:p>
        </p:txBody>
      </p:sp>
      <p:sp>
        <p:nvSpPr>
          <p:cNvPr id="12" name="テキスト ボックス 11"/>
          <p:cNvSpPr txBox="1"/>
          <p:nvPr/>
        </p:nvSpPr>
        <p:spPr>
          <a:xfrm>
            <a:off x="107504" y="554394"/>
            <a:ext cx="7056784" cy="3908762"/>
          </a:xfrm>
          <a:prstGeom prst="rect">
            <a:avLst/>
          </a:prstGeom>
          <a:noFill/>
        </p:spPr>
        <p:txBody>
          <a:bodyPr wrap="square" rtlCol="0">
            <a:spAutoFit/>
          </a:bodyPr>
          <a:lstStyle/>
          <a:p>
            <a:r>
              <a:rPr kumimoji="1" lang="en-US" altLang="ja-JP" sz="2400" dirty="0" smtClean="0"/>
              <a:t>1. </a:t>
            </a:r>
            <a:r>
              <a:rPr kumimoji="1" lang="ja-JP" altLang="en-US" sz="2400" dirty="0" smtClean="0"/>
              <a:t>晴天時河川水</a:t>
            </a:r>
            <a:r>
              <a:rPr kumimoji="1" lang="en-US" altLang="ja-JP" sz="2400" dirty="0" smtClean="0"/>
              <a:t>SS</a:t>
            </a:r>
            <a:r>
              <a:rPr kumimoji="1" lang="ja-JP" altLang="en-US" sz="2400" dirty="0" err="1" smtClean="0"/>
              <a:t>、</a:t>
            </a:r>
            <a:r>
              <a:rPr kumimoji="1" lang="ja-JP" altLang="en-US" sz="2400" dirty="0" smtClean="0"/>
              <a:t>堆積物、道路塵埃からの</a:t>
            </a:r>
            <a:r>
              <a:rPr lang="ja-JP" altLang="en-US" sz="2400" dirty="0" smtClean="0"/>
              <a:t>浮遊サンプラーに捕捉された</a:t>
            </a:r>
            <a:r>
              <a:rPr lang="en-US" altLang="ja-JP" sz="2400" dirty="0" smtClean="0"/>
              <a:t>SS</a:t>
            </a:r>
            <a:r>
              <a:rPr lang="ja-JP" altLang="en-US" sz="2400" dirty="0" smtClean="0"/>
              <a:t>の寄与率を算出</a:t>
            </a:r>
            <a:endParaRPr lang="en-US" altLang="ja-JP" sz="2400" dirty="0" smtClean="0"/>
          </a:p>
          <a:p>
            <a:endParaRPr lang="en-US" altLang="ja-JP" sz="800" dirty="0" smtClean="0"/>
          </a:p>
          <a:p>
            <a:r>
              <a:rPr lang="ja-JP" altLang="en-US" sz="2000" dirty="0" smtClean="0"/>
              <a:t>各起源からの寄与率から算出した各疎水性医薬品とステロール濃度と浮遊砂サンプラー内の濃度の差の二乗和が最も小さくなるように推定（⇒</a:t>
            </a:r>
            <a:r>
              <a:rPr lang="ja-JP" altLang="en-US" sz="2000" dirty="0" smtClean="0">
                <a:solidFill>
                  <a:srgbClr val="0000FF"/>
                </a:solidFill>
              </a:rPr>
              <a:t>河川水</a:t>
            </a:r>
            <a:r>
              <a:rPr lang="en-US" altLang="ja-JP" sz="2000" dirty="0" smtClean="0">
                <a:solidFill>
                  <a:srgbClr val="0000FF"/>
                </a:solidFill>
              </a:rPr>
              <a:t>SS26%</a:t>
            </a:r>
            <a:r>
              <a:rPr lang="ja-JP" altLang="en-US" sz="2000" dirty="0" err="1" smtClean="0">
                <a:solidFill>
                  <a:srgbClr val="0000FF"/>
                </a:solidFill>
              </a:rPr>
              <a:t>、</a:t>
            </a:r>
            <a:r>
              <a:rPr lang="ja-JP" altLang="en-US" sz="2000" dirty="0" smtClean="0">
                <a:solidFill>
                  <a:srgbClr val="0000FF"/>
                </a:solidFill>
              </a:rPr>
              <a:t>堆積物</a:t>
            </a:r>
            <a:r>
              <a:rPr lang="en-US" altLang="ja-JP" sz="2000" dirty="0" smtClean="0">
                <a:solidFill>
                  <a:srgbClr val="0000FF"/>
                </a:solidFill>
              </a:rPr>
              <a:t>47%</a:t>
            </a:r>
            <a:r>
              <a:rPr lang="ja-JP" altLang="en-US" sz="2000" dirty="0" err="1" smtClean="0">
                <a:solidFill>
                  <a:srgbClr val="0000FF"/>
                </a:solidFill>
              </a:rPr>
              <a:t>、</a:t>
            </a:r>
            <a:r>
              <a:rPr lang="ja-JP" altLang="en-US" sz="2000" dirty="0" smtClean="0">
                <a:solidFill>
                  <a:srgbClr val="0000FF"/>
                </a:solidFill>
              </a:rPr>
              <a:t>道路塵埃</a:t>
            </a:r>
            <a:r>
              <a:rPr lang="en-US" altLang="ja-JP" sz="2000" dirty="0" smtClean="0">
                <a:solidFill>
                  <a:srgbClr val="0000FF"/>
                </a:solidFill>
              </a:rPr>
              <a:t>27%</a:t>
            </a:r>
            <a:r>
              <a:rPr lang="ja-JP" altLang="en-US" sz="2000" dirty="0" smtClean="0"/>
              <a:t>）</a:t>
            </a:r>
            <a:endParaRPr lang="en-US" altLang="ja-JP" sz="2000" dirty="0" smtClean="0"/>
          </a:p>
          <a:p>
            <a:endParaRPr lang="en-US" altLang="ja-JP" sz="1200" dirty="0" smtClean="0"/>
          </a:p>
          <a:p>
            <a:r>
              <a:rPr lang="en-US" altLang="ja-JP" sz="2400" dirty="0" smtClean="0"/>
              <a:t>2</a:t>
            </a:r>
            <a:r>
              <a:rPr lang="ja-JP" altLang="en-US" sz="2400" dirty="0" err="1" smtClean="0"/>
              <a:t>．</a:t>
            </a:r>
            <a:r>
              <a:rPr lang="ja-JP" altLang="en-US" sz="2400" dirty="0" smtClean="0"/>
              <a:t>各起源の</a:t>
            </a:r>
            <a:r>
              <a:rPr lang="en-US" altLang="ja-JP" sz="2400" dirty="0" smtClean="0"/>
              <a:t>SS</a:t>
            </a:r>
            <a:r>
              <a:rPr lang="ja-JP" altLang="en-US" sz="2400" dirty="0" smtClean="0"/>
              <a:t>の寄与率と</a:t>
            </a:r>
            <a:r>
              <a:rPr lang="en-US" altLang="ja-JP" sz="2400" dirty="0" smtClean="0"/>
              <a:t>SS</a:t>
            </a:r>
            <a:r>
              <a:rPr lang="ja-JP" altLang="en-US" sz="2400" dirty="0" smtClean="0"/>
              <a:t>中放射性</a:t>
            </a:r>
            <a:r>
              <a:rPr lang="en-US" altLang="ja-JP" sz="2400" dirty="0" smtClean="0"/>
              <a:t>Cs</a:t>
            </a:r>
            <a:r>
              <a:rPr lang="ja-JP" altLang="en-US" sz="2400" dirty="0" smtClean="0"/>
              <a:t>濃度から浮遊砂サンプラー試料中の放射性</a:t>
            </a:r>
            <a:r>
              <a:rPr lang="en-US" altLang="ja-JP" sz="2400" dirty="0" smtClean="0"/>
              <a:t>Cs</a:t>
            </a:r>
            <a:r>
              <a:rPr lang="ja-JP" altLang="en-US" sz="2400" dirty="0" smtClean="0"/>
              <a:t>濃度を推定</a:t>
            </a:r>
            <a:endParaRPr lang="en-US" altLang="ja-JP" sz="2400" dirty="0" smtClean="0"/>
          </a:p>
          <a:p>
            <a:r>
              <a:rPr lang="ja-JP" altLang="en-US" sz="2400" dirty="0" smtClean="0"/>
              <a:t>⇒</a:t>
            </a:r>
            <a:r>
              <a:rPr lang="ja-JP" altLang="en-US" sz="2400" dirty="0" smtClean="0">
                <a:solidFill>
                  <a:srgbClr val="0000FF"/>
                </a:solidFill>
              </a:rPr>
              <a:t>河川水</a:t>
            </a:r>
            <a:r>
              <a:rPr lang="en-US" altLang="ja-JP" sz="2400" dirty="0" smtClean="0">
                <a:solidFill>
                  <a:srgbClr val="0000FF"/>
                </a:solidFill>
              </a:rPr>
              <a:t>SS20%</a:t>
            </a:r>
            <a:r>
              <a:rPr lang="ja-JP" altLang="en-US" sz="2400" dirty="0" err="1" smtClean="0">
                <a:solidFill>
                  <a:srgbClr val="0000FF"/>
                </a:solidFill>
              </a:rPr>
              <a:t>、</a:t>
            </a:r>
            <a:r>
              <a:rPr lang="ja-JP" altLang="en-US" sz="2400" dirty="0" smtClean="0">
                <a:solidFill>
                  <a:srgbClr val="0000FF"/>
                </a:solidFill>
              </a:rPr>
              <a:t>堆積物</a:t>
            </a:r>
            <a:r>
              <a:rPr lang="en-US" altLang="ja-JP" sz="2400" dirty="0" smtClean="0">
                <a:solidFill>
                  <a:srgbClr val="0000FF"/>
                </a:solidFill>
              </a:rPr>
              <a:t>21%</a:t>
            </a:r>
            <a:r>
              <a:rPr lang="ja-JP" altLang="en-US" sz="2400" dirty="0" err="1" smtClean="0">
                <a:solidFill>
                  <a:srgbClr val="0000FF"/>
                </a:solidFill>
              </a:rPr>
              <a:t>、</a:t>
            </a:r>
            <a:r>
              <a:rPr lang="ja-JP" altLang="en-US" sz="2400" dirty="0" smtClean="0">
                <a:solidFill>
                  <a:srgbClr val="0000FF"/>
                </a:solidFill>
              </a:rPr>
              <a:t>道路塵埃</a:t>
            </a:r>
            <a:r>
              <a:rPr lang="en-US" altLang="ja-JP" sz="2400" dirty="0" smtClean="0">
                <a:solidFill>
                  <a:srgbClr val="0000FF"/>
                </a:solidFill>
              </a:rPr>
              <a:t>59%</a:t>
            </a:r>
          </a:p>
          <a:p>
            <a:endParaRPr kumimoji="1" lang="en-US" altLang="ja-JP" sz="2400" dirty="0" smtClean="0"/>
          </a:p>
          <a:p>
            <a:endParaRPr kumimoji="1" lang="ja-JP" altLang="en-US" sz="2400" dirty="0"/>
          </a:p>
        </p:txBody>
      </p:sp>
      <p:pic>
        <p:nvPicPr>
          <p:cNvPr id="31748" name="Picture 4"/>
          <p:cNvPicPr>
            <a:picLocks noChangeAspect="1" noChangeArrowheads="1"/>
          </p:cNvPicPr>
          <p:nvPr/>
        </p:nvPicPr>
        <p:blipFill>
          <a:blip r:embed="rId3" cstate="print"/>
          <a:srcRect/>
          <a:stretch>
            <a:fillRect/>
          </a:stretch>
        </p:blipFill>
        <p:spPr bwMode="auto">
          <a:xfrm>
            <a:off x="1012672" y="3649268"/>
            <a:ext cx="2879725" cy="3278187"/>
          </a:xfrm>
          <a:prstGeom prst="rect">
            <a:avLst/>
          </a:prstGeom>
          <a:noFill/>
          <a:ln w="9525">
            <a:noFill/>
            <a:miter lim="800000"/>
            <a:headEnd/>
            <a:tailEnd/>
          </a:ln>
          <a:effectLst/>
        </p:spPr>
      </p:pic>
      <p:sp>
        <p:nvSpPr>
          <p:cNvPr id="14" name="テキスト ボックス 13"/>
          <p:cNvSpPr txBox="1"/>
          <p:nvPr/>
        </p:nvSpPr>
        <p:spPr>
          <a:xfrm rot="16200000">
            <a:off x="-331646" y="4713928"/>
            <a:ext cx="2255746" cy="369332"/>
          </a:xfrm>
          <a:prstGeom prst="rect">
            <a:avLst/>
          </a:prstGeom>
          <a:noFill/>
        </p:spPr>
        <p:txBody>
          <a:bodyPr wrap="none" rtlCol="0">
            <a:spAutoFit/>
          </a:bodyPr>
          <a:lstStyle/>
          <a:p>
            <a:r>
              <a:rPr kumimoji="1" lang="en-US" altLang="ja-JP" dirty="0" smtClean="0"/>
              <a:t>Cs134+137 (</a:t>
            </a:r>
            <a:r>
              <a:rPr kumimoji="1" lang="en-US" altLang="ja-JP" dirty="0" err="1" smtClean="0"/>
              <a:t>Bq</a:t>
            </a:r>
            <a:r>
              <a:rPr kumimoji="1" lang="en-US" altLang="ja-JP" dirty="0" smtClean="0"/>
              <a:t>/kg)</a:t>
            </a:r>
            <a:endParaRPr kumimoji="1" lang="ja-JP" altLang="en-US" dirty="0"/>
          </a:p>
        </p:txBody>
      </p:sp>
      <p:pic>
        <p:nvPicPr>
          <p:cNvPr id="31749" name="Picture 5"/>
          <p:cNvPicPr>
            <a:picLocks noChangeAspect="1" noChangeArrowheads="1"/>
          </p:cNvPicPr>
          <p:nvPr/>
        </p:nvPicPr>
        <p:blipFill>
          <a:blip r:embed="rId4" cstate="print"/>
          <a:srcRect/>
          <a:stretch>
            <a:fillRect/>
          </a:stretch>
        </p:blipFill>
        <p:spPr bwMode="auto">
          <a:xfrm>
            <a:off x="4619546" y="3789040"/>
            <a:ext cx="3089275" cy="2697163"/>
          </a:xfrm>
          <a:prstGeom prst="rect">
            <a:avLst/>
          </a:prstGeom>
          <a:noFill/>
          <a:ln w="9525">
            <a:noFill/>
            <a:miter lim="800000"/>
            <a:headEnd/>
            <a:tailEnd/>
          </a:ln>
          <a:effectLst/>
        </p:spPr>
      </p:pic>
      <p:sp>
        <p:nvSpPr>
          <p:cNvPr id="16" name="テキスト ボックス 15"/>
          <p:cNvSpPr txBox="1"/>
          <p:nvPr/>
        </p:nvSpPr>
        <p:spPr>
          <a:xfrm rot="16200000">
            <a:off x="3844633" y="4997876"/>
            <a:ext cx="1184940" cy="369332"/>
          </a:xfrm>
          <a:prstGeom prst="rect">
            <a:avLst/>
          </a:prstGeom>
          <a:noFill/>
        </p:spPr>
        <p:txBody>
          <a:bodyPr wrap="none" rtlCol="0">
            <a:spAutoFit/>
          </a:bodyPr>
          <a:lstStyle/>
          <a:p>
            <a:r>
              <a:rPr kumimoji="1" lang="en-US" altLang="ja-JP" dirty="0" smtClean="0"/>
              <a:t>Observed</a:t>
            </a:r>
            <a:endParaRPr kumimoji="1" lang="ja-JP" altLang="en-US" dirty="0"/>
          </a:p>
        </p:txBody>
      </p:sp>
      <p:sp>
        <p:nvSpPr>
          <p:cNvPr id="17" name="テキスト ボックス 16"/>
          <p:cNvSpPr txBox="1"/>
          <p:nvPr/>
        </p:nvSpPr>
        <p:spPr>
          <a:xfrm>
            <a:off x="5165043" y="3861048"/>
            <a:ext cx="2255746" cy="369332"/>
          </a:xfrm>
          <a:prstGeom prst="rect">
            <a:avLst/>
          </a:prstGeom>
          <a:noFill/>
        </p:spPr>
        <p:txBody>
          <a:bodyPr wrap="none" rtlCol="0">
            <a:spAutoFit/>
          </a:bodyPr>
          <a:lstStyle/>
          <a:p>
            <a:r>
              <a:rPr kumimoji="1" lang="en-US" altLang="ja-JP" dirty="0" smtClean="0"/>
              <a:t>Cs134+137 (</a:t>
            </a:r>
            <a:r>
              <a:rPr kumimoji="1" lang="en-US" altLang="ja-JP" dirty="0" err="1" smtClean="0"/>
              <a:t>Bq</a:t>
            </a:r>
            <a:r>
              <a:rPr kumimoji="1" lang="en-US" altLang="ja-JP" dirty="0" smtClean="0"/>
              <a:t>/kg)</a:t>
            </a:r>
            <a:endParaRPr kumimoji="1" lang="ja-JP" altLang="en-US" dirty="0"/>
          </a:p>
        </p:txBody>
      </p:sp>
      <p:sp>
        <p:nvSpPr>
          <p:cNvPr id="18" name="テキスト ボックス 17"/>
          <p:cNvSpPr txBox="1"/>
          <p:nvPr/>
        </p:nvSpPr>
        <p:spPr>
          <a:xfrm>
            <a:off x="5692597" y="6453336"/>
            <a:ext cx="1210588" cy="369332"/>
          </a:xfrm>
          <a:prstGeom prst="rect">
            <a:avLst/>
          </a:prstGeom>
          <a:noFill/>
        </p:spPr>
        <p:txBody>
          <a:bodyPr wrap="none" rtlCol="0">
            <a:spAutoFit/>
          </a:bodyPr>
          <a:lstStyle/>
          <a:p>
            <a:r>
              <a:rPr kumimoji="1" lang="en-US" altLang="ja-JP" dirty="0" smtClean="0"/>
              <a:t>Estimated</a:t>
            </a:r>
            <a:endParaRPr kumimoji="1" lang="ja-JP" altLang="en-US" dirty="0"/>
          </a:p>
        </p:txBody>
      </p:sp>
      <p:cxnSp>
        <p:nvCxnSpPr>
          <p:cNvPr id="20" name="直線コネクタ 19"/>
          <p:cNvCxnSpPr/>
          <p:nvPr/>
        </p:nvCxnSpPr>
        <p:spPr>
          <a:xfrm flipV="1">
            <a:off x="5188541" y="3926234"/>
            <a:ext cx="2232248" cy="22322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12</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まとめ</a:t>
            </a:r>
            <a:endParaRPr lang="ja-JP" altLang="en-US" sz="3600" b="1" dirty="0">
              <a:solidFill>
                <a:schemeClr val="bg1"/>
              </a:solidFill>
            </a:endParaRPr>
          </a:p>
        </p:txBody>
      </p:sp>
      <p:sp>
        <p:nvSpPr>
          <p:cNvPr id="4" name="テキスト ボックス 3"/>
          <p:cNvSpPr txBox="1"/>
          <p:nvPr/>
        </p:nvSpPr>
        <p:spPr>
          <a:xfrm>
            <a:off x="251520" y="862836"/>
            <a:ext cx="8496944" cy="5447645"/>
          </a:xfrm>
          <a:prstGeom prst="rect">
            <a:avLst/>
          </a:prstGeom>
          <a:noFill/>
        </p:spPr>
        <p:txBody>
          <a:bodyPr wrap="square" rtlCol="0">
            <a:spAutoFit/>
          </a:bodyPr>
          <a:lstStyle/>
          <a:p>
            <a:pPr marL="441325" indent="-441325"/>
            <a:r>
              <a:rPr kumimoji="1" lang="en-US" altLang="ja-JP" sz="2800" dirty="0" smtClean="0"/>
              <a:t>1</a:t>
            </a:r>
            <a:r>
              <a:rPr kumimoji="1" lang="ja-JP" altLang="en-US" sz="2800" dirty="0" smtClean="0"/>
              <a:t>）晴天時の河川水のグラブ試料、浮遊砂サンプラーによる捕集試料のいずれにおいても、</a:t>
            </a:r>
            <a:r>
              <a:rPr kumimoji="1" lang="en-US" altLang="ja-JP" sz="2800" dirty="0" smtClean="0"/>
              <a:t>SS</a:t>
            </a:r>
            <a:r>
              <a:rPr kumimoji="1" lang="ja-JP" altLang="en-US" sz="2800" dirty="0" smtClean="0"/>
              <a:t>中放射性</a:t>
            </a:r>
            <a:r>
              <a:rPr kumimoji="1" lang="en-US" altLang="ja-JP" sz="2800" dirty="0" smtClean="0"/>
              <a:t>Cs</a:t>
            </a:r>
            <a:r>
              <a:rPr kumimoji="1" lang="ja-JP" altLang="en-US" sz="2800" dirty="0" smtClean="0"/>
              <a:t>濃度は長期的に、減少傾向にあった。</a:t>
            </a:r>
            <a:endParaRPr kumimoji="1" lang="en-US" altLang="ja-JP" sz="2800" dirty="0" smtClean="0"/>
          </a:p>
          <a:p>
            <a:endParaRPr lang="en-US" altLang="ja-JP" sz="2800" dirty="0"/>
          </a:p>
          <a:p>
            <a:r>
              <a:rPr kumimoji="1" lang="en-US" altLang="ja-JP" sz="2800" dirty="0" smtClean="0"/>
              <a:t>2</a:t>
            </a:r>
            <a:r>
              <a:rPr kumimoji="1" lang="ja-JP" altLang="en-US" sz="2800" dirty="0" smtClean="0"/>
              <a:t>）雨天時中の</a:t>
            </a:r>
            <a:r>
              <a:rPr kumimoji="1" lang="en-US" altLang="ja-JP" sz="2800" dirty="0" smtClean="0"/>
              <a:t>SS</a:t>
            </a:r>
            <a:r>
              <a:rPr kumimoji="1" lang="ja-JP" altLang="en-US" sz="2800" dirty="0" smtClean="0"/>
              <a:t>中放射性</a:t>
            </a:r>
            <a:r>
              <a:rPr kumimoji="1" lang="en-US" altLang="ja-JP" sz="2800" dirty="0" smtClean="0"/>
              <a:t>Cs</a:t>
            </a:r>
            <a:r>
              <a:rPr kumimoji="1" lang="ja-JP" altLang="en-US" sz="2800" dirty="0" smtClean="0"/>
              <a:t>濃度は晴天時よりも高かった。流域の</a:t>
            </a:r>
            <a:r>
              <a:rPr lang="ja-JP" altLang="en-US" sz="2800" dirty="0" smtClean="0"/>
              <a:t>道路塵埃などの</a:t>
            </a:r>
            <a:r>
              <a:rPr kumimoji="1" lang="ja-JP" altLang="en-US" sz="2800" dirty="0" smtClean="0"/>
              <a:t>地表面堆積物からの寄与が大きいと推察された。</a:t>
            </a:r>
            <a:endParaRPr kumimoji="1" lang="en-US" altLang="ja-JP" sz="2800" dirty="0" smtClean="0"/>
          </a:p>
          <a:p>
            <a:endParaRPr kumimoji="1" lang="en-US" altLang="ja-JP" sz="1200" dirty="0" smtClean="0"/>
          </a:p>
          <a:p>
            <a:r>
              <a:rPr kumimoji="1" lang="ja-JP" altLang="en-US" sz="2800" dirty="0" smtClean="0"/>
              <a:t>　事故から</a:t>
            </a:r>
            <a:r>
              <a:rPr kumimoji="1" lang="en-US" altLang="ja-JP" sz="2800" dirty="0" smtClean="0"/>
              <a:t>1~2</a:t>
            </a:r>
            <a:r>
              <a:rPr kumimoji="1" lang="ja-JP" altLang="en-US" sz="2800" dirty="0" smtClean="0"/>
              <a:t>年経過したにもかかわらず、いまだに放射性</a:t>
            </a:r>
            <a:r>
              <a:rPr kumimoji="1" lang="en-US" altLang="ja-JP" sz="2800" dirty="0" smtClean="0"/>
              <a:t>Cs</a:t>
            </a:r>
            <a:r>
              <a:rPr kumimoji="1" lang="ja-JP" altLang="en-US" sz="2800" dirty="0" smtClean="0"/>
              <a:t>は地表面堆積物に沈着しており、徐々に雨天時に河川へと流出していると考えられた。</a:t>
            </a:r>
            <a:endParaRPr kumimoji="1" lang="en-US" altLang="ja-JP" sz="2800" dirty="0" smtClean="0"/>
          </a:p>
          <a:p>
            <a:r>
              <a:rPr kumimoji="1" lang="ja-JP" altLang="en-US" sz="2800" dirty="0" smtClean="0">
                <a:solidFill>
                  <a:srgbClr val="0000FF"/>
                </a:solidFill>
              </a:rPr>
              <a:t>⇒市街地から徐々に放射性物質が流出する、</a:t>
            </a:r>
            <a:endParaRPr kumimoji="1" lang="en-US" altLang="ja-JP" sz="2800" dirty="0" smtClean="0">
              <a:solidFill>
                <a:srgbClr val="0000FF"/>
              </a:solidFill>
            </a:endParaRPr>
          </a:p>
          <a:p>
            <a:pPr marL="441325" indent="-79375"/>
            <a:r>
              <a:rPr kumimoji="1" lang="ja-JP" altLang="en-US" sz="2800" dirty="0" smtClean="0">
                <a:solidFill>
                  <a:srgbClr val="0000FF"/>
                </a:solidFill>
              </a:rPr>
              <a:t>というモデルになるようにするべき</a:t>
            </a:r>
            <a:endParaRPr kumimoji="1" lang="en-US" altLang="ja-JP" sz="2800" dirty="0" smtClean="0">
              <a:solidFill>
                <a:srgbClr val="0000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13</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来年度の活動計画</a:t>
            </a:r>
            <a:endParaRPr lang="ja-JP" altLang="en-US" sz="3600" b="1" dirty="0">
              <a:solidFill>
                <a:schemeClr val="bg1"/>
              </a:solidFill>
            </a:endParaRPr>
          </a:p>
        </p:txBody>
      </p:sp>
      <p:sp>
        <p:nvSpPr>
          <p:cNvPr id="4" name="タイトル 1"/>
          <p:cNvSpPr txBox="1">
            <a:spLocks/>
          </p:cNvSpPr>
          <p:nvPr/>
        </p:nvSpPr>
        <p:spPr>
          <a:xfrm>
            <a:off x="0" y="1196752"/>
            <a:ext cx="9144000" cy="547260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1</a:t>
            </a:r>
            <a:r>
              <a:rPr kumimoji="1" lang="ja-JP" altLang="en-US" sz="2800" b="0" i="0" u="none" strike="noStrike" kern="1200" cap="none" spc="0" normalizeH="0" baseline="0" noProof="0" dirty="0" err="1" smtClean="0">
                <a:ln>
                  <a:noFill/>
                </a:ln>
                <a:solidFill>
                  <a:schemeClr val="tx1"/>
                </a:solidFill>
                <a:effectLst/>
                <a:uLnTx/>
                <a:uFillTx/>
                <a:latin typeface="+mj-lt"/>
                <a:ea typeface="+mj-ea"/>
                <a:cs typeface="+mj-cs"/>
              </a:rPr>
              <a:t>．</a:t>
            </a: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大堀川における放射性セシウム濃度の長期変動</a:t>
            </a: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lvl="1">
              <a:spcBef>
                <a:spcPct val="0"/>
              </a:spcBef>
            </a:pPr>
            <a:r>
              <a:rPr lang="ja-JP" altLang="en-US" sz="2800" dirty="0" smtClean="0">
                <a:latin typeface="+mj-lt"/>
                <a:ea typeface="+mj-ea"/>
                <a:cs typeface="+mj-cs"/>
              </a:rPr>
              <a:t>長期調査の結果を論文投稿</a:t>
            </a:r>
            <a:endParaRPr lang="en-US" altLang="ja-JP" sz="2800" dirty="0" smtClean="0">
              <a:latin typeface="+mj-lt"/>
              <a:ea typeface="+mj-ea"/>
              <a:cs typeface="+mj-cs"/>
            </a:endParaRPr>
          </a:p>
          <a:p>
            <a:pPr lvl="1">
              <a:spcBef>
                <a:spcPct val="0"/>
              </a:spcBef>
            </a:pPr>
            <a:r>
              <a:rPr lang="ja-JP" altLang="en-US" sz="2800" dirty="0" smtClean="0"/>
              <a:t>自動採水器による雨天時サンプリングを実施</a:t>
            </a:r>
            <a:endParaRPr lang="en-US" altLang="ja-JP" sz="2800" dirty="0" smtClean="0"/>
          </a:p>
          <a:p>
            <a:pPr lvl="1">
              <a:spcBef>
                <a:spcPct val="0"/>
              </a:spcBef>
            </a:pPr>
            <a:r>
              <a:rPr lang="en-US" altLang="ja-JP" sz="2800" dirty="0" smtClean="0">
                <a:latin typeface="+mj-lt"/>
                <a:ea typeface="+mj-ea"/>
                <a:cs typeface="+mj-cs"/>
              </a:rPr>
              <a:t>SS</a:t>
            </a:r>
            <a:r>
              <a:rPr lang="ja-JP" altLang="en-US" sz="2800" dirty="0" smtClean="0">
                <a:latin typeface="+mj-lt"/>
                <a:ea typeface="+mj-ea"/>
                <a:cs typeface="+mj-cs"/>
              </a:rPr>
              <a:t>サンプラーによるモニタリングは鯉渕先生担当</a:t>
            </a:r>
            <a:endParaRPr lang="en-US" altLang="ja-JP" sz="2800" dirty="0" smtClean="0">
              <a:latin typeface="+mj-lt"/>
              <a:ea typeface="+mj-ea"/>
              <a:cs typeface="+mj-cs"/>
            </a:endParaRPr>
          </a:p>
          <a:p>
            <a:pPr lvl="1">
              <a:spcBef>
                <a:spcPct val="0"/>
              </a:spcBef>
            </a:pP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marL="0" lvl="1">
              <a:spcBef>
                <a:spcPct val="0"/>
              </a:spcBef>
            </a:pP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2</a:t>
            </a:r>
            <a:r>
              <a:rPr kumimoji="1" lang="ja-JP" altLang="en-US" sz="2800" b="0" i="0" u="none" strike="noStrike" kern="1200" cap="none" spc="0" normalizeH="0" baseline="0" noProof="0" dirty="0" err="1" smtClean="0">
                <a:ln>
                  <a:noFill/>
                </a:ln>
                <a:solidFill>
                  <a:schemeClr val="tx1"/>
                </a:solidFill>
                <a:effectLst/>
                <a:uLnTx/>
                <a:uFillTx/>
                <a:latin typeface="+mj-lt"/>
                <a:ea typeface="+mj-ea"/>
                <a:cs typeface="+mj-cs"/>
              </a:rPr>
              <a:t>．</a:t>
            </a: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蓬莱ダムにおける放射性セシウムの起源解析</a:t>
            </a: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lvl="0" indent="441325">
              <a:spcBef>
                <a:spcPct val="0"/>
              </a:spcBef>
            </a:pPr>
            <a:r>
              <a:rPr lang="ja-JP" altLang="en-US" sz="2800" dirty="0" smtClean="0">
                <a:latin typeface="+mj-lt"/>
                <a:ea typeface="+mj-ea"/>
                <a:cs typeface="+mj-cs"/>
              </a:rPr>
              <a:t>データがほぼそろったので起源解析開始、論文投稿</a:t>
            </a: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3</a:t>
            </a:r>
            <a:r>
              <a:rPr kumimoji="1" lang="ja-JP" altLang="en-US" sz="2800" b="0" i="0" u="none" strike="noStrike" kern="1200" cap="none" spc="0" normalizeH="0" baseline="0" noProof="0" dirty="0" err="1" smtClean="0">
                <a:ln>
                  <a:noFill/>
                </a:ln>
                <a:solidFill>
                  <a:schemeClr val="tx1"/>
                </a:solidFill>
                <a:effectLst/>
                <a:uLnTx/>
                <a:uFillTx/>
                <a:latin typeface="+mj-lt"/>
                <a:ea typeface="+mj-ea"/>
                <a:cs typeface="+mj-cs"/>
              </a:rPr>
              <a:t>．</a:t>
            </a: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飲食物由来の被曝量評価</a:t>
            </a: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lvl="0" indent="441325">
              <a:spcBef>
                <a:spcPct val="0"/>
              </a:spcBef>
            </a:pP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東京、福島、大阪を対象にデータを整理、論文投稿</a:t>
            </a: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lvl="0" indent="441325">
              <a:spcBef>
                <a:spcPct val="0"/>
              </a:spcBef>
            </a:pPr>
            <a:r>
              <a:rPr lang="ja-JP" altLang="en-US" sz="2800" dirty="0" smtClean="0">
                <a:latin typeface="+mj-lt"/>
                <a:ea typeface="+mj-ea"/>
                <a:cs typeface="+mj-cs"/>
              </a:rPr>
              <a:t>空間線量などから食品中放射性濃度の推定式の作成</a:t>
            </a:r>
            <a:endParaRPr lang="en-US" altLang="ja-JP" sz="2800" dirty="0" smtClean="0">
              <a:latin typeface="+mj-lt"/>
              <a:ea typeface="+mj-ea"/>
              <a:cs typeface="+mj-cs"/>
            </a:endParaRPr>
          </a:p>
          <a:p>
            <a:pPr lvl="0" indent="441325">
              <a:spcBef>
                <a:spcPct val="0"/>
              </a:spcBef>
            </a:pPr>
            <a:r>
              <a:rPr lang="ja-JP" altLang="en-US" sz="2800" dirty="0" smtClean="0">
                <a:latin typeface="+mj-lt"/>
                <a:ea typeface="+mj-ea"/>
                <a:cs typeface="+mj-cs"/>
              </a:rPr>
              <a:t>⇒仮に事故が生じた際の被曝量推定へ</a:t>
            </a: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lvl="0">
              <a:spcBef>
                <a:spcPct val="0"/>
              </a:spcBef>
            </a:pP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512" y="1700808"/>
            <a:ext cx="9144000" cy="4896545"/>
          </a:xfrm>
        </p:spPr>
        <p:txBody>
          <a:bodyPr>
            <a:noAutofit/>
          </a:bodyPr>
          <a:lstStyle/>
          <a:p>
            <a:pPr algn="l"/>
            <a:r>
              <a:rPr lang="en-US" altLang="ja-JP" sz="4000" dirty="0" smtClean="0"/>
              <a:t>1</a:t>
            </a:r>
            <a:r>
              <a:rPr lang="ja-JP" altLang="en-US" sz="4000" dirty="0" err="1" smtClean="0"/>
              <a:t>．</a:t>
            </a:r>
            <a:r>
              <a:rPr lang="ja-JP" altLang="en-US" sz="4000" dirty="0" smtClean="0"/>
              <a:t>大堀川</a:t>
            </a:r>
            <a:r>
              <a:rPr lang="ja-JP" altLang="en-US" sz="4000" dirty="0"/>
              <a:t>に</a:t>
            </a:r>
            <a:r>
              <a:rPr lang="ja-JP" altLang="en-US" sz="4000" dirty="0" smtClean="0"/>
              <a:t>おける放射性</a:t>
            </a:r>
            <a:r>
              <a:rPr lang="ja-JP" altLang="en-US" sz="4000" dirty="0"/>
              <a:t>セシウム</a:t>
            </a:r>
            <a:r>
              <a:rPr lang="ja-JP" altLang="en-US" sz="4000" dirty="0" smtClean="0"/>
              <a:t>濃度</a:t>
            </a:r>
            <a:r>
              <a:rPr lang="en-US" altLang="ja-JP" sz="4000" dirty="0" smtClean="0"/>
              <a:t/>
            </a:r>
            <a:br>
              <a:rPr lang="en-US" altLang="ja-JP" sz="4000" dirty="0" smtClean="0"/>
            </a:br>
            <a:r>
              <a:rPr lang="ja-JP" altLang="en-US" sz="4000" dirty="0" smtClean="0"/>
              <a:t>　　の</a:t>
            </a:r>
            <a:r>
              <a:rPr lang="ja-JP" altLang="en-US" sz="4000" dirty="0"/>
              <a:t>長期</a:t>
            </a:r>
            <a:r>
              <a:rPr lang="ja-JP" altLang="en-US" sz="4000" dirty="0" smtClean="0"/>
              <a:t>変動</a:t>
            </a:r>
            <a:r>
              <a:rPr lang="en-US" altLang="ja-JP" sz="4000" dirty="0" smtClean="0"/>
              <a:t/>
            </a:r>
            <a:br>
              <a:rPr lang="en-US" altLang="ja-JP" sz="4000" dirty="0" smtClean="0"/>
            </a:br>
            <a:r>
              <a:rPr lang="en-US" altLang="ja-JP" sz="2000" dirty="0" smtClean="0"/>
              <a:t/>
            </a:r>
            <a:br>
              <a:rPr lang="en-US" altLang="ja-JP" sz="2000" dirty="0" smtClean="0"/>
            </a:br>
            <a:r>
              <a:rPr lang="en-US" altLang="ja-JP" sz="4000" dirty="0" smtClean="0"/>
              <a:t>2</a:t>
            </a:r>
            <a:r>
              <a:rPr lang="ja-JP" altLang="en-US" sz="4000" dirty="0" err="1" smtClean="0"/>
              <a:t>．</a:t>
            </a:r>
            <a:r>
              <a:rPr lang="ja-JP" altLang="en-US" sz="4000" dirty="0" smtClean="0"/>
              <a:t>蓬莱ダムにおける放射性セシウムの</a:t>
            </a:r>
            <a:r>
              <a:rPr lang="en-US" altLang="ja-JP" sz="4000" dirty="0" smtClean="0"/>
              <a:t/>
            </a:r>
            <a:br>
              <a:rPr lang="en-US" altLang="ja-JP" sz="4000" dirty="0" smtClean="0"/>
            </a:br>
            <a:r>
              <a:rPr lang="ja-JP" altLang="en-US" sz="4000" dirty="0" smtClean="0"/>
              <a:t>　　起源解析</a:t>
            </a:r>
            <a:r>
              <a:rPr lang="en-US" altLang="ja-JP" sz="4000" dirty="0" smtClean="0"/>
              <a:t/>
            </a:r>
            <a:br>
              <a:rPr lang="en-US" altLang="ja-JP" sz="4000" dirty="0" smtClean="0"/>
            </a:br>
            <a:r>
              <a:rPr lang="en-US" altLang="ja-JP" sz="2000" dirty="0" smtClean="0"/>
              <a:t/>
            </a:r>
            <a:br>
              <a:rPr lang="en-US" altLang="ja-JP" sz="2000" dirty="0" smtClean="0"/>
            </a:br>
            <a:r>
              <a:rPr lang="en-US" altLang="ja-JP" sz="4000" dirty="0" smtClean="0"/>
              <a:t>3</a:t>
            </a:r>
            <a:r>
              <a:rPr lang="ja-JP" altLang="en-US" sz="4000" dirty="0" err="1" smtClean="0"/>
              <a:t>．</a:t>
            </a:r>
            <a:r>
              <a:rPr lang="ja-JP" altLang="en-US" sz="4000" dirty="0" smtClean="0"/>
              <a:t>飲食物由来の被曝量評価</a:t>
            </a:r>
            <a:r>
              <a:rPr lang="en-US" altLang="ja-JP" sz="4000" dirty="0" smtClean="0"/>
              <a:t/>
            </a:r>
            <a:br>
              <a:rPr lang="en-US" altLang="ja-JP" sz="4000" dirty="0" smtClean="0"/>
            </a:br>
            <a:endParaRPr kumimoji="1" lang="ja-JP" altLang="en-US" sz="4800" dirty="0"/>
          </a:p>
        </p:txBody>
      </p:sp>
      <p:sp>
        <p:nvSpPr>
          <p:cNvPr id="9" name="タイトル 1"/>
          <p:cNvSpPr txBox="1">
            <a:spLocks/>
          </p:cNvSpPr>
          <p:nvPr/>
        </p:nvSpPr>
        <p:spPr>
          <a:xfrm>
            <a:off x="0" y="1"/>
            <a:ext cx="9144000" cy="126876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600" b="0" i="0" u="none" strike="noStrike" kern="1200" cap="none" spc="0" normalizeH="0" baseline="0" noProof="0" dirty="0" smtClean="0">
                <a:ln>
                  <a:noFill/>
                </a:ln>
                <a:solidFill>
                  <a:srgbClr val="0000FF"/>
                </a:solidFill>
                <a:effectLst/>
                <a:uLnTx/>
                <a:uFillTx/>
                <a:latin typeface="+mj-lt"/>
                <a:ea typeface="+mj-ea"/>
                <a:cs typeface="+mj-cs"/>
              </a:rPr>
              <a:t>～現況報告～</a:t>
            </a:r>
            <a:endParaRPr kumimoji="1" lang="ja-JP" altLang="en-US" sz="4800" b="0" i="0" u="none" strike="noStrike" kern="1200" cap="none" spc="0" normalizeH="0" baseline="0" noProof="0" dirty="0">
              <a:ln>
                <a:noFill/>
              </a:ln>
              <a:solidFill>
                <a:srgbClr val="0000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3</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研究の目的</a:t>
            </a:r>
            <a:endParaRPr lang="ja-JP" altLang="en-US" sz="3600" b="1" dirty="0">
              <a:solidFill>
                <a:schemeClr val="bg1"/>
              </a:solidFill>
            </a:endParaRPr>
          </a:p>
        </p:txBody>
      </p:sp>
      <p:sp>
        <p:nvSpPr>
          <p:cNvPr id="4" name="テキスト ボックス 3"/>
          <p:cNvSpPr txBox="1"/>
          <p:nvPr/>
        </p:nvSpPr>
        <p:spPr>
          <a:xfrm>
            <a:off x="0" y="1174765"/>
            <a:ext cx="8892480" cy="4832092"/>
          </a:xfrm>
          <a:prstGeom prst="rect">
            <a:avLst/>
          </a:prstGeom>
          <a:noFill/>
        </p:spPr>
        <p:txBody>
          <a:bodyPr wrap="square" rtlCol="0">
            <a:spAutoFit/>
          </a:bodyPr>
          <a:lstStyle/>
          <a:p>
            <a:pPr marL="536575" indent="-536575"/>
            <a:r>
              <a:rPr lang="en-US" altLang="ja-JP" sz="3600" dirty="0" smtClean="0"/>
              <a:t>1</a:t>
            </a:r>
            <a:r>
              <a:rPr lang="ja-JP" altLang="en-US" sz="3600" dirty="0" smtClean="0"/>
              <a:t>）</a:t>
            </a:r>
            <a:r>
              <a:rPr lang="ja-JP" altLang="ja-JP" sz="3600" dirty="0" smtClean="0"/>
              <a:t>大堀川</a:t>
            </a:r>
            <a:r>
              <a:rPr lang="ja-JP" altLang="ja-JP" sz="3600" dirty="0"/>
              <a:t>を対象に、浮遊</a:t>
            </a:r>
            <a:r>
              <a:rPr lang="ja-JP" altLang="ja-JP" sz="3600" dirty="0" smtClean="0"/>
              <a:t>物質</a:t>
            </a:r>
            <a:r>
              <a:rPr lang="ja-JP" altLang="en-US" sz="3600" dirty="0" smtClean="0"/>
              <a:t>（</a:t>
            </a:r>
            <a:r>
              <a:rPr lang="en-US" altLang="ja-JP" sz="3600" dirty="0" smtClean="0"/>
              <a:t>SS</a:t>
            </a:r>
            <a:r>
              <a:rPr lang="ja-JP" altLang="en-US" sz="3600" dirty="0" smtClean="0"/>
              <a:t>）</a:t>
            </a:r>
            <a:r>
              <a:rPr lang="ja-JP" altLang="ja-JP" sz="3600" dirty="0" smtClean="0"/>
              <a:t>中放射性</a:t>
            </a:r>
            <a:r>
              <a:rPr lang="en-GB" altLang="ja-JP" sz="3600" dirty="0" smtClean="0"/>
              <a:t>Cs</a:t>
            </a:r>
            <a:r>
              <a:rPr lang="ja-JP" altLang="ja-JP" sz="3600" dirty="0" smtClean="0"/>
              <a:t>濃度</a:t>
            </a:r>
            <a:r>
              <a:rPr lang="ja-JP" altLang="ja-JP" sz="3600" dirty="0"/>
              <a:t>の長期</a:t>
            </a:r>
            <a:r>
              <a:rPr lang="ja-JP" altLang="ja-JP" sz="3600" dirty="0" smtClean="0"/>
              <a:t>変動</a:t>
            </a:r>
            <a:r>
              <a:rPr lang="ja-JP" altLang="en-US" sz="3600" dirty="0"/>
              <a:t>を</a:t>
            </a:r>
            <a:r>
              <a:rPr lang="ja-JP" altLang="en-US" sz="3600" dirty="0" smtClean="0"/>
              <a:t>観測</a:t>
            </a:r>
            <a:endParaRPr lang="en-US" altLang="ja-JP" sz="3600" dirty="0" smtClean="0"/>
          </a:p>
          <a:p>
            <a:endParaRPr kumimoji="1" lang="en-US" altLang="ja-JP" sz="3600" dirty="0"/>
          </a:p>
          <a:p>
            <a:r>
              <a:rPr lang="en-US" altLang="ja-JP" sz="3600" dirty="0" smtClean="0"/>
              <a:t>2</a:t>
            </a:r>
            <a:r>
              <a:rPr lang="ja-JP" altLang="en-US" sz="3600" dirty="0" smtClean="0"/>
              <a:t>）雨天時の</a:t>
            </a:r>
            <a:r>
              <a:rPr lang="en-US" altLang="ja-JP" sz="3600" dirty="0" smtClean="0"/>
              <a:t>SS</a:t>
            </a:r>
            <a:r>
              <a:rPr lang="ja-JP" altLang="en-US" sz="3600" dirty="0" smtClean="0"/>
              <a:t>中放射性</a:t>
            </a:r>
            <a:r>
              <a:rPr lang="en-GB" altLang="ja-JP" sz="3600" dirty="0" smtClean="0"/>
              <a:t>Cs</a:t>
            </a:r>
            <a:r>
              <a:rPr lang="ja-JP" altLang="en-US" sz="3600" dirty="0" smtClean="0"/>
              <a:t>濃度の調査</a:t>
            </a:r>
            <a:endParaRPr lang="en-US" altLang="ja-JP" sz="3600" dirty="0" smtClean="0"/>
          </a:p>
          <a:p>
            <a:endParaRPr lang="en-US" altLang="ja-JP" sz="3200" dirty="0"/>
          </a:p>
          <a:p>
            <a:r>
              <a:rPr lang="ja-JP" altLang="en-US" sz="2800" dirty="0" smtClean="0">
                <a:solidFill>
                  <a:srgbClr val="0000FF"/>
                </a:solidFill>
              </a:rPr>
              <a:t>◆</a:t>
            </a:r>
            <a:r>
              <a:rPr lang="ja-JP" altLang="en-US" sz="2800" dirty="0" smtClean="0"/>
              <a:t>河川水グラブ試料の採取に加え、</a:t>
            </a:r>
            <a:endParaRPr lang="en-US" altLang="ja-JP" sz="2800" dirty="0" smtClean="0"/>
          </a:p>
          <a:p>
            <a:pPr indent="361950"/>
            <a:r>
              <a:rPr lang="ja-JP" altLang="en-US" sz="2800" dirty="0" smtClean="0"/>
              <a:t>浮遊砂サンプラーによる捕集試料も採取</a:t>
            </a:r>
            <a:endParaRPr lang="en-US" altLang="ja-JP" sz="2800" dirty="0" smtClean="0"/>
          </a:p>
          <a:p>
            <a:pPr indent="361950"/>
            <a:endParaRPr lang="en-US" altLang="ja-JP" sz="2000" dirty="0" smtClean="0"/>
          </a:p>
          <a:p>
            <a:pPr marL="361950" indent="-361950"/>
            <a:r>
              <a:rPr lang="ja-JP" altLang="en-US" sz="2800" dirty="0" smtClean="0">
                <a:solidFill>
                  <a:srgbClr val="0000FF"/>
                </a:solidFill>
              </a:rPr>
              <a:t>◆</a:t>
            </a:r>
            <a:r>
              <a:rPr lang="ja-JP" altLang="en-US" sz="2800" dirty="0" smtClean="0"/>
              <a:t>起源となる河川堆積物や市街地道路塵埃と比較し、</a:t>
            </a:r>
            <a:endParaRPr lang="en-US" altLang="ja-JP" sz="2800" dirty="0" smtClean="0"/>
          </a:p>
          <a:p>
            <a:pPr marL="630238" indent="-268288"/>
            <a:r>
              <a:rPr lang="ja-JP" altLang="en-US" sz="2800" dirty="0" smtClean="0"/>
              <a:t>寄与率を算定</a:t>
            </a:r>
            <a:endParaRPr lang="en-US" altLang="ja-JP"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大堀川の橋マップ"/>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2442922"/>
            <a:ext cx="7272808" cy="2077945"/>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C:\Users\owner\Pictures\大堀川120411\St.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48526" y="4644193"/>
            <a:ext cx="1707850" cy="128016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4" descr="C:\Users\owner\Pictures\大堀川120411\St.3-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60001" y="4533830"/>
            <a:ext cx="3037555" cy="2276872"/>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5" descr="C:\Users\owner\Pictures\大堀川120411\St.4.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40414" y="1034848"/>
            <a:ext cx="1707850" cy="1280160"/>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6" descr="C:\Users\owner\Pictures\大堀川120411\St.5-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7504" y="4623826"/>
            <a:ext cx="1734035" cy="130052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正方形/長方形 6"/>
          <p:cNvSpPr/>
          <p:nvPr/>
        </p:nvSpPr>
        <p:spPr>
          <a:xfrm>
            <a:off x="7658472" y="3927150"/>
            <a:ext cx="499572"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86850" y="877188"/>
            <a:ext cx="2016224" cy="400110"/>
          </a:xfrm>
          <a:prstGeom prst="rect">
            <a:avLst/>
          </a:prstGeom>
          <a:noFill/>
        </p:spPr>
        <p:txBody>
          <a:bodyPr wrap="square" rtlCol="0">
            <a:spAutoFit/>
          </a:bodyPr>
          <a:lstStyle/>
          <a:p>
            <a:r>
              <a:rPr kumimoji="1" lang="ja-JP" altLang="en-US" sz="2000" dirty="0" smtClean="0"/>
              <a:t>河川堆積物</a:t>
            </a:r>
            <a:endParaRPr kumimoji="1" lang="ja-JP" altLang="en-US" sz="2000" dirty="0"/>
          </a:p>
        </p:txBody>
      </p:sp>
      <p:cxnSp>
        <p:nvCxnSpPr>
          <p:cNvPr id="25" name="直線矢印コネクタ 24"/>
          <p:cNvCxnSpPr/>
          <p:nvPr/>
        </p:nvCxnSpPr>
        <p:spPr>
          <a:xfrm>
            <a:off x="1259632" y="3667058"/>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サンプリング地点</a:t>
            </a:r>
            <a:endParaRPr lang="ja-JP" altLang="en-US" sz="3600" b="1" dirty="0">
              <a:solidFill>
                <a:schemeClr val="bg1"/>
              </a:solidFill>
            </a:endParaRPr>
          </a:p>
        </p:txBody>
      </p:sp>
      <p:cxnSp>
        <p:nvCxnSpPr>
          <p:cNvPr id="29" name="直線矢印コネクタ 28"/>
          <p:cNvCxnSpPr>
            <a:endCxn id="32" idx="0"/>
          </p:cNvCxnSpPr>
          <p:nvPr/>
        </p:nvCxnSpPr>
        <p:spPr>
          <a:xfrm flipH="1">
            <a:off x="2958133" y="2348880"/>
            <a:ext cx="2549971" cy="856474"/>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rot="2700000">
            <a:off x="268621" y="960911"/>
            <a:ext cx="252000" cy="25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rot="2700000">
            <a:off x="2743038" y="3168449"/>
            <a:ext cx="252000" cy="25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rot="2700000">
            <a:off x="1394311" y="3336615"/>
            <a:ext cx="252000" cy="25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292080" y="663079"/>
            <a:ext cx="936104" cy="461665"/>
          </a:xfrm>
          <a:prstGeom prst="rect">
            <a:avLst/>
          </a:prstGeom>
          <a:noFill/>
        </p:spPr>
        <p:txBody>
          <a:bodyPr wrap="square" rtlCol="0">
            <a:spAutoFit/>
          </a:bodyPr>
          <a:lstStyle/>
          <a:p>
            <a:r>
              <a:rPr kumimoji="1" lang="ja-JP" altLang="en-US" sz="2400" dirty="0" smtClean="0"/>
              <a:t>新橋</a:t>
            </a:r>
            <a:endParaRPr kumimoji="1" lang="ja-JP" altLang="en-US" sz="2400" dirty="0"/>
          </a:p>
        </p:txBody>
      </p:sp>
      <p:sp>
        <p:nvSpPr>
          <p:cNvPr id="36" name="テキスト ボックス 35"/>
          <p:cNvSpPr txBox="1"/>
          <p:nvPr/>
        </p:nvSpPr>
        <p:spPr>
          <a:xfrm>
            <a:off x="72008" y="6021288"/>
            <a:ext cx="2123728" cy="461665"/>
          </a:xfrm>
          <a:prstGeom prst="rect">
            <a:avLst/>
          </a:prstGeom>
          <a:noFill/>
        </p:spPr>
        <p:txBody>
          <a:bodyPr wrap="square" rtlCol="0">
            <a:spAutoFit/>
          </a:bodyPr>
          <a:lstStyle/>
          <a:p>
            <a:r>
              <a:rPr kumimoji="1" lang="ja-JP" altLang="en-US" sz="2400" dirty="0" smtClean="0"/>
              <a:t>新駒木橋</a:t>
            </a:r>
            <a:endParaRPr kumimoji="1" lang="ja-JP" altLang="en-US" sz="2400" dirty="0"/>
          </a:p>
        </p:txBody>
      </p:sp>
      <p:sp>
        <p:nvSpPr>
          <p:cNvPr id="37" name="テキスト ボックス 36"/>
          <p:cNvSpPr txBox="1"/>
          <p:nvPr/>
        </p:nvSpPr>
        <p:spPr>
          <a:xfrm>
            <a:off x="1626494" y="6356618"/>
            <a:ext cx="2123728" cy="461665"/>
          </a:xfrm>
          <a:prstGeom prst="rect">
            <a:avLst/>
          </a:prstGeom>
          <a:noFill/>
        </p:spPr>
        <p:txBody>
          <a:bodyPr wrap="square" rtlCol="0">
            <a:spAutoFit/>
          </a:bodyPr>
          <a:lstStyle/>
          <a:p>
            <a:r>
              <a:rPr kumimoji="1" lang="ja-JP" altLang="en-US" sz="2400" dirty="0" smtClean="0"/>
              <a:t>昭和橋</a:t>
            </a:r>
            <a:endParaRPr kumimoji="1" lang="ja-JP" altLang="en-US" sz="2400" dirty="0"/>
          </a:p>
        </p:txBody>
      </p:sp>
      <p:sp>
        <p:nvSpPr>
          <p:cNvPr id="39" name="テキスト ボックス 38"/>
          <p:cNvSpPr txBox="1"/>
          <p:nvPr/>
        </p:nvSpPr>
        <p:spPr>
          <a:xfrm>
            <a:off x="7992888" y="5343599"/>
            <a:ext cx="1151112" cy="461665"/>
          </a:xfrm>
          <a:prstGeom prst="rect">
            <a:avLst/>
          </a:prstGeom>
          <a:noFill/>
        </p:spPr>
        <p:txBody>
          <a:bodyPr wrap="square" rtlCol="0">
            <a:spAutoFit/>
          </a:bodyPr>
          <a:lstStyle/>
          <a:p>
            <a:r>
              <a:rPr kumimoji="1" lang="ja-JP" altLang="en-US" sz="2400" dirty="0" smtClean="0"/>
              <a:t>北柏橋</a:t>
            </a:r>
            <a:endParaRPr kumimoji="1" lang="ja-JP" altLang="en-US" sz="2400" dirty="0"/>
          </a:p>
        </p:txBody>
      </p:sp>
      <p:sp>
        <p:nvSpPr>
          <p:cNvPr id="43" name="正方形/長方形 42"/>
          <p:cNvSpPr/>
          <p:nvPr/>
        </p:nvSpPr>
        <p:spPr>
          <a:xfrm rot="2700000">
            <a:off x="7000454" y="3697215"/>
            <a:ext cx="252000" cy="25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rot="2700000">
            <a:off x="6716081" y="3265167"/>
            <a:ext cx="252000" cy="25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矢印コネクタ 44"/>
          <p:cNvCxnSpPr/>
          <p:nvPr/>
        </p:nvCxnSpPr>
        <p:spPr>
          <a:xfrm flipV="1">
            <a:off x="6732240" y="3557252"/>
            <a:ext cx="72008" cy="1023876"/>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970694" y="4509120"/>
            <a:ext cx="1094476" cy="539561"/>
          </a:xfrm>
          <a:prstGeom prst="rect">
            <a:avLst/>
          </a:prstGeom>
          <a:noFill/>
        </p:spPr>
        <p:txBody>
          <a:bodyPr wrap="none" rtlCol="0">
            <a:noAutofit/>
          </a:bodyPr>
          <a:lstStyle/>
          <a:p>
            <a:r>
              <a:rPr kumimoji="1" lang="ja-JP" altLang="en-US" sz="2800" dirty="0" smtClean="0"/>
              <a:t>手賀沼</a:t>
            </a:r>
            <a:endParaRPr kumimoji="1" lang="ja-JP" altLang="en-US" sz="2800" dirty="0"/>
          </a:p>
        </p:txBody>
      </p:sp>
      <p:cxnSp>
        <p:nvCxnSpPr>
          <p:cNvPr id="50" name="直線矢印コネクタ 49"/>
          <p:cNvCxnSpPr/>
          <p:nvPr/>
        </p:nvCxnSpPr>
        <p:spPr>
          <a:xfrm flipV="1">
            <a:off x="4644008" y="3773274"/>
            <a:ext cx="360040" cy="807854"/>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1331640" y="3701266"/>
            <a:ext cx="216024" cy="879862"/>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5" name="円/楕円 54"/>
          <p:cNvSpPr/>
          <p:nvPr/>
        </p:nvSpPr>
        <p:spPr>
          <a:xfrm>
            <a:off x="232621" y="1388106"/>
            <a:ext cx="324000" cy="3240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611560" y="1356940"/>
            <a:ext cx="2016224" cy="400110"/>
          </a:xfrm>
          <a:prstGeom prst="rect">
            <a:avLst/>
          </a:prstGeom>
          <a:noFill/>
        </p:spPr>
        <p:txBody>
          <a:bodyPr wrap="square" rtlCol="0">
            <a:spAutoFit/>
          </a:bodyPr>
          <a:lstStyle/>
          <a:p>
            <a:r>
              <a:rPr kumimoji="1" lang="ja-JP" altLang="en-US" sz="2000" dirty="0" smtClean="0"/>
              <a:t>道路塵埃</a:t>
            </a:r>
            <a:endParaRPr kumimoji="1" lang="ja-JP" altLang="en-US" sz="2000" dirty="0"/>
          </a:p>
        </p:txBody>
      </p:sp>
      <p:sp>
        <p:nvSpPr>
          <p:cNvPr id="57" name="円/楕円 56"/>
          <p:cNvSpPr/>
          <p:nvPr/>
        </p:nvSpPr>
        <p:spPr>
          <a:xfrm>
            <a:off x="4695814" y="3284984"/>
            <a:ext cx="324000" cy="3240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rot="2700000">
            <a:off x="4884349" y="3340833"/>
            <a:ext cx="252000" cy="25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5148064" y="3573016"/>
            <a:ext cx="324000" cy="3240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6869044" y="3140968"/>
            <a:ext cx="324000" cy="3240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6739924" y="2852936"/>
            <a:ext cx="324000" cy="3240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4211960" y="2492896"/>
            <a:ext cx="324000" cy="3240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331640" y="2564904"/>
            <a:ext cx="324000" cy="3240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矢印コネクタ 63"/>
          <p:cNvCxnSpPr/>
          <p:nvPr/>
        </p:nvCxnSpPr>
        <p:spPr>
          <a:xfrm flipH="1" flipV="1">
            <a:off x="8028384" y="4077072"/>
            <a:ext cx="288032" cy="432048"/>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6012160" y="5949280"/>
            <a:ext cx="2852063" cy="830997"/>
          </a:xfrm>
          <a:prstGeom prst="rect">
            <a:avLst/>
          </a:prstGeom>
          <a:noFill/>
        </p:spPr>
        <p:txBody>
          <a:bodyPr wrap="none" rtlCol="0">
            <a:spAutoFit/>
          </a:bodyPr>
          <a:lstStyle/>
          <a:p>
            <a:r>
              <a:rPr kumimoji="1" lang="ja-JP" altLang="en-US" sz="2400" dirty="0" smtClean="0"/>
              <a:t>堆積物、道路塵埃は</a:t>
            </a:r>
            <a:endParaRPr kumimoji="1" lang="en-US" altLang="ja-JP" sz="2400" dirty="0" smtClean="0"/>
          </a:p>
          <a:p>
            <a:r>
              <a:rPr kumimoji="1" lang="en-US" altLang="ja-JP" sz="2400" dirty="0" smtClean="0"/>
              <a:t>2012</a:t>
            </a:r>
            <a:r>
              <a:rPr kumimoji="1" lang="ja-JP" altLang="en-US" sz="2400" dirty="0" smtClean="0"/>
              <a:t>年</a:t>
            </a:r>
            <a:r>
              <a:rPr kumimoji="1" lang="en-US" altLang="ja-JP" sz="2400" dirty="0" smtClean="0"/>
              <a:t>10</a:t>
            </a:r>
            <a:r>
              <a:rPr kumimoji="1" lang="ja-JP" altLang="en-US" sz="2400" dirty="0" smtClean="0"/>
              <a:t>月に採取</a:t>
            </a:r>
            <a:endParaRPr kumimoji="1" lang="ja-JP" altLang="en-US" sz="2400" dirty="0"/>
          </a:p>
        </p:txBody>
      </p:sp>
      <p:grpSp>
        <p:nvGrpSpPr>
          <p:cNvPr id="74" name="グループ化 73"/>
          <p:cNvGrpSpPr/>
          <p:nvPr/>
        </p:nvGrpSpPr>
        <p:grpSpPr>
          <a:xfrm>
            <a:off x="232621" y="1844824"/>
            <a:ext cx="324000" cy="324000"/>
            <a:chOff x="-2232756" y="2744924"/>
            <a:chExt cx="360040" cy="360040"/>
          </a:xfrm>
        </p:grpSpPr>
        <p:cxnSp>
          <p:nvCxnSpPr>
            <p:cNvPr id="72" name="直線コネクタ 71"/>
            <p:cNvCxnSpPr/>
            <p:nvPr/>
          </p:nvCxnSpPr>
          <p:spPr>
            <a:xfrm>
              <a:off x="-2232756" y="2744924"/>
              <a:ext cx="36004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2232756" y="2744924"/>
              <a:ext cx="36004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テキスト ボックス 74"/>
          <p:cNvSpPr txBox="1"/>
          <p:nvPr/>
        </p:nvSpPr>
        <p:spPr>
          <a:xfrm>
            <a:off x="611560" y="1797526"/>
            <a:ext cx="2016224" cy="400110"/>
          </a:xfrm>
          <a:prstGeom prst="rect">
            <a:avLst/>
          </a:prstGeom>
          <a:noFill/>
        </p:spPr>
        <p:txBody>
          <a:bodyPr wrap="square" rtlCol="0">
            <a:spAutoFit/>
          </a:bodyPr>
          <a:lstStyle/>
          <a:p>
            <a:r>
              <a:rPr kumimoji="1" lang="ja-JP" altLang="en-US" sz="2000" dirty="0" smtClean="0"/>
              <a:t>道路排水</a:t>
            </a:r>
            <a:endParaRPr kumimoji="1" lang="ja-JP" altLang="en-US" sz="2000" dirty="0"/>
          </a:p>
        </p:txBody>
      </p:sp>
      <p:sp>
        <p:nvSpPr>
          <p:cNvPr id="76" name="正方形/長方形 75"/>
          <p:cNvSpPr/>
          <p:nvPr/>
        </p:nvSpPr>
        <p:spPr>
          <a:xfrm rot="2700000">
            <a:off x="1499413" y="3368707"/>
            <a:ext cx="252000" cy="25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7" name="グループ化 76"/>
          <p:cNvGrpSpPr/>
          <p:nvPr/>
        </p:nvGrpSpPr>
        <p:grpSpPr>
          <a:xfrm>
            <a:off x="2466850" y="2522612"/>
            <a:ext cx="324000" cy="324000"/>
            <a:chOff x="-2232756" y="2744924"/>
            <a:chExt cx="360040" cy="360040"/>
          </a:xfrm>
        </p:grpSpPr>
        <p:cxnSp>
          <p:nvCxnSpPr>
            <p:cNvPr id="78" name="直線コネクタ 77"/>
            <p:cNvCxnSpPr/>
            <p:nvPr/>
          </p:nvCxnSpPr>
          <p:spPr>
            <a:xfrm>
              <a:off x="-2232756" y="2744924"/>
              <a:ext cx="36004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2232756" y="2744924"/>
              <a:ext cx="36004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0" name="図 79" descr="DSCN2437.JPG"/>
          <p:cNvPicPr>
            <a:picLocks noChangeAspect="1"/>
          </p:cNvPicPr>
          <p:nvPr/>
        </p:nvPicPr>
        <p:blipFill>
          <a:blip r:embed="rId7" cstate="print"/>
          <a:stretch>
            <a:fillRect/>
          </a:stretch>
        </p:blipFill>
        <p:spPr>
          <a:xfrm>
            <a:off x="2771800" y="1052736"/>
            <a:ext cx="1708800" cy="1281600"/>
          </a:xfrm>
          <a:prstGeom prst="rect">
            <a:avLst/>
          </a:prstGeom>
        </p:spPr>
      </p:pic>
      <p:cxnSp>
        <p:nvCxnSpPr>
          <p:cNvPr id="83" name="直線矢印コネクタ 82"/>
          <p:cNvCxnSpPr/>
          <p:nvPr/>
        </p:nvCxnSpPr>
        <p:spPr>
          <a:xfrm flipH="1">
            <a:off x="2594130" y="2348880"/>
            <a:ext cx="249678" cy="288794"/>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2915816" y="663079"/>
            <a:ext cx="1800200" cy="461665"/>
          </a:xfrm>
          <a:prstGeom prst="rect">
            <a:avLst/>
          </a:prstGeom>
          <a:noFill/>
        </p:spPr>
        <p:txBody>
          <a:bodyPr wrap="square" rtlCol="0">
            <a:spAutoFit/>
          </a:bodyPr>
          <a:lstStyle/>
          <a:p>
            <a:r>
              <a:rPr kumimoji="1" lang="ja-JP" altLang="en-US" sz="2400" dirty="0" smtClean="0"/>
              <a:t>道路排水</a:t>
            </a:r>
            <a:endParaRPr kumimoji="1" lang="ja-JP" altLang="en-US" sz="2400" dirty="0"/>
          </a:p>
        </p:txBody>
      </p:sp>
    </p:spTree>
    <p:extLst>
      <p:ext uri="{BB962C8B-B14F-4D97-AF65-F5344CB8AC3E}">
        <p14:creationId xmlns="" xmlns:p14="http://schemas.microsoft.com/office/powerpoint/2010/main" val="1084522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DSC00931.JPG"/>
          <p:cNvPicPr>
            <a:picLocks noChangeAspect="1"/>
          </p:cNvPicPr>
          <p:nvPr/>
        </p:nvPicPr>
        <p:blipFill>
          <a:blip r:embed="rId2" cstate="print"/>
          <a:stretch>
            <a:fillRect/>
          </a:stretch>
        </p:blipFill>
        <p:spPr>
          <a:xfrm>
            <a:off x="4849688" y="667986"/>
            <a:ext cx="4114800" cy="3086100"/>
          </a:xfrm>
          <a:prstGeom prst="rect">
            <a:avLst/>
          </a:prstGeom>
        </p:spPr>
      </p:pic>
      <p:pic>
        <p:nvPicPr>
          <p:cNvPr id="6" name="図 5" descr="CIMG1569.JPG"/>
          <p:cNvPicPr>
            <a:picLocks noChangeAspect="1"/>
          </p:cNvPicPr>
          <p:nvPr/>
        </p:nvPicPr>
        <p:blipFill>
          <a:blip r:embed="rId3" cstate="print"/>
          <a:stretch>
            <a:fillRect/>
          </a:stretch>
        </p:blipFill>
        <p:spPr>
          <a:xfrm>
            <a:off x="277688" y="667986"/>
            <a:ext cx="4114800" cy="3086100"/>
          </a:xfrm>
          <a:prstGeom prst="rect">
            <a:avLst/>
          </a:prstGeom>
        </p:spPr>
      </p:pic>
      <p:sp>
        <p:nvSpPr>
          <p:cNvPr id="7" name="テキスト ボックス 6"/>
          <p:cNvSpPr txBox="1"/>
          <p:nvPr/>
        </p:nvSpPr>
        <p:spPr>
          <a:xfrm>
            <a:off x="107504" y="3861048"/>
            <a:ext cx="8964488" cy="2677656"/>
          </a:xfrm>
          <a:prstGeom prst="rect">
            <a:avLst/>
          </a:prstGeom>
          <a:noFill/>
        </p:spPr>
        <p:txBody>
          <a:bodyPr wrap="square" rtlCol="0">
            <a:spAutoFit/>
          </a:bodyPr>
          <a:lstStyle/>
          <a:p>
            <a:r>
              <a:rPr kumimoji="1" lang="ja-JP" altLang="en-US" sz="2800" dirty="0" smtClean="0">
                <a:solidFill>
                  <a:srgbClr val="0000FF"/>
                </a:solidFill>
              </a:rPr>
              <a:t>◆</a:t>
            </a:r>
            <a:r>
              <a:rPr kumimoji="1" lang="ja-JP" altLang="en-US" sz="2800" dirty="0" smtClean="0"/>
              <a:t>昭和橋に</a:t>
            </a:r>
            <a:r>
              <a:rPr kumimoji="1" lang="en-US" altLang="ja-JP" sz="2800" dirty="0" smtClean="0"/>
              <a:t>2012</a:t>
            </a:r>
            <a:r>
              <a:rPr kumimoji="1" lang="ja-JP" altLang="en-US" sz="2800" dirty="0" smtClean="0"/>
              <a:t>年</a:t>
            </a:r>
            <a:r>
              <a:rPr kumimoji="1" lang="en-US" altLang="ja-JP" sz="2800" dirty="0" smtClean="0"/>
              <a:t>5</a:t>
            </a:r>
            <a:r>
              <a:rPr kumimoji="1" lang="ja-JP" altLang="en-US" sz="2800" dirty="0" smtClean="0"/>
              <a:t>月</a:t>
            </a:r>
            <a:r>
              <a:rPr kumimoji="1" lang="en-US" altLang="ja-JP" sz="2800" dirty="0" smtClean="0"/>
              <a:t>11</a:t>
            </a:r>
            <a:r>
              <a:rPr kumimoji="1" lang="ja-JP" altLang="en-US" sz="2800" dirty="0" smtClean="0"/>
              <a:t>日設置（約</a:t>
            </a:r>
            <a:r>
              <a:rPr kumimoji="1" lang="en-US" altLang="ja-JP" sz="2800" dirty="0" smtClean="0"/>
              <a:t>9</a:t>
            </a:r>
            <a:r>
              <a:rPr kumimoji="1" lang="ja-JP" altLang="en-US" sz="2800" dirty="0" smtClean="0"/>
              <a:t>ヶ月間の調査）</a:t>
            </a:r>
            <a:endParaRPr kumimoji="1" lang="en-US" altLang="ja-JP" sz="2800" dirty="0" smtClean="0"/>
          </a:p>
          <a:p>
            <a:pPr marL="361950" indent="-361950"/>
            <a:r>
              <a:rPr lang="ja-JP" altLang="en-US" sz="2800" dirty="0" smtClean="0">
                <a:solidFill>
                  <a:srgbClr val="0000FF"/>
                </a:solidFill>
              </a:rPr>
              <a:t>◆</a:t>
            </a:r>
            <a:r>
              <a:rPr kumimoji="1" lang="en-US" altLang="ja-JP" sz="2800" dirty="0" smtClean="0"/>
              <a:t>2-3</a:t>
            </a:r>
            <a:r>
              <a:rPr kumimoji="1" lang="ja-JP" altLang="en-US" sz="2800" dirty="0" smtClean="0"/>
              <a:t>週間に</a:t>
            </a:r>
            <a:r>
              <a:rPr kumimoji="1" lang="en-US" altLang="ja-JP" sz="2800" dirty="0" smtClean="0"/>
              <a:t>1</a:t>
            </a:r>
            <a:r>
              <a:rPr kumimoji="1" lang="ja-JP" altLang="en-US" sz="2800" dirty="0" smtClean="0"/>
              <a:t>回の頻度で河川水および浮遊砂サンプラーによる捕集試料を回収。</a:t>
            </a:r>
            <a:r>
              <a:rPr lang="ja-JP" altLang="en-US" sz="2800" dirty="0" smtClean="0"/>
              <a:t>雨天時の河川水も</a:t>
            </a:r>
            <a:r>
              <a:rPr lang="en-US" altLang="ja-JP" sz="2800" dirty="0" smtClean="0"/>
              <a:t>3</a:t>
            </a:r>
            <a:r>
              <a:rPr lang="ja-JP" altLang="en-US" sz="2800" dirty="0" smtClean="0"/>
              <a:t>回採取。</a:t>
            </a:r>
            <a:endParaRPr kumimoji="1" lang="en-US" altLang="ja-JP" sz="2800" dirty="0" smtClean="0"/>
          </a:p>
          <a:p>
            <a:pPr marL="361950" indent="-361950"/>
            <a:r>
              <a:rPr lang="ja-JP" altLang="en-US" sz="2800" dirty="0" smtClean="0">
                <a:solidFill>
                  <a:srgbClr val="0000FF"/>
                </a:solidFill>
              </a:rPr>
              <a:t>◆</a:t>
            </a:r>
            <a:r>
              <a:rPr lang="en-US" altLang="ja-JP" sz="2800" dirty="0" smtClean="0"/>
              <a:t>SS</a:t>
            </a:r>
            <a:r>
              <a:rPr lang="ja-JP" altLang="en-US" sz="2800" dirty="0" smtClean="0"/>
              <a:t>中の</a:t>
            </a:r>
            <a:r>
              <a:rPr kumimoji="1" lang="ja-JP" altLang="en-US" sz="2800" dirty="0" smtClean="0"/>
              <a:t>放射性</a:t>
            </a:r>
            <a:r>
              <a:rPr kumimoji="1" lang="en-GB" altLang="ja-JP" sz="2800" dirty="0" smtClean="0"/>
              <a:t>Cs</a:t>
            </a:r>
            <a:r>
              <a:rPr kumimoji="1" lang="ja-JP" altLang="en-US" sz="2800" dirty="0" err="1" smtClean="0"/>
              <a:t>、</a:t>
            </a:r>
            <a:r>
              <a:rPr kumimoji="1" lang="ja-JP" altLang="en-US" sz="2800" dirty="0" smtClean="0"/>
              <a:t>疎水性医薬品類</a:t>
            </a:r>
            <a:r>
              <a:rPr kumimoji="1" lang="ja-JP" altLang="en-US" dirty="0" smtClean="0"/>
              <a:t>（</a:t>
            </a:r>
            <a:r>
              <a:rPr lang="en-GB" altLang="ja-JP" sz="1600" dirty="0" err="1" smtClean="0"/>
              <a:t>methyltriclosan</a:t>
            </a:r>
            <a:r>
              <a:rPr lang="ja-JP" altLang="en-US" sz="1600" dirty="0" smtClean="0"/>
              <a:t>、</a:t>
            </a:r>
            <a:r>
              <a:rPr lang="en-GB" altLang="ja-JP" sz="1600" dirty="0" err="1" smtClean="0"/>
              <a:t>triclosan</a:t>
            </a:r>
            <a:r>
              <a:rPr kumimoji="1" lang="ja-JP" altLang="en-US" sz="1600" dirty="0" smtClean="0"/>
              <a:t>）</a:t>
            </a:r>
            <a:r>
              <a:rPr kumimoji="1" lang="ja-JP" altLang="en-US" sz="2800" dirty="0" smtClean="0"/>
              <a:t>、ステロール類</a:t>
            </a:r>
            <a:r>
              <a:rPr kumimoji="1" lang="ja-JP" altLang="en-US" sz="1600" dirty="0" smtClean="0"/>
              <a:t>（</a:t>
            </a:r>
            <a:r>
              <a:rPr lang="en-GB" altLang="ja-JP" sz="1600" dirty="0" err="1" smtClean="0"/>
              <a:t>coprostanone</a:t>
            </a:r>
            <a:r>
              <a:rPr lang="ja-JP" altLang="en-US" sz="1600" dirty="0" err="1" smtClean="0"/>
              <a:t>、</a:t>
            </a:r>
            <a:r>
              <a:rPr lang="en-GB" altLang="ja-JP" sz="1600" dirty="0" err="1" smtClean="0"/>
              <a:t>coprostanol</a:t>
            </a:r>
            <a:r>
              <a:rPr lang="ja-JP" altLang="en-US" sz="1600" dirty="0" err="1" smtClean="0"/>
              <a:t>、</a:t>
            </a:r>
            <a:r>
              <a:rPr lang="en-GB" altLang="ja-JP" sz="1600" dirty="0" err="1" smtClean="0"/>
              <a:t>epicoprostanol</a:t>
            </a:r>
            <a:r>
              <a:rPr lang="ja-JP" altLang="en-US" sz="1600" dirty="0" err="1" smtClean="0"/>
              <a:t>、</a:t>
            </a:r>
            <a:r>
              <a:rPr lang="en-GB" altLang="ja-JP" sz="1600" dirty="0" smtClean="0"/>
              <a:t>cholesterol</a:t>
            </a:r>
            <a:r>
              <a:rPr lang="ja-JP" altLang="en-US" sz="1600" dirty="0" err="1" smtClean="0"/>
              <a:t>、</a:t>
            </a:r>
            <a:r>
              <a:rPr lang="en-GB" altLang="ja-JP" sz="1600" dirty="0" err="1" smtClean="0"/>
              <a:t>cholestanol</a:t>
            </a:r>
            <a:r>
              <a:rPr lang="ja-JP" altLang="en-US" sz="1600" dirty="0" err="1" smtClean="0"/>
              <a:t>、</a:t>
            </a:r>
            <a:r>
              <a:rPr lang="en-GB" altLang="ja-JP" sz="1600" dirty="0" err="1" smtClean="0"/>
              <a:t>campesterol</a:t>
            </a:r>
            <a:r>
              <a:rPr lang="ja-JP" altLang="en-US" sz="1600" dirty="0" err="1" smtClean="0"/>
              <a:t>、</a:t>
            </a:r>
            <a:r>
              <a:rPr lang="en-GB" altLang="ja-JP" sz="1600" dirty="0" err="1" smtClean="0"/>
              <a:t>stigmasterol</a:t>
            </a:r>
            <a:r>
              <a:rPr lang="ja-JP" altLang="en-US" sz="1600" dirty="0" err="1" smtClean="0"/>
              <a:t>、</a:t>
            </a:r>
            <a:r>
              <a:rPr lang="en-GB" altLang="ja-JP" sz="1600" dirty="0" err="1" smtClean="0"/>
              <a:t>sitosterol</a:t>
            </a:r>
            <a:r>
              <a:rPr lang="ja-JP" altLang="en-US" sz="1600" dirty="0" err="1" smtClean="0"/>
              <a:t>、</a:t>
            </a:r>
            <a:r>
              <a:rPr lang="en-GB" altLang="ja-JP" sz="1600" dirty="0" err="1" smtClean="0"/>
              <a:t>fucosterol</a:t>
            </a:r>
            <a:r>
              <a:rPr lang="ja-JP" altLang="en-US" sz="1600" dirty="0" err="1" smtClean="0"/>
              <a:t>、</a:t>
            </a:r>
            <a:r>
              <a:rPr lang="en-GB" altLang="ja-JP" sz="1600" dirty="0" err="1" smtClean="0"/>
              <a:t>stigmastanol</a:t>
            </a:r>
            <a:r>
              <a:rPr lang="ja-JP" altLang="en-US" sz="1600" dirty="0" smtClean="0"/>
              <a:t>）</a:t>
            </a:r>
            <a:r>
              <a:rPr lang="ja-JP" altLang="en-US" sz="2800" dirty="0" smtClean="0"/>
              <a:t>を測定</a:t>
            </a:r>
            <a:endParaRPr lang="en-US" altLang="ja-JP" sz="2800" dirty="0" smtClean="0"/>
          </a:p>
        </p:txBody>
      </p:sp>
      <p:sp>
        <p:nvSpPr>
          <p:cNvPr id="8" name="スライド番号プレースホルダ 7"/>
          <p:cNvSpPr>
            <a:spLocks noGrp="1"/>
          </p:cNvSpPr>
          <p:nvPr>
            <p:ph type="sldNum" sz="quarter" idx="12"/>
          </p:nvPr>
        </p:nvSpPr>
        <p:spPr/>
        <p:txBody>
          <a:bodyPr/>
          <a:lstStyle/>
          <a:p>
            <a:fld id="{ABF908A1-6DF5-48DB-BE28-5E9EEF09DE42}" type="slidenum">
              <a:rPr kumimoji="1" lang="ja-JP" altLang="en-US" smtClean="0"/>
              <a:pPr/>
              <a:t>5</a:t>
            </a:fld>
            <a:endParaRPr kumimoji="1" lang="ja-JP" altLang="en-US" dirty="0"/>
          </a:p>
        </p:txBody>
      </p:sp>
      <p:sp>
        <p:nvSpPr>
          <p:cNvPr id="9"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河川水と浮遊砂サンプラーによるサンプリング</a:t>
            </a:r>
            <a:endParaRPr lang="ja-JP" altLang="en-US" sz="36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円柱 13"/>
          <p:cNvSpPr/>
          <p:nvPr/>
        </p:nvSpPr>
        <p:spPr>
          <a:xfrm rot="16200000">
            <a:off x="4098204" y="2157893"/>
            <a:ext cx="216024" cy="366900"/>
          </a:xfrm>
          <a:prstGeom prst="can">
            <a:avLst>
              <a:gd name="adj" fmla="val 54397"/>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二等辺三角形 15"/>
          <p:cNvSpPr/>
          <p:nvPr/>
        </p:nvSpPr>
        <p:spPr>
          <a:xfrm rot="5400000">
            <a:off x="3452272" y="1898832"/>
            <a:ext cx="864000" cy="9000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柱 14"/>
          <p:cNvSpPr/>
          <p:nvPr/>
        </p:nvSpPr>
        <p:spPr>
          <a:xfrm rot="16200000">
            <a:off x="1599732" y="809911"/>
            <a:ext cx="864095" cy="3103204"/>
          </a:xfrm>
          <a:prstGeom prst="can">
            <a:avLst>
              <a:gd name="adj" fmla="val 4410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6</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a:solidFill>
                  <a:schemeClr val="bg1"/>
                </a:solidFill>
              </a:rPr>
              <a:t>浮遊</a:t>
            </a:r>
            <a:r>
              <a:rPr lang="ja-JP" altLang="en-US" sz="3600" b="1" dirty="0" smtClean="0">
                <a:solidFill>
                  <a:schemeClr val="bg1"/>
                </a:solidFill>
              </a:rPr>
              <a:t>砂サンプラー</a:t>
            </a:r>
            <a:endParaRPr lang="ja-JP" altLang="en-US" sz="3600" b="1" dirty="0">
              <a:solidFill>
                <a:schemeClr val="bg1"/>
              </a:solidFill>
            </a:endParaRPr>
          </a:p>
        </p:txBody>
      </p:sp>
      <p:pic>
        <p:nvPicPr>
          <p:cNvPr id="5122" name="Picture 2"/>
          <p:cNvPicPr>
            <a:picLocks noChangeAspect="1" noChangeArrowheads="1"/>
          </p:cNvPicPr>
          <p:nvPr/>
        </p:nvPicPr>
        <p:blipFill>
          <a:blip r:embed="rId2" cstate="print"/>
          <a:srcRect l="32184" t="53505" r="54822" b="31375"/>
          <a:stretch>
            <a:fillRect/>
          </a:stretch>
        </p:blipFill>
        <p:spPr bwMode="auto">
          <a:xfrm>
            <a:off x="4932040" y="836712"/>
            <a:ext cx="3960440" cy="2880320"/>
          </a:xfrm>
          <a:prstGeom prst="rect">
            <a:avLst/>
          </a:prstGeom>
          <a:noFill/>
          <a:ln w="9525">
            <a:noFill/>
            <a:miter lim="800000"/>
            <a:headEnd/>
            <a:tailEnd/>
          </a:ln>
        </p:spPr>
      </p:pic>
      <p:sp>
        <p:nvSpPr>
          <p:cNvPr id="13" name="円柱 12"/>
          <p:cNvSpPr/>
          <p:nvPr/>
        </p:nvSpPr>
        <p:spPr>
          <a:xfrm rot="16200000">
            <a:off x="470974" y="2172968"/>
            <a:ext cx="216024" cy="366900"/>
          </a:xfrm>
          <a:prstGeom prst="can">
            <a:avLst>
              <a:gd name="adj" fmla="val 54397"/>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4116850" y="2248846"/>
            <a:ext cx="230124" cy="18682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a:off x="899592" y="1412776"/>
            <a:ext cx="2592288" cy="0"/>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331640" y="836712"/>
            <a:ext cx="1620957" cy="523220"/>
          </a:xfrm>
          <a:prstGeom prst="rect">
            <a:avLst/>
          </a:prstGeom>
          <a:noFill/>
        </p:spPr>
        <p:txBody>
          <a:bodyPr wrap="none" rtlCol="0">
            <a:spAutoFit/>
          </a:bodyPr>
          <a:lstStyle/>
          <a:p>
            <a:r>
              <a:rPr kumimoji="1" lang="ja-JP" altLang="en-US" sz="2800" dirty="0" smtClean="0"/>
              <a:t>水の流れ</a:t>
            </a:r>
            <a:endParaRPr kumimoji="1" lang="ja-JP" altLang="en-US" sz="2800" dirty="0"/>
          </a:p>
        </p:txBody>
      </p:sp>
      <p:sp>
        <p:nvSpPr>
          <p:cNvPr id="21" name="テキスト ボックス 20"/>
          <p:cNvSpPr txBox="1"/>
          <p:nvPr/>
        </p:nvSpPr>
        <p:spPr>
          <a:xfrm>
            <a:off x="107504" y="3933056"/>
            <a:ext cx="8820472" cy="2246769"/>
          </a:xfrm>
          <a:prstGeom prst="rect">
            <a:avLst/>
          </a:prstGeom>
          <a:noFill/>
        </p:spPr>
        <p:txBody>
          <a:bodyPr wrap="square" rtlCol="0">
            <a:spAutoFit/>
          </a:bodyPr>
          <a:lstStyle/>
          <a:p>
            <a:pPr marL="361950" indent="-361950"/>
            <a:r>
              <a:rPr lang="ja-JP" altLang="en-US" sz="2800" dirty="0" smtClean="0">
                <a:solidFill>
                  <a:srgbClr val="0000FF"/>
                </a:solidFill>
              </a:rPr>
              <a:t>◆</a:t>
            </a:r>
            <a:r>
              <a:rPr lang="en-US" altLang="ja-JP" sz="2800" dirty="0" smtClean="0"/>
              <a:t>Phillips</a:t>
            </a:r>
            <a:r>
              <a:rPr lang="ja-JP" altLang="en-US" sz="2800" dirty="0" err="1" smtClean="0"/>
              <a:t>らが</a:t>
            </a:r>
            <a:r>
              <a:rPr lang="ja-JP" altLang="en-US" sz="2800" dirty="0" smtClean="0"/>
              <a:t>河川水中の</a:t>
            </a:r>
            <a:r>
              <a:rPr lang="en-US" altLang="ja-JP" sz="2800" dirty="0" smtClean="0"/>
              <a:t>SS</a:t>
            </a:r>
            <a:r>
              <a:rPr lang="ja-JP" altLang="en-US" sz="2800" dirty="0" smtClean="0"/>
              <a:t>の時間積分試料のサンプリング方法として提案</a:t>
            </a:r>
            <a:r>
              <a:rPr lang="ja-JP" altLang="en-US" sz="2800" dirty="0"/>
              <a:t>*</a:t>
            </a:r>
            <a:endParaRPr lang="en-US" altLang="ja-JP" sz="2800" dirty="0" smtClean="0"/>
          </a:p>
          <a:p>
            <a:pPr marL="361950" indent="-361950"/>
            <a:r>
              <a:rPr kumimoji="1" lang="ja-JP" altLang="en-US" sz="2800" dirty="0" smtClean="0">
                <a:solidFill>
                  <a:srgbClr val="0000FF"/>
                </a:solidFill>
              </a:rPr>
              <a:t>◆</a:t>
            </a:r>
            <a:r>
              <a:rPr lang="ja-JP" altLang="en-US" sz="2800" dirty="0"/>
              <a:t>放射性物質分析に必要な試料量を採取</a:t>
            </a:r>
            <a:r>
              <a:rPr lang="ja-JP" altLang="en-US" sz="2800" dirty="0" smtClean="0"/>
              <a:t>できる</a:t>
            </a:r>
            <a:endParaRPr lang="en-US" altLang="ja-JP" sz="2800" dirty="0" smtClean="0"/>
          </a:p>
          <a:p>
            <a:pPr marL="361950" indent="-361950"/>
            <a:r>
              <a:rPr kumimoji="1" lang="ja-JP" altLang="en-US" sz="2800" dirty="0" smtClean="0">
                <a:solidFill>
                  <a:srgbClr val="0000FF"/>
                </a:solidFill>
              </a:rPr>
              <a:t>◆</a:t>
            </a:r>
            <a:r>
              <a:rPr kumimoji="1" lang="ja-JP" altLang="en-US" sz="2800" dirty="0" smtClean="0"/>
              <a:t>一定期間の代表的サンプルを採取できる</a:t>
            </a:r>
            <a:endParaRPr kumimoji="1" lang="en-US" altLang="ja-JP" sz="2800" dirty="0" smtClean="0"/>
          </a:p>
          <a:p>
            <a:pPr marL="361950" indent="-361950"/>
            <a:r>
              <a:rPr lang="ja-JP" altLang="en-US" sz="2800" dirty="0" smtClean="0">
                <a:solidFill>
                  <a:srgbClr val="0000FF"/>
                </a:solidFill>
              </a:rPr>
              <a:t>◆</a:t>
            </a:r>
            <a:r>
              <a:rPr lang="ja-JP" altLang="en-US" sz="2800" dirty="0" smtClean="0"/>
              <a:t>設置して回収するだけで、取り損ねることがない</a:t>
            </a:r>
            <a:endParaRPr lang="en-US" altLang="ja-JP" sz="2800" dirty="0" smtClean="0"/>
          </a:p>
        </p:txBody>
      </p:sp>
      <p:sp>
        <p:nvSpPr>
          <p:cNvPr id="23" name="円柱 22"/>
          <p:cNvSpPr/>
          <p:nvPr/>
        </p:nvSpPr>
        <p:spPr>
          <a:xfrm rot="16200000">
            <a:off x="3862970" y="2163716"/>
            <a:ext cx="216024" cy="366900"/>
          </a:xfrm>
          <a:prstGeom prst="can">
            <a:avLst>
              <a:gd name="adj" fmla="val 54397"/>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二等辺三角形 25"/>
          <p:cNvSpPr/>
          <p:nvPr/>
        </p:nvSpPr>
        <p:spPr>
          <a:xfrm rot="5400000">
            <a:off x="3969648" y="2189624"/>
            <a:ext cx="144000" cy="144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rot="5400000">
            <a:off x="3980711" y="2361074"/>
            <a:ext cx="144000" cy="144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3707904" y="2204864"/>
            <a:ext cx="288032"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468" y="6453336"/>
            <a:ext cx="5737468" cy="369332"/>
          </a:xfrm>
          <a:prstGeom prst="rect">
            <a:avLst/>
          </a:prstGeom>
          <a:noFill/>
        </p:spPr>
        <p:txBody>
          <a:bodyPr wrap="none" rtlCol="0">
            <a:spAutoFit/>
          </a:bodyPr>
          <a:lstStyle/>
          <a:p>
            <a:r>
              <a:rPr kumimoji="1" lang="ja-JP" altLang="en-US" dirty="0" smtClean="0"/>
              <a:t>* </a:t>
            </a:r>
            <a:r>
              <a:rPr kumimoji="1" lang="en-US" altLang="ja-JP" dirty="0" smtClean="0"/>
              <a:t>Phillips et al. (2000) </a:t>
            </a:r>
            <a:r>
              <a:rPr kumimoji="1" lang="en-US" altLang="ja-JP" dirty="0" err="1" smtClean="0"/>
              <a:t>Hydrol</a:t>
            </a:r>
            <a:r>
              <a:rPr kumimoji="1" lang="en-US" altLang="ja-JP" dirty="0" smtClean="0"/>
              <a:t>. Process. 14, 2589-2602.</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7</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分析方法</a:t>
            </a:r>
            <a:endParaRPr lang="ja-JP" altLang="en-US" sz="3600" b="1" dirty="0">
              <a:solidFill>
                <a:schemeClr val="bg1"/>
              </a:solidFill>
            </a:endParaRPr>
          </a:p>
        </p:txBody>
      </p:sp>
      <p:sp>
        <p:nvSpPr>
          <p:cNvPr id="4" name="テキスト ボックス 3"/>
          <p:cNvSpPr txBox="1"/>
          <p:nvPr/>
        </p:nvSpPr>
        <p:spPr>
          <a:xfrm>
            <a:off x="251520" y="1052736"/>
            <a:ext cx="8640960" cy="5201424"/>
          </a:xfrm>
          <a:prstGeom prst="rect">
            <a:avLst/>
          </a:prstGeom>
          <a:noFill/>
        </p:spPr>
        <p:txBody>
          <a:bodyPr wrap="square" rtlCol="0">
            <a:spAutoFit/>
          </a:bodyPr>
          <a:lstStyle/>
          <a:p>
            <a:r>
              <a:rPr kumimoji="1" lang="ja-JP" altLang="en-US" sz="3600" dirty="0" smtClean="0">
                <a:solidFill>
                  <a:srgbClr val="0000FF"/>
                </a:solidFill>
              </a:rPr>
              <a:t>◆</a:t>
            </a:r>
            <a:r>
              <a:rPr kumimoji="1" lang="ja-JP" altLang="en-US" sz="3600" dirty="0" smtClean="0"/>
              <a:t>対象試料</a:t>
            </a:r>
            <a:endParaRPr kumimoji="1" lang="en-US" altLang="ja-JP" sz="3600" dirty="0" smtClean="0"/>
          </a:p>
          <a:p>
            <a:r>
              <a:rPr kumimoji="1" lang="ja-JP" altLang="en-US" sz="2800" dirty="0" smtClean="0"/>
              <a:t>堆積物、道路塵埃、</a:t>
            </a:r>
            <a:r>
              <a:rPr kumimoji="1" lang="en-US" altLang="ja-JP" sz="2800" dirty="0" smtClean="0"/>
              <a:t>SS</a:t>
            </a:r>
            <a:r>
              <a:rPr kumimoji="1" lang="ja-JP" altLang="en-US" sz="2800" dirty="0" smtClean="0"/>
              <a:t>（孔径</a:t>
            </a:r>
            <a:r>
              <a:rPr kumimoji="1" lang="en-US" altLang="ja-JP" sz="2800" dirty="0" smtClean="0"/>
              <a:t>0.7</a:t>
            </a:r>
            <a:r>
              <a:rPr lang="en-US" altLang="ja-JP" sz="2800" dirty="0" smtClean="0">
                <a:sym typeface="Symbol"/>
              </a:rPr>
              <a:t>m</a:t>
            </a:r>
            <a:r>
              <a:rPr lang="ja-JP" altLang="en-US" sz="2800" dirty="0">
                <a:sym typeface="Symbol"/>
              </a:rPr>
              <a:t>以上</a:t>
            </a:r>
            <a:r>
              <a:rPr lang="ja-JP" altLang="en-US" sz="2800" dirty="0" smtClean="0">
                <a:sym typeface="Symbol"/>
              </a:rPr>
              <a:t>）</a:t>
            </a:r>
            <a:endParaRPr lang="en-US" altLang="ja-JP" sz="2800" dirty="0" smtClean="0">
              <a:sym typeface="Symbol"/>
            </a:endParaRPr>
          </a:p>
          <a:p>
            <a:endParaRPr kumimoji="1" lang="en-US" altLang="ja-JP" sz="2800" dirty="0">
              <a:sym typeface="Symbol"/>
            </a:endParaRPr>
          </a:p>
          <a:p>
            <a:r>
              <a:rPr lang="ja-JP" altLang="en-US" sz="3600" dirty="0" smtClean="0">
                <a:solidFill>
                  <a:srgbClr val="0000FF"/>
                </a:solidFill>
                <a:sym typeface="Symbol"/>
              </a:rPr>
              <a:t>◆</a:t>
            </a:r>
            <a:r>
              <a:rPr lang="ja-JP" altLang="en-US" sz="3600" dirty="0" smtClean="0">
                <a:sym typeface="Symbol"/>
              </a:rPr>
              <a:t>放射性</a:t>
            </a:r>
            <a:r>
              <a:rPr lang="en-GB" altLang="ja-JP" sz="3600" dirty="0" smtClean="0">
                <a:sym typeface="Symbol"/>
              </a:rPr>
              <a:t>Cs</a:t>
            </a:r>
            <a:r>
              <a:rPr lang="ja-JP" altLang="en-US" sz="3600" dirty="0" smtClean="0">
                <a:sym typeface="Symbol"/>
              </a:rPr>
              <a:t>分析測定</a:t>
            </a:r>
            <a:endParaRPr lang="en-US" altLang="ja-JP" sz="3600" dirty="0" smtClean="0">
              <a:sym typeface="Symbol"/>
            </a:endParaRPr>
          </a:p>
          <a:p>
            <a:r>
              <a:rPr kumimoji="1" lang="ja-JP" altLang="en-US" sz="2800" dirty="0" smtClean="0"/>
              <a:t>ゲルマニウム半導体検出器と多重波高分析器を用いたガンマ線測定</a:t>
            </a:r>
            <a:endParaRPr kumimoji="1" lang="en-US" altLang="ja-JP" sz="2800" dirty="0" smtClean="0"/>
          </a:p>
          <a:p>
            <a:r>
              <a:rPr kumimoji="1" lang="ja-JP" altLang="en-US" sz="2800" dirty="0" smtClean="0"/>
              <a:t>放射能量は試料採取日に壊変補正</a:t>
            </a:r>
            <a:endParaRPr kumimoji="1" lang="en-US" altLang="ja-JP" sz="2800" dirty="0" smtClean="0"/>
          </a:p>
          <a:p>
            <a:endParaRPr lang="en-US" altLang="ja-JP" sz="2800" dirty="0" smtClean="0"/>
          </a:p>
          <a:p>
            <a:r>
              <a:rPr kumimoji="1" lang="ja-JP" altLang="en-US" sz="3600" dirty="0" smtClean="0">
                <a:solidFill>
                  <a:srgbClr val="0000FF"/>
                </a:solidFill>
              </a:rPr>
              <a:t>◆</a:t>
            </a:r>
            <a:r>
              <a:rPr kumimoji="1" lang="ja-JP" altLang="en-US" sz="3600" dirty="0" smtClean="0"/>
              <a:t>疎水性医薬品類、ステロール類を測定</a:t>
            </a:r>
            <a:endParaRPr kumimoji="1" lang="en-US" altLang="ja-JP" sz="3600" dirty="0" smtClean="0"/>
          </a:p>
          <a:p>
            <a:r>
              <a:rPr kumimoji="1" lang="ja-JP" altLang="en-US" sz="2800" dirty="0" smtClean="0"/>
              <a:t>高速高圧</a:t>
            </a:r>
            <a:r>
              <a:rPr lang="ja-JP" altLang="en-US" sz="2800" dirty="0" smtClean="0"/>
              <a:t>溶媒（</a:t>
            </a:r>
            <a:r>
              <a:rPr lang="en-US" altLang="ja-JP" sz="2800" dirty="0" smtClean="0"/>
              <a:t>ASE</a:t>
            </a:r>
            <a:r>
              <a:rPr lang="ja-JP" altLang="en-US" sz="2800" dirty="0" smtClean="0"/>
              <a:t>）抽出、</a:t>
            </a:r>
            <a:r>
              <a:rPr kumimoji="1" lang="ja-JP" altLang="en-US" sz="2800" dirty="0" smtClean="0"/>
              <a:t>シリカゲルクロマトグラフィーで精製、</a:t>
            </a:r>
            <a:r>
              <a:rPr lang="ja-JP" altLang="en-US" sz="2800" dirty="0" smtClean="0"/>
              <a:t>アセチル化後、</a:t>
            </a:r>
            <a:r>
              <a:rPr kumimoji="1" lang="en-US" altLang="ja-JP" sz="2800" dirty="0" smtClean="0"/>
              <a:t>GC-MS</a:t>
            </a:r>
            <a:r>
              <a:rPr lang="ja-JP" altLang="en-US" sz="2800" dirty="0" smtClean="0"/>
              <a:t>による</a:t>
            </a:r>
            <a:r>
              <a:rPr kumimoji="1" lang="ja-JP" altLang="en-US" sz="2800" dirty="0" smtClean="0"/>
              <a:t>分析</a:t>
            </a:r>
            <a:endParaRPr kumimoji="1" lang="ja-JP" alt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8</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en-US" altLang="ja-JP" sz="3600" b="1" dirty="0" smtClean="0">
                <a:solidFill>
                  <a:schemeClr val="bg1"/>
                </a:solidFill>
              </a:rPr>
              <a:t>SS</a:t>
            </a:r>
            <a:r>
              <a:rPr lang="ja-JP" altLang="en-US" sz="3600" b="1" dirty="0" smtClean="0">
                <a:solidFill>
                  <a:schemeClr val="bg1"/>
                </a:solidFill>
              </a:rPr>
              <a:t>中放射性</a:t>
            </a:r>
            <a:r>
              <a:rPr lang="en-US" altLang="ja-JP" sz="3600" b="1" dirty="0" smtClean="0">
                <a:solidFill>
                  <a:schemeClr val="bg1"/>
                </a:solidFill>
              </a:rPr>
              <a:t>Cs</a:t>
            </a:r>
            <a:r>
              <a:rPr lang="ja-JP" altLang="en-US" sz="3600" b="1" dirty="0" smtClean="0">
                <a:solidFill>
                  <a:schemeClr val="bg1"/>
                </a:solidFill>
              </a:rPr>
              <a:t>濃度の変動</a:t>
            </a:r>
            <a:endParaRPr lang="ja-JP" altLang="en-US" sz="3600" b="1" dirty="0">
              <a:solidFill>
                <a:schemeClr val="bg1"/>
              </a:solidFill>
            </a:endParaRPr>
          </a:p>
        </p:txBody>
      </p:sp>
      <p:pic>
        <p:nvPicPr>
          <p:cNvPr id="6146" name="Picture 2"/>
          <p:cNvPicPr>
            <a:picLocks noChangeAspect="1" noChangeArrowheads="1"/>
          </p:cNvPicPr>
          <p:nvPr/>
        </p:nvPicPr>
        <p:blipFill>
          <a:blip r:embed="rId2" cstate="print"/>
          <a:srcRect/>
          <a:stretch>
            <a:fillRect/>
          </a:stretch>
        </p:blipFill>
        <p:spPr bwMode="auto">
          <a:xfrm>
            <a:off x="0" y="764704"/>
            <a:ext cx="4442257" cy="4177041"/>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572000" y="764704"/>
            <a:ext cx="4527685" cy="4257369"/>
          </a:xfrm>
          <a:prstGeom prst="rect">
            <a:avLst/>
          </a:prstGeom>
          <a:noFill/>
          <a:ln w="9525">
            <a:noFill/>
            <a:miter lim="800000"/>
            <a:headEnd/>
            <a:tailEnd/>
          </a:ln>
          <a:effectLst/>
        </p:spPr>
      </p:pic>
      <p:sp>
        <p:nvSpPr>
          <p:cNvPr id="6" name="テキスト ボックス 5"/>
          <p:cNvSpPr txBox="1"/>
          <p:nvPr/>
        </p:nvSpPr>
        <p:spPr>
          <a:xfrm>
            <a:off x="395536" y="4996333"/>
            <a:ext cx="8496944" cy="1384995"/>
          </a:xfrm>
          <a:prstGeom prst="rect">
            <a:avLst/>
          </a:prstGeom>
          <a:noFill/>
        </p:spPr>
        <p:txBody>
          <a:bodyPr wrap="square" rtlCol="0">
            <a:spAutoFit/>
          </a:bodyPr>
          <a:lstStyle/>
          <a:p>
            <a:pPr marL="361950" indent="-361950"/>
            <a:r>
              <a:rPr lang="ja-JP" altLang="en-US" sz="2800" dirty="0" smtClean="0">
                <a:solidFill>
                  <a:srgbClr val="0000FF"/>
                </a:solidFill>
              </a:rPr>
              <a:t>◆</a:t>
            </a:r>
            <a:r>
              <a:rPr kumimoji="1" lang="ja-JP" altLang="en-US" sz="2800" dirty="0" smtClean="0"/>
              <a:t>放射性</a:t>
            </a:r>
            <a:r>
              <a:rPr kumimoji="1" lang="en-GB" altLang="ja-JP" sz="2800" dirty="0" smtClean="0"/>
              <a:t>Cs</a:t>
            </a:r>
            <a:r>
              <a:rPr kumimoji="1" lang="ja-JP" altLang="en-US" sz="2800" dirty="0" smtClean="0"/>
              <a:t>濃度が徐々に減少（福島県の阿武隈川水系の河川の結果</a:t>
            </a:r>
            <a:r>
              <a:rPr kumimoji="1" lang="en-US" altLang="ja-JP" sz="2800" dirty="0" smtClean="0"/>
              <a:t>*</a:t>
            </a:r>
            <a:r>
              <a:rPr kumimoji="1" lang="ja-JP" altLang="en-US" sz="2800" dirty="0" smtClean="0"/>
              <a:t>と調和的）</a:t>
            </a:r>
            <a:endParaRPr kumimoji="1" lang="en-US" altLang="ja-JP" sz="2800" dirty="0" smtClean="0"/>
          </a:p>
          <a:p>
            <a:r>
              <a:rPr lang="ja-JP" altLang="en-US" sz="2800" dirty="0" smtClean="0">
                <a:solidFill>
                  <a:srgbClr val="0000FF"/>
                </a:solidFill>
              </a:rPr>
              <a:t>◆</a:t>
            </a:r>
            <a:r>
              <a:rPr lang="ja-JP" altLang="en-US" sz="2800" dirty="0" smtClean="0"/>
              <a:t>雨天時の河川の放射性</a:t>
            </a:r>
            <a:r>
              <a:rPr lang="en-US" altLang="ja-JP" sz="2800" dirty="0" smtClean="0"/>
              <a:t>Cs</a:t>
            </a:r>
            <a:r>
              <a:rPr lang="ja-JP" altLang="en-US" sz="2800" dirty="0" smtClean="0"/>
              <a:t>濃度が特徴的に高濃度</a:t>
            </a:r>
            <a:endParaRPr kumimoji="1" lang="en-US" altLang="ja-JP" sz="2800" dirty="0" smtClean="0"/>
          </a:p>
        </p:txBody>
      </p:sp>
      <p:sp>
        <p:nvSpPr>
          <p:cNvPr id="7" name="テキスト ボックス 6"/>
          <p:cNvSpPr txBox="1"/>
          <p:nvPr/>
        </p:nvSpPr>
        <p:spPr>
          <a:xfrm>
            <a:off x="-3468" y="6423719"/>
            <a:ext cx="6710491" cy="461665"/>
          </a:xfrm>
          <a:prstGeom prst="rect">
            <a:avLst/>
          </a:prstGeom>
          <a:noFill/>
        </p:spPr>
        <p:txBody>
          <a:bodyPr wrap="none" rtlCol="0">
            <a:spAutoFit/>
          </a:bodyPr>
          <a:lstStyle/>
          <a:p>
            <a:r>
              <a:rPr kumimoji="1" lang="ja-JP" altLang="en-US" sz="1200" dirty="0" smtClean="0"/>
              <a:t>*</a:t>
            </a:r>
            <a:r>
              <a:rPr lang="ja-JP" altLang="en-US" sz="1200" dirty="0" smtClean="0"/>
              <a:t>日本原子力研究開発機構　福島技術本部 平成２３年度放射能測定調査委託事業</a:t>
            </a:r>
            <a:br>
              <a:rPr lang="ja-JP" altLang="en-US" sz="1200" dirty="0" smtClean="0"/>
            </a:br>
            <a:r>
              <a:rPr lang="ja-JP" altLang="en-US" sz="1200" dirty="0" smtClean="0"/>
              <a:t>「福島第一原子力発電所事故に伴う放射性物質の第二次分布状況等に関する調査研究」成果報告書</a:t>
            </a:r>
            <a:endParaRPr kumimoji="1" lang="ja-JP" alt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9</a:t>
            </a:fld>
            <a:endParaRPr kumimoji="1" lang="ja-JP" altLang="en-US"/>
          </a:p>
        </p:txBody>
      </p:sp>
      <p:sp>
        <p:nvSpPr>
          <p:cNvPr id="3" name="Text Box 4"/>
          <p:cNvSpPr txBox="1">
            <a:spLocks noChangeArrowheads="1"/>
          </p:cNvSpPr>
          <p:nvPr/>
        </p:nvSpPr>
        <p:spPr bwMode="auto">
          <a:xfrm>
            <a:off x="-7937" y="1588"/>
            <a:ext cx="9153525" cy="584775"/>
          </a:xfrm>
          <a:prstGeom prst="rect">
            <a:avLst/>
          </a:prstGeom>
          <a:solidFill>
            <a:srgbClr val="0000FF"/>
          </a:solidFill>
          <a:ln w="9525">
            <a:noFill/>
            <a:miter lim="800000"/>
            <a:headEnd/>
            <a:tailEnd/>
          </a:ln>
        </p:spPr>
        <p:txBody>
          <a:bodyPr>
            <a:spAutoFit/>
          </a:bodyPr>
          <a:lstStyle/>
          <a:p>
            <a:r>
              <a:rPr lang="ja-JP" altLang="en-US" sz="3200" b="1" dirty="0" smtClean="0">
                <a:solidFill>
                  <a:schemeClr val="bg1"/>
                </a:solidFill>
              </a:rPr>
              <a:t>河川水と浮遊砂サンプラーの</a:t>
            </a:r>
            <a:r>
              <a:rPr lang="en-US" altLang="ja-JP" sz="3200" b="1" dirty="0" smtClean="0">
                <a:solidFill>
                  <a:schemeClr val="bg1"/>
                </a:solidFill>
              </a:rPr>
              <a:t>SS</a:t>
            </a:r>
            <a:r>
              <a:rPr lang="ja-JP" altLang="en-US" sz="3200" b="1" dirty="0" smtClean="0">
                <a:solidFill>
                  <a:schemeClr val="bg1"/>
                </a:solidFill>
              </a:rPr>
              <a:t>中放射性</a:t>
            </a:r>
            <a:r>
              <a:rPr lang="en-US" altLang="ja-JP" sz="3200" b="1" dirty="0" smtClean="0">
                <a:solidFill>
                  <a:schemeClr val="bg1"/>
                </a:solidFill>
              </a:rPr>
              <a:t>Cs</a:t>
            </a:r>
            <a:r>
              <a:rPr lang="ja-JP" altLang="en-US" sz="3200" b="1" dirty="0" smtClean="0">
                <a:solidFill>
                  <a:schemeClr val="bg1"/>
                </a:solidFill>
              </a:rPr>
              <a:t>濃度比</a:t>
            </a:r>
            <a:endParaRPr lang="ja-JP" altLang="en-US" sz="3200" b="1" dirty="0">
              <a:solidFill>
                <a:schemeClr val="bg1"/>
              </a:solidFill>
            </a:endParaRPr>
          </a:p>
        </p:txBody>
      </p:sp>
      <p:pic>
        <p:nvPicPr>
          <p:cNvPr id="7170" name="Picture 2"/>
          <p:cNvPicPr>
            <a:picLocks noChangeAspect="1" noChangeArrowheads="1"/>
          </p:cNvPicPr>
          <p:nvPr/>
        </p:nvPicPr>
        <p:blipFill>
          <a:blip r:embed="rId2" cstate="print"/>
          <a:srcRect/>
          <a:stretch>
            <a:fillRect/>
          </a:stretch>
        </p:blipFill>
        <p:spPr bwMode="auto">
          <a:xfrm>
            <a:off x="1619672" y="622388"/>
            <a:ext cx="4712524" cy="4822836"/>
          </a:xfrm>
          <a:prstGeom prst="rect">
            <a:avLst/>
          </a:prstGeom>
          <a:noFill/>
          <a:ln w="9525">
            <a:noFill/>
            <a:miter lim="800000"/>
            <a:headEnd/>
            <a:tailEnd/>
          </a:ln>
          <a:effectLst/>
        </p:spPr>
      </p:pic>
      <p:sp>
        <p:nvSpPr>
          <p:cNvPr id="5" name="テキスト ボックス 4"/>
          <p:cNvSpPr txBox="1"/>
          <p:nvPr/>
        </p:nvSpPr>
        <p:spPr>
          <a:xfrm>
            <a:off x="395536" y="5373216"/>
            <a:ext cx="8424936" cy="1384995"/>
          </a:xfrm>
          <a:prstGeom prst="rect">
            <a:avLst/>
          </a:prstGeom>
          <a:noFill/>
        </p:spPr>
        <p:txBody>
          <a:bodyPr wrap="square" rtlCol="0">
            <a:spAutoFit/>
          </a:bodyPr>
          <a:lstStyle/>
          <a:p>
            <a:r>
              <a:rPr kumimoji="1" lang="ja-JP" altLang="en-US" sz="2800" dirty="0" smtClean="0"/>
              <a:t>浮遊砂サンプラーで採取した試料の方が</a:t>
            </a:r>
            <a:r>
              <a:rPr lang="ja-JP" altLang="en-US" sz="2800" dirty="0"/>
              <a:t>同時</a:t>
            </a:r>
            <a:r>
              <a:rPr lang="ja-JP" altLang="en-US" sz="2800" dirty="0" smtClean="0"/>
              <a:t>期の晴天時河川水よりも放射性</a:t>
            </a:r>
            <a:r>
              <a:rPr lang="en-US" altLang="ja-JP" sz="2800" dirty="0" smtClean="0"/>
              <a:t>Cs</a:t>
            </a:r>
            <a:r>
              <a:rPr lang="ja-JP" altLang="en-US" sz="2800" dirty="0" smtClean="0"/>
              <a:t>濃度が高い</a:t>
            </a:r>
            <a:endParaRPr lang="en-US" altLang="ja-JP" sz="2800" dirty="0" smtClean="0"/>
          </a:p>
          <a:p>
            <a:r>
              <a:rPr kumimoji="1" lang="ja-JP" altLang="en-US" sz="2800" dirty="0" smtClean="0"/>
              <a:t>⇒晴天時よりも雨天時の</a:t>
            </a:r>
            <a:r>
              <a:rPr kumimoji="1" lang="en-US" altLang="ja-JP" sz="2800" dirty="0" smtClean="0"/>
              <a:t>SS</a:t>
            </a:r>
            <a:r>
              <a:rPr kumimoji="1" lang="ja-JP" altLang="en-US" sz="2800" dirty="0" smtClean="0"/>
              <a:t>中放射性</a:t>
            </a:r>
            <a:r>
              <a:rPr kumimoji="1" lang="en-US" altLang="ja-JP" sz="2800" dirty="0" smtClean="0"/>
              <a:t>Cs</a:t>
            </a:r>
            <a:r>
              <a:rPr kumimoji="1" lang="ja-JP" altLang="en-US" sz="2800" dirty="0" smtClean="0"/>
              <a:t>濃度が高い</a:t>
            </a:r>
            <a:endParaRPr kumimoji="1" lang="en-US" altLang="ja-JP"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805</Words>
  <Application>Microsoft Office PowerPoint</Application>
  <PresentationFormat>画面に合わせる (4:3)</PresentationFormat>
  <Paragraphs>106</Paragraphs>
  <Slides>13</Slides>
  <Notes>0</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Office テーマ</vt:lpstr>
      <vt:lpstr>調査研究概要報告 （村上チーム）</vt:lpstr>
      <vt:lpstr>1．大堀川における放射性セシウム濃度 　　の長期変動  2．蓬莱ダムにおける放射性セシウムの 　　起源解析  3．飲食物由来の被曝量評価 </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大堀川における 放射性セシウム濃度の長期変動</dc:title>
  <dc:creator>michio</dc:creator>
  <cp:lastModifiedBy>michio</cp:lastModifiedBy>
  <cp:revision>68</cp:revision>
  <dcterms:created xsi:type="dcterms:W3CDTF">2013-03-08T05:28:36Z</dcterms:created>
  <dcterms:modified xsi:type="dcterms:W3CDTF">2013-03-29T03:04:29Z</dcterms:modified>
</cp:coreProperties>
</file>