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280" r:id="rId4"/>
    <p:sldId id="281" r:id="rId5"/>
    <p:sldId id="282" r:id="rId6"/>
    <p:sldId id="283" r:id="rId7"/>
    <p:sldId id="262" r:id="rId8"/>
    <p:sldId id="261" r:id="rId9"/>
    <p:sldId id="260" r:id="rId10"/>
    <p:sldId id="257" r:id="rId11"/>
    <p:sldId id="258" r:id="rId12"/>
    <p:sldId id="264" r:id="rId13"/>
    <p:sldId id="275" r:id="rId14"/>
    <p:sldId id="271" r:id="rId15"/>
    <p:sldId id="272" r:id="rId16"/>
    <p:sldId id="273" r:id="rId17"/>
    <p:sldId id="265" r:id="rId18"/>
    <p:sldId id="266" r:id="rId19"/>
    <p:sldId id="268" r:id="rId20"/>
    <p:sldId id="267" r:id="rId21"/>
    <p:sldId id="269" r:id="rId22"/>
    <p:sldId id="274" r:id="rId23"/>
    <p:sldId id="284"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4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122" y="54"/>
      </p:cViewPr>
      <p:guideLst>
        <p:guide orient="horz" pos="2160"/>
        <p:guide pos="2880"/>
      </p:guideLst>
    </p:cSldViewPr>
  </p:slideViewPr>
  <p:notesTextViewPr>
    <p:cViewPr>
      <p:scale>
        <a:sx n="1" d="1"/>
        <a:sy n="1" d="1"/>
      </p:scale>
      <p:origin x="0" y="0"/>
    </p:cViewPr>
  </p:notesTextViewPr>
  <p:sorterViewPr>
    <p:cViewPr>
      <p:scale>
        <a:sx n="110" d="100"/>
        <a:sy n="110" d="100"/>
      </p:scale>
      <p:origin x="0" y="14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91EAE8-244F-4BA5-8ADA-09919720C7A6}" type="datetimeFigureOut">
              <a:rPr kumimoji="1" lang="ja-JP" altLang="en-US" smtClean="0"/>
              <a:t>2013/3/29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049C0-4558-4C97-989E-DAC87866AD77}" type="slidenum">
              <a:rPr kumimoji="1" lang="ja-JP" altLang="en-US" smtClean="0"/>
              <a:t>‹#›</a:t>
            </a:fld>
            <a:endParaRPr kumimoji="1" lang="ja-JP" altLang="en-US"/>
          </a:p>
        </p:txBody>
      </p:sp>
    </p:spTree>
    <p:extLst>
      <p:ext uri="{BB962C8B-B14F-4D97-AF65-F5344CB8AC3E}">
        <p14:creationId xmlns:p14="http://schemas.microsoft.com/office/powerpoint/2010/main" val="3836682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a:ln/>
        </p:spPr>
      </p:sp>
      <p:sp>
        <p:nvSpPr>
          <p:cNvPr id="2355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355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300">
                <a:solidFill>
                  <a:srgbClr val="666633"/>
                </a:solidFill>
                <a:latin typeface="Arial" pitchFamily="34" charset="0"/>
                <a:ea typeface="ＭＳ Ｐゴシック" pitchFamily="50" charset="-128"/>
              </a:defRPr>
            </a:lvl1pPr>
            <a:lvl2pPr marL="685156" indent="-263521" eaLnBrk="0" hangingPunct="0">
              <a:defRPr kumimoji="1" sz="3300">
                <a:solidFill>
                  <a:srgbClr val="666633"/>
                </a:solidFill>
                <a:latin typeface="Arial" pitchFamily="34" charset="0"/>
                <a:ea typeface="ＭＳ Ｐゴシック" pitchFamily="50" charset="-128"/>
              </a:defRPr>
            </a:lvl2pPr>
            <a:lvl3pPr marL="1054086" indent="-210818" eaLnBrk="0" hangingPunct="0">
              <a:defRPr kumimoji="1" sz="3300">
                <a:solidFill>
                  <a:srgbClr val="666633"/>
                </a:solidFill>
                <a:latin typeface="Arial" pitchFamily="34" charset="0"/>
                <a:ea typeface="ＭＳ Ｐゴシック" pitchFamily="50" charset="-128"/>
              </a:defRPr>
            </a:lvl3pPr>
            <a:lvl4pPr marL="1475719" indent="-210818" eaLnBrk="0" hangingPunct="0">
              <a:defRPr kumimoji="1" sz="3300">
                <a:solidFill>
                  <a:srgbClr val="666633"/>
                </a:solidFill>
                <a:latin typeface="Arial" pitchFamily="34" charset="0"/>
                <a:ea typeface="ＭＳ Ｐゴシック" pitchFamily="50" charset="-128"/>
              </a:defRPr>
            </a:lvl4pPr>
            <a:lvl5pPr marL="1897354" indent="-210818" eaLnBrk="0" hangingPunct="0">
              <a:defRPr kumimoji="1" sz="3300">
                <a:solidFill>
                  <a:srgbClr val="666633"/>
                </a:solidFill>
                <a:latin typeface="Arial" pitchFamily="34" charset="0"/>
                <a:ea typeface="ＭＳ Ｐゴシック" pitchFamily="50" charset="-128"/>
              </a:defRPr>
            </a:lvl5pPr>
            <a:lvl6pPr marL="2318989" indent="-210818" eaLnBrk="0" fontAlgn="base" hangingPunct="0">
              <a:spcBef>
                <a:spcPct val="0"/>
              </a:spcBef>
              <a:spcAft>
                <a:spcPct val="0"/>
              </a:spcAft>
              <a:defRPr kumimoji="1" sz="3300">
                <a:solidFill>
                  <a:srgbClr val="666633"/>
                </a:solidFill>
                <a:latin typeface="Arial" pitchFamily="34" charset="0"/>
                <a:ea typeface="ＭＳ Ｐゴシック" pitchFamily="50" charset="-128"/>
              </a:defRPr>
            </a:lvl6pPr>
            <a:lvl7pPr marL="2740622" indent="-210818" eaLnBrk="0" fontAlgn="base" hangingPunct="0">
              <a:spcBef>
                <a:spcPct val="0"/>
              </a:spcBef>
              <a:spcAft>
                <a:spcPct val="0"/>
              </a:spcAft>
              <a:defRPr kumimoji="1" sz="3300">
                <a:solidFill>
                  <a:srgbClr val="666633"/>
                </a:solidFill>
                <a:latin typeface="Arial" pitchFamily="34" charset="0"/>
                <a:ea typeface="ＭＳ Ｐゴシック" pitchFamily="50" charset="-128"/>
              </a:defRPr>
            </a:lvl7pPr>
            <a:lvl8pPr marL="3162257" indent="-210818" eaLnBrk="0" fontAlgn="base" hangingPunct="0">
              <a:spcBef>
                <a:spcPct val="0"/>
              </a:spcBef>
              <a:spcAft>
                <a:spcPct val="0"/>
              </a:spcAft>
              <a:defRPr kumimoji="1" sz="3300">
                <a:solidFill>
                  <a:srgbClr val="666633"/>
                </a:solidFill>
                <a:latin typeface="Arial" pitchFamily="34" charset="0"/>
                <a:ea typeface="ＭＳ Ｐゴシック" pitchFamily="50" charset="-128"/>
              </a:defRPr>
            </a:lvl8pPr>
            <a:lvl9pPr marL="3583891" indent="-210818" eaLnBrk="0" fontAlgn="base" hangingPunct="0">
              <a:spcBef>
                <a:spcPct val="0"/>
              </a:spcBef>
              <a:spcAft>
                <a:spcPct val="0"/>
              </a:spcAft>
              <a:defRPr kumimoji="1" sz="3300">
                <a:solidFill>
                  <a:srgbClr val="666633"/>
                </a:solidFill>
                <a:latin typeface="Arial" pitchFamily="34" charset="0"/>
                <a:ea typeface="ＭＳ Ｐゴシック" pitchFamily="50" charset="-128"/>
              </a:defRPr>
            </a:lvl9pPr>
          </a:lstStyle>
          <a:p>
            <a:pPr eaLnBrk="1" hangingPunct="1"/>
            <a:fld id="{8EDF0EF6-4D0D-45EA-9694-E41990A55889}" type="slidenum">
              <a:rPr lang="ja-JP" altLang="en-US" sz="1200">
                <a:solidFill>
                  <a:prstClr val="black"/>
                </a:solidFill>
              </a:rPr>
              <a:pPr eaLnBrk="1" hangingPunct="1"/>
              <a:t>2</a:t>
            </a:fld>
            <a:endParaRPr lang="en-US" altLang="ja-JP" sz="1200">
              <a:solidFill>
                <a:prstClr val="black"/>
              </a:solidFill>
            </a:endParaRPr>
          </a:p>
        </p:txBody>
      </p:sp>
    </p:spTree>
    <p:extLst>
      <p:ext uri="{BB962C8B-B14F-4D97-AF65-F5344CB8AC3E}">
        <p14:creationId xmlns:p14="http://schemas.microsoft.com/office/powerpoint/2010/main" val="198459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77" indent="-285722" eaLnBrk="0" hangingPunct="0">
              <a:defRPr kumimoji="1">
                <a:solidFill>
                  <a:schemeClr val="tx1"/>
                </a:solidFill>
                <a:latin typeface="Arial" charset="0"/>
                <a:ea typeface="ＭＳ Ｐゴシック" charset="-128"/>
              </a:defRPr>
            </a:lvl2pPr>
            <a:lvl3pPr marL="1142888" indent="-228578" eaLnBrk="0" hangingPunct="0">
              <a:defRPr kumimoji="1">
                <a:solidFill>
                  <a:schemeClr val="tx1"/>
                </a:solidFill>
                <a:latin typeface="Arial" charset="0"/>
                <a:ea typeface="ＭＳ Ｐゴシック" charset="-128"/>
              </a:defRPr>
            </a:lvl3pPr>
            <a:lvl4pPr marL="1600043" indent="-228578" eaLnBrk="0" hangingPunct="0">
              <a:defRPr kumimoji="1">
                <a:solidFill>
                  <a:schemeClr val="tx1"/>
                </a:solidFill>
                <a:latin typeface="Arial" charset="0"/>
                <a:ea typeface="ＭＳ Ｐゴシック" charset="-128"/>
              </a:defRPr>
            </a:lvl4pPr>
            <a:lvl5pPr marL="2057199" indent="-228578" eaLnBrk="0" hangingPunct="0">
              <a:defRPr kumimoji="1">
                <a:solidFill>
                  <a:schemeClr val="tx1"/>
                </a:solidFill>
                <a:latin typeface="Arial" charset="0"/>
                <a:ea typeface="ＭＳ Ｐゴシック" charset="-128"/>
              </a:defRPr>
            </a:lvl5pPr>
            <a:lvl6pPr marL="2514354" indent="-228578" eaLnBrk="0" fontAlgn="base" hangingPunct="0">
              <a:spcBef>
                <a:spcPct val="0"/>
              </a:spcBef>
              <a:spcAft>
                <a:spcPct val="0"/>
              </a:spcAft>
              <a:defRPr kumimoji="1">
                <a:solidFill>
                  <a:schemeClr val="tx1"/>
                </a:solidFill>
                <a:latin typeface="Arial" charset="0"/>
                <a:ea typeface="ＭＳ Ｐゴシック" charset="-128"/>
              </a:defRPr>
            </a:lvl6pPr>
            <a:lvl7pPr marL="2971509" indent="-228578" eaLnBrk="0" fontAlgn="base" hangingPunct="0">
              <a:spcBef>
                <a:spcPct val="0"/>
              </a:spcBef>
              <a:spcAft>
                <a:spcPct val="0"/>
              </a:spcAft>
              <a:defRPr kumimoji="1">
                <a:solidFill>
                  <a:schemeClr val="tx1"/>
                </a:solidFill>
                <a:latin typeface="Arial" charset="0"/>
                <a:ea typeface="ＭＳ Ｐゴシック" charset="-128"/>
              </a:defRPr>
            </a:lvl7pPr>
            <a:lvl8pPr marL="3428664" indent="-228578" eaLnBrk="0" fontAlgn="base" hangingPunct="0">
              <a:spcBef>
                <a:spcPct val="0"/>
              </a:spcBef>
              <a:spcAft>
                <a:spcPct val="0"/>
              </a:spcAft>
              <a:defRPr kumimoji="1">
                <a:solidFill>
                  <a:schemeClr val="tx1"/>
                </a:solidFill>
                <a:latin typeface="Arial" charset="0"/>
                <a:ea typeface="ＭＳ Ｐゴシック" charset="-128"/>
              </a:defRPr>
            </a:lvl8pPr>
            <a:lvl9pPr marL="3885819" indent="-22857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587800E-21BC-4275-9245-598B21BBE020}" type="slidenum">
              <a:rPr lang="en-US" altLang="ja-JP" smtClean="0"/>
              <a:pPr eaLnBrk="1" hangingPunct="1"/>
              <a:t>3</a:t>
            </a:fld>
            <a:endParaRPr lang="en-US" altLang="ja-JP" smtClean="0"/>
          </a:p>
        </p:txBody>
      </p:sp>
      <p:sp>
        <p:nvSpPr>
          <p:cNvPr id="45059" name="Rectangle 7"/>
          <p:cNvSpPr txBox="1">
            <a:spLocks noGrp="1" noChangeArrowheads="1"/>
          </p:cNvSpPr>
          <p:nvPr/>
        </p:nvSpPr>
        <p:spPr bwMode="auto">
          <a:xfrm>
            <a:off x="3884065" y="8685047"/>
            <a:ext cx="2972335" cy="45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464" tIns="43732" rIns="87464" bIns="43732" anchor="b"/>
          <a:lstStyle>
            <a:lvl1pPr defTabSz="874713" eaLnBrk="0" hangingPunct="0">
              <a:defRPr kumimoji="1">
                <a:solidFill>
                  <a:schemeClr val="tx1"/>
                </a:solidFill>
                <a:latin typeface="Arial" charset="0"/>
                <a:ea typeface="ＭＳ Ｐゴシック" charset="-128"/>
              </a:defRPr>
            </a:lvl1pPr>
            <a:lvl2pPr marL="742950" indent="-285750" defTabSz="874713" eaLnBrk="0" hangingPunct="0">
              <a:defRPr kumimoji="1">
                <a:solidFill>
                  <a:schemeClr val="tx1"/>
                </a:solidFill>
                <a:latin typeface="Arial" charset="0"/>
                <a:ea typeface="ＭＳ Ｐゴシック" charset="-128"/>
              </a:defRPr>
            </a:lvl2pPr>
            <a:lvl3pPr marL="1143000" indent="-228600" defTabSz="874713" eaLnBrk="0" hangingPunct="0">
              <a:defRPr kumimoji="1">
                <a:solidFill>
                  <a:schemeClr val="tx1"/>
                </a:solidFill>
                <a:latin typeface="Arial" charset="0"/>
                <a:ea typeface="ＭＳ Ｐゴシック" charset="-128"/>
              </a:defRPr>
            </a:lvl3pPr>
            <a:lvl4pPr marL="1600200" indent="-228600" defTabSz="874713" eaLnBrk="0" hangingPunct="0">
              <a:defRPr kumimoji="1">
                <a:solidFill>
                  <a:schemeClr val="tx1"/>
                </a:solidFill>
                <a:latin typeface="Arial" charset="0"/>
                <a:ea typeface="ＭＳ Ｐゴシック" charset="-128"/>
              </a:defRPr>
            </a:lvl4pPr>
            <a:lvl5pPr marL="2057400" indent="-228600" defTabSz="874713" eaLnBrk="0" hangingPunct="0">
              <a:defRPr kumimoji="1">
                <a:solidFill>
                  <a:schemeClr val="tx1"/>
                </a:solidFill>
                <a:latin typeface="Arial" charset="0"/>
                <a:ea typeface="ＭＳ Ｐゴシック" charset="-128"/>
              </a:defRPr>
            </a:lvl5pPr>
            <a:lvl6pPr marL="2514600" indent="-228600" defTabSz="8747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747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747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747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A56D5F00-0D55-45BE-A221-76CDA54B01A0}" type="slidenum">
              <a:rPr lang="en-US" altLang="ja-JP" sz="1100"/>
              <a:pPr algn="r" eaLnBrk="1" hangingPunct="1"/>
              <a:t>3</a:t>
            </a:fld>
            <a:endParaRPr lang="en-US" altLang="ja-JP" sz="11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685800" y="4345447"/>
            <a:ext cx="5486400" cy="4113046"/>
          </a:xfrm>
          <a:noFill/>
        </p:spPr>
        <p:txBody>
          <a:bodyPr lIns="87464" tIns="43732" rIns="87464" bIns="43732"/>
          <a:lstStyle/>
          <a:p>
            <a:pPr eaLnBrk="1" hangingPunct="1"/>
            <a:endParaRPr lang="ja-JP" altLang="ja-JP" smtClean="0">
              <a:ea typeface="ＭＳ Ｐ明朝" charset="-128"/>
            </a:endParaRPr>
          </a:p>
        </p:txBody>
      </p:sp>
    </p:spTree>
    <p:extLst>
      <p:ext uri="{BB962C8B-B14F-4D97-AF65-F5344CB8AC3E}">
        <p14:creationId xmlns:p14="http://schemas.microsoft.com/office/powerpoint/2010/main" val="273540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b="1" dirty="0" smtClean="0"/>
              <a:t>また、ヨウ素の</a:t>
            </a:r>
            <a:r>
              <a:rPr kumimoji="1" lang="en-US" altLang="ja-JP" sz="1800" b="1" dirty="0" smtClean="0"/>
              <a:t>AMS</a:t>
            </a:r>
            <a:r>
              <a:rPr kumimoji="1" lang="ja-JP" altLang="en-US" sz="1800" b="1" dirty="0" smtClean="0"/>
              <a:t>では、水試料をそのまま扱うことができないので、試料</a:t>
            </a:r>
            <a:r>
              <a:rPr kumimoji="1" lang="en-US" altLang="ja-JP" sz="1800" b="1" dirty="0" smtClean="0"/>
              <a:t>1L</a:t>
            </a:r>
            <a:r>
              <a:rPr kumimoji="1" lang="ja-JP" altLang="en-US" sz="1800" b="1" dirty="0" smtClean="0"/>
              <a:t>からこのような手順でヨウ素を抽出し、ヨウ化銀として東京大学の加速器、モルトへ持って行き、測定を行いました。</a:t>
            </a:r>
            <a:r>
              <a:rPr lang="ja-JP" altLang="en-US" sz="1800" b="1" dirty="0">
                <a:solidFill>
                  <a:srgbClr val="FF0000"/>
                </a:solidFill>
              </a:rPr>
              <a:t> ★</a:t>
            </a:r>
            <a:endParaRPr kumimoji="1" lang="ja-JP" altLang="en-US" sz="1800" b="1" dirty="0"/>
          </a:p>
        </p:txBody>
      </p:sp>
      <p:sp>
        <p:nvSpPr>
          <p:cNvPr id="4" name="スライド番号プレースホルダー 3"/>
          <p:cNvSpPr>
            <a:spLocks noGrp="1"/>
          </p:cNvSpPr>
          <p:nvPr>
            <p:ph type="sldNum" sz="quarter" idx="10"/>
          </p:nvPr>
        </p:nvSpPr>
        <p:spPr/>
        <p:txBody>
          <a:bodyPr/>
          <a:lstStyle/>
          <a:p>
            <a:fld id="{DF997B11-1175-4D9D-8F59-937AFC5F976F}" type="slidenum">
              <a:rPr kumimoji="1" lang="ja-JP" altLang="en-US" smtClean="0"/>
              <a:t>15</a:t>
            </a:fld>
            <a:endParaRPr kumimoji="1" lang="ja-JP" altLang="en-US"/>
          </a:p>
        </p:txBody>
      </p:sp>
    </p:spTree>
    <p:extLst>
      <p:ext uri="{BB962C8B-B14F-4D97-AF65-F5344CB8AC3E}">
        <p14:creationId xmlns:p14="http://schemas.microsoft.com/office/powerpoint/2010/main" val="119459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b="1" dirty="0" smtClean="0"/>
              <a:t>東大</a:t>
            </a:r>
            <a:r>
              <a:rPr kumimoji="1" lang="en-US" altLang="ja-JP" sz="1800" b="1" dirty="0" smtClean="0"/>
              <a:t>MALT</a:t>
            </a:r>
            <a:r>
              <a:rPr kumimoji="1" lang="ja-JP" altLang="en-US" sz="1800" b="1" dirty="0" smtClean="0"/>
              <a:t>の加速器の略図です。ヨウ化銀をイオン源にセットし、５</a:t>
            </a:r>
            <a:r>
              <a:rPr lang="en-US" altLang="ja-JP" sz="1800" b="1" dirty="0" smtClean="0"/>
              <a:t>MV</a:t>
            </a:r>
            <a:r>
              <a:rPr lang="ja-JP" altLang="en-US" sz="1800" b="1" dirty="0" smtClean="0"/>
              <a:t>で</a:t>
            </a:r>
            <a:r>
              <a:rPr kumimoji="1" lang="ja-JP" altLang="en-US" sz="1800" b="1" dirty="0" smtClean="0"/>
              <a:t>加速して測定しました。</a:t>
            </a:r>
            <a:r>
              <a:rPr lang="ja-JP" altLang="en-US" sz="1800" b="1" dirty="0">
                <a:solidFill>
                  <a:srgbClr val="FF0000"/>
                </a:solidFill>
              </a:rPr>
              <a:t> ★</a:t>
            </a:r>
            <a:endParaRPr kumimoji="1" lang="en-US" altLang="ja-JP" sz="1800" b="1" dirty="0" smtClean="0"/>
          </a:p>
        </p:txBody>
      </p:sp>
      <p:sp>
        <p:nvSpPr>
          <p:cNvPr id="4" name="スライド番号プレースホルダー 3"/>
          <p:cNvSpPr>
            <a:spLocks noGrp="1"/>
          </p:cNvSpPr>
          <p:nvPr>
            <p:ph type="sldNum" sz="quarter" idx="10"/>
          </p:nvPr>
        </p:nvSpPr>
        <p:spPr/>
        <p:txBody>
          <a:bodyPr/>
          <a:lstStyle/>
          <a:p>
            <a:fld id="{DF997B11-1175-4D9D-8F59-937AFC5F976F}" type="slidenum">
              <a:rPr kumimoji="1" lang="ja-JP" altLang="en-US" smtClean="0"/>
              <a:t>16</a:t>
            </a:fld>
            <a:endParaRPr kumimoji="1" lang="ja-JP" altLang="en-US"/>
          </a:p>
        </p:txBody>
      </p:sp>
    </p:spTree>
    <p:extLst>
      <p:ext uri="{BB962C8B-B14F-4D97-AF65-F5344CB8AC3E}">
        <p14:creationId xmlns:p14="http://schemas.microsoft.com/office/powerpoint/2010/main" val="161560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211319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88978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2260573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Line 2"/>
          <p:cNvSpPr>
            <a:spLocks noChangeShapeType="1"/>
          </p:cNvSpPr>
          <p:nvPr userDrawn="1"/>
        </p:nvSpPr>
        <p:spPr bwMode="auto">
          <a:xfrm>
            <a:off x="342900" y="549275"/>
            <a:ext cx="8458200" cy="0"/>
          </a:xfrm>
          <a:prstGeom prst="line">
            <a:avLst/>
          </a:prstGeom>
          <a:noFill/>
          <a:ln w="111125"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p>
        </p:txBody>
      </p:sp>
      <p:grpSp>
        <p:nvGrpSpPr>
          <p:cNvPr id="3" name="Group 3"/>
          <p:cNvGrpSpPr>
            <a:grpSpLocks/>
          </p:cNvGrpSpPr>
          <p:nvPr userDrawn="1"/>
        </p:nvGrpSpPr>
        <p:grpSpPr bwMode="auto">
          <a:xfrm>
            <a:off x="7112000" y="6135688"/>
            <a:ext cx="1997075" cy="677862"/>
            <a:chOff x="4358" y="149"/>
            <a:chExt cx="1258" cy="427"/>
          </a:xfrm>
        </p:grpSpPr>
        <p:grpSp>
          <p:nvGrpSpPr>
            <p:cNvPr id="4" name="Group 4"/>
            <p:cNvGrpSpPr>
              <a:grpSpLocks/>
            </p:cNvGrpSpPr>
            <p:nvPr/>
          </p:nvGrpSpPr>
          <p:grpSpPr bwMode="auto">
            <a:xfrm>
              <a:off x="4358" y="149"/>
              <a:ext cx="1258" cy="296"/>
              <a:chOff x="4325" y="101"/>
              <a:chExt cx="1258" cy="296"/>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5" y="101"/>
                <a:ext cx="125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 y="105"/>
                <a:ext cx="27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Line 7"/>
            <p:cNvSpPr>
              <a:spLocks noChangeShapeType="1"/>
            </p:cNvSpPr>
            <p:nvPr/>
          </p:nvSpPr>
          <p:spPr bwMode="auto">
            <a:xfrm flipV="1">
              <a:off x="4401" y="432"/>
              <a:ext cx="1200" cy="0"/>
            </a:xfrm>
            <a:prstGeom prst="line">
              <a:avLst/>
            </a:prstGeom>
            <a:noFill/>
            <a:ln w="22225">
              <a:solidFill>
                <a:srgbClr val="000099"/>
              </a:solidFill>
              <a:round/>
              <a:headEnd/>
              <a:tailEnd/>
            </a:ln>
            <a:extLst>
              <a:ext uri="{909E8E84-426E-40DD-AFC4-6F175D3DCCD1}">
                <a14:hiddenFill xmlns:a14="http://schemas.microsoft.com/office/drawing/2010/main">
                  <a:noFill/>
                </a14:hiddenFill>
              </a:ext>
            </a:extLst>
          </p:spPr>
          <p:txBody>
            <a:bodyPr/>
            <a:lstStyle/>
            <a:p>
              <a:endParaRPr lang="ja-JP" altLang="en-US" smtClean="0"/>
            </a:p>
          </p:txBody>
        </p:sp>
        <p:sp>
          <p:nvSpPr>
            <p:cNvPr id="6" name="WordArt 8"/>
            <p:cNvSpPr>
              <a:spLocks noChangeArrowheads="1" noChangeShapeType="1" noTextEdit="1"/>
            </p:cNvSpPr>
            <p:nvPr/>
          </p:nvSpPr>
          <p:spPr bwMode="auto">
            <a:xfrm>
              <a:off x="4497" y="480"/>
              <a:ext cx="1056" cy="96"/>
            </a:xfrm>
            <a:prstGeom prst="rect">
              <a:avLst/>
            </a:prstGeom>
          </p:spPr>
          <p:txBody>
            <a:bodyPr wrap="none" fromWordArt="1">
              <a:prstTxWarp prst="textPlain">
                <a:avLst>
                  <a:gd name="adj" fmla="val 50000"/>
                </a:avLst>
              </a:prstTxWarp>
            </a:bodyPr>
            <a:lstStyle/>
            <a:p>
              <a:pPr algn="ctr"/>
              <a:r>
                <a:rPr lang="en-US" altLang="ja-JP" sz="2400" b="1" i="1" kern="10" smtClean="0">
                  <a:ln w="12700">
                    <a:solidFill>
                      <a:srgbClr val="110687"/>
                    </a:solidFill>
                    <a:round/>
                    <a:headEnd/>
                    <a:tailEnd/>
                  </a:ln>
                  <a:solidFill>
                    <a:srgbClr val="33099E">
                      <a:alpha val="50195"/>
                    </a:srgbClr>
                  </a:solidFill>
                  <a:effectLst>
                    <a:outerShdw dist="45791" dir="2021404" algn="ctr" rotWithShape="0">
                      <a:srgbClr val="9999FF"/>
                    </a:outerShdw>
                  </a:effectLst>
                  <a:latin typeface="Times"/>
                  <a:cs typeface="Times"/>
                </a:rPr>
                <a:t>UTTAC</a:t>
              </a:r>
              <a:endParaRPr lang="ja-JP" altLang="en-US" sz="2400" b="1" i="1" kern="10" smtClean="0">
                <a:ln w="12700">
                  <a:solidFill>
                    <a:srgbClr val="110687"/>
                  </a:solidFill>
                  <a:round/>
                  <a:headEnd/>
                  <a:tailEnd/>
                </a:ln>
                <a:solidFill>
                  <a:srgbClr val="33099E">
                    <a:alpha val="50195"/>
                  </a:srgbClr>
                </a:solidFill>
                <a:effectLst>
                  <a:outerShdw dist="45791" dir="2021404" algn="ctr" rotWithShape="0">
                    <a:srgbClr val="9999FF"/>
                  </a:outerShdw>
                </a:effectLst>
                <a:latin typeface="Times"/>
                <a:cs typeface="Times"/>
              </a:endParaRPr>
            </a:p>
          </p:txBody>
        </p:sp>
      </p:grpSp>
      <p:pic>
        <p:nvPicPr>
          <p:cNvPr id="9"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72225" y="6165850"/>
            <a:ext cx="68103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76951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192866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235248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304557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5884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274346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97775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396961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4AE90F-6BC0-4011-AFC2-2BE78FC22A77}" type="datetimeFigureOut">
              <a:rPr kumimoji="1" lang="ja-JP" altLang="en-US" smtClean="0"/>
              <a:t>2013/3/29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410092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AE90F-6BC0-4011-AFC2-2BE78FC22A77}" type="datetimeFigureOut">
              <a:rPr kumimoji="1" lang="ja-JP" altLang="en-US" smtClean="0"/>
              <a:t>2013/3/29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07951-2757-4103-94B8-1D636F61BA7A}" type="slidenum">
              <a:rPr kumimoji="1" lang="ja-JP" altLang="en-US" smtClean="0"/>
              <a:t>‹#›</a:t>
            </a:fld>
            <a:endParaRPr kumimoji="1" lang="ja-JP" altLang="en-US"/>
          </a:p>
        </p:txBody>
      </p:sp>
    </p:spTree>
    <p:extLst>
      <p:ext uri="{BB962C8B-B14F-4D97-AF65-F5344CB8AC3E}">
        <p14:creationId xmlns:p14="http://schemas.microsoft.com/office/powerpoint/2010/main" val="64091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87624" y="4797152"/>
            <a:ext cx="7416824" cy="1728192"/>
          </a:xfrm>
        </p:spPr>
        <p:txBody>
          <a:bodyPr>
            <a:normAutofit fontScale="55000" lnSpcReduction="20000"/>
          </a:bodyPr>
          <a:lstStyle/>
          <a:p>
            <a:pPr algn="l"/>
            <a:r>
              <a:rPr lang="ja-JP" altLang="ja-JP" dirty="0" smtClean="0">
                <a:solidFill>
                  <a:srgbClr val="0070C0"/>
                </a:solidFill>
              </a:rPr>
              <a:t>筑波</a:t>
            </a:r>
            <a:r>
              <a:rPr lang="ja-JP" altLang="ja-JP" dirty="0" smtClean="0">
                <a:solidFill>
                  <a:srgbClr val="0070C0"/>
                </a:solidFill>
              </a:rPr>
              <a:t>大</a:t>
            </a:r>
            <a:r>
              <a:rPr lang="ja-JP" altLang="en-US" dirty="0" smtClean="0">
                <a:solidFill>
                  <a:srgbClr val="0070C0"/>
                </a:solidFill>
              </a:rPr>
              <a:t>学　数理物質系</a:t>
            </a:r>
            <a:endParaRPr lang="en-US" altLang="ja-JP" dirty="0" smtClean="0">
              <a:solidFill>
                <a:srgbClr val="0070C0"/>
              </a:solidFill>
            </a:endParaRPr>
          </a:p>
          <a:p>
            <a:pPr algn="l"/>
            <a:r>
              <a:rPr lang="ja-JP" altLang="en-US" dirty="0" smtClean="0">
                <a:solidFill>
                  <a:srgbClr val="0070C0"/>
                </a:solidFill>
              </a:rPr>
              <a:t>　アイソトープ</a:t>
            </a:r>
            <a:r>
              <a:rPr lang="ja-JP" altLang="en-US" dirty="0">
                <a:solidFill>
                  <a:srgbClr val="0070C0"/>
                </a:solidFill>
              </a:rPr>
              <a:t>環境動態研究</a:t>
            </a:r>
            <a:r>
              <a:rPr lang="ja-JP" altLang="en-US" dirty="0" smtClean="0">
                <a:solidFill>
                  <a:srgbClr val="0070C0"/>
                </a:solidFill>
              </a:rPr>
              <a:t>センター</a:t>
            </a:r>
            <a:r>
              <a:rPr lang="en-US" altLang="ja-JP" dirty="0" smtClean="0">
                <a:solidFill>
                  <a:srgbClr val="0070C0"/>
                </a:solidFill>
              </a:rPr>
              <a:t>		</a:t>
            </a:r>
            <a:r>
              <a:rPr lang="ja-JP" altLang="ja-JP" dirty="0" smtClean="0">
                <a:solidFill>
                  <a:srgbClr val="0070C0"/>
                </a:solidFill>
              </a:rPr>
              <a:t>末木</a:t>
            </a:r>
            <a:r>
              <a:rPr lang="ja-JP" altLang="ja-JP" dirty="0">
                <a:solidFill>
                  <a:srgbClr val="0070C0"/>
                </a:solidFill>
              </a:rPr>
              <a:t>啓</a:t>
            </a:r>
            <a:r>
              <a:rPr lang="ja-JP" altLang="ja-JP" dirty="0" smtClean="0">
                <a:solidFill>
                  <a:srgbClr val="0070C0"/>
                </a:solidFill>
              </a:rPr>
              <a:t>介</a:t>
            </a:r>
            <a:endParaRPr lang="en-US" altLang="ja-JP" dirty="0" smtClean="0">
              <a:solidFill>
                <a:srgbClr val="0070C0"/>
              </a:solidFill>
            </a:endParaRPr>
          </a:p>
          <a:p>
            <a:pPr algn="l"/>
            <a:r>
              <a:rPr lang="ja-JP" altLang="en-US" dirty="0" smtClean="0">
                <a:solidFill>
                  <a:srgbClr val="0070C0"/>
                </a:solidFill>
              </a:rPr>
              <a:t>　研究基盤総合センター応用加速器部門</a:t>
            </a:r>
            <a:r>
              <a:rPr lang="en-US" altLang="ja-JP" dirty="0" smtClean="0">
                <a:solidFill>
                  <a:srgbClr val="0070C0"/>
                </a:solidFill>
              </a:rPr>
              <a:t>	</a:t>
            </a:r>
            <a:r>
              <a:rPr lang="ja-JP" altLang="ja-JP" dirty="0" smtClean="0">
                <a:solidFill>
                  <a:srgbClr val="0070C0"/>
                </a:solidFill>
              </a:rPr>
              <a:t>笹</a:t>
            </a:r>
            <a:r>
              <a:rPr lang="ja-JP" altLang="ja-JP" dirty="0" smtClean="0">
                <a:solidFill>
                  <a:srgbClr val="0070C0"/>
                </a:solidFill>
              </a:rPr>
              <a:t>公和</a:t>
            </a:r>
            <a:endParaRPr lang="en-US" altLang="ja-JP" dirty="0" smtClean="0">
              <a:solidFill>
                <a:srgbClr val="0070C0"/>
              </a:solidFill>
            </a:endParaRPr>
          </a:p>
          <a:p>
            <a:pPr algn="l"/>
            <a:r>
              <a:rPr kumimoji="1" lang="en-US" altLang="ja-JP" dirty="0" smtClean="0">
                <a:solidFill>
                  <a:srgbClr val="0070C0"/>
                </a:solidFill>
              </a:rPr>
              <a:t>		</a:t>
            </a:r>
            <a:r>
              <a:rPr kumimoji="1" lang="en-US" altLang="ja-JP" dirty="0" smtClean="0">
                <a:solidFill>
                  <a:srgbClr val="0070C0"/>
                </a:solidFill>
              </a:rPr>
              <a:t>		M2 	</a:t>
            </a:r>
            <a:r>
              <a:rPr kumimoji="1" lang="ja-JP" altLang="en-US" dirty="0" smtClean="0">
                <a:solidFill>
                  <a:srgbClr val="0070C0"/>
                </a:solidFill>
              </a:rPr>
              <a:t>佐藤志彦</a:t>
            </a:r>
            <a:endParaRPr lang="en-US" altLang="ja-JP" dirty="0">
              <a:solidFill>
                <a:srgbClr val="0070C0"/>
              </a:solidFill>
            </a:endParaRPr>
          </a:p>
          <a:p>
            <a:pPr algn="l"/>
            <a:r>
              <a:rPr kumimoji="1" lang="en-US" altLang="ja-JP" dirty="0" smtClean="0">
                <a:solidFill>
                  <a:srgbClr val="0070C0"/>
                </a:solidFill>
              </a:rPr>
              <a:t>	</a:t>
            </a:r>
            <a:r>
              <a:rPr kumimoji="1" lang="en-US" altLang="ja-JP" dirty="0" smtClean="0">
                <a:solidFill>
                  <a:srgbClr val="0070C0"/>
                </a:solidFill>
              </a:rPr>
              <a:t>			B4   	</a:t>
            </a:r>
            <a:r>
              <a:rPr kumimoji="1" lang="ja-JP" altLang="en-US" dirty="0" smtClean="0">
                <a:solidFill>
                  <a:srgbClr val="0070C0"/>
                </a:solidFill>
              </a:rPr>
              <a:t>柴山</a:t>
            </a:r>
            <a:r>
              <a:rPr kumimoji="1" lang="ja-JP" altLang="en-US" dirty="0" smtClean="0">
                <a:solidFill>
                  <a:srgbClr val="0070C0"/>
                </a:solidFill>
              </a:rPr>
              <a:t>尚</a:t>
            </a:r>
            <a:r>
              <a:rPr kumimoji="1" lang="ja-JP" altLang="en-US" dirty="0" smtClean="0">
                <a:solidFill>
                  <a:srgbClr val="0070C0"/>
                </a:solidFill>
              </a:rPr>
              <a:t>大</a:t>
            </a:r>
            <a:endParaRPr kumimoji="1" lang="en-US" altLang="ja-JP" dirty="0" smtClean="0">
              <a:solidFill>
                <a:srgbClr val="0070C0"/>
              </a:solidFill>
            </a:endParaRPr>
          </a:p>
          <a:p>
            <a:pPr algn="l"/>
            <a:r>
              <a:rPr lang="en-US" altLang="ja-JP" dirty="0">
                <a:solidFill>
                  <a:srgbClr val="0070C0"/>
                </a:solidFill>
              </a:rPr>
              <a:t>	</a:t>
            </a:r>
            <a:r>
              <a:rPr lang="en-US" altLang="ja-JP" dirty="0" smtClean="0">
                <a:solidFill>
                  <a:srgbClr val="0070C0"/>
                </a:solidFill>
              </a:rPr>
              <a:t>		AMS</a:t>
            </a:r>
            <a:r>
              <a:rPr lang="ja-JP" altLang="en-US" dirty="0" smtClean="0">
                <a:solidFill>
                  <a:srgbClr val="0070C0"/>
                </a:solidFill>
              </a:rPr>
              <a:t>グループ</a:t>
            </a:r>
            <a:r>
              <a:rPr lang="en-US" altLang="ja-JP" dirty="0" smtClean="0">
                <a:solidFill>
                  <a:srgbClr val="0070C0"/>
                </a:solidFill>
              </a:rPr>
              <a:t>	</a:t>
            </a:r>
            <a:r>
              <a:rPr lang="ja-JP" altLang="en-US" dirty="0" smtClean="0">
                <a:solidFill>
                  <a:srgbClr val="0070C0"/>
                </a:solidFill>
              </a:rPr>
              <a:t>高橋努、松村万寿美</a:t>
            </a:r>
            <a:endParaRPr lang="en-US" altLang="ja-JP" dirty="0">
              <a:solidFill>
                <a:srgbClr val="0070C0"/>
              </a:solidFill>
            </a:endParaRPr>
          </a:p>
        </p:txBody>
      </p:sp>
      <p:sp>
        <p:nvSpPr>
          <p:cNvPr id="6" name="テキスト ボックス 5"/>
          <p:cNvSpPr txBox="1"/>
          <p:nvPr/>
        </p:nvSpPr>
        <p:spPr>
          <a:xfrm>
            <a:off x="467544" y="620688"/>
            <a:ext cx="8352928" cy="3046988"/>
          </a:xfrm>
          <a:prstGeom prst="rect">
            <a:avLst/>
          </a:prstGeom>
          <a:noFill/>
        </p:spPr>
        <p:txBody>
          <a:bodyPr wrap="square" rtlCol="0">
            <a:spAutoFit/>
          </a:bodyPr>
          <a:lstStyle/>
          <a:p>
            <a:r>
              <a:rPr kumimoji="1" lang="ja-JP" altLang="en-US" sz="3200" dirty="0" smtClean="0">
                <a:solidFill>
                  <a:srgbClr val="002060"/>
                </a:solidFill>
              </a:rPr>
              <a:t>平成２４年度　行なってきたこと</a:t>
            </a:r>
            <a:endParaRPr kumimoji="1" lang="en-US" altLang="ja-JP" sz="3200" dirty="0" smtClean="0">
              <a:solidFill>
                <a:srgbClr val="002060"/>
              </a:solidFill>
            </a:endParaRPr>
          </a:p>
          <a:p>
            <a:pPr marL="457200" indent="-457200">
              <a:buFont typeface="Arial" pitchFamily="34" charset="0"/>
              <a:buChar char="•"/>
            </a:pPr>
            <a:r>
              <a:rPr kumimoji="1" lang="ja-JP" altLang="en-US" sz="3200" dirty="0" smtClean="0">
                <a:solidFill>
                  <a:srgbClr val="002060"/>
                </a:solidFill>
              </a:rPr>
              <a:t>福島県内の表層土壌試料中のヨウ素－１２９</a:t>
            </a:r>
            <a:endParaRPr kumimoji="1" lang="en-US" altLang="ja-JP" sz="3200" dirty="0" smtClean="0">
              <a:solidFill>
                <a:srgbClr val="002060"/>
              </a:solidFill>
            </a:endParaRPr>
          </a:p>
          <a:p>
            <a:pPr marL="914400" lvl="1" indent="-457200">
              <a:buFont typeface="Arial" pitchFamily="34" charset="0"/>
              <a:buChar char="•"/>
            </a:pPr>
            <a:r>
              <a:rPr lang="ja-JP" altLang="en-US" sz="3200" dirty="0" smtClean="0">
                <a:solidFill>
                  <a:srgbClr val="002060"/>
                </a:solidFill>
              </a:rPr>
              <a:t>ヨウ素－１３１との相関を調べる</a:t>
            </a:r>
            <a:endParaRPr kumimoji="1" lang="en-US" altLang="ja-JP" sz="3200" dirty="0" smtClean="0">
              <a:solidFill>
                <a:srgbClr val="002060"/>
              </a:solidFill>
            </a:endParaRPr>
          </a:p>
          <a:p>
            <a:pPr marL="457200" indent="-457200">
              <a:buFont typeface="Arial" pitchFamily="34" charset="0"/>
              <a:buChar char="•"/>
            </a:pPr>
            <a:r>
              <a:rPr kumimoji="1" lang="ja-JP" altLang="en-US" sz="3200" dirty="0" smtClean="0">
                <a:solidFill>
                  <a:srgbClr val="002060"/>
                </a:solidFill>
              </a:rPr>
              <a:t>大堀川</a:t>
            </a:r>
            <a:r>
              <a:rPr lang="ja-JP" altLang="en-US" sz="3200" dirty="0">
                <a:solidFill>
                  <a:srgbClr val="002060"/>
                </a:solidFill>
              </a:rPr>
              <a:t>流域</a:t>
            </a:r>
            <a:r>
              <a:rPr lang="ja-JP" altLang="en-US" sz="3200" dirty="0" smtClean="0">
                <a:solidFill>
                  <a:srgbClr val="002060"/>
                </a:solidFill>
              </a:rPr>
              <a:t>で</a:t>
            </a:r>
            <a:r>
              <a:rPr kumimoji="1" lang="ja-JP" altLang="en-US" sz="3200" dirty="0" smtClean="0">
                <a:solidFill>
                  <a:srgbClr val="002060"/>
                </a:solidFill>
              </a:rPr>
              <a:t>採取した河川水の溶存態中の放射性</a:t>
            </a:r>
            <a:r>
              <a:rPr lang="ja-JP" altLang="en-US" sz="3200" dirty="0" smtClean="0">
                <a:solidFill>
                  <a:srgbClr val="002060"/>
                </a:solidFill>
              </a:rPr>
              <a:t>セシウムとヨウ素－１２９</a:t>
            </a:r>
            <a:endParaRPr lang="en-US" altLang="ja-JP" sz="3200" dirty="0" smtClean="0">
              <a:solidFill>
                <a:srgbClr val="002060"/>
              </a:solidFill>
            </a:endParaRPr>
          </a:p>
          <a:p>
            <a:pPr marL="914400" lvl="1" indent="-457200">
              <a:buFont typeface="Arial" pitchFamily="34" charset="0"/>
              <a:buChar char="•"/>
            </a:pPr>
            <a:r>
              <a:rPr kumimoji="1" lang="ja-JP" altLang="en-US" sz="3200" dirty="0">
                <a:solidFill>
                  <a:srgbClr val="002060"/>
                </a:solidFill>
              </a:rPr>
              <a:t>浮遊</a:t>
            </a:r>
            <a:r>
              <a:rPr kumimoji="1" lang="ja-JP" altLang="en-US" sz="3200" dirty="0" smtClean="0">
                <a:solidFill>
                  <a:srgbClr val="002060"/>
                </a:solidFill>
              </a:rPr>
              <a:t>砂中の放射性セシウムとの相関</a:t>
            </a:r>
            <a:endParaRPr kumimoji="1" lang="ja-JP" altLang="en-US" sz="3200" dirty="0">
              <a:solidFill>
                <a:srgbClr val="002060"/>
              </a:solidFill>
            </a:endParaRPr>
          </a:p>
        </p:txBody>
      </p:sp>
    </p:spTree>
    <p:extLst>
      <p:ext uri="{BB962C8B-B14F-4D97-AF65-F5344CB8AC3E}">
        <p14:creationId xmlns:p14="http://schemas.microsoft.com/office/powerpoint/2010/main" val="1172501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723" r="15411"/>
          <a:stretch/>
        </p:blipFill>
        <p:spPr>
          <a:xfrm>
            <a:off x="2838450" y="260648"/>
            <a:ext cx="6090544" cy="6358138"/>
          </a:xfrm>
        </p:spPr>
      </p:pic>
      <p:sp>
        <p:nvSpPr>
          <p:cNvPr id="2" name="正方形/長方形 1"/>
          <p:cNvSpPr/>
          <p:nvPr/>
        </p:nvSpPr>
        <p:spPr>
          <a:xfrm>
            <a:off x="6912768" y="1187460"/>
            <a:ext cx="1776320" cy="369332"/>
          </a:xfrm>
          <a:prstGeom prst="rect">
            <a:avLst/>
          </a:prstGeom>
        </p:spPr>
        <p:txBody>
          <a:bodyPr wrap="none">
            <a:spAutoFit/>
          </a:bodyPr>
          <a:lstStyle/>
          <a:p>
            <a:r>
              <a:rPr lang="en-US" altLang="ja-JP" dirty="0"/>
              <a:t>dissolved matter</a:t>
            </a:r>
            <a:endParaRPr lang="ja-JP" altLang="en-US" dirty="0"/>
          </a:p>
        </p:txBody>
      </p:sp>
      <p:sp>
        <p:nvSpPr>
          <p:cNvPr id="5" name="正方形/長方形 4"/>
          <p:cNvSpPr/>
          <p:nvPr/>
        </p:nvSpPr>
        <p:spPr>
          <a:xfrm>
            <a:off x="6912768" y="908720"/>
            <a:ext cx="1786066" cy="369332"/>
          </a:xfrm>
          <a:prstGeom prst="rect">
            <a:avLst/>
          </a:prstGeom>
        </p:spPr>
        <p:txBody>
          <a:bodyPr wrap="none">
            <a:spAutoFit/>
          </a:bodyPr>
          <a:lstStyle/>
          <a:p>
            <a:r>
              <a:rPr lang="ja-JP" altLang="ja-JP" dirty="0"/>
              <a:t>suspended solids</a:t>
            </a:r>
            <a:endParaRPr lang="ja-JP" altLang="en-US" dirty="0"/>
          </a:p>
        </p:txBody>
      </p:sp>
      <p:sp>
        <p:nvSpPr>
          <p:cNvPr id="6" name="テキスト ボックス 5"/>
          <p:cNvSpPr txBox="1"/>
          <p:nvPr/>
        </p:nvSpPr>
        <p:spPr>
          <a:xfrm>
            <a:off x="4536504" y="940619"/>
            <a:ext cx="510076" cy="584775"/>
          </a:xfrm>
          <a:prstGeom prst="rect">
            <a:avLst/>
          </a:prstGeom>
          <a:noFill/>
        </p:spPr>
        <p:txBody>
          <a:bodyPr wrap="none" rtlCol="0">
            <a:spAutoFit/>
          </a:bodyPr>
          <a:lstStyle/>
          <a:p>
            <a:r>
              <a:rPr lang="ja-JP" altLang="en-US" sz="800" dirty="0" smtClean="0">
                <a:solidFill>
                  <a:srgbClr val="0070C0"/>
                </a:solidFill>
              </a:rPr>
              <a:t>●</a:t>
            </a:r>
            <a:r>
              <a:rPr lang="en-US" altLang="ja-JP" sz="800" dirty="0" smtClean="0">
                <a:solidFill>
                  <a:srgbClr val="0070C0"/>
                </a:solidFill>
              </a:rPr>
              <a:t> </a:t>
            </a:r>
            <a:r>
              <a:rPr lang="en-US" altLang="ja-JP" sz="800" baseline="30000" dirty="0">
                <a:solidFill>
                  <a:srgbClr val="0070C0"/>
                </a:solidFill>
              </a:rPr>
              <a:t>137</a:t>
            </a:r>
            <a:r>
              <a:rPr lang="en-US" altLang="ja-JP" sz="800" dirty="0">
                <a:solidFill>
                  <a:srgbClr val="0070C0"/>
                </a:solidFill>
              </a:rPr>
              <a:t>Cs</a:t>
            </a:r>
          </a:p>
          <a:p>
            <a:r>
              <a:rPr lang="ja-JP" altLang="en-US" sz="800" dirty="0" smtClean="0">
                <a:solidFill>
                  <a:srgbClr val="FF0000"/>
                </a:solidFill>
              </a:rPr>
              <a:t>● </a:t>
            </a:r>
            <a:r>
              <a:rPr lang="en-US" altLang="ja-JP" sz="800" baseline="30000" dirty="0" smtClean="0">
                <a:solidFill>
                  <a:srgbClr val="FF0000"/>
                </a:solidFill>
              </a:rPr>
              <a:t>134</a:t>
            </a:r>
            <a:r>
              <a:rPr lang="en-US" altLang="ja-JP" sz="800" dirty="0" smtClean="0">
                <a:solidFill>
                  <a:srgbClr val="FF0000"/>
                </a:solidFill>
              </a:rPr>
              <a:t>Cs</a:t>
            </a:r>
          </a:p>
          <a:p>
            <a:endParaRPr lang="en-US" altLang="ja-JP" sz="800" dirty="0" smtClean="0">
              <a:solidFill>
                <a:srgbClr val="FF0000"/>
              </a:solidFill>
            </a:endParaRPr>
          </a:p>
          <a:p>
            <a:r>
              <a:rPr lang="ja-JP" altLang="en-US" sz="800" dirty="0">
                <a:solidFill>
                  <a:srgbClr val="00B050"/>
                </a:solidFill>
              </a:rPr>
              <a:t>●</a:t>
            </a:r>
            <a:r>
              <a:rPr lang="en-US" altLang="ja-JP" sz="800" dirty="0">
                <a:solidFill>
                  <a:srgbClr val="00B050"/>
                </a:solidFill>
              </a:rPr>
              <a:t> </a:t>
            </a:r>
            <a:r>
              <a:rPr lang="en-US" altLang="ja-JP" sz="800" baseline="30000" dirty="0" smtClean="0">
                <a:solidFill>
                  <a:srgbClr val="00B050"/>
                </a:solidFill>
              </a:rPr>
              <a:t>137</a:t>
            </a:r>
            <a:r>
              <a:rPr lang="en-US" altLang="ja-JP" sz="800" dirty="0" smtClean="0">
                <a:solidFill>
                  <a:srgbClr val="00B050"/>
                </a:solidFill>
              </a:rPr>
              <a:t>Cs</a:t>
            </a:r>
            <a:endParaRPr lang="en-US" altLang="ja-JP" sz="800" dirty="0">
              <a:solidFill>
                <a:srgbClr val="00B050"/>
              </a:solidFill>
            </a:endParaRPr>
          </a:p>
        </p:txBody>
      </p:sp>
      <p:sp>
        <p:nvSpPr>
          <p:cNvPr id="3" name="正方形/長方形 2"/>
          <p:cNvSpPr/>
          <p:nvPr/>
        </p:nvSpPr>
        <p:spPr>
          <a:xfrm>
            <a:off x="6408712" y="1772816"/>
            <a:ext cx="151216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032997" y="1482862"/>
            <a:ext cx="428322" cy="307777"/>
          </a:xfrm>
          <a:prstGeom prst="rect">
            <a:avLst/>
          </a:prstGeom>
          <a:noFill/>
        </p:spPr>
        <p:txBody>
          <a:bodyPr wrap="none" rtlCol="0">
            <a:spAutoFit/>
          </a:bodyPr>
          <a:lstStyle/>
          <a:p>
            <a:r>
              <a:rPr kumimoji="1" lang="en-US" altLang="ja-JP" sz="1400" dirty="0" smtClean="0"/>
              <a:t>10</a:t>
            </a:r>
            <a:r>
              <a:rPr kumimoji="1" lang="en-US" altLang="ja-JP" sz="1400" baseline="30000" dirty="0" smtClean="0"/>
              <a:t>4</a:t>
            </a:r>
            <a:endParaRPr kumimoji="1" lang="ja-JP" altLang="en-US" sz="1400" baseline="30000" dirty="0"/>
          </a:p>
        </p:txBody>
      </p:sp>
      <p:sp>
        <p:nvSpPr>
          <p:cNvPr id="8" name="テキスト ボックス 7"/>
          <p:cNvSpPr txBox="1"/>
          <p:nvPr/>
        </p:nvSpPr>
        <p:spPr>
          <a:xfrm>
            <a:off x="8043630" y="3460899"/>
            <a:ext cx="428322" cy="307777"/>
          </a:xfrm>
          <a:prstGeom prst="rect">
            <a:avLst/>
          </a:prstGeom>
          <a:noFill/>
        </p:spPr>
        <p:txBody>
          <a:bodyPr wrap="none" rtlCol="0">
            <a:spAutoFit/>
          </a:bodyPr>
          <a:lstStyle/>
          <a:p>
            <a:r>
              <a:rPr kumimoji="1" lang="en-US" altLang="ja-JP" sz="1400" dirty="0" smtClean="0"/>
              <a:t>10</a:t>
            </a:r>
            <a:r>
              <a:rPr kumimoji="1" lang="en-US" altLang="ja-JP" sz="1400" baseline="30000" dirty="0" smtClean="0"/>
              <a:t>3</a:t>
            </a:r>
            <a:endParaRPr kumimoji="1" lang="ja-JP" altLang="en-US" sz="1400" baseline="30000" dirty="0"/>
          </a:p>
        </p:txBody>
      </p:sp>
      <p:sp>
        <p:nvSpPr>
          <p:cNvPr id="9" name="テキスト ボックス 8"/>
          <p:cNvSpPr txBox="1"/>
          <p:nvPr/>
        </p:nvSpPr>
        <p:spPr>
          <a:xfrm>
            <a:off x="8043630" y="5465588"/>
            <a:ext cx="428322" cy="307777"/>
          </a:xfrm>
          <a:prstGeom prst="rect">
            <a:avLst/>
          </a:prstGeom>
          <a:noFill/>
        </p:spPr>
        <p:txBody>
          <a:bodyPr wrap="none" rtlCol="0">
            <a:spAutoFit/>
          </a:bodyPr>
          <a:lstStyle/>
          <a:p>
            <a:r>
              <a:rPr kumimoji="1" lang="en-US" altLang="ja-JP" sz="1400" dirty="0" smtClean="0"/>
              <a:t>10</a:t>
            </a:r>
            <a:r>
              <a:rPr kumimoji="1" lang="en-US" altLang="ja-JP" sz="1400" baseline="30000" dirty="0" smtClean="0"/>
              <a:t>2</a:t>
            </a:r>
            <a:endParaRPr kumimoji="1" lang="ja-JP" altLang="en-US" sz="1400" baseline="30000" dirty="0"/>
          </a:p>
        </p:txBody>
      </p:sp>
      <p:sp>
        <p:nvSpPr>
          <p:cNvPr id="10" name="テキスト ボックス 9"/>
          <p:cNvSpPr txBox="1"/>
          <p:nvPr/>
        </p:nvSpPr>
        <p:spPr>
          <a:xfrm>
            <a:off x="3456384" y="1482862"/>
            <a:ext cx="428322" cy="307777"/>
          </a:xfrm>
          <a:prstGeom prst="rect">
            <a:avLst/>
          </a:prstGeom>
          <a:solidFill>
            <a:schemeClr val="bg1"/>
          </a:solidFill>
        </p:spPr>
        <p:txBody>
          <a:bodyPr wrap="none" rtlCol="0">
            <a:spAutoFit/>
          </a:bodyPr>
          <a:lstStyle/>
          <a:p>
            <a:r>
              <a:rPr kumimoji="1" lang="en-US" altLang="ja-JP" sz="1400" dirty="0" smtClean="0"/>
              <a:t>10</a:t>
            </a:r>
            <a:r>
              <a:rPr kumimoji="1" lang="en-US" altLang="ja-JP" sz="1400" baseline="30000" dirty="0" smtClean="0"/>
              <a:t>3</a:t>
            </a:r>
            <a:endParaRPr kumimoji="1" lang="ja-JP" altLang="en-US" sz="1400" baseline="30000" dirty="0"/>
          </a:p>
        </p:txBody>
      </p:sp>
      <p:sp>
        <p:nvSpPr>
          <p:cNvPr id="11" name="テキスト ボックス 10"/>
          <p:cNvSpPr txBox="1"/>
          <p:nvPr/>
        </p:nvSpPr>
        <p:spPr>
          <a:xfrm>
            <a:off x="3456384" y="3460899"/>
            <a:ext cx="428322" cy="307777"/>
          </a:xfrm>
          <a:prstGeom prst="rect">
            <a:avLst/>
          </a:prstGeom>
          <a:solidFill>
            <a:schemeClr val="bg1"/>
          </a:solidFill>
        </p:spPr>
        <p:txBody>
          <a:bodyPr wrap="none" rtlCol="0">
            <a:spAutoFit/>
          </a:bodyPr>
          <a:lstStyle/>
          <a:p>
            <a:r>
              <a:rPr kumimoji="1" lang="en-US" altLang="ja-JP" sz="1400" dirty="0" smtClean="0"/>
              <a:t>10</a:t>
            </a:r>
            <a:r>
              <a:rPr kumimoji="1" lang="en-US" altLang="ja-JP" sz="1400" baseline="30000" dirty="0" smtClean="0"/>
              <a:t>2</a:t>
            </a:r>
            <a:endParaRPr kumimoji="1" lang="ja-JP" altLang="en-US" sz="1400" baseline="30000" dirty="0"/>
          </a:p>
        </p:txBody>
      </p:sp>
      <p:sp>
        <p:nvSpPr>
          <p:cNvPr id="12" name="テキスト ボックス 11"/>
          <p:cNvSpPr txBox="1"/>
          <p:nvPr/>
        </p:nvSpPr>
        <p:spPr>
          <a:xfrm>
            <a:off x="3477650" y="5425479"/>
            <a:ext cx="428322" cy="307777"/>
          </a:xfrm>
          <a:prstGeom prst="rect">
            <a:avLst/>
          </a:prstGeom>
          <a:solidFill>
            <a:schemeClr val="bg1"/>
          </a:solidFill>
        </p:spPr>
        <p:txBody>
          <a:bodyPr wrap="none" rtlCol="0">
            <a:spAutoFit/>
          </a:bodyPr>
          <a:lstStyle/>
          <a:p>
            <a:r>
              <a:rPr kumimoji="1" lang="en-US" altLang="ja-JP" sz="1400" dirty="0" smtClean="0"/>
              <a:t>10</a:t>
            </a:r>
            <a:r>
              <a:rPr kumimoji="1" lang="en-US" altLang="ja-JP" sz="1400" baseline="30000" dirty="0" smtClean="0"/>
              <a:t>1</a:t>
            </a:r>
            <a:endParaRPr kumimoji="1" lang="ja-JP" altLang="en-US" sz="1400" baseline="30000" dirty="0"/>
          </a:p>
        </p:txBody>
      </p:sp>
      <p:sp>
        <p:nvSpPr>
          <p:cNvPr id="13" name="テキスト ボックス 12"/>
          <p:cNvSpPr txBox="1"/>
          <p:nvPr/>
        </p:nvSpPr>
        <p:spPr>
          <a:xfrm rot="-5400000">
            <a:off x="2037050" y="3480057"/>
            <a:ext cx="2487669" cy="369332"/>
          </a:xfrm>
          <a:prstGeom prst="rect">
            <a:avLst/>
          </a:prstGeom>
          <a:solidFill>
            <a:schemeClr val="bg1"/>
          </a:solidFill>
        </p:spPr>
        <p:txBody>
          <a:bodyPr wrap="none" rtlCol="0">
            <a:spAutoFit/>
          </a:bodyPr>
          <a:lstStyle/>
          <a:p>
            <a:r>
              <a:rPr lang="en-US" altLang="ja-JP" dirty="0" smtClean="0"/>
              <a:t>Dissolved matter  </a:t>
            </a:r>
            <a:r>
              <a:rPr lang="en-US" altLang="ja-JP" dirty="0" err="1" smtClean="0"/>
              <a:t>mBq</a:t>
            </a:r>
            <a:r>
              <a:rPr lang="en-US" altLang="ja-JP" dirty="0" smtClean="0"/>
              <a:t>/L</a:t>
            </a:r>
            <a:endParaRPr kumimoji="1" lang="ja-JP" altLang="en-US" dirty="0"/>
          </a:p>
        </p:txBody>
      </p:sp>
      <p:sp>
        <p:nvSpPr>
          <p:cNvPr id="14" name="テキスト ボックス 13"/>
          <p:cNvSpPr txBox="1"/>
          <p:nvPr/>
        </p:nvSpPr>
        <p:spPr>
          <a:xfrm rot="-5400000">
            <a:off x="7573174" y="3513340"/>
            <a:ext cx="2342308" cy="369332"/>
          </a:xfrm>
          <a:prstGeom prst="rect">
            <a:avLst/>
          </a:prstGeom>
          <a:solidFill>
            <a:schemeClr val="bg1"/>
          </a:solidFill>
        </p:spPr>
        <p:txBody>
          <a:bodyPr wrap="none" rtlCol="0">
            <a:spAutoFit/>
          </a:bodyPr>
          <a:lstStyle/>
          <a:p>
            <a:r>
              <a:rPr lang="en-US" altLang="ja-JP" dirty="0" smtClean="0"/>
              <a:t>Suspended solids  </a:t>
            </a:r>
            <a:r>
              <a:rPr lang="en-US" altLang="ja-JP" dirty="0" err="1" smtClean="0"/>
              <a:t>Bq</a:t>
            </a:r>
            <a:r>
              <a:rPr lang="en-US" altLang="ja-JP" dirty="0" smtClean="0"/>
              <a:t>/L</a:t>
            </a:r>
            <a:endParaRPr kumimoji="1" lang="ja-JP" altLang="en-US" dirty="0"/>
          </a:p>
        </p:txBody>
      </p:sp>
      <p:sp>
        <p:nvSpPr>
          <p:cNvPr id="15" name="テキスト ボックス 14"/>
          <p:cNvSpPr txBox="1"/>
          <p:nvPr/>
        </p:nvSpPr>
        <p:spPr>
          <a:xfrm>
            <a:off x="251520" y="266081"/>
            <a:ext cx="8496944" cy="646331"/>
          </a:xfrm>
          <a:prstGeom prst="rect">
            <a:avLst/>
          </a:prstGeom>
          <a:noFill/>
        </p:spPr>
        <p:txBody>
          <a:bodyPr wrap="square" rtlCol="0">
            <a:spAutoFit/>
          </a:bodyPr>
          <a:lstStyle/>
          <a:p>
            <a:r>
              <a:rPr kumimoji="1" lang="ja-JP" altLang="en-US" dirty="0" smtClean="0"/>
              <a:t>昭和橋の下に設置された浮遊砂サンプラーの試料を採取するときに河川水を採取して</a:t>
            </a:r>
            <a:r>
              <a:rPr kumimoji="1" lang="en-US" altLang="ja-JP" dirty="0" smtClean="0"/>
              <a:t>0.2 </a:t>
            </a:r>
            <a:r>
              <a:rPr kumimoji="1" lang="en-US" altLang="ja-JP" dirty="0" err="1" smtClean="0"/>
              <a:t>μm</a:t>
            </a:r>
            <a:r>
              <a:rPr kumimoji="1" lang="ja-JP" altLang="en-US" dirty="0" smtClean="0"/>
              <a:t>フィルターでろ過し</a:t>
            </a:r>
            <a:r>
              <a:rPr lang="ja-JP" altLang="en-US" dirty="0" smtClean="0"/>
              <a:t>た</a:t>
            </a:r>
            <a:r>
              <a:rPr lang="ja-JP" altLang="en-US" dirty="0" err="1" smtClean="0"/>
              <a:t>ろ</a:t>
            </a:r>
            <a:r>
              <a:rPr lang="ja-JP" altLang="en-US" dirty="0" smtClean="0"/>
              <a:t>液</a:t>
            </a:r>
            <a:r>
              <a:rPr kumimoji="1" lang="ja-JP" altLang="en-US" dirty="0" smtClean="0"/>
              <a:t>中の放射性セシウム（溶存態）</a:t>
            </a:r>
            <a:endParaRPr kumimoji="1" lang="ja-JP" altLang="en-US" dirty="0"/>
          </a:p>
        </p:txBody>
      </p:sp>
    </p:spTree>
    <p:extLst>
      <p:ext uri="{BB962C8B-B14F-4D97-AF65-F5344CB8AC3E}">
        <p14:creationId xmlns:p14="http://schemas.microsoft.com/office/powerpoint/2010/main" val="2694463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536" y="-7099"/>
            <a:ext cx="9824594" cy="6858000"/>
          </a:xfrm>
        </p:spPr>
      </p:pic>
      <p:sp>
        <p:nvSpPr>
          <p:cNvPr id="5" name="テキスト ボックス 4"/>
          <p:cNvSpPr txBox="1"/>
          <p:nvPr/>
        </p:nvSpPr>
        <p:spPr>
          <a:xfrm>
            <a:off x="4860032" y="2204864"/>
            <a:ext cx="1656223" cy="461665"/>
          </a:xfrm>
          <a:prstGeom prst="rect">
            <a:avLst/>
          </a:prstGeom>
          <a:noFill/>
        </p:spPr>
        <p:txBody>
          <a:bodyPr wrap="none" rtlCol="0">
            <a:spAutoFit/>
          </a:bodyPr>
          <a:lstStyle/>
          <a:p>
            <a:r>
              <a:rPr kumimoji="1" lang="en-US" altLang="ja-JP" sz="2400" dirty="0" smtClean="0">
                <a:ea typeface="HG創英角ｺﾞｼｯｸUB" pitchFamily="49" charset="-128"/>
              </a:rPr>
              <a:t>2.68×10</a:t>
            </a:r>
            <a:r>
              <a:rPr kumimoji="1" lang="ja-JP" altLang="en-US" sz="2400" baseline="30000" dirty="0" smtClean="0">
                <a:ea typeface="HG創英角ｺﾞｼｯｸUB" pitchFamily="49" charset="-128"/>
              </a:rPr>
              <a:t>－</a:t>
            </a:r>
            <a:r>
              <a:rPr kumimoji="1" lang="en-US" altLang="ja-JP" sz="2400" baseline="30000" dirty="0" smtClean="0">
                <a:ea typeface="HG創英角ｺﾞｼｯｸUB" pitchFamily="49" charset="-128"/>
              </a:rPr>
              <a:t>5</a:t>
            </a:r>
            <a:endParaRPr kumimoji="1" lang="ja-JP" altLang="en-US" sz="2400" baseline="30000" dirty="0">
              <a:ea typeface="HG創英角ｺﾞｼｯｸUB" pitchFamily="49" charset="-128"/>
            </a:endParaRPr>
          </a:p>
        </p:txBody>
      </p:sp>
      <p:sp>
        <p:nvSpPr>
          <p:cNvPr id="2" name="テキスト ボックス 1"/>
          <p:cNvSpPr txBox="1"/>
          <p:nvPr/>
        </p:nvSpPr>
        <p:spPr>
          <a:xfrm>
            <a:off x="4860032" y="4871393"/>
            <a:ext cx="2060051" cy="461665"/>
          </a:xfrm>
          <a:prstGeom prst="rect">
            <a:avLst/>
          </a:prstGeom>
          <a:noFill/>
        </p:spPr>
        <p:txBody>
          <a:bodyPr wrap="none" rtlCol="0">
            <a:spAutoFit/>
          </a:bodyPr>
          <a:lstStyle/>
          <a:p>
            <a:r>
              <a:rPr kumimoji="1" lang="en-US" altLang="ja-JP" sz="2400" dirty="0" err="1" smtClean="0"/>
              <a:t>Kd</a:t>
            </a:r>
            <a:r>
              <a:rPr kumimoji="1" lang="en-US" altLang="ja-JP" sz="2400" dirty="0" smtClean="0"/>
              <a:t> = 3.73×10</a:t>
            </a:r>
            <a:r>
              <a:rPr kumimoji="1" lang="en-US" altLang="ja-JP" sz="2400" baseline="30000" dirty="0" smtClean="0"/>
              <a:t>4</a:t>
            </a:r>
            <a:endParaRPr kumimoji="1" lang="ja-JP" altLang="en-US" sz="2400" baseline="30000" dirty="0"/>
          </a:p>
        </p:txBody>
      </p:sp>
    </p:spTree>
    <p:extLst>
      <p:ext uri="{BB962C8B-B14F-4D97-AF65-F5344CB8AC3E}">
        <p14:creationId xmlns:p14="http://schemas.microsoft.com/office/powerpoint/2010/main" val="415412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6084168" y="548680"/>
            <a:ext cx="2868179" cy="842862"/>
            <a:chOff x="1562986" y="3615070"/>
            <a:chExt cx="6669281" cy="1959879"/>
          </a:xfrm>
        </p:grpSpPr>
        <p:sp>
          <p:nvSpPr>
            <p:cNvPr id="5" name="フリーフォーム 4"/>
            <p:cNvSpPr/>
            <p:nvPr/>
          </p:nvSpPr>
          <p:spPr>
            <a:xfrm>
              <a:off x="1562986" y="3615070"/>
              <a:ext cx="6669281" cy="1959879"/>
            </a:xfrm>
            <a:custGeom>
              <a:avLst/>
              <a:gdLst>
                <a:gd name="connsiteX0" fmla="*/ 0 w 6669281"/>
                <a:gd name="connsiteY0" fmla="*/ 0 h 1959879"/>
                <a:gd name="connsiteX1" fmla="*/ 159488 w 6669281"/>
                <a:gd name="connsiteY1" fmla="*/ 233916 h 1959879"/>
                <a:gd name="connsiteX2" fmla="*/ 116958 w 6669281"/>
                <a:gd name="connsiteY2" fmla="*/ 520995 h 1959879"/>
                <a:gd name="connsiteX3" fmla="*/ 180754 w 6669281"/>
                <a:gd name="connsiteY3" fmla="*/ 637953 h 1959879"/>
                <a:gd name="connsiteX4" fmla="*/ 202019 w 6669281"/>
                <a:gd name="connsiteY4" fmla="*/ 712381 h 1959879"/>
                <a:gd name="connsiteX5" fmla="*/ 223284 w 6669281"/>
                <a:gd name="connsiteY5" fmla="*/ 808074 h 1959879"/>
                <a:gd name="connsiteX6" fmla="*/ 287079 w 6669281"/>
                <a:gd name="connsiteY6" fmla="*/ 946297 h 1959879"/>
                <a:gd name="connsiteX7" fmla="*/ 393405 w 6669281"/>
                <a:gd name="connsiteY7" fmla="*/ 1286539 h 1959879"/>
                <a:gd name="connsiteX8" fmla="*/ 542261 w 6669281"/>
                <a:gd name="connsiteY8" fmla="*/ 1307804 h 1959879"/>
                <a:gd name="connsiteX9" fmla="*/ 797442 w 6669281"/>
                <a:gd name="connsiteY9" fmla="*/ 1350335 h 1959879"/>
                <a:gd name="connsiteX10" fmla="*/ 1105786 w 6669281"/>
                <a:gd name="connsiteY10" fmla="*/ 1403497 h 1959879"/>
                <a:gd name="connsiteX11" fmla="*/ 1275907 w 6669281"/>
                <a:gd name="connsiteY11" fmla="*/ 1254642 h 1959879"/>
                <a:gd name="connsiteX12" fmla="*/ 1424763 w 6669281"/>
                <a:gd name="connsiteY12" fmla="*/ 1084521 h 1959879"/>
                <a:gd name="connsiteX13" fmla="*/ 1616149 w 6669281"/>
                <a:gd name="connsiteY13" fmla="*/ 1041990 h 1959879"/>
                <a:gd name="connsiteX14" fmla="*/ 1828800 w 6669281"/>
                <a:gd name="connsiteY14" fmla="*/ 1095153 h 1959879"/>
                <a:gd name="connsiteX15" fmla="*/ 2009554 w 6669281"/>
                <a:gd name="connsiteY15" fmla="*/ 1148316 h 1959879"/>
                <a:gd name="connsiteX16" fmla="*/ 2200940 w 6669281"/>
                <a:gd name="connsiteY16" fmla="*/ 1084521 h 1959879"/>
                <a:gd name="connsiteX17" fmla="*/ 2434856 w 6669281"/>
                <a:gd name="connsiteY17" fmla="*/ 1041990 h 1959879"/>
                <a:gd name="connsiteX18" fmla="*/ 2743200 w 6669281"/>
                <a:gd name="connsiteY18" fmla="*/ 1105786 h 1959879"/>
                <a:gd name="connsiteX19" fmla="*/ 3104707 w 6669281"/>
                <a:gd name="connsiteY19" fmla="*/ 1127051 h 1959879"/>
                <a:gd name="connsiteX20" fmla="*/ 3391786 w 6669281"/>
                <a:gd name="connsiteY20" fmla="*/ 1148316 h 1959879"/>
                <a:gd name="connsiteX21" fmla="*/ 3657600 w 6669281"/>
                <a:gd name="connsiteY21" fmla="*/ 1190846 h 1959879"/>
                <a:gd name="connsiteX22" fmla="*/ 3912781 w 6669281"/>
                <a:gd name="connsiteY22" fmla="*/ 1286539 h 1959879"/>
                <a:gd name="connsiteX23" fmla="*/ 4189228 w 6669281"/>
                <a:gd name="connsiteY23" fmla="*/ 1339702 h 1959879"/>
                <a:gd name="connsiteX24" fmla="*/ 4391247 w 6669281"/>
                <a:gd name="connsiteY24" fmla="*/ 1275907 h 1959879"/>
                <a:gd name="connsiteX25" fmla="*/ 4603898 w 6669281"/>
                <a:gd name="connsiteY25" fmla="*/ 1095153 h 1959879"/>
                <a:gd name="connsiteX26" fmla="*/ 4869712 w 6669281"/>
                <a:gd name="connsiteY26" fmla="*/ 903767 h 1959879"/>
                <a:gd name="connsiteX27" fmla="*/ 5124893 w 6669281"/>
                <a:gd name="connsiteY27" fmla="*/ 765544 h 1959879"/>
                <a:gd name="connsiteX28" fmla="*/ 5380074 w 6669281"/>
                <a:gd name="connsiteY28" fmla="*/ 765544 h 1959879"/>
                <a:gd name="connsiteX29" fmla="*/ 5560828 w 6669281"/>
                <a:gd name="connsiteY29" fmla="*/ 850604 h 1959879"/>
                <a:gd name="connsiteX30" fmla="*/ 5730949 w 6669281"/>
                <a:gd name="connsiteY30" fmla="*/ 988828 h 1959879"/>
                <a:gd name="connsiteX31" fmla="*/ 5869172 w 6669281"/>
                <a:gd name="connsiteY31" fmla="*/ 1403497 h 1959879"/>
                <a:gd name="connsiteX32" fmla="*/ 5922335 w 6669281"/>
                <a:gd name="connsiteY32" fmla="*/ 1584251 h 1959879"/>
                <a:gd name="connsiteX33" fmla="*/ 6060558 w 6669281"/>
                <a:gd name="connsiteY33" fmla="*/ 1743739 h 1959879"/>
                <a:gd name="connsiteX34" fmla="*/ 6198781 w 6669281"/>
                <a:gd name="connsiteY34" fmla="*/ 1828800 h 1959879"/>
                <a:gd name="connsiteX35" fmla="*/ 6368902 w 6669281"/>
                <a:gd name="connsiteY35" fmla="*/ 1924493 h 1959879"/>
                <a:gd name="connsiteX36" fmla="*/ 6475228 w 6669281"/>
                <a:gd name="connsiteY36" fmla="*/ 1956390 h 1959879"/>
                <a:gd name="connsiteX37" fmla="*/ 6517758 w 6669281"/>
                <a:gd name="connsiteY37" fmla="*/ 1850065 h 1959879"/>
                <a:gd name="connsiteX38" fmla="*/ 6655981 w 6669281"/>
                <a:gd name="connsiteY38" fmla="*/ 1850065 h 1959879"/>
                <a:gd name="connsiteX39" fmla="*/ 6655981 w 6669281"/>
                <a:gd name="connsiteY39" fmla="*/ 1860697 h 195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69281" h="1959879">
                  <a:moveTo>
                    <a:pt x="0" y="0"/>
                  </a:moveTo>
                  <a:cubicBezTo>
                    <a:pt x="69997" y="73542"/>
                    <a:pt x="139995" y="147084"/>
                    <a:pt x="159488" y="233916"/>
                  </a:cubicBezTo>
                  <a:cubicBezTo>
                    <a:pt x="178981" y="320749"/>
                    <a:pt x="113414" y="453656"/>
                    <a:pt x="116958" y="520995"/>
                  </a:cubicBezTo>
                  <a:cubicBezTo>
                    <a:pt x="120502" y="588335"/>
                    <a:pt x="166577" y="606055"/>
                    <a:pt x="180754" y="637953"/>
                  </a:cubicBezTo>
                  <a:cubicBezTo>
                    <a:pt x="194931" y="669851"/>
                    <a:pt x="194931" y="684028"/>
                    <a:pt x="202019" y="712381"/>
                  </a:cubicBezTo>
                  <a:cubicBezTo>
                    <a:pt x="209107" y="740734"/>
                    <a:pt x="209107" y="769088"/>
                    <a:pt x="223284" y="808074"/>
                  </a:cubicBezTo>
                  <a:cubicBezTo>
                    <a:pt x="237461" y="847060"/>
                    <a:pt x="258726" y="866553"/>
                    <a:pt x="287079" y="946297"/>
                  </a:cubicBezTo>
                  <a:cubicBezTo>
                    <a:pt x="315433" y="1026041"/>
                    <a:pt x="350875" y="1226288"/>
                    <a:pt x="393405" y="1286539"/>
                  </a:cubicBezTo>
                  <a:cubicBezTo>
                    <a:pt x="435935" y="1346790"/>
                    <a:pt x="542261" y="1307804"/>
                    <a:pt x="542261" y="1307804"/>
                  </a:cubicBezTo>
                  <a:lnTo>
                    <a:pt x="797442" y="1350335"/>
                  </a:lnTo>
                  <a:cubicBezTo>
                    <a:pt x="891363" y="1366284"/>
                    <a:pt x="1026042" y="1419446"/>
                    <a:pt x="1105786" y="1403497"/>
                  </a:cubicBezTo>
                  <a:cubicBezTo>
                    <a:pt x="1185530" y="1387548"/>
                    <a:pt x="1222744" y="1307805"/>
                    <a:pt x="1275907" y="1254642"/>
                  </a:cubicBezTo>
                  <a:cubicBezTo>
                    <a:pt x="1329070" y="1201479"/>
                    <a:pt x="1368056" y="1119963"/>
                    <a:pt x="1424763" y="1084521"/>
                  </a:cubicBezTo>
                  <a:cubicBezTo>
                    <a:pt x="1481470" y="1049079"/>
                    <a:pt x="1548810" y="1040218"/>
                    <a:pt x="1616149" y="1041990"/>
                  </a:cubicBezTo>
                  <a:cubicBezTo>
                    <a:pt x="1683488" y="1043762"/>
                    <a:pt x="1763233" y="1077432"/>
                    <a:pt x="1828800" y="1095153"/>
                  </a:cubicBezTo>
                  <a:cubicBezTo>
                    <a:pt x="1894368" y="1112874"/>
                    <a:pt x="1947531" y="1150088"/>
                    <a:pt x="2009554" y="1148316"/>
                  </a:cubicBezTo>
                  <a:cubicBezTo>
                    <a:pt x="2071577" y="1146544"/>
                    <a:pt x="2130056" y="1102242"/>
                    <a:pt x="2200940" y="1084521"/>
                  </a:cubicBezTo>
                  <a:cubicBezTo>
                    <a:pt x="2271824" y="1066800"/>
                    <a:pt x="2344480" y="1038446"/>
                    <a:pt x="2434856" y="1041990"/>
                  </a:cubicBezTo>
                  <a:cubicBezTo>
                    <a:pt x="2525232" y="1045534"/>
                    <a:pt x="2631558" y="1091609"/>
                    <a:pt x="2743200" y="1105786"/>
                  </a:cubicBezTo>
                  <a:cubicBezTo>
                    <a:pt x="2854842" y="1119963"/>
                    <a:pt x="3104707" y="1127051"/>
                    <a:pt x="3104707" y="1127051"/>
                  </a:cubicBezTo>
                  <a:cubicBezTo>
                    <a:pt x="3212805" y="1134139"/>
                    <a:pt x="3299637" y="1137684"/>
                    <a:pt x="3391786" y="1148316"/>
                  </a:cubicBezTo>
                  <a:cubicBezTo>
                    <a:pt x="3483935" y="1158949"/>
                    <a:pt x="3570768" y="1167809"/>
                    <a:pt x="3657600" y="1190846"/>
                  </a:cubicBezTo>
                  <a:cubicBezTo>
                    <a:pt x="3744432" y="1213883"/>
                    <a:pt x="3824176" y="1261730"/>
                    <a:pt x="3912781" y="1286539"/>
                  </a:cubicBezTo>
                  <a:cubicBezTo>
                    <a:pt x="4001386" y="1311348"/>
                    <a:pt x="4109484" y="1341474"/>
                    <a:pt x="4189228" y="1339702"/>
                  </a:cubicBezTo>
                  <a:cubicBezTo>
                    <a:pt x="4268972" y="1337930"/>
                    <a:pt x="4322135" y="1316665"/>
                    <a:pt x="4391247" y="1275907"/>
                  </a:cubicBezTo>
                  <a:cubicBezTo>
                    <a:pt x="4460359" y="1235149"/>
                    <a:pt x="4524154" y="1157176"/>
                    <a:pt x="4603898" y="1095153"/>
                  </a:cubicBezTo>
                  <a:cubicBezTo>
                    <a:pt x="4683642" y="1033130"/>
                    <a:pt x="4782879" y="958702"/>
                    <a:pt x="4869712" y="903767"/>
                  </a:cubicBezTo>
                  <a:cubicBezTo>
                    <a:pt x="4956545" y="848832"/>
                    <a:pt x="5039833" y="788581"/>
                    <a:pt x="5124893" y="765544"/>
                  </a:cubicBezTo>
                  <a:cubicBezTo>
                    <a:pt x="5209953" y="742507"/>
                    <a:pt x="5307418" y="751367"/>
                    <a:pt x="5380074" y="765544"/>
                  </a:cubicBezTo>
                  <a:cubicBezTo>
                    <a:pt x="5452730" y="779721"/>
                    <a:pt x="5502349" y="813390"/>
                    <a:pt x="5560828" y="850604"/>
                  </a:cubicBezTo>
                  <a:cubicBezTo>
                    <a:pt x="5619307" y="887818"/>
                    <a:pt x="5679558" y="896679"/>
                    <a:pt x="5730949" y="988828"/>
                  </a:cubicBezTo>
                  <a:cubicBezTo>
                    <a:pt x="5782340" y="1080977"/>
                    <a:pt x="5837274" y="1304260"/>
                    <a:pt x="5869172" y="1403497"/>
                  </a:cubicBezTo>
                  <a:cubicBezTo>
                    <a:pt x="5901070" y="1502734"/>
                    <a:pt x="5890437" y="1527544"/>
                    <a:pt x="5922335" y="1584251"/>
                  </a:cubicBezTo>
                  <a:cubicBezTo>
                    <a:pt x="5954233" y="1640958"/>
                    <a:pt x="6014484" y="1702981"/>
                    <a:pt x="6060558" y="1743739"/>
                  </a:cubicBezTo>
                  <a:cubicBezTo>
                    <a:pt x="6106632" y="1784497"/>
                    <a:pt x="6147390" y="1798674"/>
                    <a:pt x="6198781" y="1828800"/>
                  </a:cubicBezTo>
                  <a:cubicBezTo>
                    <a:pt x="6250172" y="1858926"/>
                    <a:pt x="6322828" y="1903228"/>
                    <a:pt x="6368902" y="1924493"/>
                  </a:cubicBezTo>
                  <a:cubicBezTo>
                    <a:pt x="6414976" y="1945758"/>
                    <a:pt x="6450419" y="1968795"/>
                    <a:pt x="6475228" y="1956390"/>
                  </a:cubicBezTo>
                  <a:cubicBezTo>
                    <a:pt x="6500037" y="1943985"/>
                    <a:pt x="6487633" y="1867786"/>
                    <a:pt x="6517758" y="1850065"/>
                  </a:cubicBezTo>
                  <a:cubicBezTo>
                    <a:pt x="6547883" y="1832344"/>
                    <a:pt x="6632944" y="1848293"/>
                    <a:pt x="6655981" y="1850065"/>
                  </a:cubicBezTo>
                  <a:cubicBezTo>
                    <a:pt x="6679018" y="1851837"/>
                    <a:pt x="6667499" y="1856267"/>
                    <a:pt x="6655981" y="18606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562986" y="4043619"/>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6</a:t>
              </a:r>
              <a:endParaRPr kumimoji="1" lang="ja-JP" altLang="en-US" sz="1050" dirty="0"/>
            </a:p>
          </p:txBody>
        </p:sp>
        <p:sp>
          <p:nvSpPr>
            <p:cNvPr id="7" name="円/楕円 6"/>
            <p:cNvSpPr/>
            <p:nvPr/>
          </p:nvSpPr>
          <p:spPr>
            <a:xfrm flipH="1">
              <a:off x="2127303" y="4803939"/>
              <a:ext cx="242758" cy="242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5</a:t>
              </a:r>
              <a:endParaRPr kumimoji="1" lang="ja-JP" altLang="en-US" sz="1050" dirty="0"/>
            </a:p>
          </p:txBody>
        </p:sp>
        <p:sp>
          <p:nvSpPr>
            <p:cNvPr id="8" name="円/楕円 7"/>
            <p:cNvSpPr/>
            <p:nvPr/>
          </p:nvSpPr>
          <p:spPr>
            <a:xfrm>
              <a:off x="3504605" y="4625752"/>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4</a:t>
              </a:r>
              <a:endParaRPr kumimoji="1" lang="ja-JP" altLang="en-US" sz="1050" dirty="0"/>
            </a:p>
          </p:txBody>
        </p:sp>
        <p:sp>
          <p:nvSpPr>
            <p:cNvPr id="9" name="円/楕円 8"/>
            <p:cNvSpPr/>
            <p:nvPr/>
          </p:nvSpPr>
          <p:spPr>
            <a:xfrm flipH="1">
              <a:off x="5246618" y="4799417"/>
              <a:ext cx="251129" cy="25112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3</a:t>
              </a:r>
              <a:endParaRPr kumimoji="1" lang="ja-JP" altLang="en-US" sz="1050" dirty="0"/>
            </a:p>
          </p:txBody>
        </p:sp>
        <p:sp>
          <p:nvSpPr>
            <p:cNvPr id="10" name="円/楕円 9"/>
            <p:cNvSpPr/>
            <p:nvPr/>
          </p:nvSpPr>
          <p:spPr>
            <a:xfrm>
              <a:off x="7014154" y="4333205"/>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2</a:t>
              </a:r>
              <a:endParaRPr kumimoji="1" lang="ja-JP" altLang="en-US" sz="1050" dirty="0"/>
            </a:p>
          </p:txBody>
        </p:sp>
        <p:sp>
          <p:nvSpPr>
            <p:cNvPr id="11" name="円/楕円 10"/>
            <p:cNvSpPr/>
            <p:nvPr/>
          </p:nvSpPr>
          <p:spPr>
            <a:xfrm>
              <a:off x="7208912" y="4485605"/>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1</a:t>
              </a:r>
              <a:endParaRPr kumimoji="1" lang="ja-JP" altLang="en-US" sz="1050" dirty="0"/>
            </a:p>
          </p:txBody>
        </p:sp>
        <p:sp>
          <p:nvSpPr>
            <p:cNvPr id="12" name="フリーフォーム 11"/>
            <p:cNvSpPr/>
            <p:nvPr/>
          </p:nvSpPr>
          <p:spPr>
            <a:xfrm>
              <a:off x="6921795" y="3906021"/>
              <a:ext cx="318977" cy="453328"/>
            </a:xfrm>
            <a:custGeom>
              <a:avLst/>
              <a:gdLst>
                <a:gd name="connsiteX0" fmla="*/ 0 w 318977"/>
                <a:gd name="connsiteY0" fmla="*/ 453328 h 453328"/>
                <a:gd name="connsiteX1" fmla="*/ 63796 w 318977"/>
                <a:gd name="connsiteY1" fmla="*/ 198146 h 453328"/>
                <a:gd name="connsiteX2" fmla="*/ 276447 w 318977"/>
                <a:gd name="connsiteY2" fmla="*/ 17393 h 453328"/>
                <a:gd name="connsiteX3" fmla="*/ 318977 w 318977"/>
                <a:gd name="connsiteY3" fmla="*/ 17393 h 453328"/>
              </a:gdLst>
              <a:ahLst/>
              <a:cxnLst>
                <a:cxn ang="0">
                  <a:pos x="connsiteX0" y="connsiteY0"/>
                </a:cxn>
                <a:cxn ang="0">
                  <a:pos x="connsiteX1" y="connsiteY1"/>
                </a:cxn>
                <a:cxn ang="0">
                  <a:pos x="connsiteX2" y="connsiteY2"/>
                </a:cxn>
                <a:cxn ang="0">
                  <a:pos x="connsiteX3" y="connsiteY3"/>
                </a:cxn>
              </a:cxnLst>
              <a:rect l="l" t="t" r="r" b="b"/>
              <a:pathLst>
                <a:path w="318977" h="453328">
                  <a:moveTo>
                    <a:pt x="0" y="453328"/>
                  </a:moveTo>
                  <a:cubicBezTo>
                    <a:pt x="8861" y="362065"/>
                    <a:pt x="17722" y="270802"/>
                    <a:pt x="63796" y="198146"/>
                  </a:cubicBezTo>
                  <a:cubicBezTo>
                    <a:pt x="109871" y="125490"/>
                    <a:pt x="233917" y="47519"/>
                    <a:pt x="276447" y="17393"/>
                  </a:cubicBezTo>
                  <a:cubicBezTo>
                    <a:pt x="318977" y="-12733"/>
                    <a:pt x="318977" y="2330"/>
                    <a:pt x="318977" y="17393"/>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2411760" y="4509120"/>
              <a:ext cx="0" cy="4412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792088"/>
            <a:ext cx="6065912" cy="6065912"/>
          </a:xfrm>
          <a:prstGeom prst="rect">
            <a:avLst/>
          </a:prstGeom>
        </p:spPr>
      </p:pic>
      <p:cxnSp>
        <p:nvCxnSpPr>
          <p:cNvPr id="17" name="直線矢印コネクタ 16"/>
          <p:cNvCxnSpPr/>
          <p:nvPr/>
        </p:nvCxnSpPr>
        <p:spPr>
          <a:xfrm flipV="1">
            <a:off x="4067944" y="3717032"/>
            <a:ext cx="0" cy="86409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297122" y="4592161"/>
            <a:ext cx="1569660" cy="276999"/>
          </a:xfrm>
          <a:prstGeom prst="rect">
            <a:avLst/>
          </a:prstGeom>
          <a:noFill/>
        </p:spPr>
        <p:txBody>
          <a:bodyPr wrap="none" rtlCol="0">
            <a:spAutoFit/>
          </a:bodyPr>
          <a:lstStyle/>
          <a:p>
            <a:r>
              <a:rPr kumimoji="1" lang="ja-JP" altLang="en-US" sz="1200" dirty="0" smtClean="0">
                <a:solidFill>
                  <a:srgbClr val="00B050"/>
                </a:solidFill>
                <a:latin typeface="HGSｺﾞｼｯｸE" pitchFamily="50" charset="-128"/>
                <a:ea typeface="HGSｺﾞｼｯｸE" pitchFamily="50" charset="-128"/>
              </a:rPr>
              <a:t>北千葉導水注入地点</a:t>
            </a:r>
            <a:endParaRPr kumimoji="1" lang="ja-JP" altLang="en-US" sz="1200" dirty="0">
              <a:solidFill>
                <a:srgbClr val="00B050"/>
              </a:solidFill>
              <a:latin typeface="HGSｺﾞｼｯｸE" pitchFamily="50" charset="-128"/>
              <a:ea typeface="HGSｺﾞｼｯｸE" pitchFamily="50" charset="-128"/>
            </a:endParaRPr>
          </a:p>
        </p:txBody>
      </p:sp>
      <p:sp>
        <p:nvSpPr>
          <p:cNvPr id="19" name="正方形/長方形 18"/>
          <p:cNvSpPr/>
          <p:nvPr/>
        </p:nvSpPr>
        <p:spPr>
          <a:xfrm>
            <a:off x="5292080" y="2834093"/>
            <a:ext cx="72008" cy="2880320"/>
          </a:xfrm>
          <a:prstGeom prst="rect">
            <a:avLst/>
          </a:prstGeom>
          <a:solidFill>
            <a:srgbClr val="DF4B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861241" y="4890167"/>
            <a:ext cx="1582409" cy="461665"/>
          </a:xfrm>
          <a:prstGeom prst="rect">
            <a:avLst/>
          </a:prstGeom>
          <a:noFill/>
          <a:ln>
            <a:solidFill>
              <a:srgbClr val="7030A0"/>
            </a:solidFill>
          </a:ln>
        </p:spPr>
        <p:txBody>
          <a:bodyPr wrap="square" rtlCol="0">
            <a:spAutoFit/>
          </a:bodyPr>
          <a:lstStyle/>
          <a:p>
            <a:r>
              <a:rPr kumimoji="1" lang="ja-JP" altLang="en-US" sz="1200" dirty="0" smtClean="0">
                <a:solidFill>
                  <a:srgbClr val="7030A0"/>
                </a:solidFill>
                <a:latin typeface="HGSｺﾞｼｯｸE" pitchFamily="50" charset="-128"/>
                <a:ea typeface="HGSｺﾞｼｯｸE" pitchFamily="50" charset="-128"/>
              </a:rPr>
              <a:t>地金掘 </a:t>
            </a:r>
            <a:r>
              <a:rPr kumimoji="1" lang="en-US" altLang="ja-JP" sz="1200" dirty="0" smtClean="0">
                <a:solidFill>
                  <a:srgbClr val="7030A0"/>
                </a:solidFill>
                <a:latin typeface="HGSｺﾞｼｯｸE" pitchFamily="50" charset="-128"/>
                <a:ea typeface="HGSｺﾞｼｯｸE" pitchFamily="50" charset="-128"/>
              </a:rPr>
              <a:t>2012/10/31 274 </a:t>
            </a:r>
            <a:r>
              <a:rPr kumimoji="1" lang="en-US" altLang="ja-JP" sz="1200" dirty="0" err="1" smtClean="0">
                <a:solidFill>
                  <a:srgbClr val="7030A0"/>
                </a:solidFill>
                <a:latin typeface="HGSｺﾞｼｯｸE" pitchFamily="50" charset="-128"/>
                <a:ea typeface="HGSｺﾞｼｯｸE" pitchFamily="50" charset="-128"/>
              </a:rPr>
              <a:t>mBq</a:t>
            </a:r>
            <a:r>
              <a:rPr kumimoji="1" lang="en-US" altLang="ja-JP" sz="1200" dirty="0" smtClean="0">
                <a:solidFill>
                  <a:srgbClr val="7030A0"/>
                </a:solidFill>
                <a:latin typeface="HGSｺﾞｼｯｸE" pitchFamily="50" charset="-128"/>
                <a:ea typeface="HGSｺﾞｼｯｸE" pitchFamily="50" charset="-128"/>
              </a:rPr>
              <a:t>/L</a:t>
            </a:r>
            <a:endParaRPr kumimoji="1" lang="ja-JP" altLang="en-US" sz="1200" dirty="0">
              <a:solidFill>
                <a:srgbClr val="7030A0"/>
              </a:solidFill>
              <a:latin typeface="HGSｺﾞｼｯｸE" pitchFamily="50" charset="-128"/>
              <a:ea typeface="HGSｺﾞｼｯｸE" pitchFamily="50" charset="-128"/>
            </a:endParaRPr>
          </a:p>
        </p:txBody>
      </p:sp>
      <p:cxnSp>
        <p:nvCxnSpPr>
          <p:cNvPr id="22" name="直線矢印コネクタ 21"/>
          <p:cNvCxnSpPr/>
          <p:nvPr/>
        </p:nvCxnSpPr>
        <p:spPr>
          <a:xfrm flipH="1" flipV="1">
            <a:off x="5364088" y="4149080"/>
            <a:ext cx="1497153" cy="864096"/>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62247" y="304898"/>
            <a:ext cx="3858749" cy="461665"/>
          </a:xfrm>
          <a:prstGeom prst="rect">
            <a:avLst/>
          </a:prstGeom>
          <a:noFill/>
        </p:spPr>
        <p:txBody>
          <a:bodyPr wrap="none" rtlCol="0">
            <a:spAutoFit/>
          </a:bodyPr>
          <a:lstStyle/>
          <a:p>
            <a:r>
              <a:rPr kumimoji="1" lang="ja-JP" altLang="en-US" sz="2400" dirty="0" smtClean="0"/>
              <a:t>溶存態中の</a:t>
            </a:r>
            <a:r>
              <a:rPr kumimoji="1" lang="en-US" altLang="ja-JP" sz="2400" baseline="30000" dirty="0" smtClean="0"/>
              <a:t>137</a:t>
            </a:r>
            <a:r>
              <a:rPr kumimoji="1" lang="en-US" altLang="ja-JP" sz="2400" dirty="0" smtClean="0"/>
              <a:t>Cs</a:t>
            </a:r>
            <a:r>
              <a:rPr kumimoji="1" lang="ja-JP" altLang="en-US" sz="2400" dirty="0" smtClean="0"/>
              <a:t>の流域変動</a:t>
            </a:r>
            <a:endParaRPr kumimoji="1" lang="en-US" altLang="ja-JP" sz="2400" dirty="0" smtClean="0"/>
          </a:p>
        </p:txBody>
      </p:sp>
      <p:sp>
        <p:nvSpPr>
          <p:cNvPr id="2" name="テキスト ボックス 1"/>
          <p:cNvSpPr txBox="1"/>
          <p:nvPr/>
        </p:nvSpPr>
        <p:spPr>
          <a:xfrm rot="-5400000">
            <a:off x="4601498" y="6055588"/>
            <a:ext cx="744627" cy="307777"/>
          </a:xfrm>
          <a:prstGeom prst="rect">
            <a:avLst/>
          </a:prstGeom>
          <a:solidFill>
            <a:schemeClr val="bg1"/>
          </a:solidFill>
        </p:spPr>
        <p:txBody>
          <a:bodyPr wrap="none" rtlCol="0">
            <a:spAutoFit/>
          </a:bodyPr>
          <a:lstStyle/>
          <a:p>
            <a:r>
              <a:rPr kumimoji="1" lang="en-US" altLang="ja-JP" sz="1400" dirty="0" err="1" smtClean="0"/>
              <a:t>Syouwa</a:t>
            </a:r>
            <a:endParaRPr kumimoji="1" lang="ja-JP" altLang="en-US" sz="1400" dirty="0"/>
          </a:p>
        </p:txBody>
      </p:sp>
    </p:spTree>
    <p:extLst>
      <p:ext uri="{BB962C8B-B14F-4D97-AF65-F5344CB8AC3E}">
        <p14:creationId xmlns:p14="http://schemas.microsoft.com/office/powerpoint/2010/main" val="58040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34534"/>
            <a:ext cx="6048672" cy="523220"/>
          </a:xfrm>
          <a:prstGeom prst="rect">
            <a:avLst/>
          </a:prstGeom>
          <a:noFill/>
        </p:spPr>
        <p:txBody>
          <a:bodyPr wrap="square" rtlCol="0">
            <a:spAutoFit/>
          </a:bodyPr>
          <a:lstStyle/>
          <a:p>
            <a:r>
              <a:rPr kumimoji="1" lang="en-US" altLang="ja-JP" sz="2800" baseline="30000" dirty="0" smtClean="0"/>
              <a:t>137</a:t>
            </a:r>
            <a:r>
              <a:rPr kumimoji="1" lang="en-US" altLang="ja-JP" sz="2800" dirty="0" smtClean="0"/>
              <a:t>Cs</a:t>
            </a:r>
            <a:r>
              <a:rPr kumimoji="1" lang="ja-JP" altLang="en-US" sz="2800" dirty="0" smtClean="0"/>
              <a:t>の河川水中</a:t>
            </a:r>
            <a:r>
              <a:rPr lang="ja-JP" altLang="en-US" sz="2800" dirty="0" smtClean="0"/>
              <a:t>での移行過程の検討</a:t>
            </a:r>
            <a:endParaRPr kumimoji="1" lang="ja-JP" altLang="en-US" sz="2800" dirty="0"/>
          </a:p>
        </p:txBody>
      </p:sp>
      <p:sp>
        <p:nvSpPr>
          <p:cNvPr id="3" name="テキスト ボックス 2"/>
          <p:cNvSpPr txBox="1"/>
          <p:nvPr/>
        </p:nvSpPr>
        <p:spPr>
          <a:xfrm>
            <a:off x="594625" y="994893"/>
            <a:ext cx="8225847" cy="5324535"/>
          </a:xfrm>
          <a:prstGeom prst="rect">
            <a:avLst/>
          </a:prstGeom>
          <a:noFill/>
        </p:spPr>
        <p:txBody>
          <a:bodyPr wrap="square" rtlCol="0">
            <a:spAutoFit/>
          </a:bodyPr>
          <a:lstStyle/>
          <a:p>
            <a:r>
              <a:rPr kumimoji="1" lang="en-US" altLang="ja-JP" sz="2000" dirty="0" smtClean="0"/>
              <a:t>2012</a:t>
            </a:r>
            <a:r>
              <a:rPr kumimoji="1" lang="ja-JP" altLang="en-US" sz="2000" dirty="0" smtClean="0"/>
              <a:t>年</a:t>
            </a:r>
            <a:r>
              <a:rPr kumimoji="1" lang="en-US" altLang="ja-JP" sz="2000" dirty="0" smtClean="0"/>
              <a:t>5</a:t>
            </a:r>
            <a:r>
              <a:rPr kumimoji="1" lang="ja-JP" altLang="en-US" sz="2000" dirty="0" smtClean="0"/>
              <a:t>月～</a:t>
            </a:r>
            <a:r>
              <a:rPr kumimoji="1" lang="en-US" altLang="ja-JP" sz="2000" dirty="0" smtClean="0"/>
              <a:t>2013</a:t>
            </a:r>
            <a:r>
              <a:rPr kumimoji="1" lang="ja-JP" altLang="en-US" sz="2000" dirty="0" smtClean="0"/>
              <a:t>年</a:t>
            </a:r>
            <a:r>
              <a:rPr kumimoji="1" lang="en-US" altLang="ja-JP" sz="2000" dirty="0" smtClean="0"/>
              <a:t>2</a:t>
            </a:r>
            <a:r>
              <a:rPr kumimoji="1" lang="ja-JP" altLang="en-US" sz="2000" dirty="0" smtClean="0"/>
              <a:t>月の期間</a:t>
            </a:r>
            <a:endParaRPr kumimoji="1" lang="en-US" altLang="ja-JP" sz="2000" dirty="0" smtClean="0"/>
          </a:p>
          <a:p>
            <a:pPr marL="441325" indent="-441325"/>
            <a:r>
              <a:rPr lang="en-US" altLang="ja-JP" sz="2000" dirty="0"/>
              <a:t>	</a:t>
            </a:r>
            <a:r>
              <a:rPr lang="ja-JP" altLang="en-US" sz="2000" dirty="0" smtClean="0"/>
              <a:t>浮遊砂サンプラーの結果</a:t>
            </a:r>
            <a:endParaRPr lang="en-US" altLang="ja-JP" sz="2000" dirty="0" smtClean="0"/>
          </a:p>
          <a:p>
            <a:pPr marL="441325" indent="-441325"/>
            <a:r>
              <a:rPr kumimoji="1" lang="en-US" altLang="ja-JP" sz="2000" dirty="0"/>
              <a:t>	</a:t>
            </a:r>
            <a:r>
              <a:rPr kumimoji="1" lang="en-US" altLang="ja-JP" sz="2000" dirty="0" smtClean="0"/>
              <a:t>	</a:t>
            </a:r>
            <a:r>
              <a:rPr kumimoji="1" lang="ja-JP" altLang="en-US" sz="2000" dirty="0" smtClean="0"/>
              <a:t>長期的には減少傾向が観測される→</a:t>
            </a:r>
            <a:r>
              <a:rPr kumimoji="1" lang="en-US" altLang="ja-JP" sz="2000" dirty="0" smtClean="0"/>
              <a:t>1/5</a:t>
            </a:r>
            <a:r>
              <a:rPr kumimoji="1" lang="ja-JP" altLang="en-US" sz="2000" dirty="0" smtClean="0"/>
              <a:t>程度まで減少している</a:t>
            </a:r>
            <a:endParaRPr kumimoji="1" lang="en-US" altLang="ja-JP" sz="2000" dirty="0" smtClean="0"/>
          </a:p>
          <a:p>
            <a:pPr marL="441325" indent="-441325"/>
            <a:r>
              <a:rPr lang="en-US" altLang="ja-JP" sz="2000" dirty="0"/>
              <a:t>	</a:t>
            </a:r>
            <a:r>
              <a:rPr lang="ja-JP" altLang="en-US" sz="2000" dirty="0"/>
              <a:t>採取</a:t>
            </a:r>
            <a:r>
              <a:rPr lang="ja-JP" altLang="en-US" sz="2000" dirty="0" smtClean="0"/>
              <a:t>した河川中の浮遊物質の結果</a:t>
            </a:r>
            <a:endParaRPr lang="en-US" altLang="ja-JP" sz="2000" dirty="0" smtClean="0"/>
          </a:p>
          <a:p>
            <a:pPr marL="441325" indent="-441325"/>
            <a:r>
              <a:rPr kumimoji="1" lang="en-US" altLang="ja-JP" sz="2000" dirty="0"/>
              <a:t>	</a:t>
            </a:r>
            <a:r>
              <a:rPr kumimoji="1" lang="en-US" altLang="ja-JP" sz="2000" dirty="0" smtClean="0"/>
              <a:t>	</a:t>
            </a:r>
            <a:r>
              <a:rPr kumimoji="1" lang="ja-JP" altLang="en-US" sz="2000" dirty="0" smtClean="0"/>
              <a:t>その日、降雨時には高濃度に、晴天時は低濃度に変動している</a:t>
            </a:r>
            <a:endParaRPr kumimoji="1" lang="en-US" altLang="ja-JP" sz="2000" dirty="0" smtClean="0"/>
          </a:p>
          <a:p>
            <a:pPr marL="441325" indent="-441325"/>
            <a:endParaRPr lang="en-US" altLang="ja-JP" sz="2000" dirty="0"/>
          </a:p>
          <a:p>
            <a:pPr marL="441325" indent="-441325"/>
            <a:r>
              <a:rPr kumimoji="1" lang="en-US" altLang="ja-JP" sz="2000" dirty="0" smtClean="0"/>
              <a:t>	</a:t>
            </a:r>
            <a:r>
              <a:rPr kumimoji="1" lang="ja-JP" altLang="en-US" sz="2000" dirty="0" smtClean="0"/>
              <a:t>降雨時には道路上の埃塵などが供給源となっているのか</a:t>
            </a:r>
            <a:endParaRPr kumimoji="1" lang="en-US" altLang="ja-JP" sz="2000" dirty="0" smtClean="0"/>
          </a:p>
          <a:p>
            <a:pPr marL="441325" indent="-441325"/>
            <a:endParaRPr lang="en-US" altLang="ja-JP" sz="2000" dirty="0"/>
          </a:p>
          <a:p>
            <a:pPr marL="441325" indent="-441325"/>
            <a:r>
              <a:rPr kumimoji="1" lang="en-US" altLang="ja-JP" sz="2000" dirty="0" smtClean="0"/>
              <a:t>	</a:t>
            </a:r>
            <a:r>
              <a:rPr kumimoji="1" lang="ja-JP" altLang="en-US" sz="2000" dirty="0" smtClean="0"/>
              <a:t>浮遊物質と溶存態に相関関係が有る</a:t>
            </a:r>
            <a:endParaRPr kumimoji="1" lang="en-US" altLang="ja-JP" sz="2000" dirty="0" smtClean="0"/>
          </a:p>
          <a:p>
            <a:pPr marL="441325" indent="-441325"/>
            <a:r>
              <a:rPr lang="en-US" altLang="ja-JP" sz="2000" dirty="0"/>
              <a:t>	</a:t>
            </a:r>
            <a:r>
              <a:rPr lang="en-US" altLang="ja-JP" sz="2000" dirty="0" smtClean="0"/>
              <a:t>	</a:t>
            </a:r>
            <a:r>
              <a:rPr lang="ja-JP" altLang="en-US" sz="2000" dirty="0" smtClean="0"/>
              <a:t>その比は</a:t>
            </a:r>
            <a:r>
              <a:rPr lang="en-US" altLang="ja-JP" sz="2000" dirty="0" err="1" smtClean="0"/>
              <a:t>dm</a:t>
            </a:r>
            <a:r>
              <a:rPr lang="en-US" altLang="ja-JP" sz="2000" dirty="0" smtClean="0"/>
              <a:t>/</a:t>
            </a:r>
            <a:r>
              <a:rPr lang="en-US" altLang="ja-JP" sz="2000" dirty="0" err="1" smtClean="0"/>
              <a:t>ss</a:t>
            </a:r>
            <a:r>
              <a:rPr lang="en-US" altLang="ja-JP" sz="2000" dirty="0" smtClean="0"/>
              <a:t> = 2.68×10</a:t>
            </a:r>
            <a:r>
              <a:rPr lang="en-US" altLang="ja-JP" sz="2000" baseline="30000" dirty="0" smtClean="0"/>
              <a:t>-5</a:t>
            </a:r>
          </a:p>
          <a:p>
            <a:pPr marL="441325" indent="-441325"/>
            <a:endParaRPr kumimoji="1" lang="en-US" altLang="ja-JP" sz="2000" dirty="0"/>
          </a:p>
          <a:p>
            <a:pPr marL="441325" indent="-441325"/>
            <a:r>
              <a:rPr lang="ja-JP" altLang="en-US" sz="2000" dirty="0"/>
              <a:t>流域</a:t>
            </a:r>
            <a:r>
              <a:rPr lang="ja-JP" altLang="en-US" sz="2000" dirty="0" smtClean="0"/>
              <a:t>調査</a:t>
            </a:r>
            <a:endParaRPr lang="en-US" altLang="ja-JP" sz="2000" dirty="0" smtClean="0"/>
          </a:p>
          <a:p>
            <a:pPr marL="441325" indent="-441325"/>
            <a:r>
              <a:rPr kumimoji="1" lang="en-US" altLang="ja-JP" sz="2000" dirty="0"/>
              <a:t>	</a:t>
            </a:r>
            <a:r>
              <a:rPr kumimoji="1" lang="ja-JP" altLang="en-US" sz="2000" dirty="0" smtClean="0"/>
              <a:t>溶存態の濃度は北千葉導水の注入地点の上流と下流で明らかな変化があり、下流で大きく減少が観測される</a:t>
            </a:r>
            <a:endParaRPr lang="en-US" altLang="ja-JP" sz="2000" dirty="0"/>
          </a:p>
          <a:p>
            <a:pPr marL="441325" indent="-441325"/>
            <a:r>
              <a:rPr kumimoji="1" lang="en-US" altLang="ja-JP" sz="2000" dirty="0"/>
              <a:t>	</a:t>
            </a:r>
            <a:r>
              <a:rPr kumimoji="1" lang="ja-JP" altLang="en-US" sz="2000" dirty="0" smtClean="0"/>
              <a:t>同様に地金掘の下流で上昇が観測される</a:t>
            </a:r>
            <a:endParaRPr kumimoji="1" lang="en-US" altLang="ja-JP" sz="2000" dirty="0" smtClean="0"/>
          </a:p>
          <a:p>
            <a:pPr marL="441325" indent="-441325"/>
            <a:r>
              <a:rPr lang="en-US" altLang="ja-JP" sz="2000" dirty="0"/>
              <a:t>	</a:t>
            </a:r>
            <a:r>
              <a:rPr lang="en-US" altLang="ja-JP" sz="2000" dirty="0" smtClean="0"/>
              <a:t>	</a:t>
            </a:r>
            <a:r>
              <a:rPr lang="ja-JP" altLang="en-US" sz="2000" dirty="0" smtClean="0"/>
              <a:t>河川水の流入とその流入水の持つ放射性セシウムの濃度によって変化が観測された。</a:t>
            </a:r>
            <a:endParaRPr kumimoji="1" lang="en-US" altLang="ja-JP" sz="2000" dirty="0" smtClean="0"/>
          </a:p>
        </p:txBody>
      </p:sp>
    </p:spTree>
    <p:extLst>
      <p:ext uri="{BB962C8B-B14F-4D97-AF65-F5344CB8AC3E}">
        <p14:creationId xmlns:p14="http://schemas.microsoft.com/office/powerpoint/2010/main" val="475364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en-US" altLang="ja-JP" baseline="30000" dirty="0" smtClean="0">
                <a:solidFill>
                  <a:schemeClr val="bg1">
                    <a:lumMod val="65000"/>
                  </a:schemeClr>
                </a:solidFill>
              </a:rPr>
              <a:t>137</a:t>
            </a:r>
            <a:r>
              <a:rPr kumimoji="1" lang="en-US" altLang="ja-JP" dirty="0" smtClean="0">
                <a:solidFill>
                  <a:schemeClr val="bg1">
                    <a:lumMod val="65000"/>
                  </a:schemeClr>
                </a:solidFill>
              </a:rPr>
              <a:t>Cs</a:t>
            </a:r>
            <a:r>
              <a:rPr lang="ja-JP" altLang="en-US" dirty="0" smtClean="0">
                <a:solidFill>
                  <a:schemeClr val="bg1">
                    <a:lumMod val="65000"/>
                  </a:schemeClr>
                </a:solidFill>
              </a:rPr>
              <a:t>をトレーサにして分かること</a:t>
            </a:r>
            <a:endParaRPr kumimoji="1" lang="ja-JP" altLang="en-US" dirty="0">
              <a:solidFill>
                <a:schemeClr val="bg1">
                  <a:lumMod val="65000"/>
                </a:schemeClr>
              </a:solidFill>
            </a:endParaRPr>
          </a:p>
        </p:txBody>
      </p:sp>
      <p:sp>
        <p:nvSpPr>
          <p:cNvPr id="3" name="コンテンツ プレースホルダー 2"/>
          <p:cNvSpPr>
            <a:spLocks noGrp="1"/>
          </p:cNvSpPr>
          <p:nvPr>
            <p:ph idx="1"/>
          </p:nvPr>
        </p:nvSpPr>
        <p:spPr>
          <a:xfrm>
            <a:off x="467544" y="1196753"/>
            <a:ext cx="8229600" cy="3960440"/>
          </a:xfrm>
        </p:spPr>
        <p:txBody>
          <a:bodyPr>
            <a:normAutofit/>
          </a:bodyPr>
          <a:lstStyle/>
          <a:p>
            <a:r>
              <a:rPr kumimoji="1" lang="ja-JP" altLang="en-US" dirty="0" smtClean="0">
                <a:solidFill>
                  <a:schemeClr val="bg1">
                    <a:lumMod val="65000"/>
                  </a:schemeClr>
                </a:solidFill>
              </a:rPr>
              <a:t>浮遊砂サンプラーを用いた２週間の平均変動</a:t>
            </a:r>
            <a:endParaRPr kumimoji="1" lang="en-US" altLang="ja-JP" dirty="0" smtClean="0">
              <a:solidFill>
                <a:schemeClr val="bg1">
                  <a:lumMod val="65000"/>
                </a:schemeClr>
              </a:solidFill>
            </a:endParaRPr>
          </a:p>
          <a:p>
            <a:r>
              <a:rPr lang="ja-JP" altLang="en-US" dirty="0" smtClean="0">
                <a:solidFill>
                  <a:schemeClr val="bg1">
                    <a:lumMod val="65000"/>
                  </a:schemeClr>
                </a:solidFill>
              </a:rPr>
              <a:t>採取</a:t>
            </a:r>
            <a:r>
              <a:rPr lang="ja-JP" altLang="en-US" dirty="0">
                <a:solidFill>
                  <a:schemeClr val="bg1">
                    <a:lumMod val="65000"/>
                  </a:schemeClr>
                </a:solidFill>
              </a:rPr>
              <a:t>した</a:t>
            </a:r>
            <a:r>
              <a:rPr lang="ja-JP" altLang="en-US" dirty="0" smtClean="0">
                <a:solidFill>
                  <a:schemeClr val="bg1">
                    <a:lumMod val="65000"/>
                  </a:schemeClr>
                </a:solidFill>
              </a:rPr>
              <a:t>河川水中の浮遊物質の経時変動</a:t>
            </a:r>
            <a:endParaRPr lang="en-US" altLang="ja-JP" dirty="0" smtClean="0">
              <a:solidFill>
                <a:schemeClr val="bg1">
                  <a:lumMod val="65000"/>
                </a:schemeClr>
              </a:solidFill>
            </a:endParaRPr>
          </a:p>
          <a:p>
            <a:r>
              <a:rPr lang="ja-JP" altLang="en-US" dirty="0" smtClean="0">
                <a:solidFill>
                  <a:schemeClr val="bg1">
                    <a:lumMod val="65000"/>
                  </a:schemeClr>
                </a:solidFill>
              </a:rPr>
              <a:t>採取</a:t>
            </a:r>
            <a:r>
              <a:rPr lang="ja-JP" altLang="en-US" dirty="0">
                <a:solidFill>
                  <a:schemeClr val="bg1">
                    <a:lumMod val="65000"/>
                  </a:schemeClr>
                </a:solidFill>
              </a:rPr>
              <a:t>した河川水中の浮遊</a:t>
            </a:r>
            <a:r>
              <a:rPr lang="ja-JP" altLang="en-US" dirty="0" smtClean="0">
                <a:solidFill>
                  <a:schemeClr val="bg1">
                    <a:lumMod val="65000"/>
                  </a:schemeClr>
                </a:solidFill>
              </a:rPr>
              <a:t>物質と溶存態の関係</a:t>
            </a:r>
            <a:endParaRPr lang="en-US" altLang="ja-JP" dirty="0" smtClean="0">
              <a:solidFill>
                <a:schemeClr val="bg1">
                  <a:lumMod val="65000"/>
                </a:schemeClr>
              </a:solidFill>
            </a:endParaRPr>
          </a:p>
          <a:p>
            <a:r>
              <a:rPr lang="ja-JP" altLang="en-US" dirty="0" smtClean="0">
                <a:solidFill>
                  <a:schemeClr val="bg1">
                    <a:lumMod val="65000"/>
                  </a:schemeClr>
                </a:solidFill>
              </a:rPr>
              <a:t>降雨時の浮遊物質のソースは</a:t>
            </a:r>
            <a:r>
              <a:rPr kumimoji="1" lang="ja-JP" altLang="en-US" dirty="0" smtClean="0">
                <a:solidFill>
                  <a:schemeClr val="bg1">
                    <a:lumMod val="65000"/>
                  </a:schemeClr>
                </a:solidFill>
              </a:rPr>
              <a:t>河底土または</a:t>
            </a:r>
            <a:r>
              <a:rPr lang="ja-JP" altLang="ja-JP" dirty="0" smtClean="0">
                <a:solidFill>
                  <a:schemeClr val="bg1">
                    <a:lumMod val="65000"/>
                  </a:schemeClr>
                </a:solidFill>
              </a:rPr>
              <a:t>道路塵埃</a:t>
            </a:r>
            <a:endParaRPr lang="en-US" altLang="ja-JP" dirty="0" smtClean="0">
              <a:solidFill>
                <a:schemeClr val="bg1">
                  <a:lumMod val="65000"/>
                </a:schemeClr>
              </a:solidFill>
            </a:endParaRPr>
          </a:p>
          <a:p>
            <a:r>
              <a:rPr kumimoji="1" lang="ja-JP" altLang="en-US" dirty="0" smtClean="0">
                <a:solidFill>
                  <a:schemeClr val="bg1">
                    <a:lumMod val="65000"/>
                  </a:schemeClr>
                </a:solidFill>
              </a:rPr>
              <a:t>流域変動</a:t>
            </a:r>
            <a:endParaRPr kumimoji="1" lang="en-US" altLang="ja-JP" dirty="0" smtClean="0">
              <a:solidFill>
                <a:schemeClr val="bg1">
                  <a:lumMod val="65000"/>
                </a:schemeClr>
              </a:solidFill>
            </a:endParaRPr>
          </a:p>
        </p:txBody>
      </p:sp>
      <p:sp>
        <p:nvSpPr>
          <p:cNvPr id="4" name="タイトル 1"/>
          <p:cNvSpPr txBox="1">
            <a:spLocks/>
          </p:cNvSpPr>
          <p:nvPr/>
        </p:nvSpPr>
        <p:spPr>
          <a:xfrm>
            <a:off x="734888" y="5243190"/>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baseline="30000" dirty="0" smtClean="0"/>
              <a:t>129</a:t>
            </a:r>
            <a:r>
              <a:rPr lang="en-US" altLang="ja-JP" dirty="0" smtClean="0"/>
              <a:t>I</a:t>
            </a:r>
            <a:r>
              <a:rPr lang="ja-JP" altLang="en-US" dirty="0" smtClean="0"/>
              <a:t>は環境トレーサとして有効か？</a:t>
            </a:r>
            <a:endParaRPr lang="ja-JP" altLang="en-US" dirty="0"/>
          </a:p>
        </p:txBody>
      </p:sp>
      <p:sp>
        <p:nvSpPr>
          <p:cNvPr id="5" name="コンテンツ プレースホルダー 2"/>
          <p:cNvSpPr txBox="1">
            <a:spLocks/>
          </p:cNvSpPr>
          <p:nvPr/>
        </p:nvSpPr>
        <p:spPr>
          <a:xfrm>
            <a:off x="467544" y="6049850"/>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t>溶存態のみ</a:t>
            </a:r>
            <a:r>
              <a:rPr lang="ja-JP" altLang="en-US" dirty="0"/>
              <a:t>測定</a:t>
            </a:r>
            <a:endParaRPr lang="en-US" altLang="ja-JP" dirty="0" smtClean="0"/>
          </a:p>
        </p:txBody>
      </p:sp>
    </p:spTree>
    <p:extLst>
      <p:ext uri="{BB962C8B-B14F-4D97-AF65-F5344CB8AC3E}">
        <p14:creationId xmlns:p14="http://schemas.microsoft.com/office/powerpoint/2010/main" val="4218166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AMS</a:t>
            </a:r>
            <a:r>
              <a:rPr kumimoji="1" lang="ja-JP" altLang="en-US" dirty="0" smtClean="0"/>
              <a:t>用試料前処理</a:t>
            </a:r>
            <a:endParaRPr kumimoji="1" lang="ja-JP" altLang="en-US" dirty="0"/>
          </a:p>
        </p:txBody>
      </p:sp>
      <p:pic>
        <p:nvPicPr>
          <p:cNvPr id="1027" name="Picture 3" descr="C:\Users\SuekiLab\Desktop\重要：卒論\卒画像\AMS試料処理.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340768"/>
            <a:ext cx="8688314" cy="4752528"/>
          </a:xfrm>
          <a:prstGeom prst="rect">
            <a:avLst/>
          </a:prstGeom>
          <a:noFill/>
          <a:extLst>
            <a:ext uri="{909E8E84-426E-40DD-AFC4-6F175D3DCCD1}">
              <a14:hiddenFill xmlns:a14="http://schemas.microsoft.com/office/drawing/2010/main">
                <a:solidFill>
                  <a:srgbClr val="FFFFFF"/>
                </a:solidFill>
              </a14:hiddenFill>
            </a:ext>
          </a:extLst>
        </p:spPr>
      </p:pic>
      <p:sp>
        <p:nvSpPr>
          <p:cNvPr id="7" name="屈折矢印 6"/>
          <p:cNvSpPr/>
          <p:nvPr/>
        </p:nvSpPr>
        <p:spPr>
          <a:xfrm rot="5400000">
            <a:off x="2824922" y="6076834"/>
            <a:ext cx="536108" cy="36576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正方形/長方形 7"/>
          <p:cNvSpPr/>
          <p:nvPr/>
        </p:nvSpPr>
        <p:spPr>
          <a:xfrm>
            <a:off x="3304792" y="6259714"/>
            <a:ext cx="1809085" cy="369332"/>
          </a:xfrm>
          <a:prstGeom prst="rect">
            <a:avLst/>
          </a:prstGeom>
        </p:spPr>
        <p:txBody>
          <a:bodyPr wrap="none">
            <a:spAutoFit/>
          </a:bodyPr>
          <a:lstStyle/>
          <a:p>
            <a:r>
              <a:rPr lang="ja-JP" altLang="en-US" dirty="0"/>
              <a:t>東</a:t>
            </a:r>
            <a:r>
              <a:rPr lang="ja-JP" altLang="en-US" dirty="0" smtClean="0"/>
              <a:t>大</a:t>
            </a:r>
            <a:r>
              <a:rPr lang="en-US" altLang="ja-JP" dirty="0" smtClean="0"/>
              <a:t>MALT-AMS</a:t>
            </a:r>
            <a:endParaRPr lang="ja-JP" altLang="en-US" dirty="0"/>
          </a:p>
        </p:txBody>
      </p:sp>
      <p:sp>
        <p:nvSpPr>
          <p:cNvPr id="3" name="正方形/長方形 2"/>
          <p:cNvSpPr/>
          <p:nvPr/>
        </p:nvSpPr>
        <p:spPr>
          <a:xfrm>
            <a:off x="1043608" y="1340768"/>
            <a:ext cx="936104" cy="216024"/>
          </a:xfrm>
          <a:prstGeom prst="rect">
            <a:avLst/>
          </a:prstGeom>
          <a:noFill/>
          <a:ln w="317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 name="正方形/長方形 3"/>
          <p:cNvSpPr/>
          <p:nvPr/>
        </p:nvSpPr>
        <p:spPr>
          <a:xfrm>
            <a:off x="2555776" y="5733691"/>
            <a:ext cx="864096" cy="25840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5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94184"/>
            <a:ext cx="8229600" cy="990600"/>
          </a:xfrm>
        </p:spPr>
        <p:txBody>
          <a:bodyPr/>
          <a:lstStyle/>
          <a:p>
            <a:r>
              <a:rPr lang="ja-JP" altLang="en-US" dirty="0"/>
              <a:t>東</a:t>
            </a:r>
            <a:r>
              <a:rPr lang="ja-JP" altLang="en-US" dirty="0" smtClean="0"/>
              <a:t>大</a:t>
            </a:r>
            <a:r>
              <a:rPr lang="en-US" altLang="ja-JP" dirty="0" smtClean="0"/>
              <a:t>MALT-AMS</a:t>
            </a:r>
            <a:r>
              <a:rPr lang="ja-JP" altLang="en-US" dirty="0" smtClean="0"/>
              <a:t>装置</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41" y="1700808"/>
            <a:ext cx="6974162" cy="4875891"/>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10878" y="1916833"/>
            <a:ext cx="2665578" cy="255769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5828184" y="1658399"/>
            <a:ext cx="3061302" cy="2864920"/>
          </a:xfrm>
          <a:prstGeom prst="rect">
            <a:avLst/>
          </a:prstGeom>
          <a:solidFill>
            <a:schemeClr val="lt1">
              <a:alpha val="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正方形/長方形 4"/>
          <p:cNvSpPr/>
          <p:nvPr/>
        </p:nvSpPr>
        <p:spPr>
          <a:xfrm>
            <a:off x="5794566" y="1289067"/>
            <a:ext cx="1869423" cy="369332"/>
          </a:xfrm>
          <a:prstGeom prst="rect">
            <a:avLst/>
          </a:prstGeom>
        </p:spPr>
        <p:txBody>
          <a:bodyPr wrap="none">
            <a:spAutoFit/>
          </a:bodyPr>
          <a:lstStyle/>
          <a:p>
            <a:r>
              <a:rPr lang="ja-JP" altLang="en-US" dirty="0" smtClean="0"/>
              <a:t>スペクトルの一例</a:t>
            </a:r>
            <a:endParaRPr lang="ja-JP" altLang="en-US" dirty="0"/>
          </a:p>
        </p:txBody>
      </p:sp>
      <p:sp>
        <p:nvSpPr>
          <p:cNvPr id="6" name="正方形/長方形 5"/>
          <p:cNvSpPr/>
          <p:nvPr/>
        </p:nvSpPr>
        <p:spPr>
          <a:xfrm>
            <a:off x="6372200" y="3861048"/>
            <a:ext cx="2095445" cy="369332"/>
          </a:xfrm>
          <a:prstGeom prst="rect">
            <a:avLst/>
          </a:prstGeom>
        </p:spPr>
        <p:txBody>
          <a:bodyPr wrap="none">
            <a:spAutoFit/>
          </a:bodyPr>
          <a:lstStyle/>
          <a:p>
            <a:r>
              <a:rPr lang="en-US" altLang="ja-JP" dirty="0" smtClean="0"/>
              <a:t>Sampling point(ⅵ)</a:t>
            </a:r>
            <a:endParaRPr lang="ja-JP" altLang="en-US" dirty="0"/>
          </a:p>
        </p:txBody>
      </p:sp>
      <p:sp>
        <p:nvSpPr>
          <p:cNvPr id="7" name="正方形/長方形 6"/>
          <p:cNvSpPr/>
          <p:nvPr/>
        </p:nvSpPr>
        <p:spPr>
          <a:xfrm>
            <a:off x="6985598" y="5157192"/>
            <a:ext cx="678391" cy="369332"/>
          </a:xfrm>
          <a:prstGeom prst="rect">
            <a:avLst/>
          </a:prstGeom>
          <a:ln w="19050">
            <a:solidFill>
              <a:schemeClr val="accent2"/>
            </a:solidFill>
          </a:ln>
        </p:spPr>
        <p:txBody>
          <a:bodyPr wrap="none">
            <a:spAutoFit/>
          </a:bodyPr>
          <a:lstStyle/>
          <a:p>
            <a:r>
              <a:rPr lang="en-US" altLang="ja-JP" baseline="30000" dirty="0" smtClean="0">
                <a:latin typeface="HGP明朝E" pitchFamily="18" charset="-128"/>
                <a:ea typeface="HGP明朝E" pitchFamily="18" charset="-128"/>
              </a:rPr>
              <a:t>129</a:t>
            </a:r>
            <a:r>
              <a:rPr lang="en-US" altLang="ja-JP" dirty="0" smtClean="0">
                <a:latin typeface="HGP明朝E" pitchFamily="18" charset="-128"/>
                <a:ea typeface="HGP明朝E" pitchFamily="18" charset="-128"/>
              </a:rPr>
              <a:t>I</a:t>
            </a:r>
            <a:r>
              <a:rPr lang="en-US" altLang="ja-JP" baseline="30000" dirty="0" smtClean="0">
                <a:latin typeface="HGP明朝E" pitchFamily="18" charset="-128"/>
                <a:ea typeface="HGP明朝E" pitchFamily="18" charset="-128"/>
              </a:rPr>
              <a:t>7+</a:t>
            </a:r>
            <a:endParaRPr lang="ja-JP" altLang="en-US" baseline="30000" dirty="0">
              <a:latin typeface="HGP明朝E" pitchFamily="18" charset="-128"/>
              <a:ea typeface="HGP明朝E" pitchFamily="18" charset="-128"/>
            </a:endParaRPr>
          </a:p>
        </p:txBody>
      </p:sp>
    </p:spTree>
    <p:extLst>
      <p:ext uri="{BB962C8B-B14F-4D97-AF65-F5344CB8AC3E}">
        <p14:creationId xmlns:p14="http://schemas.microsoft.com/office/powerpoint/2010/main" val="2835242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2038" y="824197"/>
            <a:ext cx="6035040" cy="6035040"/>
          </a:xfrm>
          <a:prstGeom prst="rect">
            <a:avLst/>
          </a:prstGeom>
        </p:spPr>
      </p:pic>
      <p:grpSp>
        <p:nvGrpSpPr>
          <p:cNvPr id="14" name="グループ化 13"/>
          <p:cNvGrpSpPr/>
          <p:nvPr/>
        </p:nvGrpSpPr>
        <p:grpSpPr>
          <a:xfrm>
            <a:off x="6084168" y="548680"/>
            <a:ext cx="2868179" cy="842862"/>
            <a:chOff x="1562986" y="3615070"/>
            <a:chExt cx="6669281" cy="1959879"/>
          </a:xfrm>
        </p:grpSpPr>
        <p:sp>
          <p:nvSpPr>
            <p:cNvPr id="5" name="フリーフォーム 4"/>
            <p:cNvSpPr/>
            <p:nvPr/>
          </p:nvSpPr>
          <p:spPr>
            <a:xfrm>
              <a:off x="1562986" y="3615070"/>
              <a:ext cx="6669281" cy="1959879"/>
            </a:xfrm>
            <a:custGeom>
              <a:avLst/>
              <a:gdLst>
                <a:gd name="connsiteX0" fmla="*/ 0 w 6669281"/>
                <a:gd name="connsiteY0" fmla="*/ 0 h 1959879"/>
                <a:gd name="connsiteX1" fmla="*/ 159488 w 6669281"/>
                <a:gd name="connsiteY1" fmla="*/ 233916 h 1959879"/>
                <a:gd name="connsiteX2" fmla="*/ 116958 w 6669281"/>
                <a:gd name="connsiteY2" fmla="*/ 520995 h 1959879"/>
                <a:gd name="connsiteX3" fmla="*/ 180754 w 6669281"/>
                <a:gd name="connsiteY3" fmla="*/ 637953 h 1959879"/>
                <a:gd name="connsiteX4" fmla="*/ 202019 w 6669281"/>
                <a:gd name="connsiteY4" fmla="*/ 712381 h 1959879"/>
                <a:gd name="connsiteX5" fmla="*/ 223284 w 6669281"/>
                <a:gd name="connsiteY5" fmla="*/ 808074 h 1959879"/>
                <a:gd name="connsiteX6" fmla="*/ 287079 w 6669281"/>
                <a:gd name="connsiteY6" fmla="*/ 946297 h 1959879"/>
                <a:gd name="connsiteX7" fmla="*/ 393405 w 6669281"/>
                <a:gd name="connsiteY7" fmla="*/ 1286539 h 1959879"/>
                <a:gd name="connsiteX8" fmla="*/ 542261 w 6669281"/>
                <a:gd name="connsiteY8" fmla="*/ 1307804 h 1959879"/>
                <a:gd name="connsiteX9" fmla="*/ 797442 w 6669281"/>
                <a:gd name="connsiteY9" fmla="*/ 1350335 h 1959879"/>
                <a:gd name="connsiteX10" fmla="*/ 1105786 w 6669281"/>
                <a:gd name="connsiteY10" fmla="*/ 1403497 h 1959879"/>
                <a:gd name="connsiteX11" fmla="*/ 1275907 w 6669281"/>
                <a:gd name="connsiteY11" fmla="*/ 1254642 h 1959879"/>
                <a:gd name="connsiteX12" fmla="*/ 1424763 w 6669281"/>
                <a:gd name="connsiteY12" fmla="*/ 1084521 h 1959879"/>
                <a:gd name="connsiteX13" fmla="*/ 1616149 w 6669281"/>
                <a:gd name="connsiteY13" fmla="*/ 1041990 h 1959879"/>
                <a:gd name="connsiteX14" fmla="*/ 1828800 w 6669281"/>
                <a:gd name="connsiteY14" fmla="*/ 1095153 h 1959879"/>
                <a:gd name="connsiteX15" fmla="*/ 2009554 w 6669281"/>
                <a:gd name="connsiteY15" fmla="*/ 1148316 h 1959879"/>
                <a:gd name="connsiteX16" fmla="*/ 2200940 w 6669281"/>
                <a:gd name="connsiteY16" fmla="*/ 1084521 h 1959879"/>
                <a:gd name="connsiteX17" fmla="*/ 2434856 w 6669281"/>
                <a:gd name="connsiteY17" fmla="*/ 1041990 h 1959879"/>
                <a:gd name="connsiteX18" fmla="*/ 2743200 w 6669281"/>
                <a:gd name="connsiteY18" fmla="*/ 1105786 h 1959879"/>
                <a:gd name="connsiteX19" fmla="*/ 3104707 w 6669281"/>
                <a:gd name="connsiteY19" fmla="*/ 1127051 h 1959879"/>
                <a:gd name="connsiteX20" fmla="*/ 3391786 w 6669281"/>
                <a:gd name="connsiteY20" fmla="*/ 1148316 h 1959879"/>
                <a:gd name="connsiteX21" fmla="*/ 3657600 w 6669281"/>
                <a:gd name="connsiteY21" fmla="*/ 1190846 h 1959879"/>
                <a:gd name="connsiteX22" fmla="*/ 3912781 w 6669281"/>
                <a:gd name="connsiteY22" fmla="*/ 1286539 h 1959879"/>
                <a:gd name="connsiteX23" fmla="*/ 4189228 w 6669281"/>
                <a:gd name="connsiteY23" fmla="*/ 1339702 h 1959879"/>
                <a:gd name="connsiteX24" fmla="*/ 4391247 w 6669281"/>
                <a:gd name="connsiteY24" fmla="*/ 1275907 h 1959879"/>
                <a:gd name="connsiteX25" fmla="*/ 4603898 w 6669281"/>
                <a:gd name="connsiteY25" fmla="*/ 1095153 h 1959879"/>
                <a:gd name="connsiteX26" fmla="*/ 4869712 w 6669281"/>
                <a:gd name="connsiteY26" fmla="*/ 903767 h 1959879"/>
                <a:gd name="connsiteX27" fmla="*/ 5124893 w 6669281"/>
                <a:gd name="connsiteY27" fmla="*/ 765544 h 1959879"/>
                <a:gd name="connsiteX28" fmla="*/ 5380074 w 6669281"/>
                <a:gd name="connsiteY28" fmla="*/ 765544 h 1959879"/>
                <a:gd name="connsiteX29" fmla="*/ 5560828 w 6669281"/>
                <a:gd name="connsiteY29" fmla="*/ 850604 h 1959879"/>
                <a:gd name="connsiteX30" fmla="*/ 5730949 w 6669281"/>
                <a:gd name="connsiteY30" fmla="*/ 988828 h 1959879"/>
                <a:gd name="connsiteX31" fmla="*/ 5869172 w 6669281"/>
                <a:gd name="connsiteY31" fmla="*/ 1403497 h 1959879"/>
                <a:gd name="connsiteX32" fmla="*/ 5922335 w 6669281"/>
                <a:gd name="connsiteY32" fmla="*/ 1584251 h 1959879"/>
                <a:gd name="connsiteX33" fmla="*/ 6060558 w 6669281"/>
                <a:gd name="connsiteY33" fmla="*/ 1743739 h 1959879"/>
                <a:gd name="connsiteX34" fmla="*/ 6198781 w 6669281"/>
                <a:gd name="connsiteY34" fmla="*/ 1828800 h 1959879"/>
                <a:gd name="connsiteX35" fmla="*/ 6368902 w 6669281"/>
                <a:gd name="connsiteY35" fmla="*/ 1924493 h 1959879"/>
                <a:gd name="connsiteX36" fmla="*/ 6475228 w 6669281"/>
                <a:gd name="connsiteY36" fmla="*/ 1956390 h 1959879"/>
                <a:gd name="connsiteX37" fmla="*/ 6517758 w 6669281"/>
                <a:gd name="connsiteY37" fmla="*/ 1850065 h 1959879"/>
                <a:gd name="connsiteX38" fmla="*/ 6655981 w 6669281"/>
                <a:gd name="connsiteY38" fmla="*/ 1850065 h 1959879"/>
                <a:gd name="connsiteX39" fmla="*/ 6655981 w 6669281"/>
                <a:gd name="connsiteY39" fmla="*/ 1860697 h 195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69281" h="1959879">
                  <a:moveTo>
                    <a:pt x="0" y="0"/>
                  </a:moveTo>
                  <a:cubicBezTo>
                    <a:pt x="69997" y="73542"/>
                    <a:pt x="139995" y="147084"/>
                    <a:pt x="159488" y="233916"/>
                  </a:cubicBezTo>
                  <a:cubicBezTo>
                    <a:pt x="178981" y="320749"/>
                    <a:pt x="113414" y="453656"/>
                    <a:pt x="116958" y="520995"/>
                  </a:cubicBezTo>
                  <a:cubicBezTo>
                    <a:pt x="120502" y="588335"/>
                    <a:pt x="166577" y="606055"/>
                    <a:pt x="180754" y="637953"/>
                  </a:cubicBezTo>
                  <a:cubicBezTo>
                    <a:pt x="194931" y="669851"/>
                    <a:pt x="194931" y="684028"/>
                    <a:pt x="202019" y="712381"/>
                  </a:cubicBezTo>
                  <a:cubicBezTo>
                    <a:pt x="209107" y="740734"/>
                    <a:pt x="209107" y="769088"/>
                    <a:pt x="223284" y="808074"/>
                  </a:cubicBezTo>
                  <a:cubicBezTo>
                    <a:pt x="237461" y="847060"/>
                    <a:pt x="258726" y="866553"/>
                    <a:pt x="287079" y="946297"/>
                  </a:cubicBezTo>
                  <a:cubicBezTo>
                    <a:pt x="315433" y="1026041"/>
                    <a:pt x="350875" y="1226288"/>
                    <a:pt x="393405" y="1286539"/>
                  </a:cubicBezTo>
                  <a:cubicBezTo>
                    <a:pt x="435935" y="1346790"/>
                    <a:pt x="542261" y="1307804"/>
                    <a:pt x="542261" y="1307804"/>
                  </a:cubicBezTo>
                  <a:lnTo>
                    <a:pt x="797442" y="1350335"/>
                  </a:lnTo>
                  <a:cubicBezTo>
                    <a:pt x="891363" y="1366284"/>
                    <a:pt x="1026042" y="1419446"/>
                    <a:pt x="1105786" y="1403497"/>
                  </a:cubicBezTo>
                  <a:cubicBezTo>
                    <a:pt x="1185530" y="1387548"/>
                    <a:pt x="1222744" y="1307805"/>
                    <a:pt x="1275907" y="1254642"/>
                  </a:cubicBezTo>
                  <a:cubicBezTo>
                    <a:pt x="1329070" y="1201479"/>
                    <a:pt x="1368056" y="1119963"/>
                    <a:pt x="1424763" y="1084521"/>
                  </a:cubicBezTo>
                  <a:cubicBezTo>
                    <a:pt x="1481470" y="1049079"/>
                    <a:pt x="1548810" y="1040218"/>
                    <a:pt x="1616149" y="1041990"/>
                  </a:cubicBezTo>
                  <a:cubicBezTo>
                    <a:pt x="1683488" y="1043762"/>
                    <a:pt x="1763233" y="1077432"/>
                    <a:pt x="1828800" y="1095153"/>
                  </a:cubicBezTo>
                  <a:cubicBezTo>
                    <a:pt x="1894368" y="1112874"/>
                    <a:pt x="1947531" y="1150088"/>
                    <a:pt x="2009554" y="1148316"/>
                  </a:cubicBezTo>
                  <a:cubicBezTo>
                    <a:pt x="2071577" y="1146544"/>
                    <a:pt x="2130056" y="1102242"/>
                    <a:pt x="2200940" y="1084521"/>
                  </a:cubicBezTo>
                  <a:cubicBezTo>
                    <a:pt x="2271824" y="1066800"/>
                    <a:pt x="2344480" y="1038446"/>
                    <a:pt x="2434856" y="1041990"/>
                  </a:cubicBezTo>
                  <a:cubicBezTo>
                    <a:pt x="2525232" y="1045534"/>
                    <a:pt x="2631558" y="1091609"/>
                    <a:pt x="2743200" y="1105786"/>
                  </a:cubicBezTo>
                  <a:cubicBezTo>
                    <a:pt x="2854842" y="1119963"/>
                    <a:pt x="3104707" y="1127051"/>
                    <a:pt x="3104707" y="1127051"/>
                  </a:cubicBezTo>
                  <a:cubicBezTo>
                    <a:pt x="3212805" y="1134139"/>
                    <a:pt x="3299637" y="1137684"/>
                    <a:pt x="3391786" y="1148316"/>
                  </a:cubicBezTo>
                  <a:cubicBezTo>
                    <a:pt x="3483935" y="1158949"/>
                    <a:pt x="3570768" y="1167809"/>
                    <a:pt x="3657600" y="1190846"/>
                  </a:cubicBezTo>
                  <a:cubicBezTo>
                    <a:pt x="3744432" y="1213883"/>
                    <a:pt x="3824176" y="1261730"/>
                    <a:pt x="3912781" y="1286539"/>
                  </a:cubicBezTo>
                  <a:cubicBezTo>
                    <a:pt x="4001386" y="1311348"/>
                    <a:pt x="4109484" y="1341474"/>
                    <a:pt x="4189228" y="1339702"/>
                  </a:cubicBezTo>
                  <a:cubicBezTo>
                    <a:pt x="4268972" y="1337930"/>
                    <a:pt x="4322135" y="1316665"/>
                    <a:pt x="4391247" y="1275907"/>
                  </a:cubicBezTo>
                  <a:cubicBezTo>
                    <a:pt x="4460359" y="1235149"/>
                    <a:pt x="4524154" y="1157176"/>
                    <a:pt x="4603898" y="1095153"/>
                  </a:cubicBezTo>
                  <a:cubicBezTo>
                    <a:pt x="4683642" y="1033130"/>
                    <a:pt x="4782879" y="958702"/>
                    <a:pt x="4869712" y="903767"/>
                  </a:cubicBezTo>
                  <a:cubicBezTo>
                    <a:pt x="4956545" y="848832"/>
                    <a:pt x="5039833" y="788581"/>
                    <a:pt x="5124893" y="765544"/>
                  </a:cubicBezTo>
                  <a:cubicBezTo>
                    <a:pt x="5209953" y="742507"/>
                    <a:pt x="5307418" y="751367"/>
                    <a:pt x="5380074" y="765544"/>
                  </a:cubicBezTo>
                  <a:cubicBezTo>
                    <a:pt x="5452730" y="779721"/>
                    <a:pt x="5502349" y="813390"/>
                    <a:pt x="5560828" y="850604"/>
                  </a:cubicBezTo>
                  <a:cubicBezTo>
                    <a:pt x="5619307" y="887818"/>
                    <a:pt x="5679558" y="896679"/>
                    <a:pt x="5730949" y="988828"/>
                  </a:cubicBezTo>
                  <a:cubicBezTo>
                    <a:pt x="5782340" y="1080977"/>
                    <a:pt x="5837274" y="1304260"/>
                    <a:pt x="5869172" y="1403497"/>
                  </a:cubicBezTo>
                  <a:cubicBezTo>
                    <a:pt x="5901070" y="1502734"/>
                    <a:pt x="5890437" y="1527544"/>
                    <a:pt x="5922335" y="1584251"/>
                  </a:cubicBezTo>
                  <a:cubicBezTo>
                    <a:pt x="5954233" y="1640958"/>
                    <a:pt x="6014484" y="1702981"/>
                    <a:pt x="6060558" y="1743739"/>
                  </a:cubicBezTo>
                  <a:cubicBezTo>
                    <a:pt x="6106632" y="1784497"/>
                    <a:pt x="6147390" y="1798674"/>
                    <a:pt x="6198781" y="1828800"/>
                  </a:cubicBezTo>
                  <a:cubicBezTo>
                    <a:pt x="6250172" y="1858926"/>
                    <a:pt x="6322828" y="1903228"/>
                    <a:pt x="6368902" y="1924493"/>
                  </a:cubicBezTo>
                  <a:cubicBezTo>
                    <a:pt x="6414976" y="1945758"/>
                    <a:pt x="6450419" y="1968795"/>
                    <a:pt x="6475228" y="1956390"/>
                  </a:cubicBezTo>
                  <a:cubicBezTo>
                    <a:pt x="6500037" y="1943985"/>
                    <a:pt x="6487633" y="1867786"/>
                    <a:pt x="6517758" y="1850065"/>
                  </a:cubicBezTo>
                  <a:cubicBezTo>
                    <a:pt x="6547883" y="1832344"/>
                    <a:pt x="6632944" y="1848293"/>
                    <a:pt x="6655981" y="1850065"/>
                  </a:cubicBezTo>
                  <a:cubicBezTo>
                    <a:pt x="6679018" y="1851837"/>
                    <a:pt x="6667499" y="1856267"/>
                    <a:pt x="6655981" y="18606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562986" y="4043619"/>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6</a:t>
              </a:r>
              <a:endParaRPr kumimoji="1" lang="ja-JP" altLang="en-US" sz="1050" dirty="0"/>
            </a:p>
          </p:txBody>
        </p:sp>
        <p:sp>
          <p:nvSpPr>
            <p:cNvPr id="7" name="円/楕円 6"/>
            <p:cNvSpPr/>
            <p:nvPr/>
          </p:nvSpPr>
          <p:spPr>
            <a:xfrm flipH="1">
              <a:off x="2127303" y="4803939"/>
              <a:ext cx="242758" cy="242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5</a:t>
              </a:r>
              <a:endParaRPr kumimoji="1" lang="ja-JP" altLang="en-US" sz="1050" dirty="0"/>
            </a:p>
          </p:txBody>
        </p:sp>
        <p:sp>
          <p:nvSpPr>
            <p:cNvPr id="8" name="円/楕円 7"/>
            <p:cNvSpPr/>
            <p:nvPr/>
          </p:nvSpPr>
          <p:spPr>
            <a:xfrm>
              <a:off x="3504605" y="4625752"/>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4</a:t>
              </a:r>
              <a:endParaRPr kumimoji="1" lang="ja-JP" altLang="en-US" sz="1050" dirty="0"/>
            </a:p>
          </p:txBody>
        </p:sp>
        <p:sp>
          <p:nvSpPr>
            <p:cNvPr id="9" name="円/楕円 8"/>
            <p:cNvSpPr/>
            <p:nvPr/>
          </p:nvSpPr>
          <p:spPr>
            <a:xfrm flipH="1">
              <a:off x="5246618" y="4799417"/>
              <a:ext cx="251129" cy="25112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3</a:t>
              </a:r>
              <a:endParaRPr kumimoji="1" lang="ja-JP" altLang="en-US" sz="1050" dirty="0"/>
            </a:p>
          </p:txBody>
        </p:sp>
        <p:sp>
          <p:nvSpPr>
            <p:cNvPr id="10" name="円/楕円 9"/>
            <p:cNvSpPr/>
            <p:nvPr/>
          </p:nvSpPr>
          <p:spPr>
            <a:xfrm>
              <a:off x="7014154" y="4333205"/>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2</a:t>
              </a:r>
              <a:endParaRPr kumimoji="1" lang="ja-JP" altLang="en-US" sz="1050" dirty="0"/>
            </a:p>
          </p:txBody>
        </p:sp>
        <p:sp>
          <p:nvSpPr>
            <p:cNvPr id="11" name="円/楕円 10"/>
            <p:cNvSpPr/>
            <p:nvPr/>
          </p:nvSpPr>
          <p:spPr>
            <a:xfrm>
              <a:off x="7208912" y="4485605"/>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1</a:t>
              </a:r>
              <a:endParaRPr kumimoji="1" lang="ja-JP" altLang="en-US" sz="1050" dirty="0"/>
            </a:p>
          </p:txBody>
        </p:sp>
        <p:sp>
          <p:nvSpPr>
            <p:cNvPr id="12" name="フリーフォーム 11"/>
            <p:cNvSpPr/>
            <p:nvPr/>
          </p:nvSpPr>
          <p:spPr>
            <a:xfrm>
              <a:off x="6921795" y="3906021"/>
              <a:ext cx="318977" cy="453328"/>
            </a:xfrm>
            <a:custGeom>
              <a:avLst/>
              <a:gdLst>
                <a:gd name="connsiteX0" fmla="*/ 0 w 318977"/>
                <a:gd name="connsiteY0" fmla="*/ 453328 h 453328"/>
                <a:gd name="connsiteX1" fmla="*/ 63796 w 318977"/>
                <a:gd name="connsiteY1" fmla="*/ 198146 h 453328"/>
                <a:gd name="connsiteX2" fmla="*/ 276447 w 318977"/>
                <a:gd name="connsiteY2" fmla="*/ 17393 h 453328"/>
                <a:gd name="connsiteX3" fmla="*/ 318977 w 318977"/>
                <a:gd name="connsiteY3" fmla="*/ 17393 h 453328"/>
              </a:gdLst>
              <a:ahLst/>
              <a:cxnLst>
                <a:cxn ang="0">
                  <a:pos x="connsiteX0" y="connsiteY0"/>
                </a:cxn>
                <a:cxn ang="0">
                  <a:pos x="connsiteX1" y="connsiteY1"/>
                </a:cxn>
                <a:cxn ang="0">
                  <a:pos x="connsiteX2" y="connsiteY2"/>
                </a:cxn>
                <a:cxn ang="0">
                  <a:pos x="connsiteX3" y="connsiteY3"/>
                </a:cxn>
              </a:cxnLst>
              <a:rect l="l" t="t" r="r" b="b"/>
              <a:pathLst>
                <a:path w="318977" h="453328">
                  <a:moveTo>
                    <a:pt x="0" y="453328"/>
                  </a:moveTo>
                  <a:cubicBezTo>
                    <a:pt x="8861" y="362065"/>
                    <a:pt x="17722" y="270802"/>
                    <a:pt x="63796" y="198146"/>
                  </a:cubicBezTo>
                  <a:cubicBezTo>
                    <a:pt x="109871" y="125490"/>
                    <a:pt x="233917" y="47519"/>
                    <a:pt x="276447" y="17393"/>
                  </a:cubicBezTo>
                  <a:cubicBezTo>
                    <a:pt x="318977" y="-12733"/>
                    <a:pt x="318977" y="2330"/>
                    <a:pt x="318977" y="17393"/>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2411760" y="4509120"/>
              <a:ext cx="0" cy="4412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cxnSp>
        <p:nvCxnSpPr>
          <p:cNvPr id="17" name="直線矢印コネクタ 16"/>
          <p:cNvCxnSpPr/>
          <p:nvPr/>
        </p:nvCxnSpPr>
        <p:spPr>
          <a:xfrm flipV="1">
            <a:off x="4067944" y="4293096"/>
            <a:ext cx="0" cy="86409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297122" y="5168225"/>
            <a:ext cx="1569660" cy="276999"/>
          </a:xfrm>
          <a:prstGeom prst="rect">
            <a:avLst/>
          </a:prstGeom>
          <a:noFill/>
        </p:spPr>
        <p:txBody>
          <a:bodyPr wrap="none" rtlCol="0">
            <a:spAutoFit/>
          </a:bodyPr>
          <a:lstStyle/>
          <a:p>
            <a:r>
              <a:rPr kumimoji="1" lang="ja-JP" altLang="en-US" sz="1200" dirty="0" smtClean="0">
                <a:solidFill>
                  <a:srgbClr val="00B050"/>
                </a:solidFill>
                <a:latin typeface="HGSｺﾞｼｯｸE" pitchFamily="50" charset="-128"/>
                <a:ea typeface="HGSｺﾞｼｯｸE" pitchFamily="50" charset="-128"/>
              </a:rPr>
              <a:t>北千葉導水注入地点</a:t>
            </a:r>
            <a:endParaRPr kumimoji="1" lang="ja-JP" altLang="en-US" sz="1200" dirty="0">
              <a:solidFill>
                <a:srgbClr val="00B050"/>
              </a:solidFill>
              <a:latin typeface="HGSｺﾞｼｯｸE" pitchFamily="50" charset="-128"/>
              <a:ea typeface="HGSｺﾞｼｯｸE" pitchFamily="50" charset="-128"/>
            </a:endParaRPr>
          </a:p>
        </p:txBody>
      </p:sp>
      <p:sp>
        <p:nvSpPr>
          <p:cNvPr id="19" name="正方形/長方形 18"/>
          <p:cNvSpPr/>
          <p:nvPr/>
        </p:nvSpPr>
        <p:spPr>
          <a:xfrm>
            <a:off x="5292080" y="4293096"/>
            <a:ext cx="72008" cy="1421316"/>
          </a:xfrm>
          <a:prstGeom prst="rect">
            <a:avLst/>
          </a:prstGeom>
          <a:solidFill>
            <a:srgbClr val="DF4B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861241" y="4890167"/>
            <a:ext cx="1582409" cy="461665"/>
          </a:xfrm>
          <a:prstGeom prst="rect">
            <a:avLst/>
          </a:prstGeom>
          <a:noFill/>
          <a:ln>
            <a:solidFill>
              <a:srgbClr val="7030A0"/>
            </a:solidFill>
          </a:ln>
        </p:spPr>
        <p:txBody>
          <a:bodyPr wrap="square" rtlCol="0">
            <a:spAutoFit/>
          </a:bodyPr>
          <a:lstStyle/>
          <a:p>
            <a:r>
              <a:rPr kumimoji="1" lang="ja-JP" altLang="en-US" sz="1200" dirty="0" smtClean="0">
                <a:solidFill>
                  <a:srgbClr val="7030A0"/>
                </a:solidFill>
                <a:latin typeface="HGSｺﾞｼｯｸE" pitchFamily="50" charset="-128"/>
                <a:ea typeface="HGSｺﾞｼｯｸE" pitchFamily="50" charset="-128"/>
              </a:rPr>
              <a:t>地金掘 </a:t>
            </a:r>
            <a:r>
              <a:rPr kumimoji="1" lang="en-US" altLang="ja-JP" sz="1200" dirty="0" smtClean="0">
                <a:solidFill>
                  <a:srgbClr val="7030A0"/>
                </a:solidFill>
                <a:latin typeface="HGSｺﾞｼｯｸE" pitchFamily="50" charset="-128"/>
                <a:ea typeface="HGSｺﾞｼｯｸE" pitchFamily="50" charset="-128"/>
              </a:rPr>
              <a:t>2012/10/31 0.12 </a:t>
            </a:r>
            <a:r>
              <a:rPr kumimoji="1" lang="en-US" altLang="ja-JP" sz="1200" dirty="0" err="1" smtClean="0">
                <a:solidFill>
                  <a:srgbClr val="7030A0"/>
                </a:solidFill>
                <a:latin typeface="Symbol" pitchFamily="18" charset="2"/>
                <a:ea typeface="HGSｺﾞｼｯｸE" pitchFamily="50" charset="-128"/>
              </a:rPr>
              <a:t>m</a:t>
            </a:r>
            <a:r>
              <a:rPr kumimoji="1" lang="en-US" altLang="ja-JP" sz="1200" dirty="0" err="1" smtClean="0">
                <a:solidFill>
                  <a:srgbClr val="7030A0"/>
                </a:solidFill>
                <a:latin typeface="HGSｺﾞｼｯｸE" pitchFamily="50" charset="-128"/>
                <a:ea typeface="HGSｺﾞｼｯｸE" pitchFamily="50" charset="-128"/>
              </a:rPr>
              <a:t>Bq</a:t>
            </a:r>
            <a:r>
              <a:rPr kumimoji="1" lang="en-US" altLang="ja-JP" sz="1200" dirty="0" smtClean="0">
                <a:solidFill>
                  <a:srgbClr val="7030A0"/>
                </a:solidFill>
                <a:latin typeface="HGSｺﾞｼｯｸE" pitchFamily="50" charset="-128"/>
                <a:ea typeface="HGSｺﾞｼｯｸE" pitchFamily="50" charset="-128"/>
              </a:rPr>
              <a:t>/L</a:t>
            </a:r>
            <a:endParaRPr kumimoji="1" lang="ja-JP" altLang="en-US" sz="1200" dirty="0">
              <a:solidFill>
                <a:srgbClr val="7030A0"/>
              </a:solidFill>
              <a:latin typeface="HGSｺﾞｼｯｸE" pitchFamily="50" charset="-128"/>
              <a:ea typeface="HGSｺﾞｼｯｸE" pitchFamily="50" charset="-128"/>
            </a:endParaRPr>
          </a:p>
        </p:txBody>
      </p:sp>
      <p:cxnSp>
        <p:nvCxnSpPr>
          <p:cNvPr id="22" name="直線矢印コネクタ 21"/>
          <p:cNvCxnSpPr/>
          <p:nvPr/>
        </p:nvCxnSpPr>
        <p:spPr>
          <a:xfrm flipH="1" flipV="1">
            <a:off x="5364088" y="4509120"/>
            <a:ext cx="1497154" cy="504056"/>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62247" y="304898"/>
            <a:ext cx="3651962" cy="461665"/>
          </a:xfrm>
          <a:prstGeom prst="rect">
            <a:avLst/>
          </a:prstGeom>
          <a:noFill/>
        </p:spPr>
        <p:txBody>
          <a:bodyPr wrap="none" rtlCol="0">
            <a:spAutoFit/>
          </a:bodyPr>
          <a:lstStyle/>
          <a:p>
            <a:r>
              <a:rPr kumimoji="1" lang="ja-JP" altLang="en-US" sz="2400" dirty="0" smtClean="0"/>
              <a:t>溶存態中の</a:t>
            </a:r>
            <a:r>
              <a:rPr kumimoji="1" lang="en-US" altLang="ja-JP" sz="2400" baseline="30000" dirty="0" smtClean="0"/>
              <a:t>129</a:t>
            </a:r>
            <a:r>
              <a:rPr kumimoji="1" lang="en-US" altLang="ja-JP" sz="2400" dirty="0" smtClean="0"/>
              <a:t>I</a:t>
            </a:r>
            <a:r>
              <a:rPr kumimoji="1" lang="ja-JP" altLang="en-US" sz="2400" dirty="0" smtClean="0"/>
              <a:t>の流域変動</a:t>
            </a:r>
            <a:endParaRPr kumimoji="1" lang="en-US" altLang="ja-JP" sz="2400" dirty="0" smtClean="0"/>
          </a:p>
        </p:txBody>
      </p:sp>
      <p:sp>
        <p:nvSpPr>
          <p:cNvPr id="21" name="テキスト ボックス 20"/>
          <p:cNvSpPr txBox="1"/>
          <p:nvPr/>
        </p:nvSpPr>
        <p:spPr>
          <a:xfrm rot="-5400000">
            <a:off x="4601498" y="6055588"/>
            <a:ext cx="744627" cy="307777"/>
          </a:xfrm>
          <a:prstGeom prst="rect">
            <a:avLst/>
          </a:prstGeom>
          <a:solidFill>
            <a:schemeClr val="bg1"/>
          </a:solidFill>
        </p:spPr>
        <p:txBody>
          <a:bodyPr wrap="none" rtlCol="0">
            <a:spAutoFit/>
          </a:bodyPr>
          <a:lstStyle/>
          <a:p>
            <a:r>
              <a:rPr kumimoji="1" lang="en-US" altLang="ja-JP" sz="1400" dirty="0" err="1" smtClean="0"/>
              <a:t>Syouwa</a:t>
            </a:r>
            <a:endParaRPr kumimoji="1" lang="ja-JP" altLang="en-US" sz="1400" dirty="0"/>
          </a:p>
        </p:txBody>
      </p:sp>
    </p:spTree>
    <p:extLst>
      <p:ext uri="{BB962C8B-B14F-4D97-AF65-F5344CB8AC3E}">
        <p14:creationId xmlns:p14="http://schemas.microsoft.com/office/powerpoint/2010/main" val="2725134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456" y="994360"/>
            <a:ext cx="6035040" cy="6035040"/>
          </a:xfrm>
          <a:prstGeom prst="rect">
            <a:avLst/>
          </a:prstGeom>
        </p:spPr>
      </p:pic>
      <p:grpSp>
        <p:nvGrpSpPr>
          <p:cNvPr id="14" name="グループ化 13"/>
          <p:cNvGrpSpPr/>
          <p:nvPr/>
        </p:nvGrpSpPr>
        <p:grpSpPr>
          <a:xfrm>
            <a:off x="6084168" y="548680"/>
            <a:ext cx="2868179" cy="842862"/>
            <a:chOff x="1562986" y="3615070"/>
            <a:chExt cx="6669281" cy="1959879"/>
          </a:xfrm>
        </p:grpSpPr>
        <p:sp>
          <p:nvSpPr>
            <p:cNvPr id="5" name="フリーフォーム 4"/>
            <p:cNvSpPr/>
            <p:nvPr/>
          </p:nvSpPr>
          <p:spPr>
            <a:xfrm>
              <a:off x="1562986" y="3615070"/>
              <a:ext cx="6669281" cy="1959879"/>
            </a:xfrm>
            <a:custGeom>
              <a:avLst/>
              <a:gdLst>
                <a:gd name="connsiteX0" fmla="*/ 0 w 6669281"/>
                <a:gd name="connsiteY0" fmla="*/ 0 h 1959879"/>
                <a:gd name="connsiteX1" fmla="*/ 159488 w 6669281"/>
                <a:gd name="connsiteY1" fmla="*/ 233916 h 1959879"/>
                <a:gd name="connsiteX2" fmla="*/ 116958 w 6669281"/>
                <a:gd name="connsiteY2" fmla="*/ 520995 h 1959879"/>
                <a:gd name="connsiteX3" fmla="*/ 180754 w 6669281"/>
                <a:gd name="connsiteY3" fmla="*/ 637953 h 1959879"/>
                <a:gd name="connsiteX4" fmla="*/ 202019 w 6669281"/>
                <a:gd name="connsiteY4" fmla="*/ 712381 h 1959879"/>
                <a:gd name="connsiteX5" fmla="*/ 223284 w 6669281"/>
                <a:gd name="connsiteY5" fmla="*/ 808074 h 1959879"/>
                <a:gd name="connsiteX6" fmla="*/ 287079 w 6669281"/>
                <a:gd name="connsiteY6" fmla="*/ 946297 h 1959879"/>
                <a:gd name="connsiteX7" fmla="*/ 393405 w 6669281"/>
                <a:gd name="connsiteY7" fmla="*/ 1286539 h 1959879"/>
                <a:gd name="connsiteX8" fmla="*/ 542261 w 6669281"/>
                <a:gd name="connsiteY8" fmla="*/ 1307804 h 1959879"/>
                <a:gd name="connsiteX9" fmla="*/ 797442 w 6669281"/>
                <a:gd name="connsiteY9" fmla="*/ 1350335 h 1959879"/>
                <a:gd name="connsiteX10" fmla="*/ 1105786 w 6669281"/>
                <a:gd name="connsiteY10" fmla="*/ 1403497 h 1959879"/>
                <a:gd name="connsiteX11" fmla="*/ 1275907 w 6669281"/>
                <a:gd name="connsiteY11" fmla="*/ 1254642 h 1959879"/>
                <a:gd name="connsiteX12" fmla="*/ 1424763 w 6669281"/>
                <a:gd name="connsiteY12" fmla="*/ 1084521 h 1959879"/>
                <a:gd name="connsiteX13" fmla="*/ 1616149 w 6669281"/>
                <a:gd name="connsiteY13" fmla="*/ 1041990 h 1959879"/>
                <a:gd name="connsiteX14" fmla="*/ 1828800 w 6669281"/>
                <a:gd name="connsiteY14" fmla="*/ 1095153 h 1959879"/>
                <a:gd name="connsiteX15" fmla="*/ 2009554 w 6669281"/>
                <a:gd name="connsiteY15" fmla="*/ 1148316 h 1959879"/>
                <a:gd name="connsiteX16" fmla="*/ 2200940 w 6669281"/>
                <a:gd name="connsiteY16" fmla="*/ 1084521 h 1959879"/>
                <a:gd name="connsiteX17" fmla="*/ 2434856 w 6669281"/>
                <a:gd name="connsiteY17" fmla="*/ 1041990 h 1959879"/>
                <a:gd name="connsiteX18" fmla="*/ 2743200 w 6669281"/>
                <a:gd name="connsiteY18" fmla="*/ 1105786 h 1959879"/>
                <a:gd name="connsiteX19" fmla="*/ 3104707 w 6669281"/>
                <a:gd name="connsiteY19" fmla="*/ 1127051 h 1959879"/>
                <a:gd name="connsiteX20" fmla="*/ 3391786 w 6669281"/>
                <a:gd name="connsiteY20" fmla="*/ 1148316 h 1959879"/>
                <a:gd name="connsiteX21" fmla="*/ 3657600 w 6669281"/>
                <a:gd name="connsiteY21" fmla="*/ 1190846 h 1959879"/>
                <a:gd name="connsiteX22" fmla="*/ 3912781 w 6669281"/>
                <a:gd name="connsiteY22" fmla="*/ 1286539 h 1959879"/>
                <a:gd name="connsiteX23" fmla="*/ 4189228 w 6669281"/>
                <a:gd name="connsiteY23" fmla="*/ 1339702 h 1959879"/>
                <a:gd name="connsiteX24" fmla="*/ 4391247 w 6669281"/>
                <a:gd name="connsiteY24" fmla="*/ 1275907 h 1959879"/>
                <a:gd name="connsiteX25" fmla="*/ 4603898 w 6669281"/>
                <a:gd name="connsiteY25" fmla="*/ 1095153 h 1959879"/>
                <a:gd name="connsiteX26" fmla="*/ 4869712 w 6669281"/>
                <a:gd name="connsiteY26" fmla="*/ 903767 h 1959879"/>
                <a:gd name="connsiteX27" fmla="*/ 5124893 w 6669281"/>
                <a:gd name="connsiteY27" fmla="*/ 765544 h 1959879"/>
                <a:gd name="connsiteX28" fmla="*/ 5380074 w 6669281"/>
                <a:gd name="connsiteY28" fmla="*/ 765544 h 1959879"/>
                <a:gd name="connsiteX29" fmla="*/ 5560828 w 6669281"/>
                <a:gd name="connsiteY29" fmla="*/ 850604 h 1959879"/>
                <a:gd name="connsiteX30" fmla="*/ 5730949 w 6669281"/>
                <a:gd name="connsiteY30" fmla="*/ 988828 h 1959879"/>
                <a:gd name="connsiteX31" fmla="*/ 5869172 w 6669281"/>
                <a:gd name="connsiteY31" fmla="*/ 1403497 h 1959879"/>
                <a:gd name="connsiteX32" fmla="*/ 5922335 w 6669281"/>
                <a:gd name="connsiteY32" fmla="*/ 1584251 h 1959879"/>
                <a:gd name="connsiteX33" fmla="*/ 6060558 w 6669281"/>
                <a:gd name="connsiteY33" fmla="*/ 1743739 h 1959879"/>
                <a:gd name="connsiteX34" fmla="*/ 6198781 w 6669281"/>
                <a:gd name="connsiteY34" fmla="*/ 1828800 h 1959879"/>
                <a:gd name="connsiteX35" fmla="*/ 6368902 w 6669281"/>
                <a:gd name="connsiteY35" fmla="*/ 1924493 h 1959879"/>
                <a:gd name="connsiteX36" fmla="*/ 6475228 w 6669281"/>
                <a:gd name="connsiteY36" fmla="*/ 1956390 h 1959879"/>
                <a:gd name="connsiteX37" fmla="*/ 6517758 w 6669281"/>
                <a:gd name="connsiteY37" fmla="*/ 1850065 h 1959879"/>
                <a:gd name="connsiteX38" fmla="*/ 6655981 w 6669281"/>
                <a:gd name="connsiteY38" fmla="*/ 1850065 h 1959879"/>
                <a:gd name="connsiteX39" fmla="*/ 6655981 w 6669281"/>
                <a:gd name="connsiteY39" fmla="*/ 1860697 h 195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69281" h="1959879">
                  <a:moveTo>
                    <a:pt x="0" y="0"/>
                  </a:moveTo>
                  <a:cubicBezTo>
                    <a:pt x="69997" y="73542"/>
                    <a:pt x="139995" y="147084"/>
                    <a:pt x="159488" y="233916"/>
                  </a:cubicBezTo>
                  <a:cubicBezTo>
                    <a:pt x="178981" y="320749"/>
                    <a:pt x="113414" y="453656"/>
                    <a:pt x="116958" y="520995"/>
                  </a:cubicBezTo>
                  <a:cubicBezTo>
                    <a:pt x="120502" y="588335"/>
                    <a:pt x="166577" y="606055"/>
                    <a:pt x="180754" y="637953"/>
                  </a:cubicBezTo>
                  <a:cubicBezTo>
                    <a:pt x="194931" y="669851"/>
                    <a:pt x="194931" y="684028"/>
                    <a:pt x="202019" y="712381"/>
                  </a:cubicBezTo>
                  <a:cubicBezTo>
                    <a:pt x="209107" y="740734"/>
                    <a:pt x="209107" y="769088"/>
                    <a:pt x="223284" y="808074"/>
                  </a:cubicBezTo>
                  <a:cubicBezTo>
                    <a:pt x="237461" y="847060"/>
                    <a:pt x="258726" y="866553"/>
                    <a:pt x="287079" y="946297"/>
                  </a:cubicBezTo>
                  <a:cubicBezTo>
                    <a:pt x="315433" y="1026041"/>
                    <a:pt x="350875" y="1226288"/>
                    <a:pt x="393405" y="1286539"/>
                  </a:cubicBezTo>
                  <a:cubicBezTo>
                    <a:pt x="435935" y="1346790"/>
                    <a:pt x="542261" y="1307804"/>
                    <a:pt x="542261" y="1307804"/>
                  </a:cubicBezTo>
                  <a:lnTo>
                    <a:pt x="797442" y="1350335"/>
                  </a:lnTo>
                  <a:cubicBezTo>
                    <a:pt x="891363" y="1366284"/>
                    <a:pt x="1026042" y="1419446"/>
                    <a:pt x="1105786" y="1403497"/>
                  </a:cubicBezTo>
                  <a:cubicBezTo>
                    <a:pt x="1185530" y="1387548"/>
                    <a:pt x="1222744" y="1307805"/>
                    <a:pt x="1275907" y="1254642"/>
                  </a:cubicBezTo>
                  <a:cubicBezTo>
                    <a:pt x="1329070" y="1201479"/>
                    <a:pt x="1368056" y="1119963"/>
                    <a:pt x="1424763" y="1084521"/>
                  </a:cubicBezTo>
                  <a:cubicBezTo>
                    <a:pt x="1481470" y="1049079"/>
                    <a:pt x="1548810" y="1040218"/>
                    <a:pt x="1616149" y="1041990"/>
                  </a:cubicBezTo>
                  <a:cubicBezTo>
                    <a:pt x="1683488" y="1043762"/>
                    <a:pt x="1763233" y="1077432"/>
                    <a:pt x="1828800" y="1095153"/>
                  </a:cubicBezTo>
                  <a:cubicBezTo>
                    <a:pt x="1894368" y="1112874"/>
                    <a:pt x="1947531" y="1150088"/>
                    <a:pt x="2009554" y="1148316"/>
                  </a:cubicBezTo>
                  <a:cubicBezTo>
                    <a:pt x="2071577" y="1146544"/>
                    <a:pt x="2130056" y="1102242"/>
                    <a:pt x="2200940" y="1084521"/>
                  </a:cubicBezTo>
                  <a:cubicBezTo>
                    <a:pt x="2271824" y="1066800"/>
                    <a:pt x="2344480" y="1038446"/>
                    <a:pt x="2434856" y="1041990"/>
                  </a:cubicBezTo>
                  <a:cubicBezTo>
                    <a:pt x="2525232" y="1045534"/>
                    <a:pt x="2631558" y="1091609"/>
                    <a:pt x="2743200" y="1105786"/>
                  </a:cubicBezTo>
                  <a:cubicBezTo>
                    <a:pt x="2854842" y="1119963"/>
                    <a:pt x="3104707" y="1127051"/>
                    <a:pt x="3104707" y="1127051"/>
                  </a:cubicBezTo>
                  <a:cubicBezTo>
                    <a:pt x="3212805" y="1134139"/>
                    <a:pt x="3299637" y="1137684"/>
                    <a:pt x="3391786" y="1148316"/>
                  </a:cubicBezTo>
                  <a:cubicBezTo>
                    <a:pt x="3483935" y="1158949"/>
                    <a:pt x="3570768" y="1167809"/>
                    <a:pt x="3657600" y="1190846"/>
                  </a:cubicBezTo>
                  <a:cubicBezTo>
                    <a:pt x="3744432" y="1213883"/>
                    <a:pt x="3824176" y="1261730"/>
                    <a:pt x="3912781" y="1286539"/>
                  </a:cubicBezTo>
                  <a:cubicBezTo>
                    <a:pt x="4001386" y="1311348"/>
                    <a:pt x="4109484" y="1341474"/>
                    <a:pt x="4189228" y="1339702"/>
                  </a:cubicBezTo>
                  <a:cubicBezTo>
                    <a:pt x="4268972" y="1337930"/>
                    <a:pt x="4322135" y="1316665"/>
                    <a:pt x="4391247" y="1275907"/>
                  </a:cubicBezTo>
                  <a:cubicBezTo>
                    <a:pt x="4460359" y="1235149"/>
                    <a:pt x="4524154" y="1157176"/>
                    <a:pt x="4603898" y="1095153"/>
                  </a:cubicBezTo>
                  <a:cubicBezTo>
                    <a:pt x="4683642" y="1033130"/>
                    <a:pt x="4782879" y="958702"/>
                    <a:pt x="4869712" y="903767"/>
                  </a:cubicBezTo>
                  <a:cubicBezTo>
                    <a:pt x="4956545" y="848832"/>
                    <a:pt x="5039833" y="788581"/>
                    <a:pt x="5124893" y="765544"/>
                  </a:cubicBezTo>
                  <a:cubicBezTo>
                    <a:pt x="5209953" y="742507"/>
                    <a:pt x="5307418" y="751367"/>
                    <a:pt x="5380074" y="765544"/>
                  </a:cubicBezTo>
                  <a:cubicBezTo>
                    <a:pt x="5452730" y="779721"/>
                    <a:pt x="5502349" y="813390"/>
                    <a:pt x="5560828" y="850604"/>
                  </a:cubicBezTo>
                  <a:cubicBezTo>
                    <a:pt x="5619307" y="887818"/>
                    <a:pt x="5679558" y="896679"/>
                    <a:pt x="5730949" y="988828"/>
                  </a:cubicBezTo>
                  <a:cubicBezTo>
                    <a:pt x="5782340" y="1080977"/>
                    <a:pt x="5837274" y="1304260"/>
                    <a:pt x="5869172" y="1403497"/>
                  </a:cubicBezTo>
                  <a:cubicBezTo>
                    <a:pt x="5901070" y="1502734"/>
                    <a:pt x="5890437" y="1527544"/>
                    <a:pt x="5922335" y="1584251"/>
                  </a:cubicBezTo>
                  <a:cubicBezTo>
                    <a:pt x="5954233" y="1640958"/>
                    <a:pt x="6014484" y="1702981"/>
                    <a:pt x="6060558" y="1743739"/>
                  </a:cubicBezTo>
                  <a:cubicBezTo>
                    <a:pt x="6106632" y="1784497"/>
                    <a:pt x="6147390" y="1798674"/>
                    <a:pt x="6198781" y="1828800"/>
                  </a:cubicBezTo>
                  <a:cubicBezTo>
                    <a:pt x="6250172" y="1858926"/>
                    <a:pt x="6322828" y="1903228"/>
                    <a:pt x="6368902" y="1924493"/>
                  </a:cubicBezTo>
                  <a:cubicBezTo>
                    <a:pt x="6414976" y="1945758"/>
                    <a:pt x="6450419" y="1968795"/>
                    <a:pt x="6475228" y="1956390"/>
                  </a:cubicBezTo>
                  <a:cubicBezTo>
                    <a:pt x="6500037" y="1943985"/>
                    <a:pt x="6487633" y="1867786"/>
                    <a:pt x="6517758" y="1850065"/>
                  </a:cubicBezTo>
                  <a:cubicBezTo>
                    <a:pt x="6547883" y="1832344"/>
                    <a:pt x="6632944" y="1848293"/>
                    <a:pt x="6655981" y="1850065"/>
                  </a:cubicBezTo>
                  <a:cubicBezTo>
                    <a:pt x="6679018" y="1851837"/>
                    <a:pt x="6667499" y="1856267"/>
                    <a:pt x="6655981" y="18606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562986" y="4043619"/>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6</a:t>
              </a:r>
              <a:endParaRPr kumimoji="1" lang="ja-JP" altLang="en-US" sz="1050" dirty="0"/>
            </a:p>
          </p:txBody>
        </p:sp>
        <p:sp>
          <p:nvSpPr>
            <p:cNvPr id="7" name="円/楕円 6"/>
            <p:cNvSpPr/>
            <p:nvPr/>
          </p:nvSpPr>
          <p:spPr>
            <a:xfrm flipH="1">
              <a:off x="2127303" y="4803939"/>
              <a:ext cx="242758" cy="242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5</a:t>
              </a:r>
              <a:endParaRPr kumimoji="1" lang="ja-JP" altLang="en-US" sz="1050" dirty="0"/>
            </a:p>
          </p:txBody>
        </p:sp>
        <p:sp>
          <p:nvSpPr>
            <p:cNvPr id="8" name="円/楕円 7"/>
            <p:cNvSpPr/>
            <p:nvPr/>
          </p:nvSpPr>
          <p:spPr>
            <a:xfrm>
              <a:off x="3504605" y="4625752"/>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4</a:t>
              </a:r>
              <a:endParaRPr kumimoji="1" lang="ja-JP" altLang="en-US" sz="1050" dirty="0"/>
            </a:p>
          </p:txBody>
        </p:sp>
        <p:sp>
          <p:nvSpPr>
            <p:cNvPr id="9" name="円/楕円 8"/>
            <p:cNvSpPr/>
            <p:nvPr/>
          </p:nvSpPr>
          <p:spPr>
            <a:xfrm flipH="1">
              <a:off x="5246618" y="4799417"/>
              <a:ext cx="251129" cy="25112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3</a:t>
              </a:r>
              <a:endParaRPr kumimoji="1" lang="ja-JP" altLang="en-US" sz="1050" dirty="0"/>
            </a:p>
          </p:txBody>
        </p:sp>
        <p:sp>
          <p:nvSpPr>
            <p:cNvPr id="10" name="円/楕円 9"/>
            <p:cNvSpPr/>
            <p:nvPr/>
          </p:nvSpPr>
          <p:spPr>
            <a:xfrm>
              <a:off x="7014154" y="4333205"/>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2</a:t>
              </a:r>
              <a:endParaRPr kumimoji="1" lang="ja-JP" altLang="en-US" sz="1050" dirty="0"/>
            </a:p>
          </p:txBody>
        </p:sp>
        <p:sp>
          <p:nvSpPr>
            <p:cNvPr id="11" name="円/楕円 10"/>
            <p:cNvSpPr/>
            <p:nvPr/>
          </p:nvSpPr>
          <p:spPr>
            <a:xfrm>
              <a:off x="7208912" y="4485605"/>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1</a:t>
              </a:r>
              <a:endParaRPr kumimoji="1" lang="ja-JP" altLang="en-US" sz="1050" dirty="0"/>
            </a:p>
          </p:txBody>
        </p:sp>
        <p:sp>
          <p:nvSpPr>
            <p:cNvPr id="12" name="フリーフォーム 11"/>
            <p:cNvSpPr/>
            <p:nvPr/>
          </p:nvSpPr>
          <p:spPr>
            <a:xfrm>
              <a:off x="6921795" y="3906021"/>
              <a:ext cx="318977" cy="453328"/>
            </a:xfrm>
            <a:custGeom>
              <a:avLst/>
              <a:gdLst>
                <a:gd name="connsiteX0" fmla="*/ 0 w 318977"/>
                <a:gd name="connsiteY0" fmla="*/ 453328 h 453328"/>
                <a:gd name="connsiteX1" fmla="*/ 63796 w 318977"/>
                <a:gd name="connsiteY1" fmla="*/ 198146 h 453328"/>
                <a:gd name="connsiteX2" fmla="*/ 276447 w 318977"/>
                <a:gd name="connsiteY2" fmla="*/ 17393 h 453328"/>
                <a:gd name="connsiteX3" fmla="*/ 318977 w 318977"/>
                <a:gd name="connsiteY3" fmla="*/ 17393 h 453328"/>
              </a:gdLst>
              <a:ahLst/>
              <a:cxnLst>
                <a:cxn ang="0">
                  <a:pos x="connsiteX0" y="connsiteY0"/>
                </a:cxn>
                <a:cxn ang="0">
                  <a:pos x="connsiteX1" y="connsiteY1"/>
                </a:cxn>
                <a:cxn ang="0">
                  <a:pos x="connsiteX2" y="connsiteY2"/>
                </a:cxn>
                <a:cxn ang="0">
                  <a:pos x="connsiteX3" y="connsiteY3"/>
                </a:cxn>
              </a:cxnLst>
              <a:rect l="l" t="t" r="r" b="b"/>
              <a:pathLst>
                <a:path w="318977" h="453328">
                  <a:moveTo>
                    <a:pt x="0" y="453328"/>
                  </a:moveTo>
                  <a:cubicBezTo>
                    <a:pt x="8861" y="362065"/>
                    <a:pt x="17722" y="270802"/>
                    <a:pt x="63796" y="198146"/>
                  </a:cubicBezTo>
                  <a:cubicBezTo>
                    <a:pt x="109871" y="125490"/>
                    <a:pt x="233917" y="47519"/>
                    <a:pt x="276447" y="17393"/>
                  </a:cubicBezTo>
                  <a:cubicBezTo>
                    <a:pt x="318977" y="-12733"/>
                    <a:pt x="318977" y="2330"/>
                    <a:pt x="318977" y="17393"/>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2411760" y="4509120"/>
              <a:ext cx="0" cy="4412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cxnSp>
        <p:nvCxnSpPr>
          <p:cNvPr id="17" name="直線矢印コネクタ 16"/>
          <p:cNvCxnSpPr/>
          <p:nvPr/>
        </p:nvCxnSpPr>
        <p:spPr>
          <a:xfrm flipV="1">
            <a:off x="5508104" y="4005064"/>
            <a:ext cx="0" cy="86409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737282" y="4880193"/>
            <a:ext cx="1569660" cy="276999"/>
          </a:xfrm>
          <a:prstGeom prst="rect">
            <a:avLst/>
          </a:prstGeom>
          <a:noFill/>
        </p:spPr>
        <p:txBody>
          <a:bodyPr wrap="none" rtlCol="0">
            <a:spAutoFit/>
          </a:bodyPr>
          <a:lstStyle/>
          <a:p>
            <a:r>
              <a:rPr kumimoji="1" lang="ja-JP" altLang="en-US" sz="1200" dirty="0" smtClean="0">
                <a:solidFill>
                  <a:srgbClr val="00B050"/>
                </a:solidFill>
                <a:latin typeface="HGSｺﾞｼｯｸE" pitchFamily="50" charset="-128"/>
                <a:ea typeface="HGSｺﾞｼｯｸE" pitchFamily="50" charset="-128"/>
              </a:rPr>
              <a:t>北千葉導水注入地点</a:t>
            </a:r>
            <a:endParaRPr kumimoji="1" lang="ja-JP" altLang="en-US" sz="1200" dirty="0">
              <a:solidFill>
                <a:srgbClr val="00B050"/>
              </a:solidFill>
              <a:latin typeface="HGSｺﾞｼｯｸE" pitchFamily="50" charset="-128"/>
              <a:ea typeface="HGSｺﾞｼｯｸE" pitchFamily="50" charset="-128"/>
            </a:endParaRPr>
          </a:p>
        </p:txBody>
      </p:sp>
      <p:sp>
        <p:nvSpPr>
          <p:cNvPr id="23" name="テキスト ボックス 22"/>
          <p:cNvSpPr txBox="1"/>
          <p:nvPr/>
        </p:nvSpPr>
        <p:spPr>
          <a:xfrm>
            <a:off x="362247" y="304898"/>
            <a:ext cx="4643542" cy="830997"/>
          </a:xfrm>
          <a:prstGeom prst="rect">
            <a:avLst/>
          </a:prstGeom>
          <a:noFill/>
        </p:spPr>
        <p:txBody>
          <a:bodyPr wrap="square" rtlCol="0">
            <a:spAutoFit/>
          </a:bodyPr>
          <a:lstStyle/>
          <a:p>
            <a:r>
              <a:rPr kumimoji="1" lang="ja-JP" altLang="en-US" sz="2400" dirty="0" smtClean="0"/>
              <a:t>溶存態中の</a:t>
            </a:r>
            <a:r>
              <a:rPr kumimoji="1" lang="en-US" altLang="ja-JP" sz="2400" baseline="30000" dirty="0" smtClean="0"/>
              <a:t>137</a:t>
            </a:r>
            <a:r>
              <a:rPr kumimoji="1" lang="en-US" altLang="ja-JP" sz="2400" dirty="0" smtClean="0"/>
              <a:t>Cs</a:t>
            </a:r>
            <a:r>
              <a:rPr lang="ja-JP" altLang="en-US" sz="2400" dirty="0" smtClean="0"/>
              <a:t>と</a:t>
            </a:r>
            <a:r>
              <a:rPr kumimoji="1" lang="en-US" altLang="ja-JP" sz="2400" baseline="30000" dirty="0" smtClean="0"/>
              <a:t>129</a:t>
            </a:r>
            <a:r>
              <a:rPr kumimoji="1" lang="en-US" altLang="ja-JP" sz="2400" dirty="0" smtClean="0"/>
              <a:t>I</a:t>
            </a:r>
            <a:r>
              <a:rPr kumimoji="1" lang="ja-JP" altLang="en-US" sz="2400" dirty="0" smtClean="0"/>
              <a:t>の流域変動</a:t>
            </a:r>
            <a:endParaRPr kumimoji="1" lang="en-US" altLang="ja-JP" sz="2400" dirty="0" smtClean="0"/>
          </a:p>
          <a:p>
            <a:r>
              <a:rPr lang="en-US" altLang="ja-JP" sz="2400" dirty="0"/>
              <a:t>	</a:t>
            </a:r>
            <a:r>
              <a:rPr lang="en-US" altLang="ja-JP" sz="2400" dirty="0" smtClean="0"/>
              <a:t>2012/10/31</a:t>
            </a:r>
            <a:endParaRPr kumimoji="1" lang="en-US" altLang="ja-JP" sz="2400" dirty="0" smtClean="0"/>
          </a:p>
        </p:txBody>
      </p:sp>
      <p:sp>
        <p:nvSpPr>
          <p:cNvPr id="21" name="テキスト ボックス 20"/>
          <p:cNvSpPr txBox="1"/>
          <p:nvPr/>
        </p:nvSpPr>
        <p:spPr>
          <a:xfrm>
            <a:off x="6445949" y="2719953"/>
            <a:ext cx="646331" cy="276999"/>
          </a:xfrm>
          <a:prstGeom prst="rect">
            <a:avLst/>
          </a:prstGeom>
          <a:noFill/>
        </p:spPr>
        <p:txBody>
          <a:bodyPr wrap="none" rtlCol="0">
            <a:spAutoFit/>
          </a:bodyPr>
          <a:lstStyle/>
          <a:p>
            <a:r>
              <a:rPr kumimoji="1" lang="ja-JP" altLang="en-US" sz="1200" dirty="0" smtClean="0">
                <a:solidFill>
                  <a:srgbClr val="7030A0"/>
                </a:solidFill>
                <a:latin typeface="HGSｺﾞｼｯｸE" pitchFamily="50" charset="-128"/>
                <a:ea typeface="HGSｺﾞｼｯｸE" pitchFamily="50" charset="-128"/>
              </a:rPr>
              <a:t>地金掘</a:t>
            </a:r>
            <a:endParaRPr kumimoji="1" lang="ja-JP" altLang="en-US" sz="1200" dirty="0">
              <a:solidFill>
                <a:srgbClr val="7030A0"/>
              </a:solidFill>
              <a:latin typeface="HGSｺﾞｼｯｸE" pitchFamily="50" charset="-128"/>
              <a:ea typeface="HGSｺﾞｼｯｸE" pitchFamily="50" charset="-128"/>
            </a:endParaRPr>
          </a:p>
        </p:txBody>
      </p:sp>
      <p:cxnSp>
        <p:nvCxnSpPr>
          <p:cNvPr id="15" name="直線矢印コネクタ 14"/>
          <p:cNvCxnSpPr/>
          <p:nvPr/>
        </p:nvCxnSpPr>
        <p:spPr>
          <a:xfrm>
            <a:off x="6769114" y="2996952"/>
            <a:ext cx="0" cy="36004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rot="-5400000">
            <a:off x="6041658" y="6055588"/>
            <a:ext cx="744627" cy="307777"/>
          </a:xfrm>
          <a:prstGeom prst="rect">
            <a:avLst/>
          </a:prstGeom>
          <a:solidFill>
            <a:schemeClr val="bg1"/>
          </a:solidFill>
        </p:spPr>
        <p:txBody>
          <a:bodyPr wrap="none" rtlCol="0">
            <a:spAutoFit/>
          </a:bodyPr>
          <a:lstStyle/>
          <a:p>
            <a:r>
              <a:rPr kumimoji="1" lang="en-US" altLang="ja-JP" sz="1400" dirty="0" err="1" smtClean="0"/>
              <a:t>Syouwa</a:t>
            </a:r>
            <a:endParaRPr kumimoji="1" lang="ja-JP" altLang="en-US" sz="1400" dirty="0"/>
          </a:p>
        </p:txBody>
      </p:sp>
      <p:sp>
        <p:nvSpPr>
          <p:cNvPr id="20" name="テキスト ボックス 19"/>
          <p:cNvSpPr txBox="1"/>
          <p:nvPr/>
        </p:nvSpPr>
        <p:spPr>
          <a:xfrm>
            <a:off x="251520" y="1319857"/>
            <a:ext cx="3096344" cy="4247317"/>
          </a:xfrm>
          <a:prstGeom prst="rect">
            <a:avLst/>
          </a:prstGeom>
          <a:noFill/>
        </p:spPr>
        <p:txBody>
          <a:bodyPr wrap="square" rtlCol="0">
            <a:spAutoFit/>
          </a:bodyPr>
          <a:lstStyle/>
          <a:p>
            <a:r>
              <a:rPr kumimoji="1" lang="en-US" altLang="ja-JP" baseline="30000" dirty="0" smtClean="0"/>
              <a:t>137</a:t>
            </a:r>
            <a:r>
              <a:rPr kumimoji="1" lang="en-US" altLang="ja-JP" dirty="0" smtClean="0"/>
              <a:t>Cs</a:t>
            </a:r>
            <a:r>
              <a:rPr kumimoji="1" lang="ja-JP" altLang="en-US" dirty="0" smtClean="0"/>
              <a:t>と</a:t>
            </a:r>
            <a:r>
              <a:rPr kumimoji="1" lang="en-US" altLang="ja-JP" baseline="30000" dirty="0" smtClean="0"/>
              <a:t>129</a:t>
            </a:r>
            <a:r>
              <a:rPr kumimoji="1" lang="en-US" altLang="ja-JP" dirty="0" smtClean="0"/>
              <a:t>I</a:t>
            </a:r>
            <a:r>
              <a:rPr kumimoji="1" lang="ja-JP" altLang="en-US" dirty="0" smtClean="0"/>
              <a:t>は変動は同期しているようである。</a:t>
            </a:r>
            <a:endParaRPr kumimoji="1" lang="en-US" altLang="ja-JP" dirty="0" smtClean="0"/>
          </a:p>
          <a:p>
            <a:endParaRPr lang="en-US" altLang="ja-JP" dirty="0"/>
          </a:p>
          <a:p>
            <a:r>
              <a:rPr kumimoji="1" lang="ja-JP" altLang="en-US" dirty="0" smtClean="0"/>
              <a:t>新駒木橋と新橋の間で濃度が大きく変動している。</a:t>
            </a:r>
            <a:endParaRPr kumimoji="1" lang="en-US" altLang="ja-JP" dirty="0" smtClean="0"/>
          </a:p>
          <a:p>
            <a:endParaRPr lang="en-US" altLang="ja-JP" dirty="0"/>
          </a:p>
          <a:p>
            <a:r>
              <a:rPr lang="ja-JP" altLang="en-US" dirty="0" smtClean="0"/>
              <a:t>新駒木橋下流で北千葉導水注入が行われている。</a:t>
            </a:r>
            <a:endParaRPr lang="en-US" altLang="ja-JP" dirty="0" smtClean="0"/>
          </a:p>
          <a:p>
            <a:r>
              <a:rPr kumimoji="1" lang="ja-JP" altLang="en-US" dirty="0" smtClean="0"/>
              <a:t>大堀川の水質浄化のための事業として</a:t>
            </a:r>
            <a:r>
              <a:rPr lang="ja-JP" altLang="en-US" dirty="0"/>
              <a:t>行われている</a:t>
            </a:r>
            <a:r>
              <a:rPr lang="ja-JP" altLang="en-US" dirty="0" smtClean="0"/>
              <a:t>。</a:t>
            </a:r>
            <a:endParaRPr lang="en-US" altLang="ja-JP" dirty="0" smtClean="0"/>
          </a:p>
          <a:p>
            <a:endParaRPr kumimoji="1" lang="en-US" altLang="ja-JP" dirty="0"/>
          </a:p>
          <a:p>
            <a:r>
              <a:rPr lang="ja-JP" altLang="en-US" dirty="0" smtClean="0"/>
              <a:t>昭和橋と呼塚橋の間に地金掘の流入が起こっているが、それの影響によって増加が見られている。</a:t>
            </a:r>
            <a:endParaRPr kumimoji="1" lang="ja-JP" altLang="en-US" dirty="0"/>
          </a:p>
        </p:txBody>
      </p:sp>
    </p:spTree>
    <p:extLst>
      <p:ext uri="{BB962C8B-B14F-4D97-AF65-F5344CB8AC3E}">
        <p14:creationId xmlns:p14="http://schemas.microsoft.com/office/powerpoint/2010/main" val="338709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3" y="0"/>
            <a:ext cx="4789714" cy="685800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9532" y="0"/>
            <a:ext cx="4789714" cy="6858000"/>
          </a:xfrm>
          <a:prstGeom prst="rect">
            <a:avLst/>
          </a:prstGeom>
        </p:spPr>
      </p:pic>
      <p:sp>
        <p:nvSpPr>
          <p:cNvPr id="5" name="テキスト ボックス 4"/>
          <p:cNvSpPr txBox="1"/>
          <p:nvPr/>
        </p:nvSpPr>
        <p:spPr>
          <a:xfrm>
            <a:off x="277334" y="188640"/>
            <a:ext cx="2884123" cy="369332"/>
          </a:xfrm>
          <a:prstGeom prst="rect">
            <a:avLst/>
          </a:prstGeom>
          <a:noFill/>
        </p:spPr>
        <p:txBody>
          <a:bodyPr wrap="none" rtlCol="0">
            <a:spAutoFit/>
          </a:bodyPr>
          <a:lstStyle/>
          <a:p>
            <a:r>
              <a:rPr lang="ja-JP" altLang="en-US" dirty="0"/>
              <a:t>昭和橋下に</a:t>
            </a:r>
            <a:r>
              <a:rPr lang="ja-JP" altLang="en-US" dirty="0" smtClean="0"/>
              <a:t>おける定点観測</a:t>
            </a:r>
            <a:endParaRPr kumimoji="1" lang="ja-JP" altLang="en-US" dirty="0"/>
          </a:p>
        </p:txBody>
      </p:sp>
      <p:sp>
        <p:nvSpPr>
          <p:cNvPr id="6" name="テキスト ボックス 5"/>
          <p:cNvSpPr txBox="1"/>
          <p:nvPr/>
        </p:nvSpPr>
        <p:spPr>
          <a:xfrm>
            <a:off x="4688140" y="188640"/>
            <a:ext cx="1107996" cy="369332"/>
          </a:xfrm>
          <a:prstGeom prst="rect">
            <a:avLst/>
          </a:prstGeom>
          <a:noFill/>
        </p:spPr>
        <p:txBody>
          <a:bodyPr wrap="none" rtlCol="0">
            <a:spAutoFit/>
          </a:bodyPr>
          <a:lstStyle/>
          <a:p>
            <a:r>
              <a:rPr kumimoji="1" lang="ja-JP" altLang="en-US" dirty="0" smtClean="0"/>
              <a:t>流域変動</a:t>
            </a:r>
            <a:endParaRPr kumimoji="1" lang="ja-JP" altLang="en-US" dirty="0"/>
          </a:p>
        </p:txBody>
      </p:sp>
      <p:sp>
        <p:nvSpPr>
          <p:cNvPr id="7" name="テキスト ボックス 6"/>
          <p:cNvSpPr txBox="1"/>
          <p:nvPr/>
        </p:nvSpPr>
        <p:spPr>
          <a:xfrm rot="-5400000">
            <a:off x="-50415" y="5227337"/>
            <a:ext cx="736099" cy="307777"/>
          </a:xfrm>
          <a:prstGeom prst="rect">
            <a:avLst/>
          </a:prstGeom>
          <a:solidFill>
            <a:schemeClr val="bg1"/>
          </a:solidFill>
        </p:spPr>
        <p:txBody>
          <a:bodyPr wrap="none" rtlCol="0">
            <a:spAutoFit/>
          </a:bodyPr>
          <a:lstStyle/>
          <a:p>
            <a:r>
              <a:rPr kumimoji="1" lang="en-US" altLang="ja-JP" sz="1400" baseline="30000" dirty="0" smtClean="0"/>
              <a:t>127</a:t>
            </a:r>
            <a:r>
              <a:rPr kumimoji="1" lang="en-US" altLang="ja-JP" sz="1400" dirty="0" smtClean="0"/>
              <a:t>I ppb</a:t>
            </a:r>
            <a:endParaRPr kumimoji="1" lang="ja-JP" altLang="en-US" sz="1400" dirty="0"/>
          </a:p>
        </p:txBody>
      </p:sp>
      <p:sp>
        <p:nvSpPr>
          <p:cNvPr id="8" name="テキスト ボックス 7"/>
          <p:cNvSpPr txBox="1"/>
          <p:nvPr/>
        </p:nvSpPr>
        <p:spPr>
          <a:xfrm rot="-5400000">
            <a:off x="4338094" y="5227337"/>
            <a:ext cx="736099" cy="307777"/>
          </a:xfrm>
          <a:prstGeom prst="rect">
            <a:avLst/>
          </a:prstGeom>
          <a:solidFill>
            <a:schemeClr val="bg1"/>
          </a:solidFill>
        </p:spPr>
        <p:txBody>
          <a:bodyPr wrap="none" rtlCol="0">
            <a:spAutoFit/>
          </a:bodyPr>
          <a:lstStyle/>
          <a:p>
            <a:r>
              <a:rPr kumimoji="1" lang="en-US" altLang="ja-JP" sz="1400" baseline="30000" dirty="0" smtClean="0"/>
              <a:t>127</a:t>
            </a:r>
            <a:r>
              <a:rPr kumimoji="1" lang="en-US" altLang="ja-JP" sz="1400" dirty="0" smtClean="0"/>
              <a:t>I ppb</a:t>
            </a:r>
            <a:endParaRPr kumimoji="1" lang="ja-JP" altLang="en-US" sz="1400" dirty="0"/>
          </a:p>
        </p:txBody>
      </p:sp>
      <p:sp>
        <p:nvSpPr>
          <p:cNvPr id="9" name="テキスト ボックス 8"/>
          <p:cNvSpPr txBox="1"/>
          <p:nvPr/>
        </p:nvSpPr>
        <p:spPr>
          <a:xfrm rot="-5400000">
            <a:off x="-30194" y="1101641"/>
            <a:ext cx="644728" cy="307777"/>
          </a:xfrm>
          <a:prstGeom prst="rect">
            <a:avLst/>
          </a:prstGeom>
          <a:noFill/>
        </p:spPr>
        <p:txBody>
          <a:bodyPr wrap="none" rtlCol="0">
            <a:spAutoFit/>
          </a:bodyPr>
          <a:lstStyle/>
          <a:p>
            <a:r>
              <a:rPr kumimoji="1" lang="en-US" altLang="ja-JP" sz="1400" b="1" dirty="0" smtClean="0"/>
              <a:t>×</a:t>
            </a:r>
            <a:r>
              <a:rPr kumimoji="1" lang="en-US" altLang="ja-JP" sz="1400" dirty="0" smtClean="0"/>
              <a:t>10</a:t>
            </a:r>
            <a:r>
              <a:rPr kumimoji="1" lang="en-US" altLang="ja-JP" sz="1400" baseline="30000" dirty="0" smtClean="0"/>
              <a:t>-9</a:t>
            </a:r>
            <a:endParaRPr kumimoji="1" lang="ja-JP" altLang="en-US" sz="1400" baseline="30000" dirty="0"/>
          </a:p>
        </p:txBody>
      </p:sp>
      <p:sp>
        <p:nvSpPr>
          <p:cNvPr id="10" name="テキスト ボックス 9"/>
          <p:cNvSpPr txBox="1"/>
          <p:nvPr/>
        </p:nvSpPr>
        <p:spPr>
          <a:xfrm rot="-5400000">
            <a:off x="4352247" y="1092962"/>
            <a:ext cx="644728" cy="307777"/>
          </a:xfrm>
          <a:prstGeom prst="rect">
            <a:avLst/>
          </a:prstGeom>
          <a:noFill/>
        </p:spPr>
        <p:txBody>
          <a:bodyPr wrap="none" rtlCol="0">
            <a:spAutoFit/>
          </a:bodyPr>
          <a:lstStyle/>
          <a:p>
            <a:r>
              <a:rPr kumimoji="1" lang="en-US" altLang="ja-JP" sz="1400" b="1" dirty="0" smtClean="0"/>
              <a:t>×</a:t>
            </a:r>
            <a:r>
              <a:rPr kumimoji="1" lang="en-US" altLang="ja-JP" sz="1400" dirty="0" smtClean="0"/>
              <a:t>10</a:t>
            </a:r>
            <a:r>
              <a:rPr kumimoji="1" lang="en-US" altLang="ja-JP" sz="1400" baseline="30000" dirty="0" smtClean="0"/>
              <a:t>-9</a:t>
            </a:r>
            <a:endParaRPr kumimoji="1" lang="ja-JP" altLang="en-US" sz="1400" baseline="30000" dirty="0"/>
          </a:p>
        </p:txBody>
      </p:sp>
    </p:spTree>
    <p:extLst>
      <p:ext uri="{BB962C8B-B14F-4D97-AF65-F5344CB8AC3E}">
        <p14:creationId xmlns:p14="http://schemas.microsoft.com/office/powerpoint/2010/main" val="2281228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2817091" y="0"/>
            <a:ext cx="3563796" cy="523220"/>
          </a:xfrm>
          <a:prstGeom prst="rect">
            <a:avLst/>
          </a:prstGeom>
          <a:noFill/>
          <a:ln>
            <a:noFill/>
          </a:ln>
          <a:effectLst/>
          <a:extLst/>
        </p:spPr>
        <p:txBody>
          <a:bodyPr wrap="none">
            <a:spAutoFit/>
          </a:bodyPr>
          <a:lstStyle/>
          <a:p>
            <a:pPr algn="ctr">
              <a:defRPr/>
            </a:pPr>
            <a:r>
              <a:rPr lang="ja-JP" altLang="en-US" sz="2800" b="1" baseline="30000" dirty="0" smtClean="0">
                <a:solidFill>
                  <a:schemeClr val="tx1"/>
                </a:solidFill>
                <a:effectLst>
                  <a:outerShdw blurRad="38100" dist="38100" dir="2700000" algn="tl">
                    <a:srgbClr val="C0C0C0"/>
                  </a:outerShdw>
                </a:effectLst>
                <a:latin typeface="Arial" charset="0"/>
              </a:rPr>
              <a:t>１２９</a:t>
            </a:r>
            <a:r>
              <a:rPr lang="en-US" altLang="ja-JP" sz="2800" b="1" dirty="0" smtClean="0">
                <a:solidFill>
                  <a:schemeClr val="tx1"/>
                </a:solidFill>
                <a:effectLst>
                  <a:outerShdw blurRad="38100" dist="38100" dir="2700000" algn="tl">
                    <a:srgbClr val="C0C0C0"/>
                  </a:outerShdw>
                </a:effectLst>
                <a:latin typeface="Arial" charset="0"/>
              </a:rPr>
              <a:t>I</a:t>
            </a:r>
            <a:r>
              <a:rPr lang="ja-JP" altLang="en-US" sz="2800" b="1" dirty="0" err="1" smtClean="0">
                <a:solidFill>
                  <a:schemeClr val="tx1"/>
                </a:solidFill>
                <a:effectLst>
                  <a:outerShdw blurRad="38100" dist="38100" dir="2700000" algn="tl">
                    <a:srgbClr val="C0C0C0"/>
                  </a:outerShdw>
                </a:effectLst>
                <a:latin typeface="Arial" charset="0"/>
              </a:rPr>
              <a:t>の沈</a:t>
            </a:r>
            <a:r>
              <a:rPr lang="ja-JP" altLang="en-US" sz="2800" b="1" dirty="0" smtClean="0">
                <a:solidFill>
                  <a:schemeClr val="tx1"/>
                </a:solidFill>
                <a:effectLst>
                  <a:outerShdw blurRad="38100" dist="38100" dir="2700000" algn="tl">
                    <a:srgbClr val="C0C0C0"/>
                  </a:outerShdw>
                </a:effectLst>
                <a:latin typeface="Arial" charset="0"/>
              </a:rPr>
              <a:t>着量を調べる</a:t>
            </a:r>
            <a:endParaRPr lang="ja-JP" altLang="en-US" sz="2800" b="1" dirty="0">
              <a:solidFill>
                <a:schemeClr val="tx1"/>
              </a:solidFill>
              <a:effectLst>
                <a:outerShdw blurRad="38100" dist="38100" dir="2700000" algn="tl">
                  <a:srgbClr val="C0C0C0"/>
                </a:outerShdw>
              </a:effectLst>
              <a:latin typeface="Arial" charset="0"/>
            </a:endParaRPr>
          </a:p>
        </p:txBody>
      </p:sp>
      <p:sp>
        <p:nvSpPr>
          <p:cNvPr id="12" name="Rectangle 4221"/>
          <p:cNvSpPr>
            <a:spLocks noChangeArrowheads="1"/>
          </p:cNvSpPr>
          <p:nvPr/>
        </p:nvSpPr>
        <p:spPr bwMode="auto">
          <a:xfrm>
            <a:off x="369888" y="722313"/>
            <a:ext cx="8458200" cy="460375"/>
          </a:xfrm>
          <a:prstGeom prst="rect">
            <a:avLst/>
          </a:prstGeom>
          <a:solidFill>
            <a:srgbClr val="FFCCCC"/>
          </a:solidFill>
          <a:ln>
            <a:noFill/>
          </a:ln>
          <a:effectLst/>
          <a:extLst/>
        </p:spPr>
        <p:txBody>
          <a:bodyPr wrap="none">
            <a:spAutoFit/>
          </a:bodyPr>
          <a:lstStyle/>
          <a:p>
            <a:pPr defTabSz="1358900">
              <a:defRPr/>
            </a:pPr>
            <a:r>
              <a:rPr lang="ja-JP" altLang="en-US" sz="2400" b="1" u="sng" dirty="0">
                <a:solidFill>
                  <a:srgbClr val="333399"/>
                </a:solidFill>
                <a:effectLst>
                  <a:outerShdw blurRad="38100" dist="38100" dir="2700000" algn="tl">
                    <a:srgbClr val="000000"/>
                  </a:outerShdw>
                </a:effectLst>
                <a:latin typeface="Times" charset="0"/>
              </a:rPr>
              <a:t>福島第</a:t>
            </a:r>
            <a:r>
              <a:rPr lang="en-US" altLang="ja-JP" sz="2400" b="1" u="sng" dirty="0">
                <a:solidFill>
                  <a:srgbClr val="333399"/>
                </a:solidFill>
                <a:effectLst>
                  <a:outerShdw blurRad="38100" dist="38100" dir="2700000" algn="tl">
                    <a:srgbClr val="000000"/>
                  </a:outerShdw>
                </a:effectLst>
                <a:latin typeface="Times" charset="0"/>
              </a:rPr>
              <a:t>1</a:t>
            </a:r>
            <a:r>
              <a:rPr lang="ja-JP" altLang="en-US" sz="2400" b="1" u="sng" dirty="0">
                <a:solidFill>
                  <a:srgbClr val="333399"/>
                </a:solidFill>
                <a:effectLst>
                  <a:outerShdw blurRad="38100" dist="38100" dir="2700000" algn="tl">
                    <a:srgbClr val="000000"/>
                  </a:outerShdw>
                </a:effectLst>
                <a:latin typeface="Times" charset="0"/>
              </a:rPr>
              <a:t>原子力発電所事故により放出された放射性核種の分布</a:t>
            </a:r>
            <a:endParaRPr lang="en-US" altLang="ja-JP" sz="2400" b="1" u="sng" dirty="0">
              <a:solidFill>
                <a:srgbClr val="333399"/>
              </a:solidFill>
              <a:effectLst>
                <a:outerShdw blurRad="38100" dist="38100" dir="2700000" algn="tl">
                  <a:srgbClr val="000000"/>
                </a:outerShdw>
              </a:effectLst>
              <a:latin typeface="Times" charset="0"/>
            </a:endParaRPr>
          </a:p>
        </p:txBody>
      </p:sp>
      <p:sp>
        <p:nvSpPr>
          <p:cNvPr id="13" name="テキスト ボックス 47"/>
          <p:cNvSpPr txBox="1">
            <a:spLocks noChangeArrowheads="1"/>
          </p:cNvSpPr>
          <p:nvPr/>
        </p:nvSpPr>
        <p:spPr bwMode="auto">
          <a:xfrm>
            <a:off x="234950" y="5639620"/>
            <a:ext cx="8740775" cy="1200329"/>
          </a:xfrm>
          <a:prstGeom prst="rect">
            <a:avLst/>
          </a:prstGeom>
          <a:solidFill>
            <a:srgbClr val="FFFFCC"/>
          </a:solidFill>
          <a:ln>
            <a:noFill/>
          </a:ln>
          <a:extLst/>
        </p:spPr>
        <p:txBody>
          <a:bodyPr>
            <a:spAutoFit/>
          </a:bodyPr>
          <a:lstStyle>
            <a:lvl1pPr eaLnBrk="0" hangingPunct="0">
              <a:defRPr kumimoji="1" sz="3600">
                <a:solidFill>
                  <a:schemeClr val="tx1"/>
                </a:solidFill>
                <a:latin typeface="Times" pitchFamily="18" charset="0"/>
                <a:ea typeface="ＭＳ 明朝" pitchFamily="17" charset="-128"/>
              </a:defRPr>
            </a:lvl1pPr>
            <a:lvl2pPr marL="742950" indent="-285750" eaLnBrk="0" hangingPunct="0">
              <a:defRPr kumimoji="1" sz="3600">
                <a:solidFill>
                  <a:schemeClr val="tx1"/>
                </a:solidFill>
                <a:latin typeface="Times" pitchFamily="18" charset="0"/>
                <a:ea typeface="ＭＳ 明朝" pitchFamily="17" charset="-128"/>
              </a:defRPr>
            </a:lvl2pPr>
            <a:lvl3pPr marL="1143000" indent="-228600" eaLnBrk="0" hangingPunct="0">
              <a:defRPr kumimoji="1" sz="3600">
                <a:solidFill>
                  <a:schemeClr val="tx1"/>
                </a:solidFill>
                <a:latin typeface="Times" pitchFamily="18" charset="0"/>
                <a:ea typeface="ＭＳ 明朝" pitchFamily="17" charset="-128"/>
              </a:defRPr>
            </a:lvl3pPr>
            <a:lvl4pPr marL="1600200" indent="-228600" eaLnBrk="0" hangingPunct="0">
              <a:defRPr kumimoji="1" sz="3600">
                <a:solidFill>
                  <a:schemeClr val="tx1"/>
                </a:solidFill>
                <a:latin typeface="Times" pitchFamily="18" charset="0"/>
                <a:ea typeface="ＭＳ 明朝" pitchFamily="17" charset="-128"/>
              </a:defRPr>
            </a:lvl4pPr>
            <a:lvl5pPr marL="2057400" indent="-228600" eaLnBrk="0" hangingPunct="0">
              <a:defRPr kumimoji="1" sz="3600">
                <a:solidFill>
                  <a:schemeClr val="tx1"/>
                </a:solidFill>
                <a:latin typeface="Times" pitchFamily="18" charset="0"/>
                <a:ea typeface="ＭＳ 明朝" pitchFamily="17" charset="-128"/>
              </a:defRPr>
            </a:lvl5pPr>
            <a:lvl6pPr marL="25146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marL="29718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marL="34290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marL="38862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ja-JP" altLang="en-US" sz="2400" b="1" dirty="0">
                <a:effectLst>
                  <a:outerShdw blurRad="38100" dist="38100" dir="2700000" algn="tl">
                    <a:srgbClr val="000000">
                      <a:alpha val="43137"/>
                    </a:srgbClr>
                  </a:outerShdw>
                </a:effectLst>
                <a:latin typeface="Times New Roman" pitchFamily="18" charset="0"/>
                <a:cs typeface="Times New Roman" pitchFamily="18" charset="0"/>
              </a:rPr>
              <a:t>福島第一原発事故により放出された</a:t>
            </a: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福島県東部地域の表層土壌に存在する</a:t>
            </a:r>
            <a:r>
              <a:rPr lang="en-US" altLang="ja-JP" sz="2400" b="1" u="sng" baseline="30000" dirty="0" smtClean="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2400" b="1" u="sng" dirty="0" smtClean="0">
                <a:effectLst>
                  <a:outerShdw blurRad="38100" dist="38100" dir="2700000" algn="tl">
                    <a:srgbClr val="000000">
                      <a:alpha val="43137"/>
                    </a:srgbClr>
                  </a:outerShdw>
                </a:effectLst>
                <a:latin typeface="Times New Roman" pitchFamily="18" charset="0"/>
                <a:cs typeface="Times New Roman" pitchFamily="18" charset="0"/>
              </a:rPr>
              <a:t>I</a:t>
            </a:r>
            <a:r>
              <a:rPr lang="ja-JP" alt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の分布状況を調査</a:t>
            </a: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する。</a:t>
            </a:r>
            <a:endParaRPr lang="en-US" altLang="ja-JP"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defRPr/>
            </a:pP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400" b="1" baseline="30000" dirty="0" smtClean="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24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altLang="ja-JP" sz="2400" b="1" baseline="30000" dirty="0" smtClean="0">
                <a:effectLst>
                  <a:outerShdw blurRad="38100" dist="38100" dir="2700000" algn="tl">
                    <a:srgbClr val="000000">
                      <a:alpha val="43137"/>
                    </a:srgbClr>
                  </a:outerShdw>
                </a:effectLst>
                <a:latin typeface="Times New Roman" pitchFamily="18" charset="0"/>
                <a:cs typeface="Times New Roman" pitchFamily="18" charset="0"/>
              </a:rPr>
              <a:t>131</a:t>
            </a:r>
            <a:r>
              <a:rPr lang="en-US" altLang="ja-JP" sz="24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比の導出</a:t>
            </a:r>
          </a:p>
        </p:txBody>
      </p:sp>
      <p:sp>
        <p:nvSpPr>
          <p:cNvPr id="6149" name="正方形/長方形 3"/>
          <p:cNvSpPr>
            <a:spLocks noChangeArrowheads="1"/>
          </p:cNvSpPr>
          <p:nvPr/>
        </p:nvSpPr>
        <p:spPr bwMode="auto">
          <a:xfrm>
            <a:off x="307975" y="1290634"/>
            <a:ext cx="8448675" cy="8302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dirty="0" smtClean="0">
                <a:solidFill>
                  <a:schemeClr val="tx1"/>
                </a:solidFill>
                <a:latin typeface="Times New Roman" pitchFamily="18" charset="0"/>
                <a:cs typeface="Times New Roman" pitchFamily="18" charset="0"/>
              </a:rPr>
              <a:t>福島第一原発事故により、環境中に揮発性の高いセシウムやヨウ素などの核分裂生成の放射性核種が大量に放出された。</a:t>
            </a:r>
            <a:endParaRPr lang="ja-JP" altLang="en-US" sz="2400" dirty="0" smtClean="0">
              <a:solidFill>
                <a:schemeClr val="tx1"/>
              </a:solidFill>
            </a:endParaRPr>
          </a:p>
        </p:txBody>
      </p:sp>
      <p:sp>
        <p:nvSpPr>
          <p:cNvPr id="5" name="正方形/長方形 4"/>
          <p:cNvSpPr>
            <a:spLocks noChangeArrowheads="1"/>
          </p:cNvSpPr>
          <p:nvPr/>
        </p:nvSpPr>
        <p:spPr bwMode="auto">
          <a:xfrm>
            <a:off x="319882" y="2511422"/>
            <a:ext cx="8448675" cy="8302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400" baseline="30000" dirty="0" smtClean="0">
                <a:solidFill>
                  <a:schemeClr val="tx1"/>
                </a:solidFill>
                <a:latin typeface="Times New Roman" pitchFamily="18" charset="0"/>
                <a:cs typeface="Times New Roman" pitchFamily="18" charset="0"/>
              </a:rPr>
              <a:t>131</a:t>
            </a:r>
            <a:r>
              <a:rPr lang="en-US" altLang="ja-JP" sz="2400" dirty="0" smtClean="0">
                <a:solidFill>
                  <a:schemeClr val="tx1"/>
                </a:solidFill>
                <a:latin typeface="Times New Roman" pitchFamily="18" charset="0"/>
                <a:cs typeface="Times New Roman" pitchFamily="18" charset="0"/>
              </a:rPr>
              <a:t>I</a:t>
            </a:r>
            <a:r>
              <a:rPr lang="ja-JP" altLang="en-US" sz="2400" dirty="0" smtClean="0">
                <a:solidFill>
                  <a:schemeClr val="tx1"/>
                </a:solidFill>
                <a:latin typeface="Times New Roman" pitchFamily="18" charset="0"/>
                <a:cs typeface="Times New Roman" pitchFamily="18" charset="0"/>
              </a:rPr>
              <a:t>の半減期が約</a:t>
            </a:r>
            <a:r>
              <a:rPr lang="en-US" altLang="ja-JP" sz="2400" dirty="0" smtClean="0">
                <a:solidFill>
                  <a:schemeClr val="tx1"/>
                </a:solidFill>
                <a:latin typeface="Times New Roman" pitchFamily="18" charset="0"/>
                <a:cs typeface="Times New Roman" pitchFamily="18" charset="0"/>
              </a:rPr>
              <a:t>8</a:t>
            </a:r>
            <a:r>
              <a:rPr lang="ja-JP" altLang="en-US" sz="2400" dirty="0" smtClean="0">
                <a:solidFill>
                  <a:schemeClr val="tx1"/>
                </a:solidFill>
                <a:latin typeface="Times New Roman" pitchFamily="18" charset="0"/>
                <a:cs typeface="Times New Roman" pitchFamily="18" charset="0"/>
              </a:rPr>
              <a:t>日と短い為に、内部被ばく線量評価を実施する為の詳細なデータの入手が既に困難となっている。</a:t>
            </a:r>
            <a:endParaRPr lang="ja-JP" altLang="en-US" sz="2400" dirty="0" smtClean="0">
              <a:solidFill>
                <a:schemeClr val="tx1"/>
              </a:solidFill>
            </a:endParaRPr>
          </a:p>
        </p:txBody>
      </p:sp>
      <p:sp>
        <p:nvSpPr>
          <p:cNvPr id="6" name="正方形/長方形 5"/>
          <p:cNvSpPr>
            <a:spLocks noChangeArrowheads="1"/>
          </p:cNvSpPr>
          <p:nvPr/>
        </p:nvSpPr>
        <p:spPr bwMode="auto">
          <a:xfrm>
            <a:off x="307974" y="3740147"/>
            <a:ext cx="8448675" cy="8302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dirty="0" smtClean="0">
                <a:solidFill>
                  <a:schemeClr val="tx1"/>
                </a:solidFill>
                <a:latin typeface="Times New Roman" pitchFamily="18" charset="0"/>
                <a:cs typeface="Times New Roman" pitchFamily="18" charset="0"/>
              </a:rPr>
              <a:t>半減期約</a:t>
            </a:r>
            <a:r>
              <a:rPr lang="en-US" altLang="ja-JP" sz="2400" dirty="0" smtClean="0">
                <a:solidFill>
                  <a:schemeClr val="tx1"/>
                </a:solidFill>
                <a:latin typeface="Times New Roman" pitchFamily="18" charset="0"/>
                <a:cs typeface="Times New Roman" pitchFamily="18" charset="0"/>
              </a:rPr>
              <a:t>1570</a:t>
            </a:r>
            <a:r>
              <a:rPr lang="ja-JP" altLang="en-US" sz="2400" dirty="0" smtClean="0">
                <a:solidFill>
                  <a:schemeClr val="tx1"/>
                </a:solidFill>
                <a:latin typeface="Times New Roman" pitchFamily="18" charset="0"/>
                <a:cs typeface="Times New Roman" pitchFamily="18" charset="0"/>
              </a:rPr>
              <a:t>万年の</a:t>
            </a:r>
            <a:r>
              <a:rPr lang="en-US" altLang="ja-JP" sz="2400" baseline="30000" dirty="0" smtClean="0">
                <a:solidFill>
                  <a:schemeClr val="tx1"/>
                </a:solidFill>
                <a:latin typeface="Times New Roman" pitchFamily="18" charset="0"/>
                <a:cs typeface="Times New Roman" pitchFamily="18" charset="0"/>
              </a:rPr>
              <a:t>129</a:t>
            </a:r>
            <a:r>
              <a:rPr lang="en-US" altLang="ja-JP" sz="2400" dirty="0" smtClean="0">
                <a:solidFill>
                  <a:schemeClr val="tx1"/>
                </a:solidFill>
                <a:latin typeface="Times New Roman" pitchFamily="18" charset="0"/>
                <a:cs typeface="Times New Roman" pitchFamily="18" charset="0"/>
              </a:rPr>
              <a:t>I</a:t>
            </a:r>
            <a:r>
              <a:rPr lang="ja-JP" altLang="en-US" sz="2400" dirty="0" smtClean="0">
                <a:solidFill>
                  <a:schemeClr val="tx1"/>
                </a:solidFill>
                <a:latin typeface="Times New Roman" pitchFamily="18" charset="0"/>
                <a:cs typeface="Times New Roman" pitchFamily="18" charset="0"/>
              </a:rPr>
              <a:t>を</a:t>
            </a:r>
            <a:r>
              <a:rPr lang="en-US" altLang="ja-JP" sz="2400" baseline="30000" dirty="0" smtClean="0">
                <a:solidFill>
                  <a:schemeClr val="tx1"/>
                </a:solidFill>
                <a:latin typeface="Times New Roman" pitchFamily="18" charset="0"/>
                <a:cs typeface="Times New Roman" pitchFamily="18" charset="0"/>
              </a:rPr>
              <a:t>131</a:t>
            </a:r>
            <a:r>
              <a:rPr lang="en-US" altLang="ja-JP" sz="2400" dirty="0" smtClean="0">
                <a:solidFill>
                  <a:schemeClr val="tx1"/>
                </a:solidFill>
                <a:latin typeface="Times New Roman" pitchFamily="18" charset="0"/>
                <a:cs typeface="Times New Roman" pitchFamily="18" charset="0"/>
              </a:rPr>
              <a:t>I</a:t>
            </a:r>
            <a:r>
              <a:rPr lang="ja-JP" altLang="en-US" sz="2400" dirty="0" smtClean="0">
                <a:solidFill>
                  <a:schemeClr val="tx1"/>
                </a:solidFill>
                <a:latin typeface="Times New Roman" pitchFamily="18" charset="0"/>
                <a:cs typeface="Times New Roman" pitchFamily="18" charset="0"/>
              </a:rPr>
              <a:t>降下・沈着量の推定に使用することが考えられる。</a:t>
            </a:r>
            <a:endParaRPr lang="ja-JP" altLang="en-US" sz="2400" dirty="0" smtClean="0">
              <a:solidFill>
                <a:schemeClr val="tx1"/>
              </a:solidFill>
            </a:endParaRPr>
          </a:p>
        </p:txBody>
      </p:sp>
      <p:sp>
        <p:nvSpPr>
          <p:cNvPr id="7" name="下矢印 6"/>
          <p:cNvSpPr>
            <a:spLocks noChangeArrowheads="1"/>
          </p:cNvSpPr>
          <p:nvPr/>
        </p:nvSpPr>
        <p:spPr bwMode="auto">
          <a:xfrm>
            <a:off x="3987800" y="2120897"/>
            <a:ext cx="1130300" cy="390525"/>
          </a:xfrm>
          <a:prstGeom prst="downArrow">
            <a:avLst>
              <a:gd name="adj1" fmla="val 50000"/>
              <a:gd name="adj2" fmla="val 50000"/>
            </a:avLst>
          </a:prstGeom>
          <a:solidFill>
            <a:srgbClr val="FFC000"/>
          </a:solidFill>
          <a:ln w="9525" algn="ctr">
            <a:solidFill>
              <a:schemeClr val="tx1"/>
            </a:solidFill>
            <a:round/>
            <a:headEnd/>
            <a:tailEnd/>
          </a:ln>
        </p:spPr>
        <p:txBody>
          <a:bodyPr wrap="none"/>
          <a:lstStyle/>
          <a:p>
            <a:endParaRPr lang="ja-JP" altLang="en-US" sz="1800" b="1" smtClean="0">
              <a:solidFill>
                <a:srgbClr val="000000"/>
              </a:solidFill>
              <a:latin typeface="Times" pitchFamily="18" charset="0"/>
              <a:ea typeface="ＭＳ 明朝" pitchFamily="17" charset="-128"/>
            </a:endParaRPr>
          </a:p>
        </p:txBody>
      </p:sp>
      <p:sp>
        <p:nvSpPr>
          <p:cNvPr id="18" name="下矢印 17"/>
          <p:cNvSpPr>
            <a:spLocks noChangeArrowheads="1"/>
          </p:cNvSpPr>
          <p:nvPr/>
        </p:nvSpPr>
        <p:spPr bwMode="auto">
          <a:xfrm>
            <a:off x="3992562" y="3341684"/>
            <a:ext cx="1130300" cy="390525"/>
          </a:xfrm>
          <a:prstGeom prst="downArrow">
            <a:avLst>
              <a:gd name="adj1" fmla="val 50000"/>
              <a:gd name="adj2" fmla="val 50000"/>
            </a:avLst>
          </a:prstGeom>
          <a:solidFill>
            <a:srgbClr val="FFC000"/>
          </a:solidFill>
          <a:ln w="9525" algn="ctr">
            <a:solidFill>
              <a:schemeClr val="tx1"/>
            </a:solidFill>
            <a:round/>
            <a:headEnd/>
            <a:tailEnd/>
          </a:ln>
        </p:spPr>
        <p:txBody>
          <a:bodyPr wrap="none"/>
          <a:lstStyle/>
          <a:p>
            <a:endParaRPr lang="ja-JP" altLang="en-US" sz="1800" b="1" smtClean="0">
              <a:solidFill>
                <a:srgbClr val="000000"/>
              </a:solidFill>
              <a:latin typeface="Times" pitchFamily="18" charset="0"/>
              <a:ea typeface="ＭＳ 明朝" pitchFamily="17" charset="-128"/>
            </a:endParaRPr>
          </a:p>
        </p:txBody>
      </p:sp>
      <p:sp>
        <p:nvSpPr>
          <p:cNvPr id="10" name="テキスト ボックス 47"/>
          <p:cNvSpPr txBox="1">
            <a:spLocks noChangeArrowheads="1"/>
          </p:cNvSpPr>
          <p:nvPr/>
        </p:nvSpPr>
        <p:spPr bwMode="auto">
          <a:xfrm>
            <a:off x="213517" y="4694274"/>
            <a:ext cx="8740775" cy="830997"/>
          </a:xfrm>
          <a:prstGeom prst="rect">
            <a:avLst/>
          </a:prstGeom>
          <a:solidFill>
            <a:srgbClr val="FFFFCC"/>
          </a:solidFill>
          <a:ln>
            <a:noFill/>
          </a:ln>
          <a:extLst/>
        </p:spPr>
        <p:txBody>
          <a:bodyPr>
            <a:spAutoFit/>
          </a:bodyPr>
          <a:lstStyle>
            <a:lvl1pPr eaLnBrk="0" hangingPunct="0">
              <a:defRPr kumimoji="1" sz="3600">
                <a:solidFill>
                  <a:schemeClr val="tx1"/>
                </a:solidFill>
                <a:latin typeface="Times" pitchFamily="18" charset="0"/>
                <a:ea typeface="ＭＳ 明朝" pitchFamily="17" charset="-128"/>
              </a:defRPr>
            </a:lvl1pPr>
            <a:lvl2pPr marL="742950" indent="-285750" eaLnBrk="0" hangingPunct="0">
              <a:defRPr kumimoji="1" sz="3600">
                <a:solidFill>
                  <a:schemeClr val="tx1"/>
                </a:solidFill>
                <a:latin typeface="Times" pitchFamily="18" charset="0"/>
                <a:ea typeface="ＭＳ 明朝" pitchFamily="17" charset="-128"/>
              </a:defRPr>
            </a:lvl2pPr>
            <a:lvl3pPr marL="1143000" indent="-228600" eaLnBrk="0" hangingPunct="0">
              <a:defRPr kumimoji="1" sz="3600">
                <a:solidFill>
                  <a:schemeClr val="tx1"/>
                </a:solidFill>
                <a:latin typeface="Times" pitchFamily="18" charset="0"/>
                <a:ea typeface="ＭＳ 明朝" pitchFamily="17" charset="-128"/>
              </a:defRPr>
            </a:lvl3pPr>
            <a:lvl4pPr marL="1600200" indent="-228600" eaLnBrk="0" hangingPunct="0">
              <a:defRPr kumimoji="1" sz="3600">
                <a:solidFill>
                  <a:schemeClr val="tx1"/>
                </a:solidFill>
                <a:latin typeface="Times" pitchFamily="18" charset="0"/>
                <a:ea typeface="ＭＳ 明朝" pitchFamily="17" charset="-128"/>
              </a:defRPr>
            </a:lvl4pPr>
            <a:lvl5pPr marL="2057400" indent="-228600" eaLnBrk="0" hangingPunct="0">
              <a:defRPr kumimoji="1" sz="3600">
                <a:solidFill>
                  <a:schemeClr val="tx1"/>
                </a:solidFill>
                <a:latin typeface="Times" pitchFamily="18" charset="0"/>
                <a:ea typeface="ＭＳ 明朝" pitchFamily="17" charset="-128"/>
              </a:defRPr>
            </a:lvl5pPr>
            <a:lvl6pPr marL="25146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marL="29718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marL="34290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marL="38862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福島原発事故前の表層土壌から</a:t>
            </a:r>
            <a:r>
              <a:rPr lang="ja-JP" alt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事故前の</a:t>
            </a:r>
            <a:r>
              <a:rPr lang="en-US" altLang="ja-JP" sz="2400" b="1" u="sng" baseline="30000" dirty="0" smtClean="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2400" b="1" u="sng" dirty="0" smtClean="0">
                <a:effectLst>
                  <a:outerShdw blurRad="38100" dist="38100" dir="2700000" algn="tl">
                    <a:srgbClr val="000000">
                      <a:alpha val="43137"/>
                    </a:srgbClr>
                  </a:outerShdw>
                </a:effectLst>
                <a:latin typeface="Times New Roman" pitchFamily="18" charset="0"/>
                <a:cs typeface="Times New Roman" pitchFamily="18" charset="0"/>
              </a:rPr>
              <a:t>I</a:t>
            </a:r>
            <a:r>
              <a:rPr lang="ja-JP" alt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のバックグランド値を推定する。</a:t>
            </a:r>
            <a:endPar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5659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1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0"/>
            <a:ext cx="6035040" cy="6035040"/>
          </a:xfrm>
          <a:prstGeom prst="rect">
            <a:avLst/>
          </a:prstGeom>
        </p:spPr>
      </p:pic>
      <p:sp>
        <p:nvSpPr>
          <p:cNvPr id="4" name="テキスト ボックス 3"/>
          <p:cNvSpPr txBox="1"/>
          <p:nvPr/>
        </p:nvSpPr>
        <p:spPr>
          <a:xfrm>
            <a:off x="362247" y="304898"/>
            <a:ext cx="4643542" cy="461665"/>
          </a:xfrm>
          <a:prstGeom prst="rect">
            <a:avLst/>
          </a:prstGeom>
          <a:noFill/>
        </p:spPr>
        <p:txBody>
          <a:bodyPr wrap="square" rtlCol="0">
            <a:spAutoFit/>
          </a:bodyPr>
          <a:lstStyle/>
          <a:p>
            <a:r>
              <a:rPr kumimoji="1" lang="ja-JP" altLang="en-US" sz="2400" dirty="0" smtClean="0"/>
              <a:t>溶存態中の</a:t>
            </a:r>
            <a:r>
              <a:rPr kumimoji="1" lang="en-US" altLang="ja-JP" sz="2400" baseline="30000" dirty="0" smtClean="0"/>
              <a:t>137</a:t>
            </a:r>
            <a:r>
              <a:rPr kumimoji="1" lang="en-US" altLang="ja-JP" sz="2400" dirty="0" smtClean="0"/>
              <a:t>Cs</a:t>
            </a:r>
            <a:r>
              <a:rPr lang="ja-JP" altLang="en-US" sz="2400" dirty="0" smtClean="0"/>
              <a:t>と</a:t>
            </a:r>
            <a:r>
              <a:rPr kumimoji="1" lang="en-US" altLang="ja-JP" sz="2400" baseline="30000" dirty="0" smtClean="0"/>
              <a:t>129</a:t>
            </a:r>
            <a:r>
              <a:rPr kumimoji="1" lang="en-US" altLang="ja-JP" sz="2400" dirty="0" smtClean="0"/>
              <a:t>I</a:t>
            </a:r>
            <a:r>
              <a:rPr kumimoji="1" lang="ja-JP" altLang="en-US" sz="2400" dirty="0" smtClean="0"/>
              <a:t>の</a:t>
            </a:r>
            <a:r>
              <a:rPr lang="ja-JP" altLang="en-US" sz="2400" dirty="0"/>
              <a:t>相関</a:t>
            </a:r>
            <a:endParaRPr kumimoji="1" lang="en-US" altLang="ja-JP" sz="2400" dirty="0" smtClean="0"/>
          </a:p>
        </p:txBody>
      </p:sp>
    </p:spTree>
    <p:extLst>
      <p:ext uri="{BB962C8B-B14F-4D97-AF65-F5344CB8AC3E}">
        <p14:creationId xmlns:p14="http://schemas.microsoft.com/office/powerpoint/2010/main" val="1231435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rot="-5400000">
            <a:off x="1561069" y="2263468"/>
            <a:ext cx="774571" cy="369332"/>
          </a:xfrm>
          <a:prstGeom prst="rect">
            <a:avLst/>
          </a:prstGeom>
          <a:noFill/>
        </p:spPr>
        <p:txBody>
          <a:bodyPr wrap="none" rtlCol="0">
            <a:spAutoFit/>
          </a:bodyPr>
          <a:lstStyle/>
          <a:p>
            <a:r>
              <a:rPr kumimoji="1" lang="en-US" altLang="ja-JP" b="1" dirty="0" smtClean="0"/>
              <a:t>×</a:t>
            </a:r>
            <a:r>
              <a:rPr kumimoji="1" lang="en-US" altLang="ja-JP" dirty="0" smtClean="0"/>
              <a:t>10</a:t>
            </a:r>
            <a:r>
              <a:rPr kumimoji="1" lang="en-US" altLang="ja-JP" baseline="30000" dirty="0" smtClean="0"/>
              <a:t>-9</a:t>
            </a:r>
            <a:endParaRPr kumimoji="1" lang="ja-JP" altLang="en-US" baseline="30000" dirty="0"/>
          </a:p>
        </p:txBody>
      </p:sp>
      <p:sp>
        <p:nvSpPr>
          <p:cNvPr id="4" name="テキスト ボックス 3"/>
          <p:cNvSpPr txBox="1"/>
          <p:nvPr/>
        </p:nvSpPr>
        <p:spPr>
          <a:xfrm>
            <a:off x="4283968" y="5805264"/>
            <a:ext cx="1228221" cy="369332"/>
          </a:xfrm>
          <a:prstGeom prst="rect">
            <a:avLst/>
          </a:prstGeom>
          <a:solidFill>
            <a:schemeClr val="bg1"/>
          </a:solidFill>
        </p:spPr>
        <p:txBody>
          <a:bodyPr wrap="none" rtlCol="0">
            <a:spAutoFit/>
          </a:bodyPr>
          <a:lstStyle/>
          <a:p>
            <a:r>
              <a:rPr kumimoji="1" lang="en-US" altLang="ja-JP" dirty="0" smtClean="0"/>
              <a:t>1/</a:t>
            </a:r>
            <a:r>
              <a:rPr kumimoji="1" lang="en-US" altLang="ja-JP" baseline="30000" dirty="0" smtClean="0"/>
              <a:t>127</a:t>
            </a:r>
            <a:r>
              <a:rPr kumimoji="1" lang="en-US" altLang="ja-JP" dirty="0" smtClean="0"/>
              <a:t>I ppb</a:t>
            </a:r>
            <a:r>
              <a:rPr kumimoji="1" lang="en-US" altLang="ja-JP" baseline="30000" dirty="0" smtClean="0"/>
              <a:t>-1</a:t>
            </a:r>
            <a:endParaRPr kumimoji="1" lang="ja-JP" altLang="en-US" baseline="30000" dirty="0"/>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2281" r="7467"/>
          <a:stretch/>
        </p:blipFill>
        <p:spPr>
          <a:xfrm>
            <a:off x="1447783" y="382772"/>
            <a:ext cx="6345882" cy="6015796"/>
          </a:xfrm>
          <a:prstGeom prst="rect">
            <a:avLst/>
          </a:prstGeom>
        </p:spPr>
      </p:pic>
    </p:spTree>
    <p:extLst>
      <p:ext uri="{BB962C8B-B14F-4D97-AF65-F5344CB8AC3E}">
        <p14:creationId xmlns:p14="http://schemas.microsoft.com/office/powerpoint/2010/main" val="2762433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34534"/>
            <a:ext cx="5472608" cy="523220"/>
          </a:xfrm>
          <a:prstGeom prst="rect">
            <a:avLst/>
          </a:prstGeom>
          <a:noFill/>
        </p:spPr>
        <p:txBody>
          <a:bodyPr wrap="square" rtlCol="0">
            <a:spAutoFit/>
          </a:bodyPr>
          <a:lstStyle/>
          <a:p>
            <a:r>
              <a:rPr kumimoji="1" lang="en-US" altLang="ja-JP" sz="2800" baseline="30000" dirty="0" smtClean="0"/>
              <a:t>129</a:t>
            </a:r>
            <a:r>
              <a:rPr kumimoji="1" lang="en-US" altLang="ja-JP" sz="2800" dirty="0" smtClean="0"/>
              <a:t>I</a:t>
            </a:r>
            <a:r>
              <a:rPr kumimoji="1" lang="ja-JP" altLang="en-US" sz="2800" dirty="0" smtClean="0"/>
              <a:t>の環境トレーサとしての可能性</a:t>
            </a:r>
            <a:endParaRPr kumimoji="1" lang="ja-JP" altLang="en-US" sz="2800" dirty="0"/>
          </a:p>
        </p:txBody>
      </p:sp>
      <p:sp>
        <p:nvSpPr>
          <p:cNvPr id="3" name="テキスト ボックス 2"/>
          <p:cNvSpPr txBox="1"/>
          <p:nvPr/>
        </p:nvSpPr>
        <p:spPr>
          <a:xfrm>
            <a:off x="467544" y="1012086"/>
            <a:ext cx="8352928" cy="1938992"/>
          </a:xfrm>
          <a:prstGeom prst="rect">
            <a:avLst/>
          </a:prstGeom>
          <a:noFill/>
        </p:spPr>
        <p:txBody>
          <a:bodyPr wrap="square" rtlCol="0">
            <a:spAutoFit/>
          </a:bodyPr>
          <a:lstStyle/>
          <a:p>
            <a:r>
              <a:rPr kumimoji="1" lang="ja-JP" altLang="en-US" sz="2400" dirty="0" smtClean="0"/>
              <a:t>原発事故由来の</a:t>
            </a:r>
            <a:r>
              <a:rPr kumimoji="1" lang="en-US" altLang="ja-JP" sz="2400" baseline="30000" dirty="0" smtClean="0"/>
              <a:t>137</a:t>
            </a:r>
            <a:r>
              <a:rPr kumimoji="1" lang="en-US" altLang="ja-JP" sz="2400" dirty="0" smtClean="0"/>
              <a:t>Cs</a:t>
            </a:r>
            <a:r>
              <a:rPr kumimoji="1" lang="ja-JP" altLang="en-US" sz="2400" dirty="0" smtClean="0"/>
              <a:t>との関連が強く見られている。</a:t>
            </a:r>
            <a:endParaRPr kumimoji="1" lang="en-US" altLang="ja-JP" sz="2400" dirty="0" smtClean="0"/>
          </a:p>
          <a:p>
            <a:pPr marL="630238" indent="-630238"/>
            <a:r>
              <a:rPr lang="en-US" altLang="ja-JP" sz="2400" dirty="0"/>
              <a:t>	</a:t>
            </a:r>
            <a:r>
              <a:rPr lang="ja-JP" altLang="en-US" sz="2400" dirty="0" smtClean="0"/>
              <a:t>元素の違いが見いだせると重要なトレーサとなると考えられる。</a:t>
            </a:r>
            <a:endParaRPr lang="en-US" altLang="ja-JP" sz="2400" dirty="0" smtClean="0"/>
          </a:p>
          <a:p>
            <a:pPr marL="630238" indent="-630238"/>
            <a:endParaRPr kumimoji="1" lang="en-US" altLang="ja-JP" sz="2400" dirty="0"/>
          </a:p>
          <a:p>
            <a:pPr marL="630238" indent="-630238"/>
            <a:r>
              <a:rPr lang="ja-JP" altLang="en-US" sz="2400" dirty="0" smtClean="0"/>
              <a:t>周辺環境中の</a:t>
            </a:r>
            <a:r>
              <a:rPr lang="en-US" altLang="ja-JP" sz="2400" baseline="30000" dirty="0" smtClean="0"/>
              <a:t>129</a:t>
            </a:r>
            <a:r>
              <a:rPr lang="en-US" altLang="ja-JP" sz="2400" dirty="0" smtClean="0"/>
              <a:t>I</a:t>
            </a:r>
            <a:r>
              <a:rPr lang="ja-JP" altLang="en-US" sz="2400" dirty="0" smtClean="0"/>
              <a:t>の測定が必要で、今後進めていく必要がある。</a:t>
            </a:r>
            <a:endParaRPr kumimoji="1" lang="ja-JP" altLang="en-US" sz="2400" dirty="0"/>
          </a:p>
        </p:txBody>
      </p:sp>
    </p:spTree>
    <p:extLst>
      <p:ext uri="{BB962C8B-B14F-4D97-AF65-F5344CB8AC3E}">
        <p14:creationId xmlns:p14="http://schemas.microsoft.com/office/powerpoint/2010/main" val="2636920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404664"/>
            <a:ext cx="8496944" cy="5509200"/>
          </a:xfrm>
          <a:prstGeom prst="rect">
            <a:avLst/>
          </a:prstGeom>
          <a:noFill/>
        </p:spPr>
        <p:txBody>
          <a:bodyPr wrap="square" rtlCol="0">
            <a:spAutoFit/>
          </a:bodyPr>
          <a:lstStyle/>
          <a:p>
            <a:r>
              <a:rPr lang="ja-JP" altLang="en-US" sz="3200" dirty="0"/>
              <a:t>来年度以降の</a:t>
            </a:r>
            <a:r>
              <a:rPr lang="ja-JP" altLang="en-US" sz="3200" dirty="0" smtClean="0"/>
              <a:t>計画</a:t>
            </a:r>
            <a:endParaRPr lang="en-US" altLang="ja-JP" sz="3200" dirty="0" smtClean="0"/>
          </a:p>
          <a:p>
            <a:pPr marL="457200" indent="-457200">
              <a:buFont typeface="Arial" pitchFamily="34" charset="0"/>
              <a:buChar char="•"/>
            </a:pPr>
            <a:r>
              <a:rPr kumimoji="1" lang="ja-JP" altLang="en-US" sz="3200" dirty="0" smtClean="0"/>
              <a:t>大堀川について継続調査（</a:t>
            </a:r>
            <a:r>
              <a:rPr lang="en-US" altLang="ja-JP" sz="3200" baseline="30000" dirty="0" smtClean="0"/>
              <a:t>134</a:t>
            </a:r>
            <a:r>
              <a:rPr lang="en-US" altLang="ja-JP" sz="3200" dirty="0" smtClean="0"/>
              <a:t>Cs, </a:t>
            </a:r>
            <a:r>
              <a:rPr lang="en-US" altLang="ja-JP" sz="3200" baseline="30000" dirty="0" smtClean="0"/>
              <a:t>137</a:t>
            </a:r>
            <a:r>
              <a:rPr lang="en-US" altLang="ja-JP" sz="3200" dirty="0" smtClean="0"/>
              <a:t>Cs, </a:t>
            </a:r>
            <a:r>
              <a:rPr lang="en-US" altLang="ja-JP" sz="3200" baseline="30000" dirty="0" smtClean="0"/>
              <a:t>129</a:t>
            </a:r>
            <a:r>
              <a:rPr lang="en-US" altLang="ja-JP" sz="3200" dirty="0" smtClean="0"/>
              <a:t>I</a:t>
            </a:r>
            <a:r>
              <a:rPr lang="ja-JP" altLang="en-US" sz="3200" dirty="0" smtClean="0"/>
              <a:t>）</a:t>
            </a:r>
            <a:endParaRPr kumimoji="1" lang="en-US" altLang="ja-JP" sz="3200" dirty="0" smtClean="0"/>
          </a:p>
          <a:p>
            <a:pPr marL="914400" lvl="1" indent="-457200">
              <a:buFont typeface="Arial" pitchFamily="34" charset="0"/>
              <a:buChar char="•"/>
            </a:pPr>
            <a:r>
              <a:rPr lang="ja-JP" altLang="en-US" sz="3200" dirty="0" smtClean="0"/>
              <a:t>流域調査　北千葉導水からの流入水も採取</a:t>
            </a:r>
            <a:endParaRPr lang="en-US" altLang="ja-JP" sz="3200" dirty="0" smtClean="0"/>
          </a:p>
          <a:p>
            <a:pPr marL="914400" lvl="1" indent="-457200">
              <a:buFont typeface="Arial" pitchFamily="34" charset="0"/>
              <a:buChar char="•"/>
            </a:pPr>
            <a:r>
              <a:rPr kumimoji="1" lang="ja-JP" altLang="en-US" sz="3200" dirty="0" smtClean="0"/>
              <a:t>河底質土、周辺表層土壌中の</a:t>
            </a:r>
            <a:r>
              <a:rPr lang="en-US" altLang="ja-JP" sz="3200" baseline="30000" dirty="0" smtClean="0"/>
              <a:t>129</a:t>
            </a:r>
            <a:r>
              <a:rPr lang="en-US" altLang="ja-JP" sz="3200" dirty="0" smtClean="0"/>
              <a:t>I</a:t>
            </a:r>
            <a:r>
              <a:rPr lang="ja-JP" altLang="en-US" sz="3200" dirty="0"/>
              <a:t>の</a:t>
            </a:r>
            <a:r>
              <a:rPr lang="ja-JP" altLang="en-US" sz="3200" dirty="0" smtClean="0"/>
              <a:t>調査</a:t>
            </a:r>
            <a:endParaRPr lang="en-US" altLang="ja-JP" sz="3200" dirty="0" smtClean="0"/>
          </a:p>
          <a:p>
            <a:pPr marL="457200" indent="-457200">
              <a:buFont typeface="Arial" pitchFamily="34" charset="0"/>
              <a:buChar char="•"/>
            </a:pPr>
            <a:endParaRPr kumimoji="1" lang="en-US" altLang="ja-JP" sz="3200" dirty="0" smtClean="0"/>
          </a:p>
          <a:p>
            <a:pPr marL="457200" indent="-457200">
              <a:buFont typeface="Arial" pitchFamily="34" charset="0"/>
              <a:buChar char="•"/>
            </a:pPr>
            <a:r>
              <a:rPr lang="ja-JP" altLang="en-US" sz="3200" dirty="0"/>
              <a:t>福島県の河川水に関して</a:t>
            </a:r>
            <a:r>
              <a:rPr lang="ja-JP" altLang="en-US" sz="3200" dirty="0" smtClean="0"/>
              <a:t>も</a:t>
            </a:r>
            <a:r>
              <a:rPr lang="en-US" altLang="ja-JP" sz="3200" baseline="30000" dirty="0" smtClean="0"/>
              <a:t>129</a:t>
            </a:r>
            <a:r>
              <a:rPr lang="en-US" altLang="ja-JP" sz="3200" dirty="0" smtClean="0"/>
              <a:t>I</a:t>
            </a:r>
            <a:r>
              <a:rPr lang="ja-JP" altLang="en-US" sz="3200" dirty="0" smtClean="0"/>
              <a:t>の調査をして</a:t>
            </a:r>
            <a:r>
              <a:rPr lang="ja-JP" altLang="en-US" sz="3200" dirty="0" smtClean="0"/>
              <a:t>みたい</a:t>
            </a:r>
            <a:endParaRPr lang="en-US" altLang="ja-JP" sz="3200" dirty="0" smtClean="0"/>
          </a:p>
          <a:p>
            <a:pPr marL="457200" indent="-457200">
              <a:buFont typeface="Arial" pitchFamily="34" charset="0"/>
              <a:buChar char="•"/>
            </a:pPr>
            <a:endParaRPr kumimoji="1" lang="en-US" altLang="ja-JP" sz="3200" dirty="0"/>
          </a:p>
          <a:p>
            <a:pPr marL="457200" indent="-457200">
              <a:buFont typeface="Arial" pitchFamily="34" charset="0"/>
              <a:buChar char="•"/>
            </a:pPr>
            <a:r>
              <a:rPr lang="ja-JP" altLang="en-US" sz="3200" dirty="0" smtClean="0"/>
              <a:t>溶存態中の放射性セシウムの回収法を考える</a:t>
            </a:r>
            <a:endParaRPr kumimoji="1" lang="ja-JP" altLang="en-US" sz="3200" dirty="0"/>
          </a:p>
        </p:txBody>
      </p:sp>
    </p:spTree>
    <p:extLst>
      <p:ext uri="{BB962C8B-B14F-4D97-AF65-F5344CB8AC3E}">
        <p14:creationId xmlns:p14="http://schemas.microsoft.com/office/powerpoint/2010/main" val="4120048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図 29" descr="16232d0d2d38d4b72fbfd5f4c55bd8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3716338"/>
            <a:ext cx="24526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55675"/>
            <a:ext cx="38163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052888"/>
            <a:ext cx="2897187"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4478338"/>
            <a:ext cx="251777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Line 9"/>
          <p:cNvSpPr>
            <a:spLocks noChangeShapeType="1"/>
          </p:cNvSpPr>
          <p:nvPr/>
        </p:nvSpPr>
        <p:spPr bwMode="auto">
          <a:xfrm>
            <a:off x="1785938" y="4533900"/>
            <a:ext cx="230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3" name="Line 10"/>
          <p:cNvSpPr>
            <a:spLocks noChangeShapeType="1"/>
          </p:cNvSpPr>
          <p:nvPr/>
        </p:nvSpPr>
        <p:spPr bwMode="auto">
          <a:xfrm flipH="1">
            <a:off x="2760663" y="604678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4" name="Line 11"/>
          <p:cNvSpPr>
            <a:spLocks noChangeShapeType="1"/>
          </p:cNvSpPr>
          <p:nvPr/>
        </p:nvSpPr>
        <p:spPr bwMode="auto">
          <a:xfrm flipV="1">
            <a:off x="2752725" y="45339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5" name="Text Box 12"/>
          <p:cNvSpPr txBox="1">
            <a:spLocks noChangeArrowheads="1"/>
          </p:cNvSpPr>
          <p:nvPr/>
        </p:nvSpPr>
        <p:spPr bwMode="auto">
          <a:xfrm>
            <a:off x="158750" y="182563"/>
            <a:ext cx="389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a:t>Preparation of </a:t>
            </a:r>
            <a:r>
              <a:rPr lang="en-US" altLang="ja-JP" sz="2000" baseline="30000"/>
              <a:t>129</a:t>
            </a:r>
            <a:r>
              <a:rPr lang="en-US" altLang="ja-JP" sz="2000"/>
              <a:t>I target for AMS</a:t>
            </a:r>
          </a:p>
        </p:txBody>
      </p:sp>
      <p:sp>
        <p:nvSpPr>
          <p:cNvPr id="14346" name="Text Box 13"/>
          <p:cNvSpPr txBox="1">
            <a:spLocks noChangeArrowheads="1"/>
          </p:cNvSpPr>
          <p:nvPr/>
        </p:nvSpPr>
        <p:spPr bwMode="auto">
          <a:xfrm>
            <a:off x="6477000" y="6435725"/>
            <a:ext cx="2559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MALT, the University of Tokyo</a:t>
            </a:r>
          </a:p>
        </p:txBody>
      </p:sp>
      <p:pic>
        <p:nvPicPr>
          <p:cNvPr id="1434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498475"/>
            <a:ext cx="460851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8" name="テキスト ボックス 1"/>
          <p:cNvSpPr txBox="1">
            <a:spLocks noChangeArrowheads="1"/>
          </p:cNvSpPr>
          <p:nvPr/>
        </p:nvSpPr>
        <p:spPr bwMode="auto">
          <a:xfrm>
            <a:off x="1789113" y="2624138"/>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Burning system</a:t>
            </a:r>
          </a:p>
        </p:txBody>
      </p:sp>
      <p:sp>
        <p:nvSpPr>
          <p:cNvPr id="14349" name="テキスト ボックス 14"/>
          <p:cNvSpPr txBox="1">
            <a:spLocks noChangeArrowheads="1"/>
          </p:cNvSpPr>
          <p:nvPr/>
        </p:nvSpPr>
        <p:spPr bwMode="auto">
          <a:xfrm>
            <a:off x="236538" y="3660775"/>
            <a:ext cx="162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Chemical method</a:t>
            </a:r>
          </a:p>
        </p:txBody>
      </p:sp>
      <p:sp>
        <p:nvSpPr>
          <p:cNvPr id="14350" name="テキスト ボックス 15"/>
          <p:cNvSpPr txBox="1">
            <a:spLocks noChangeArrowheads="1"/>
          </p:cNvSpPr>
          <p:nvPr/>
        </p:nvSpPr>
        <p:spPr bwMode="auto">
          <a:xfrm>
            <a:off x="4437063" y="3525838"/>
            <a:ext cx="1190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AMS system</a:t>
            </a:r>
          </a:p>
        </p:txBody>
      </p:sp>
      <p:sp>
        <p:nvSpPr>
          <p:cNvPr id="14351" name="テキスト ボックス 14"/>
          <p:cNvSpPr txBox="1">
            <a:spLocks noChangeArrowheads="1"/>
          </p:cNvSpPr>
          <p:nvPr/>
        </p:nvSpPr>
        <p:spPr bwMode="auto">
          <a:xfrm>
            <a:off x="6502400" y="5632450"/>
            <a:ext cx="354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t>AB</a:t>
            </a:r>
            <a:endParaRPr lang="ja-JP" altLang="en-US" sz="1000"/>
          </a:p>
        </p:txBody>
      </p:sp>
      <p:sp>
        <p:nvSpPr>
          <p:cNvPr id="14352" name="正方形/長方形 1"/>
          <p:cNvSpPr>
            <a:spLocks noChangeArrowheads="1"/>
          </p:cNvSpPr>
          <p:nvPr/>
        </p:nvSpPr>
        <p:spPr bwMode="auto">
          <a:xfrm>
            <a:off x="2151063" y="6423025"/>
            <a:ext cx="4068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000"/>
              <a:t>Y. Muramatsu et al., Quanternary Geochronology, </a:t>
            </a:r>
            <a:r>
              <a:rPr lang="en-US" altLang="ja-JP" sz="1000" b="1"/>
              <a:t>3</a:t>
            </a:r>
            <a:r>
              <a:rPr lang="en-US" altLang="ja-JP" sz="1000"/>
              <a:t>, (2008) 291-297.</a:t>
            </a:r>
            <a:endParaRPr lang="ja-JP" altLang="en-US" sz="1000"/>
          </a:p>
        </p:txBody>
      </p:sp>
    </p:spTree>
    <p:extLst>
      <p:ext uri="{BB962C8B-B14F-4D97-AF65-F5344CB8AC3E}">
        <p14:creationId xmlns:p14="http://schemas.microsoft.com/office/powerpoint/2010/main" val="363300204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23" y="3944937"/>
            <a:ext cx="4355103" cy="299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4223" y="875506"/>
            <a:ext cx="4510944"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87" y="896938"/>
            <a:ext cx="45085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880"/>
          <p:cNvSpPr>
            <a:spLocks noChangeArrowheads="1"/>
          </p:cNvSpPr>
          <p:nvPr/>
        </p:nvSpPr>
        <p:spPr bwMode="auto">
          <a:xfrm>
            <a:off x="1820262" y="-7938"/>
            <a:ext cx="5476179" cy="523220"/>
          </a:xfrm>
          <a:prstGeom prst="rect">
            <a:avLst/>
          </a:prstGeom>
          <a:noFill/>
          <a:ln>
            <a:noFill/>
          </a:ln>
          <a:effectLst/>
          <a:extLst/>
        </p:spPr>
        <p:txBody>
          <a:bodyPr wrap="none">
            <a:spAutoFit/>
          </a:bodyPr>
          <a:lstStyle/>
          <a:p>
            <a:pPr>
              <a:defRPr/>
            </a:pPr>
            <a:r>
              <a:rPr kumimoji="0" lang="ja-JP" altLang="en-US" sz="2800" b="1" dirty="0" smtClean="0">
                <a:solidFill>
                  <a:schemeClr val="tx1"/>
                </a:solidFill>
                <a:effectLst>
                  <a:outerShdw blurRad="38100" dist="38100" dir="2700000" algn="tl">
                    <a:srgbClr val="000000"/>
                  </a:outerShdw>
                </a:effectLst>
                <a:latin typeface="Times New Roman" pitchFamily="18" charset="0"/>
              </a:rPr>
              <a:t>福島県東部の放射性</a:t>
            </a:r>
            <a:r>
              <a:rPr kumimoji="0" lang="ja-JP" altLang="en-US" sz="2800" b="1" dirty="0">
                <a:solidFill>
                  <a:schemeClr val="tx1"/>
                </a:solidFill>
                <a:effectLst>
                  <a:outerShdw blurRad="38100" dist="38100" dir="2700000" algn="tl">
                    <a:srgbClr val="000000"/>
                  </a:outerShdw>
                </a:effectLst>
                <a:latin typeface="Times New Roman" pitchFamily="18" charset="0"/>
              </a:rPr>
              <a:t>ヨウ素の</a:t>
            </a:r>
            <a:r>
              <a:rPr kumimoji="0" lang="ja-JP" altLang="en-US" sz="2800" b="1" dirty="0" smtClean="0">
                <a:solidFill>
                  <a:schemeClr val="tx1"/>
                </a:solidFill>
                <a:effectLst>
                  <a:outerShdw blurRad="38100" dist="38100" dir="2700000" algn="tl">
                    <a:srgbClr val="000000"/>
                  </a:outerShdw>
                </a:effectLst>
                <a:latin typeface="Times New Roman" pitchFamily="18" charset="0"/>
              </a:rPr>
              <a:t>分布</a:t>
            </a:r>
            <a:endParaRPr kumimoji="0" lang="en-US" altLang="ja-JP" sz="2800" b="1" dirty="0">
              <a:solidFill>
                <a:schemeClr val="tx1"/>
              </a:solidFill>
              <a:effectLst>
                <a:outerShdw blurRad="38100" dist="38100" dir="2700000" algn="tl">
                  <a:srgbClr val="000000"/>
                </a:outerShdw>
              </a:effectLst>
              <a:latin typeface="Times New Roman" pitchFamily="18" charset="0"/>
            </a:endParaRPr>
          </a:p>
        </p:txBody>
      </p:sp>
      <p:sp>
        <p:nvSpPr>
          <p:cNvPr id="16391" name="正方形/長方形 2"/>
          <p:cNvSpPr>
            <a:spLocks noChangeArrowheads="1"/>
          </p:cNvSpPr>
          <p:nvPr/>
        </p:nvSpPr>
        <p:spPr bwMode="auto">
          <a:xfrm>
            <a:off x="4806950" y="4197350"/>
            <a:ext cx="4024313" cy="646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ja-JP" sz="1800" dirty="0" smtClean="0">
                <a:solidFill>
                  <a:schemeClr val="tx1"/>
                </a:solidFill>
              </a:rPr>
              <a:t>最寄りの３点を平面でつないで、データ間を</a:t>
            </a:r>
            <a:r>
              <a:rPr lang="ja-JP" altLang="en-US" sz="1800" dirty="0" smtClean="0">
                <a:solidFill>
                  <a:schemeClr val="tx1"/>
                </a:solidFill>
              </a:rPr>
              <a:t>補間</a:t>
            </a:r>
          </a:p>
        </p:txBody>
      </p:sp>
      <p:sp>
        <p:nvSpPr>
          <p:cNvPr id="16392" name="テキスト ボックス 1"/>
          <p:cNvSpPr txBox="1">
            <a:spLocks noChangeArrowheads="1"/>
          </p:cNvSpPr>
          <p:nvPr/>
        </p:nvSpPr>
        <p:spPr bwMode="auto">
          <a:xfrm>
            <a:off x="7700964" y="1161257"/>
            <a:ext cx="90281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r>
              <a:rPr lang="en-US" altLang="ja-JP" sz="1800" dirty="0" smtClean="0">
                <a:solidFill>
                  <a:schemeClr val="tx1"/>
                </a:solidFill>
              </a:rPr>
              <a:t>63</a:t>
            </a:r>
            <a:r>
              <a:rPr lang="ja-JP" altLang="en-US" sz="1800" dirty="0" smtClean="0">
                <a:solidFill>
                  <a:schemeClr val="tx1"/>
                </a:solidFill>
              </a:rPr>
              <a:t>地点</a:t>
            </a:r>
          </a:p>
        </p:txBody>
      </p:sp>
      <p:sp>
        <p:nvSpPr>
          <p:cNvPr id="12" name="Rectangle 83"/>
          <p:cNvSpPr>
            <a:spLocks noChangeArrowheads="1"/>
          </p:cNvSpPr>
          <p:nvPr/>
        </p:nvSpPr>
        <p:spPr bwMode="auto">
          <a:xfrm>
            <a:off x="579805" y="4197350"/>
            <a:ext cx="1816523" cy="369332"/>
          </a:xfrm>
          <a:prstGeom prst="rect">
            <a:avLst/>
          </a:prstGeom>
          <a:solidFill>
            <a:schemeClr val="accent2">
              <a:lumMod val="20000"/>
              <a:lumOff val="80000"/>
            </a:schemeClr>
          </a:solidFill>
          <a:ln>
            <a:noFill/>
          </a:ln>
          <a:effectLst/>
        </p:spPr>
        <p:txBody>
          <a:bodyPr wrap="none" anchor="ctr">
            <a:spAutoFit/>
          </a:bodyPr>
          <a:lstStyle/>
          <a:p>
            <a:pPr eaLnBrk="0" hangingPunct="0">
              <a:defRPr/>
            </a:pPr>
            <a:r>
              <a:rPr lang="en-US" altLang="ja-JP" sz="1800" b="1" baseline="30000" dirty="0">
                <a:solidFill>
                  <a:schemeClr val="tx1"/>
                </a:solidFill>
                <a:effectLst>
                  <a:outerShdw blurRad="38100" dist="38100" dir="2700000" algn="tl">
                    <a:srgbClr val="000000">
                      <a:alpha val="43137"/>
                    </a:srgbClr>
                  </a:outerShdw>
                </a:effectLst>
              </a:rPr>
              <a:t>129</a:t>
            </a:r>
            <a:r>
              <a:rPr lang="en-US" altLang="ja-JP" sz="1800" b="1" dirty="0">
                <a:solidFill>
                  <a:schemeClr val="tx1"/>
                </a:solidFill>
                <a:effectLst>
                  <a:outerShdw blurRad="38100" dist="38100" dir="2700000" algn="tl">
                    <a:srgbClr val="000000">
                      <a:alpha val="43137"/>
                    </a:srgbClr>
                  </a:outerShdw>
                </a:effectLst>
              </a:rPr>
              <a:t>I/</a:t>
            </a:r>
            <a:r>
              <a:rPr lang="en-US" altLang="ja-JP" sz="1800" b="1" baseline="30000" dirty="0">
                <a:solidFill>
                  <a:schemeClr val="tx1"/>
                </a:solidFill>
                <a:effectLst>
                  <a:outerShdw blurRad="38100" dist="38100" dir="2700000" algn="tl">
                    <a:srgbClr val="000000">
                      <a:alpha val="43137"/>
                    </a:srgbClr>
                  </a:outerShdw>
                </a:effectLst>
              </a:rPr>
              <a:t>131</a:t>
            </a:r>
            <a:r>
              <a:rPr lang="en-US" altLang="ja-JP" sz="1800" b="1" dirty="0">
                <a:solidFill>
                  <a:schemeClr val="tx1"/>
                </a:solidFill>
                <a:effectLst>
                  <a:outerShdw blurRad="38100" dist="38100" dir="2700000" algn="tl">
                    <a:srgbClr val="000000">
                      <a:alpha val="43137"/>
                    </a:srgbClr>
                  </a:outerShdw>
                </a:effectLst>
              </a:rPr>
              <a:t>I</a:t>
            </a:r>
            <a:r>
              <a:rPr lang="ja-JP" altLang="en-US" sz="1800" b="1" dirty="0">
                <a:solidFill>
                  <a:schemeClr val="tx1"/>
                </a:solidFill>
                <a:effectLst>
                  <a:outerShdw blurRad="38100" dist="38100" dir="2700000" algn="tl">
                    <a:srgbClr val="000000">
                      <a:alpha val="43137"/>
                    </a:srgbClr>
                  </a:outerShdw>
                </a:effectLst>
              </a:rPr>
              <a:t>放射能比</a:t>
            </a:r>
          </a:p>
        </p:txBody>
      </p:sp>
      <p:sp>
        <p:nvSpPr>
          <p:cNvPr id="13" name="テキスト ボックス 1"/>
          <p:cNvSpPr txBox="1">
            <a:spLocks noChangeArrowheads="1"/>
          </p:cNvSpPr>
          <p:nvPr/>
        </p:nvSpPr>
        <p:spPr bwMode="auto">
          <a:xfrm>
            <a:off x="5247536" y="5682604"/>
            <a:ext cx="2916183" cy="461665"/>
          </a:xfrm>
          <a:prstGeom prst="rect">
            <a:avLst/>
          </a:prstGeom>
          <a:solidFill>
            <a:srgbClr val="FFCCFF"/>
          </a:solidFill>
          <a:ln>
            <a:noFill/>
          </a:ln>
        </p:spPr>
        <p:txBody>
          <a:bodyPr wrap="non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defRPr/>
            </a:pPr>
            <a:r>
              <a:rPr lang="en-US" altLang="ja-JP" sz="2400" b="1" dirty="0" smtClean="0">
                <a:solidFill>
                  <a:schemeClr val="tx1"/>
                </a:solidFill>
                <a:effectLst>
                  <a:outerShdw blurRad="38100" dist="38100" dir="2700000" algn="tl">
                    <a:srgbClr val="000000">
                      <a:alpha val="43137"/>
                    </a:srgbClr>
                  </a:outerShdw>
                </a:effectLst>
              </a:rPr>
              <a:t>B.G.</a:t>
            </a:r>
            <a:r>
              <a:rPr lang="ja-JP" altLang="en-US" sz="2400" b="1" dirty="0" smtClean="0">
                <a:solidFill>
                  <a:schemeClr val="tx1"/>
                </a:solidFill>
                <a:effectLst>
                  <a:outerShdw blurRad="38100" dist="38100" dir="2700000" algn="tl">
                    <a:srgbClr val="000000">
                      <a:alpha val="43137"/>
                    </a:srgbClr>
                  </a:outerShdw>
                </a:effectLst>
              </a:rPr>
              <a:t>の影響が大きい</a:t>
            </a:r>
          </a:p>
        </p:txBody>
      </p:sp>
      <p:sp>
        <p:nvSpPr>
          <p:cNvPr id="2" name="右矢印 1"/>
          <p:cNvSpPr/>
          <p:nvPr/>
        </p:nvSpPr>
        <p:spPr bwMode="auto">
          <a:xfrm>
            <a:off x="4310064" y="5621337"/>
            <a:ext cx="754856" cy="584200"/>
          </a:xfrm>
          <a:prstGeom prs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wrap="none"/>
          <a:lstStyle/>
          <a:p>
            <a:pPr>
              <a:defRPr/>
            </a:pPr>
            <a:endParaRPr lang="ja-JP" altLang="en-US" sz="1800" b="1">
              <a:solidFill>
                <a:srgbClr val="000000"/>
              </a:solidFill>
              <a:latin typeface="Times" charset="0"/>
              <a:ea typeface="ＭＳ 明朝" pitchFamily="17" charset="-128"/>
            </a:endParaRPr>
          </a:p>
        </p:txBody>
      </p:sp>
      <p:sp>
        <p:nvSpPr>
          <p:cNvPr id="14" name="円/楕円 13"/>
          <p:cNvSpPr>
            <a:spLocks noChangeArrowheads="1"/>
          </p:cNvSpPr>
          <p:nvPr/>
        </p:nvSpPr>
        <p:spPr bwMode="auto">
          <a:xfrm>
            <a:off x="2352675" y="5567363"/>
            <a:ext cx="914400" cy="9271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sz="1800" b="1" smtClean="0">
              <a:solidFill>
                <a:srgbClr val="000000"/>
              </a:solidFill>
              <a:latin typeface="Times" pitchFamily="18" charset="0"/>
              <a:ea typeface="ＭＳ 明朝" pitchFamily="17" charset="-128"/>
            </a:endParaRPr>
          </a:p>
        </p:txBody>
      </p:sp>
      <p:sp>
        <p:nvSpPr>
          <p:cNvPr id="32772" name="正方形/長方形 8"/>
          <p:cNvSpPr>
            <a:spLocks noChangeArrowheads="1"/>
          </p:cNvSpPr>
          <p:nvPr/>
        </p:nvSpPr>
        <p:spPr bwMode="auto">
          <a:xfrm>
            <a:off x="1678778" y="605631"/>
            <a:ext cx="1460656" cy="369332"/>
          </a:xfrm>
          <a:prstGeom prst="rect">
            <a:avLst/>
          </a:prstGeom>
          <a:solidFill>
            <a:srgbClr val="FFFFCC"/>
          </a:solidFill>
          <a:ln>
            <a:noFill/>
          </a:ln>
          <a:extLst/>
        </p:spPr>
        <p:txBody>
          <a:bodyPr wrap="none">
            <a:spAutoFit/>
          </a:bodyPr>
          <a:lstStyle/>
          <a:p>
            <a:pPr>
              <a:defRPr/>
            </a:pPr>
            <a:r>
              <a:rPr lang="en-US" altLang="ja-JP" sz="1800" b="1" baseline="30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131</a:t>
            </a:r>
            <a:r>
              <a:rPr lang="en-US" altLang="ja-JP"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t>
            </a:r>
            <a:r>
              <a:rPr lang="en-US" altLang="ja-JP"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1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kBq</a:t>
            </a:r>
            <a:r>
              <a:rPr lang="en-US" altLang="ja-JP"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t>
            </a:r>
            <a:r>
              <a:rPr lang="en-US" altLang="ja-JP" sz="1800" b="1" baseline="30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a:t>
            </a:r>
            <a:r>
              <a:rPr lang="en-US" altLang="ja-JP"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773" name="正方形/長方形 8"/>
          <p:cNvSpPr>
            <a:spLocks noChangeArrowheads="1"/>
          </p:cNvSpPr>
          <p:nvPr/>
        </p:nvSpPr>
        <p:spPr bwMode="auto">
          <a:xfrm>
            <a:off x="6171403" y="604044"/>
            <a:ext cx="1332416" cy="369332"/>
          </a:xfrm>
          <a:prstGeom prst="rect">
            <a:avLst/>
          </a:prstGeom>
          <a:solidFill>
            <a:srgbClr val="FFFFCC"/>
          </a:solidFill>
          <a:ln>
            <a:noFill/>
          </a:ln>
          <a:extLst/>
        </p:spPr>
        <p:txBody>
          <a:bodyPr wrap="none">
            <a:spAutoFit/>
          </a:bodyPr>
          <a:lstStyle/>
          <a:p>
            <a:pPr>
              <a:defRPr/>
            </a:pPr>
            <a:r>
              <a:rPr lang="en-US" altLang="ja-JP" sz="1800" b="1" baseline="30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t>
            </a:r>
            <a:r>
              <a:rPr lang="en-US" altLang="ja-JP" sz="1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Bq</a:t>
            </a:r>
            <a:r>
              <a:rPr lang="en-US" altLang="ja-JP"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t>
            </a:r>
            <a:r>
              <a:rPr lang="en-US" altLang="ja-JP" sz="1800" b="1" baseline="30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a:t>
            </a:r>
            <a:r>
              <a:rPr lang="en-US" altLang="ja-JP"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883609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83"/>
          <p:cNvSpPr>
            <a:spLocks noChangeArrowheads="1"/>
          </p:cNvSpPr>
          <p:nvPr/>
        </p:nvSpPr>
        <p:spPr bwMode="auto">
          <a:xfrm>
            <a:off x="2935515" y="-7257"/>
            <a:ext cx="3087687" cy="584200"/>
          </a:xfrm>
          <a:prstGeom prst="rect">
            <a:avLst/>
          </a:prstGeom>
          <a:noFill/>
          <a:ln>
            <a:noFill/>
          </a:ln>
          <a:effectLst/>
        </p:spPr>
        <p:txBody>
          <a:bodyPr wrap="none" anchor="ctr">
            <a:spAutoFit/>
          </a:bodyPr>
          <a:lstStyle/>
          <a:p>
            <a:pPr eaLnBrk="0" hangingPunct="0">
              <a:defRPr/>
            </a:pPr>
            <a:r>
              <a:rPr lang="en-US" altLang="ja-JP" sz="3200" b="1" baseline="30000" dirty="0">
                <a:solidFill>
                  <a:schemeClr val="tx1"/>
                </a:solidFill>
                <a:effectLst>
                  <a:outerShdw blurRad="38100" dist="38100" dir="2700000" algn="tl">
                    <a:srgbClr val="000000">
                      <a:alpha val="43137"/>
                    </a:srgbClr>
                  </a:outerShdw>
                </a:effectLst>
              </a:rPr>
              <a:t>129</a:t>
            </a:r>
            <a:r>
              <a:rPr lang="en-US" altLang="ja-JP" sz="3200" b="1" dirty="0">
                <a:solidFill>
                  <a:schemeClr val="tx1"/>
                </a:solidFill>
                <a:effectLst>
                  <a:outerShdw blurRad="38100" dist="38100" dir="2700000" algn="tl">
                    <a:srgbClr val="000000">
                      <a:alpha val="43137"/>
                    </a:srgbClr>
                  </a:outerShdw>
                </a:effectLst>
              </a:rPr>
              <a:t>I/</a:t>
            </a:r>
            <a:r>
              <a:rPr lang="en-US" altLang="ja-JP" sz="3200" b="1" baseline="30000" dirty="0">
                <a:solidFill>
                  <a:schemeClr val="tx1"/>
                </a:solidFill>
                <a:effectLst>
                  <a:outerShdw blurRad="38100" dist="38100" dir="2700000" algn="tl">
                    <a:srgbClr val="000000">
                      <a:alpha val="43137"/>
                    </a:srgbClr>
                  </a:outerShdw>
                </a:effectLst>
              </a:rPr>
              <a:t>131</a:t>
            </a:r>
            <a:r>
              <a:rPr lang="en-US" altLang="ja-JP" sz="3200" b="1" dirty="0">
                <a:solidFill>
                  <a:schemeClr val="tx1"/>
                </a:solidFill>
                <a:effectLst>
                  <a:outerShdw blurRad="38100" dist="38100" dir="2700000" algn="tl">
                    <a:srgbClr val="000000">
                      <a:alpha val="43137"/>
                    </a:srgbClr>
                  </a:outerShdw>
                </a:effectLst>
              </a:rPr>
              <a:t>I</a:t>
            </a:r>
            <a:r>
              <a:rPr lang="ja-JP" altLang="en-US" sz="3200" b="1" dirty="0">
                <a:solidFill>
                  <a:schemeClr val="tx1"/>
                </a:solidFill>
                <a:effectLst>
                  <a:outerShdw blurRad="38100" dist="38100" dir="2700000" algn="tl">
                    <a:srgbClr val="000000">
                      <a:alpha val="43137"/>
                    </a:srgbClr>
                  </a:outerShdw>
                </a:effectLst>
              </a:rPr>
              <a:t>相関関係</a:t>
            </a:r>
          </a:p>
        </p:txBody>
      </p:sp>
      <p:graphicFrame>
        <p:nvGraphicFramePr>
          <p:cNvPr id="7" name="表 6"/>
          <p:cNvGraphicFramePr>
            <a:graphicFrameLocks noGrp="1"/>
          </p:cNvGraphicFramePr>
          <p:nvPr>
            <p:extLst>
              <p:ext uri="{D42A27DB-BD31-4B8C-83A1-F6EECF244321}">
                <p14:modId xmlns:p14="http://schemas.microsoft.com/office/powerpoint/2010/main" val="515623921"/>
              </p:ext>
            </p:extLst>
          </p:nvPr>
        </p:nvGraphicFramePr>
        <p:xfrm>
          <a:off x="1580354" y="5344677"/>
          <a:ext cx="4715216" cy="1257300"/>
        </p:xfrm>
        <a:graphic>
          <a:graphicData uri="http://schemas.openxmlformats.org/drawingml/2006/table">
            <a:tbl>
              <a:tblPr>
                <a:tableStyleId>{5C22544A-7EE6-4342-B048-85BDC9FD1C3A}</a:tableStyleId>
              </a:tblPr>
              <a:tblGrid>
                <a:gridCol w="1074353"/>
                <a:gridCol w="1213621"/>
                <a:gridCol w="1213621"/>
                <a:gridCol w="1213621"/>
              </a:tblGrid>
              <a:tr h="282027">
                <a:tc>
                  <a:txBody>
                    <a:bodyPr/>
                    <a:lstStyle/>
                    <a:p>
                      <a:pPr algn="l" fontAlgn="b"/>
                      <a:endParaRPr lang="ja-JP" alt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CCFF"/>
                    </a:solidFill>
                  </a:tcPr>
                </a:tc>
                <a:tc>
                  <a:txBody>
                    <a:bodyPr/>
                    <a:lstStyle/>
                    <a:p>
                      <a:pPr algn="l" fontAlgn="ctr"/>
                      <a:r>
                        <a:rPr lang="en-US" altLang="ja-JP" sz="2000" u="none" strike="noStrike" dirty="0" smtClean="0">
                          <a:effectLst/>
                          <a:latin typeface="Times New Roman" pitchFamily="18" charset="0"/>
                          <a:ea typeface="ＭＳ Ｐゴシック" pitchFamily="50" charset="-128"/>
                          <a:cs typeface="Times New Roman" pitchFamily="18" charset="0"/>
                        </a:rPr>
                        <a:t>1</a:t>
                      </a:r>
                      <a:r>
                        <a:rPr lang="ja-JP" altLang="en-US" sz="2000" u="none" strike="noStrike" dirty="0" smtClean="0">
                          <a:effectLst/>
                          <a:latin typeface="Times New Roman" pitchFamily="18" charset="0"/>
                          <a:ea typeface="ＭＳ Ｐゴシック" pitchFamily="50" charset="-128"/>
                          <a:cs typeface="Times New Roman" pitchFamily="18" charset="0"/>
                        </a:rPr>
                        <a:t>号炉</a:t>
                      </a:r>
                      <a:endParaRPr lang="ja-JP" alt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solidFill>
                      <a:srgbClr val="FFCCFF"/>
                    </a:solidFill>
                  </a:tcPr>
                </a:tc>
                <a:tc>
                  <a:txBody>
                    <a:bodyPr/>
                    <a:lstStyle/>
                    <a:p>
                      <a:pPr algn="l" fontAlgn="ctr"/>
                      <a:r>
                        <a:rPr lang="en-US" altLang="ja-JP" sz="2000" u="none" strike="noStrike" dirty="0" smtClean="0">
                          <a:effectLst/>
                          <a:latin typeface="Times New Roman" pitchFamily="18" charset="0"/>
                          <a:ea typeface="ＭＳ Ｐゴシック" pitchFamily="50" charset="-128"/>
                          <a:cs typeface="Times New Roman" pitchFamily="18" charset="0"/>
                        </a:rPr>
                        <a:t>2</a:t>
                      </a:r>
                      <a:r>
                        <a:rPr lang="ja-JP" altLang="en-US" sz="2000" u="none" strike="noStrike" dirty="0" smtClean="0">
                          <a:effectLst/>
                          <a:latin typeface="Times New Roman" pitchFamily="18" charset="0"/>
                          <a:ea typeface="ＭＳ Ｐゴシック" pitchFamily="50" charset="-128"/>
                          <a:cs typeface="Times New Roman" pitchFamily="18" charset="0"/>
                        </a:rPr>
                        <a:t>号炉</a:t>
                      </a:r>
                      <a:endParaRPr lang="ja-JP" alt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solidFill>
                      <a:srgbClr val="FFCCFF"/>
                    </a:solidFill>
                  </a:tcPr>
                </a:tc>
                <a:tc>
                  <a:txBody>
                    <a:bodyPr/>
                    <a:lstStyle/>
                    <a:p>
                      <a:pPr algn="l" fontAlgn="ctr"/>
                      <a:r>
                        <a:rPr lang="en-US" altLang="ja-JP" sz="2000" u="none" strike="noStrike" dirty="0" smtClean="0">
                          <a:effectLst/>
                          <a:latin typeface="Times New Roman" pitchFamily="18" charset="0"/>
                          <a:ea typeface="ＭＳ Ｐゴシック" pitchFamily="50" charset="-128"/>
                          <a:cs typeface="Times New Roman" pitchFamily="18" charset="0"/>
                        </a:rPr>
                        <a:t>3</a:t>
                      </a:r>
                      <a:r>
                        <a:rPr lang="ja-JP" altLang="en-US" sz="2000" u="none" strike="noStrike" dirty="0" smtClean="0">
                          <a:effectLst/>
                          <a:latin typeface="Times New Roman" pitchFamily="18" charset="0"/>
                          <a:ea typeface="ＭＳ Ｐゴシック" pitchFamily="50" charset="-128"/>
                          <a:cs typeface="Times New Roman" pitchFamily="18" charset="0"/>
                        </a:rPr>
                        <a:t>号炉</a:t>
                      </a:r>
                      <a:endParaRPr lang="ja-JP" alt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solidFill>
                      <a:srgbClr val="FFCCFF"/>
                    </a:solidFill>
                  </a:tcPr>
                </a:tc>
              </a:tr>
              <a:tr h="304800">
                <a:tc>
                  <a:txBody>
                    <a:bodyPr/>
                    <a:lstStyle/>
                    <a:p>
                      <a:pPr algn="l" fontAlgn="ctr"/>
                      <a:r>
                        <a:rPr lang="en-US" sz="2000" u="none" strike="noStrike" baseline="30000" dirty="0" smtClean="0">
                          <a:effectLst/>
                          <a:latin typeface="Times New Roman" pitchFamily="18" charset="0"/>
                          <a:ea typeface="ＭＳ Ｐゴシック" pitchFamily="50" charset="-128"/>
                          <a:cs typeface="Times New Roman" pitchFamily="18" charset="0"/>
                        </a:rPr>
                        <a:t>129</a:t>
                      </a:r>
                      <a:r>
                        <a:rPr lang="en-US" sz="2000" u="none" strike="noStrike" dirty="0" smtClean="0">
                          <a:effectLst/>
                          <a:latin typeface="Times New Roman" pitchFamily="18" charset="0"/>
                          <a:ea typeface="ＭＳ Ｐゴシック" pitchFamily="50" charset="-128"/>
                          <a:cs typeface="Times New Roman" pitchFamily="18" charset="0"/>
                        </a:rPr>
                        <a:t>I</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tc>
                <a:tc>
                  <a:txBody>
                    <a:bodyPr/>
                    <a:lstStyle/>
                    <a:p>
                      <a:pPr algn="r" fontAlgn="b"/>
                      <a:r>
                        <a:rPr lang="en-US" sz="2000" u="none" strike="noStrike" dirty="0">
                          <a:effectLst/>
                          <a:latin typeface="Times New Roman" pitchFamily="18" charset="0"/>
                          <a:ea typeface="ＭＳ Ｐゴシック" pitchFamily="50" charset="-128"/>
                          <a:cs typeface="Times New Roman" pitchFamily="18" charset="0"/>
                        </a:rPr>
                        <a:t>4.38E+25</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c>
                  <a:txBody>
                    <a:bodyPr/>
                    <a:lstStyle/>
                    <a:p>
                      <a:pPr algn="r" fontAlgn="b"/>
                      <a:r>
                        <a:rPr lang="en-US" sz="2000" u="none" strike="noStrike" dirty="0">
                          <a:effectLst/>
                          <a:latin typeface="Times New Roman" pitchFamily="18" charset="0"/>
                          <a:ea typeface="ＭＳ Ｐゴシック" pitchFamily="50" charset="-128"/>
                          <a:cs typeface="Times New Roman" pitchFamily="18" charset="0"/>
                        </a:rPr>
                        <a:t>5.29E+25</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c>
                  <a:txBody>
                    <a:bodyPr/>
                    <a:lstStyle/>
                    <a:p>
                      <a:pPr algn="r" fontAlgn="b"/>
                      <a:r>
                        <a:rPr lang="en-US" sz="2000" u="none" strike="noStrike" dirty="0" smtClean="0">
                          <a:effectLst/>
                          <a:latin typeface="Times New Roman" pitchFamily="18" charset="0"/>
                          <a:ea typeface="ＭＳ Ｐゴシック" pitchFamily="50" charset="-128"/>
                          <a:cs typeface="Times New Roman" pitchFamily="18" charset="0"/>
                        </a:rPr>
                        <a:t>5.00E+25</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r>
              <a:tr h="304800">
                <a:tc>
                  <a:txBody>
                    <a:bodyPr/>
                    <a:lstStyle/>
                    <a:p>
                      <a:pPr algn="l" fontAlgn="ctr"/>
                      <a:r>
                        <a:rPr lang="en-US" sz="2000" u="none" strike="noStrike" baseline="30000" dirty="0">
                          <a:effectLst/>
                          <a:latin typeface="Times New Roman" pitchFamily="18" charset="0"/>
                          <a:ea typeface="ＭＳ Ｐゴシック" pitchFamily="50" charset="-128"/>
                          <a:cs typeface="Times New Roman" pitchFamily="18" charset="0"/>
                        </a:rPr>
                        <a:t>131</a:t>
                      </a:r>
                      <a:r>
                        <a:rPr lang="en-US" sz="2000" u="none" strike="noStrike" dirty="0">
                          <a:effectLst/>
                          <a:latin typeface="Times New Roman" pitchFamily="18" charset="0"/>
                          <a:ea typeface="ＭＳ Ｐゴシック" pitchFamily="50" charset="-128"/>
                          <a:cs typeface="Times New Roman" pitchFamily="18" charset="0"/>
                        </a:rPr>
                        <a:t>I</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ctr"/>
                </a:tc>
                <a:tc>
                  <a:txBody>
                    <a:bodyPr/>
                    <a:lstStyle/>
                    <a:p>
                      <a:pPr algn="r" fontAlgn="b"/>
                      <a:r>
                        <a:rPr lang="en-US" sz="2000" u="none" strike="noStrike">
                          <a:effectLst/>
                          <a:latin typeface="Times New Roman" pitchFamily="18" charset="0"/>
                          <a:ea typeface="ＭＳ Ｐゴシック" pitchFamily="50" charset="-128"/>
                          <a:cs typeface="Times New Roman" pitchFamily="18" charset="0"/>
                        </a:rPr>
                        <a:t>1.34E+24</a:t>
                      </a:r>
                      <a:endParaRPr lang="en-US" sz="2000" b="0" i="0" u="none" strike="noStrike">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c>
                  <a:txBody>
                    <a:bodyPr/>
                    <a:lstStyle/>
                    <a:p>
                      <a:pPr algn="r" fontAlgn="b"/>
                      <a:r>
                        <a:rPr lang="en-US" sz="2000" u="none" strike="noStrike">
                          <a:effectLst/>
                          <a:latin typeface="Times New Roman" pitchFamily="18" charset="0"/>
                          <a:ea typeface="ＭＳ Ｐゴシック" pitchFamily="50" charset="-128"/>
                          <a:cs typeface="Times New Roman" pitchFamily="18" charset="0"/>
                        </a:rPr>
                        <a:t>2.33E+24</a:t>
                      </a:r>
                      <a:endParaRPr lang="en-US" sz="2000" b="0" i="0" u="none" strike="noStrike">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c>
                  <a:txBody>
                    <a:bodyPr/>
                    <a:lstStyle/>
                    <a:p>
                      <a:pPr algn="r" fontAlgn="b"/>
                      <a:r>
                        <a:rPr lang="en-US" sz="2000" u="none" strike="noStrike" dirty="0">
                          <a:effectLst/>
                          <a:latin typeface="Times New Roman" pitchFamily="18" charset="0"/>
                          <a:ea typeface="ＭＳ Ｐゴシック" pitchFamily="50" charset="-128"/>
                          <a:cs typeface="Times New Roman" pitchFamily="18" charset="0"/>
                        </a:rPr>
                        <a:t>2.32E+24</a:t>
                      </a:r>
                      <a:endParaRPr lang="en-US" sz="2000" b="0"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tc>
              </a:tr>
              <a:tr h="304800">
                <a:tc>
                  <a:txBody>
                    <a:bodyPr/>
                    <a:lstStyle/>
                    <a:p>
                      <a:pPr algn="l" fontAlgn="b"/>
                      <a:r>
                        <a:rPr lang="en-US" altLang="ja-JP" sz="2000" u="none" strike="noStrike" baseline="30000" dirty="0" smtClean="0">
                          <a:effectLst/>
                          <a:latin typeface="Times New Roman" pitchFamily="18" charset="0"/>
                          <a:ea typeface="ＭＳ Ｐゴシック" pitchFamily="50" charset="-128"/>
                          <a:cs typeface="Times New Roman" pitchFamily="18" charset="0"/>
                        </a:rPr>
                        <a:t>129</a:t>
                      </a:r>
                      <a:r>
                        <a:rPr lang="en-US" altLang="ja-JP" sz="2000" u="none" strike="noStrike" dirty="0" smtClean="0">
                          <a:effectLst/>
                          <a:latin typeface="Times New Roman" pitchFamily="18" charset="0"/>
                          <a:ea typeface="ＭＳ Ｐゴシック" pitchFamily="50" charset="-128"/>
                          <a:cs typeface="Times New Roman" pitchFamily="18" charset="0"/>
                        </a:rPr>
                        <a:t>I/</a:t>
                      </a:r>
                      <a:r>
                        <a:rPr lang="en-US" altLang="ja-JP" sz="2000" u="none" strike="noStrike" baseline="30000" dirty="0" smtClean="0">
                          <a:effectLst/>
                          <a:latin typeface="Times New Roman" pitchFamily="18" charset="0"/>
                          <a:ea typeface="ＭＳ Ｐゴシック" pitchFamily="50" charset="-128"/>
                          <a:cs typeface="Times New Roman" pitchFamily="18" charset="0"/>
                        </a:rPr>
                        <a:t>131</a:t>
                      </a:r>
                      <a:r>
                        <a:rPr lang="en-US" altLang="ja-JP" sz="2000" u="none" strike="noStrike" dirty="0" smtClean="0">
                          <a:effectLst/>
                          <a:latin typeface="Times New Roman" pitchFamily="18" charset="0"/>
                          <a:ea typeface="ＭＳ Ｐゴシック" pitchFamily="50" charset="-128"/>
                          <a:cs typeface="Times New Roman" pitchFamily="18" charset="0"/>
                        </a:rPr>
                        <a:t>I</a:t>
                      </a:r>
                      <a:endParaRPr lang="en-US" altLang="ja-JP" sz="2000" b="1"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FFCC"/>
                    </a:solidFill>
                  </a:tcPr>
                </a:tc>
                <a:tc>
                  <a:txBody>
                    <a:bodyPr/>
                    <a:lstStyle/>
                    <a:p>
                      <a:pPr algn="r" fontAlgn="b"/>
                      <a:r>
                        <a:rPr lang="en-US" sz="2000" u="none" strike="noStrike" dirty="0" smtClean="0">
                          <a:effectLst/>
                          <a:latin typeface="Times New Roman" pitchFamily="18" charset="0"/>
                          <a:ea typeface="ＭＳ Ｐゴシック" pitchFamily="50" charset="-128"/>
                          <a:cs typeface="Times New Roman" pitchFamily="18" charset="0"/>
                        </a:rPr>
                        <a:t>32</a:t>
                      </a:r>
                      <a:r>
                        <a:rPr lang="en-US" altLang="ja-JP" sz="2000" u="none" strike="noStrike" dirty="0" smtClean="0">
                          <a:effectLst/>
                          <a:latin typeface="Times New Roman" pitchFamily="18" charset="0"/>
                          <a:ea typeface="ＭＳ Ｐゴシック" pitchFamily="50" charset="-128"/>
                          <a:cs typeface="Times New Roman" pitchFamily="18" charset="0"/>
                        </a:rPr>
                        <a:t>.</a:t>
                      </a:r>
                      <a:r>
                        <a:rPr lang="en-US" sz="2000" u="none" strike="noStrike" dirty="0" smtClean="0">
                          <a:effectLst/>
                          <a:latin typeface="Times New Roman" pitchFamily="18" charset="0"/>
                          <a:ea typeface="ＭＳ Ｐゴシック" pitchFamily="50" charset="-128"/>
                          <a:cs typeface="Times New Roman" pitchFamily="18" charset="0"/>
                        </a:rPr>
                        <a:t>6</a:t>
                      </a:r>
                      <a:endParaRPr lang="en-US" sz="2000" b="1"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FFCC"/>
                    </a:solidFill>
                  </a:tcPr>
                </a:tc>
                <a:tc>
                  <a:txBody>
                    <a:bodyPr/>
                    <a:lstStyle/>
                    <a:p>
                      <a:pPr algn="r" fontAlgn="b"/>
                      <a:r>
                        <a:rPr lang="en-US" sz="2000" u="none" strike="noStrike" dirty="0" smtClean="0">
                          <a:effectLst/>
                          <a:latin typeface="Times New Roman" pitchFamily="18" charset="0"/>
                          <a:ea typeface="ＭＳ Ｐゴシック" pitchFamily="50" charset="-128"/>
                          <a:cs typeface="Times New Roman" pitchFamily="18" charset="0"/>
                        </a:rPr>
                        <a:t>22</a:t>
                      </a:r>
                      <a:r>
                        <a:rPr lang="en-US" altLang="ja-JP" sz="2000" u="none" strike="noStrike" dirty="0" smtClean="0">
                          <a:effectLst/>
                          <a:latin typeface="Times New Roman" pitchFamily="18" charset="0"/>
                          <a:ea typeface="ＭＳ Ｐゴシック" pitchFamily="50" charset="-128"/>
                          <a:cs typeface="Times New Roman" pitchFamily="18" charset="0"/>
                        </a:rPr>
                        <a:t>.</a:t>
                      </a:r>
                      <a:r>
                        <a:rPr lang="en-US" sz="2000" u="none" strike="noStrike" dirty="0" smtClean="0">
                          <a:effectLst/>
                          <a:latin typeface="Times New Roman" pitchFamily="18" charset="0"/>
                          <a:ea typeface="ＭＳ Ｐゴシック" pitchFamily="50" charset="-128"/>
                          <a:cs typeface="Times New Roman" pitchFamily="18" charset="0"/>
                        </a:rPr>
                        <a:t>7</a:t>
                      </a:r>
                      <a:endParaRPr lang="en-US" sz="2000" b="1"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FFCC"/>
                    </a:solidFill>
                  </a:tcPr>
                </a:tc>
                <a:tc>
                  <a:txBody>
                    <a:bodyPr/>
                    <a:lstStyle/>
                    <a:p>
                      <a:pPr algn="r" fontAlgn="b"/>
                      <a:r>
                        <a:rPr lang="en-US" sz="2000" u="none" strike="noStrike" dirty="0" smtClean="0">
                          <a:effectLst/>
                          <a:latin typeface="Times New Roman" pitchFamily="18" charset="0"/>
                          <a:ea typeface="ＭＳ Ｐゴシック" pitchFamily="50" charset="-128"/>
                          <a:cs typeface="Times New Roman" pitchFamily="18" charset="0"/>
                        </a:rPr>
                        <a:t>21</a:t>
                      </a:r>
                      <a:r>
                        <a:rPr lang="en-US" altLang="ja-JP" sz="2000" u="none" strike="noStrike" dirty="0" smtClean="0">
                          <a:effectLst/>
                          <a:latin typeface="Times New Roman" pitchFamily="18" charset="0"/>
                          <a:ea typeface="ＭＳ Ｐゴシック" pitchFamily="50" charset="-128"/>
                          <a:cs typeface="Times New Roman" pitchFamily="18" charset="0"/>
                        </a:rPr>
                        <a:t>.</a:t>
                      </a:r>
                      <a:r>
                        <a:rPr lang="en-US" sz="2000" u="none" strike="noStrike" dirty="0" smtClean="0">
                          <a:effectLst/>
                          <a:latin typeface="Times New Roman" pitchFamily="18" charset="0"/>
                          <a:ea typeface="ＭＳ Ｐゴシック" pitchFamily="50" charset="-128"/>
                          <a:cs typeface="Times New Roman" pitchFamily="18" charset="0"/>
                        </a:rPr>
                        <a:t>6</a:t>
                      </a:r>
                      <a:endParaRPr lang="en-US" sz="2000" b="1" i="0" u="none" strike="noStrike" dirty="0">
                        <a:solidFill>
                          <a:srgbClr val="000000"/>
                        </a:solidFill>
                        <a:effectLst/>
                        <a:latin typeface="Times New Roman" pitchFamily="18" charset="0"/>
                        <a:ea typeface="ＭＳ Ｐゴシック" pitchFamily="50" charset="-128"/>
                        <a:cs typeface="Times New Roman" pitchFamily="18" charset="0"/>
                      </a:endParaRPr>
                    </a:p>
                  </a:txBody>
                  <a:tcPr marL="9525" marR="9525" marT="9525" marB="0" anchor="b">
                    <a:solidFill>
                      <a:srgbClr val="FFFFCC"/>
                    </a:solidFill>
                  </a:tcPr>
                </a:tc>
              </a:tr>
            </a:tbl>
          </a:graphicData>
        </a:graphic>
      </p:graphicFrame>
      <p:sp>
        <p:nvSpPr>
          <p:cNvPr id="8" name="正方形/長方形 7"/>
          <p:cNvSpPr/>
          <p:nvPr/>
        </p:nvSpPr>
        <p:spPr>
          <a:xfrm>
            <a:off x="1481590" y="4486729"/>
            <a:ext cx="5551714" cy="400110"/>
          </a:xfrm>
          <a:prstGeom prst="rect">
            <a:avLst/>
          </a:prstGeom>
          <a:solidFill>
            <a:schemeClr val="accent1"/>
          </a:solidFill>
        </p:spPr>
        <p:txBody>
          <a:bodyPr wrap="square">
            <a:spAutoFit/>
          </a:bodyPr>
          <a:lstStyle/>
          <a:p>
            <a:pPr algn="ctr"/>
            <a:r>
              <a:rPr lang="en-US" altLang="ja-JP" sz="2000" b="1" dirty="0" smtClean="0">
                <a:solidFill>
                  <a:schemeClr val="tx1"/>
                </a:solidFill>
                <a:effectLst>
                  <a:outerShdw blurRad="38100" dist="38100" dir="2700000" algn="tl">
                    <a:srgbClr val="000000">
                      <a:alpha val="43137"/>
                    </a:srgbClr>
                  </a:outerShdw>
                </a:effectLst>
              </a:rPr>
              <a:t>Origen </a:t>
            </a:r>
            <a:r>
              <a:rPr lang="ja-JP" altLang="en-US" sz="2000" b="1" dirty="0" smtClean="0">
                <a:solidFill>
                  <a:schemeClr val="tx1"/>
                </a:solidFill>
                <a:effectLst>
                  <a:outerShdw blurRad="38100" dist="38100" dir="2700000" algn="tl">
                    <a:srgbClr val="000000">
                      <a:alpha val="43137"/>
                    </a:srgbClr>
                  </a:outerShdw>
                </a:effectLst>
              </a:rPr>
              <a:t>（</a:t>
            </a:r>
            <a:r>
              <a:rPr lang="en-US" altLang="ja-JP" sz="2000" b="1" dirty="0">
                <a:solidFill>
                  <a:schemeClr val="tx1"/>
                </a:solidFill>
                <a:effectLst>
                  <a:outerShdw blurRad="38100" dist="38100" dir="2700000" algn="tl">
                    <a:srgbClr val="000000">
                      <a:alpha val="43137"/>
                    </a:srgbClr>
                  </a:outerShdw>
                </a:effectLst>
              </a:rPr>
              <a:t>atoms/core</a:t>
            </a:r>
            <a:r>
              <a:rPr lang="en-US" altLang="ja-JP" sz="2000" b="1" dirty="0" smtClean="0">
                <a:solidFill>
                  <a:schemeClr val="tx1"/>
                </a:solidFill>
                <a:effectLst>
                  <a:outerShdw blurRad="38100" dist="38100" dir="2700000" algn="tl">
                    <a:srgbClr val="000000">
                      <a:alpha val="43137"/>
                    </a:srgbClr>
                  </a:outerShdw>
                </a:effectLst>
              </a:rPr>
              <a:t>)</a:t>
            </a:r>
            <a:r>
              <a:rPr lang="ja-JP" altLang="en-US" sz="2000" b="1" dirty="0" smtClean="0">
                <a:solidFill>
                  <a:schemeClr val="tx1"/>
                </a:solidFill>
                <a:effectLst>
                  <a:outerShdw blurRad="38100" dist="38100" dir="2700000" algn="tl">
                    <a:srgbClr val="000000">
                      <a:alpha val="43137"/>
                    </a:srgbClr>
                  </a:outerShdw>
                </a:effectLst>
              </a:rPr>
              <a:t>より推定　</a:t>
            </a:r>
            <a:r>
              <a:rPr lang="en-US" altLang="ja-JP" sz="2000" b="1" dirty="0" smtClean="0">
                <a:solidFill>
                  <a:schemeClr val="tx1"/>
                </a:solidFill>
                <a:effectLst>
                  <a:outerShdw blurRad="38100" dist="38100" dir="2700000" algn="tl">
                    <a:srgbClr val="000000">
                      <a:alpha val="43137"/>
                    </a:srgbClr>
                  </a:outerShdw>
                </a:effectLst>
              </a:rPr>
              <a:t>(JAEA </a:t>
            </a:r>
            <a:r>
              <a:rPr lang="ja-JP" altLang="en-US" sz="2000" b="1" dirty="0" smtClean="0">
                <a:solidFill>
                  <a:schemeClr val="tx1"/>
                </a:solidFill>
                <a:effectLst>
                  <a:outerShdw blurRad="38100" dist="38100" dir="2700000" algn="tl">
                    <a:srgbClr val="000000">
                      <a:alpha val="43137"/>
                    </a:srgbClr>
                  </a:outerShdw>
                </a:effectLst>
              </a:rPr>
              <a:t>西原</a:t>
            </a:r>
            <a:r>
              <a:rPr lang="en-US" altLang="ja-JP" sz="2000" b="1" dirty="0" smtClean="0">
                <a:solidFill>
                  <a:schemeClr val="tx1"/>
                </a:solidFill>
                <a:effectLst>
                  <a:outerShdw blurRad="38100" dist="38100" dir="2700000" algn="tl">
                    <a:srgbClr val="000000">
                      <a:alpha val="43137"/>
                    </a:srgbClr>
                  </a:outerShdw>
                </a:effectLst>
              </a:rPr>
              <a:t>)</a:t>
            </a:r>
            <a:endParaRPr lang="ja-JP" altLang="en-US" sz="2000" b="1" dirty="0">
              <a:solidFill>
                <a:schemeClr val="tx1"/>
              </a:solidFill>
              <a:effectLst>
                <a:outerShdw blurRad="38100" dist="38100" dir="2700000" algn="tl">
                  <a:srgbClr val="000000">
                    <a:alpha val="43137"/>
                  </a:srgbClr>
                </a:outerShdw>
              </a:effectLst>
            </a:endParaRPr>
          </a:p>
        </p:txBody>
      </p:sp>
      <p:sp>
        <p:nvSpPr>
          <p:cNvPr id="15" name="正方形/長方形 14"/>
          <p:cNvSpPr/>
          <p:nvPr/>
        </p:nvSpPr>
        <p:spPr>
          <a:xfrm>
            <a:off x="1481590" y="4945648"/>
            <a:ext cx="3127828" cy="338554"/>
          </a:xfrm>
          <a:prstGeom prst="rect">
            <a:avLst/>
          </a:prstGeom>
        </p:spPr>
        <p:txBody>
          <a:bodyPr wrap="square">
            <a:spAutoFit/>
          </a:bodyPr>
          <a:lstStyle/>
          <a:p>
            <a:r>
              <a:rPr lang="en-US" altLang="ja-JP" sz="1600" b="1" dirty="0" smtClean="0">
                <a:solidFill>
                  <a:schemeClr val="tx1"/>
                </a:solidFill>
                <a:effectLst>
                  <a:outerShdw blurRad="38100" dist="38100" dir="2700000" algn="tl">
                    <a:srgbClr val="000000">
                      <a:alpha val="43137"/>
                    </a:srgbClr>
                  </a:outerShdw>
                </a:effectLst>
              </a:rPr>
              <a:t>2011</a:t>
            </a:r>
            <a:r>
              <a:rPr lang="ja-JP" altLang="en-US" sz="1600" b="1" dirty="0" smtClean="0">
                <a:solidFill>
                  <a:schemeClr val="tx1"/>
                </a:solidFill>
                <a:effectLst>
                  <a:outerShdw blurRad="38100" dist="38100" dir="2700000" algn="tl">
                    <a:srgbClr val="000000">
                      <a:alpha val="43137"/>
                    </a:srgbClr>
                  </a:outerShdw>
                </a:effectLst>
              </a:rPr>
              <a:t>年</a:t>
            </a:r>
            <a:r>
              <a:rPr lang="en-US" altLang="ja-JP" sz="1600" b="1" dirty="0" smtClean="0">
                <a:solidFill>
                  <a:schemeClr val="tx1"/>
                </a:solidFill>
                <a:effectLst>
                  <a:outerShdw blurRad="38100" dist="38100" dir="2700000" algn="tl">
                    <a:srgbClr val="000000">
                      <a:alpha val="43137"/>
                    </a:srgbClr>
                  </a:outerShdw>
                </a:effectLst>
              </a:rPr>
              <a:t>3</a:t>
            </a:r>
            <a:r>
              <a:rPr lang="ja-JP" altLang="en-US" sz="1600" b="1" dirty="0" smtClean="0">
                <a:solidFill>
                  <a:schemeClr val="tx1"/>
                </a:solidFill>
                <a:effectLst>
                  <a:outerShdw blurRad="38100" dist="38100" dir="2700000" algn="tl">
                    <a:srgbClr val="000000">
                      <a:alpha val="43137"/>
                    </a:srgbClr>
                  </a:outerShdw>
                </a:effectLst>
              </a:rPr>
              <a:t>月</a:t>
            </a:r>
            <a:r>
              <a:rPr lang="en-US" altLang="ja-JP" sz="1600" b="1" dirty="0" smtClean="0">
                <a:solidFill>
                  <a:schemeClr val="tx1"/>
                </a:solidFill>
                <a:effectLst>
                  <a:outerShdw blurRad="38100" dist="38100" dir="2700000" algn="tl">
                    <a:srgbClr val="000000">
                      <a:alpha val="43137"/>
                    </a:srgbClr>
                  </a:outerShdw>
                </a:effectLst>
              </a:rPr>
              <a:t>11</a:t>
            </a:r>
            <a:r>
              <a:rPr lang="ja-JP" altLang="en-US" sz="1600" b="1" dirty="0" smtClean="0">
                <a:solidFill>
                  <a:schemeClr val="tx1"/>
                </a:solidFill>
                <a:effectLst>
                  <a:outerShdw blurRad="38100" dist="38100" dir="2700000" algn="tl">
                    <a:srgbClr val="000000">
                      <a:alpha val="43137"/>
                    </a:srgbClr>
                  </a:outerShdw>
                </a:effectLst>
              </a:rPr>
              <a:t>日事故時</a:t>
            </a:r>
            <a:endParaRPr lang="ja-JP" altLang="en-US" sz="1600" b="1" dirty="0">
              <a:solidFill>
                <a:schemeClr val="tx1"/>
              </a:solidFill>
              <a:effectLst>
                <a:outerShdw blurRad="38100" dist="38100" dir="2700000" algn="tl">
                  <a:srgbClr val="000000">
                    <a:alpha val="43137"/>
                  </a:srgbClr>
                </a:outerShdw>
              </a:effectLst>
            </a:endParaRPr>
          </a:p>
        </p:txBody>
      </p:sp>
      <p:sp>
        <p:nvSpPr>
          <p:cNvPr id="16" name="Rectangle 83"/>
          <p:cNvSpPr>
            <a:spLocks noChangeArrowheads="1"/>
          </p:cNvSpPr>
          <p:nvPr/>
        </p:nvSpPr>
        <p:spPr bwMode="auto">
          <a:xfrm>
            <a:off x="5741852" y="1001485"/>
            <a:ext cx="3280228" cy="1384995"/>
          </a:xfrm>
          <a:prstGeom prst="rect">
            <a:avLst/>
          </a:prstGeom>
          <a:solidFill>
            <a:srgbClr val="CCFFCC"/>
          </a:solidFill>
          <a:ln>
            <a:noFill/>
          </a:ln>
          <a:effectLst/>
        </p:spPr>
        <p:txBody>
          <a:bodyPr wrap="square" anchor="ctr">
            <a:spAutoFit/>
          </a:bodyPr>
          <a:lstStyle/>
          <a:p>
            <a:pPr eaLnBrk="0" hangingPunct="0">
              <a:defRPr/>
            </a:pPr>
            <a:r>
              <a:rPr lang="en-US" altLang="ja-JP" sz="2800" b="1" baseline="30000" dirty="0" smtClean="0">
                <a:solidFill>
                  <a:schemeClr val="tx1"/>
                </a:solidFill>
                <a:effectLst>
                  <a:outerShdw blurRad="38100" dist="38100" dir="2700000" algn="tl">
                    <a:srgbClr val="000000">
                      <a:alpha val="43137"/>
                    </a:srgbClr>
                  </a:outerShdw>
                </a:effectLst>
              </a:rPr>
              <a:t>129</a:t>
            </a:r>
            <a:r>
              <a:rPr lang="en-US" altLang="ja-JP" sz="2800" b="1" dirty="0" smtClean="0">
                <a:solidFill>
                  <a:schemeClr val="tx1"/>
                </a:solidFill>
                <a:effectLst>
                  <a:outerShdw blurRad="38100" dist="38100" dir="2700000" algn="tl">
                    <a:srgbClr val="000000">
                      <a:alpha val="43137"/>
                    </a:srgbClr>
                  </a:outerShdw>
                </a:effectLst>
              </a:rPr>
              <a:t>I/</a:t>
            </a:r>
            <a:r>
              <a:rPr lang="en-US" altLang="ja-JP" sz="2800" b="1" baseline="30000" dirty="0" smtClean="0">
                <a:solidFill>
                  <a:schemeClr val="tx1"/>
                </a:solidFill>
                <a:effectLst>
                  <a:outerShdw blurRad="38100" dist="38100" dir="2700000" algn="tl">
                    <a:srgbClr val="000000">
                      <a:alpha val="43137"/>
                    </a:srgbClr>
                  </a:outerShdw>
                </a:effectLst>
              </a:rPr>
              <a:t>131</a:t>
            </a:r>
            <a:r>
              <a:rPr lang="en-US" altLang="ja-JP" sz="2800" b="1" dirty="0" smtClean="0">
                <a:solidFill>
                  <a:schemeClr val="tx1"/>
                </a:solidFill>
                <a:effectLst>
                  <a:outerShdw blurRad="38100" dist="38100" dir="2700000" algn="tl">
                    <a:srgbClr val="000000">
                      <a:alpha val="43137"/>
                    </a:srgbClr>
                  </a:outerShdw>
                </a:effectLst>
              </a:rPr>
              <a:t>I</a:t>
            </a:r>
            <a:r>
              <a:rPr lang="ja-JP" altLang="en-US" sz="2800" b="1" dirty="0" smtClean="0">
                <a:solidFill>
                  <a:schemeClr val="tx1"/>
                </a:solidFill>
                <a:effectLst>
                  <a:outerShdw blurRad="38100" dist="38100" dir="2700000" algn="tl">
                    <a:srgbClr val="000000">
                      <a:alpha val="43137"/>
                    </a:srgbClr>
                  </a:outerShdw>
                </a:effectLst>
              </a:rPr>
              <a:t>：</a:t>
            </a:r>
            <a:r>
              <a:rPr lang="en-US" altLang="ja-JP" sz="2800" b="1" dirty="0" smtClean="0">
                <a:solidFill>
                  <a:schemeClr val="tx1"/>
                </a:solidFill>
                <a:effectLst>
                  <a:outerShdw blurRad="38100" dist="38100" dir="2700000" algn="tl">
                    <a:srgbClr val="000000">
                      <a:alpha val="43137"/>
                    </a:srgbClr>
                  </a:outerShdw>
                </a:effectLst>
              </a:rPr>
              <a:t>25.6 ± 5.8</a:t>
            </a:r>
          </a:p>
          <a:p>
            <a:pPr eaLnBrk="0" hangingPunct="0">
              <a:defRPr/>
            </a:pPr>
            <a:r>
              <a:rPr lang="en-US" altLang="ja-JP" sz="2400" b="1" dirty="0" smtClean="0">
                <a:solidFill>
                  <a:schemeClr val="tx1"/>
                </a:solidFill>
                <a:effectLst>
                  <a:outerShdw blurRad="38100" dist="38100" dir="2700000" algn="tl">
                    <a:srgbClr val="000000">
                      <a:alpha val="43137"/>
                    </a:srgbClr>
                  </a:outerShdw>
                </a:effectLst>
              </a:rPr>
              <a:t>(atoms/atoms)</a:t>
            </a:r>
          </a:p>
          <a:p>
            <a:pPr eaLnBrk="0" hangingPunct="0">
              <a:defRPr/>
            </a:pPr>
            <a:r>
              <a:rPr lang="en-US" altLang="ja-JP" sz="2400" b="1" dirty="0" smtClean="0">
                <a:solidFill>
                  <a:schemeClr val="tx1"/>
                </a:solidFill>
                <a:effectLst>
                  <a:outerShdw blurRad="38100" dist="38100" dir="2700000" algn="tl">
                    <a:srgbClr val="000000">
                      <a:alpha val="43137"/>
                    </a:srgbClr>
                  </a:outerShdw>
                </a:effectLst>
              </a:rPr>
              <a:t>2011</a:t>
            </a:r>
            <a:r>
              <a:rPr lang="ja-JP" altLang="en-US" sz="2400" b="1" dirty="0" smtClean="0">
                <a:solidFill>
                  <a:schemeClr val="tx1"/>
                </a:solidFill>
                <a:effectLst>
                  <a:outerShdw blurRad="38100" dist="38100" dir="2700000" algn="tl">
                    <a:srgbClr val="000000">
                      <a:alpha val="43137"/>
                    </a:srgbClr>
                  </a:outerShdw>
                </a:effectLst>
              </a:rPr>
              <a:t>年</a:t>
            </a:r>
            <a:r>
              <a:rPr lang="en-US" altLang="ja-JP" sz="2400" b="1" dirty="0" smtClean="0">
                <a:solidFill>
                  <a:schemeClr val="tx1"/>
                </a:solidFill>
                <a:effectLst>
                  <a:outerShdw blurRad="38100" dist="38100" dir="2700000" algn="tl">
                    <a:srgbClr val="000000">
                      <a:alpha val="43137"/>
                    </a:srgbClr>
                  </a:outerShdw>
                </a:effectLst>
              </a:rPr>
              <a:t>3</a:t>
            </a:r>
            <a:r>
              <a:rPr lang="ja-JP" altLang="en-US" sz="2400" b="1" dirty="0" smtClean="0">
                <a:solidFill>
                  <a:schemeClr val="tx1"/>
                </a:solidFill>
                <a:effectLst>
                  <a:outerShdw blurRad="38100" dist="38100" dir="2700000" algn="tl">
                    <a:srgbClr val="000000">
                      <a:alpha val="43137"/>
                    </a:srgbClr>
                  </a:outerShdw>
                </a:effectLst>
              </a:rPr>
              <a:t>月</a:t>
            </a:r>
            <a:r>
              <a:rPr lang="en-US" altLang="ja-JP" sz="2400" b="1" dirty="0" smtClean="0">
                <a:solidFill>
                  <a:schemeClr val="tx1"/>
                </a:solidFill>
                <a:effectLst>
                  <a:outerShdw blurRad="38100" dist="38100" dir="2700000" algn="tl">
                    <a:srgbClr val="000000">
                      <a:alpha val="43137"/>
                    </a:srgbClr>
                  </a:outerShdw>
                </a:effectLst>
              </a:rPr>
              <a:t>11</a:t>
            </a:r>
            <a:r>
              <a:rPr lang="ja-JP" altLang="en-US" sz="2400" b="1" dirty="0" smtClean="0">
                <a:solidFill>
                  <a:schemeClr val="tx1"/>
                </a:solidFill>
                <a:effectLst>
                  <a:outerShdw blurRad="38100" dist="38100" dir="2700000" algn="tl">
                    <a:srgbClr val="000000">
                      <a:alpha val="43137"/>
                    </a:srgbClr>
                  </a:outerShdw>
                </a:effectLst>
              </a:rPr>
              <a:t>日事故</a:t>
            </a:r>
            <a:r>
              <a:rPr lang="ja-JP" altLang="en-US" sz="2400" b="1" dirty="0">
                <a:solidFill>
                  <a:schemeClr val="tx1"/>
                </a:solidFill>
                <a:effectLst>
                  <a:outerShdw blurRad="38100" dist="38100" dir="2700000" algn="tl">
                    <a:srgbClr val="000000">
                      <a:alpha val="43137"/>
                    </a:srgbClr>
                  </a:outerShdw>
                </a:effectLst>
              </a:rPr>
              <a:t>時</a:t>
            </a:r>
            <a:r>
              <a:rPr lang="ja-JP" altLang="en-US" sz="3200" b="1" dirty="0" smtClean="0">
                <a:solidFill>
                  <a:schemeClr val="tx1"/>
                </a:solidFill>
                <a:effectLst>
                  <a:outerShdw blurRad="38100" dist="38100" dir="2700000" algn="tl">
                    <a:srgbClr val="000000">
                      <a:alpha val="43137"/>
                    </a:srgbClr>
                  </a:outerShdw>
                </a:effectLst>
              </a:rPr>
              <a:t>　</a:t>
            </a:r>
            <a:endParaRPr lang="ja-JP" altLang="en-US" sz="3200" b="1" dirty="0">
              <a:solidFill>
                <a:schemeClr val="tx1"/>
              </a:solidFill>
              <a:effectLst>
                <a:outerShdw blurRad="38100" dist="38100" dir="2700000" algn="tl">
                  <a:srgbClr val="000000">
                    <a:alpha val="43137"/>
                  </a:srgbClr>
                </a:outerShdw>
              </a:effectLst>
            </a:endParaRPr>
          </a:p>
        </p:txBody>
      </p:sp>
      <p:pic>
        <p:nvPicPr>
          <p:cNvPr id="17" name="図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385" y="576943"/>
            <a:ext cx="6572250" cy="382905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bwMode="auto">
          <a:xfrm>
            <a:off x="2329543" y="754743"/>
            <a:ext cx="834571" cy="2467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Times" charset="0"/>
              <a:ea typeface="ＭＳ 明朝" pitchFamily="17" charset="-128"/>
            </a:endParaRPr>
          </a:p>
        </p:txBody>
      </p:sp>
      <p:sp>
        <p:nvSpPr>
          <p:cNvPr id="12" name="正方形/長方形 11"/>
          <p:cNvSpPr/>
          <p:nvPr/>
        </p:nvSpPr>
        <p:spPr bwMode="auto">
          <a:xfrm>
            <a:off x="847627" y="2922489"/>
            <a:ext cx="3780972" cy="807924"/>
          </a:xfrm>
          <a:prstGeom prst="rect">
            <a:avLst/>
          </a:prstGeom>
          <a:solidFill>
            <a:srgbClr val="CECEEF">
              <a:alpha val="40000"/>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Times" charset="0"/>
              <a:ea typeface="ＭＳ 明朝" pitchFamily="17" charset="-128"/>
            </a:endParaRPr>
          </a:p>
        </p:txBody>
      </p:sp>
      <p:sp>
        <p:nvSpPr>
          <p:cNvPr id="20" name="Text Box 78"/>
          <p:cNvSpPr txBox="1">
            <a:spLocks noChangeArrowheads="1"/>
          </p:cNvSpPr>
          <p:nvPr/>
        </p:nvSpPr>
        <p:spPr bwMode="auto">
          <a:xfrm>
            <a:off x="3800816" y="3096021"/>
            <a:ext cx="782587" cy="461665"/>
          </a:xfrm>
          <a:prstGeom prst="rect">
            <a:avLst/>
          </a:prstGeom>
          <a:noFill/>
          <a:ln>
            <a:noFill/>
          </a:ln>
          <a:effectLst/>
        </p:spPr>
        <p:txBody>
          <a:bodyPr wrap="none">
            <a:spAutoFit/>
          </a:bodyPr>
          <a:lstStyle>
            <a:lvl1pPr defTabSz="1358900" eaLnBrk="0" hangingPunct="0">
              <a:defRPr kumimoji="1" sz="3600">
                <a:solidFill>
                  <a:schemeClr val="tx1"/>
                </a:solidFill>
                <a:latin typeface="Times" pitchFamily="18" charset="0"/>
                <a:ea typeface="ＭＳ 明朝" pitchFamily="17" charset="-128"/>
              </a:defRPr>
            </a:lvl1pPr>
            <a:lvl2pPr defTabSz="1358900" eaLnBrk="0" hangingPunct="0">
              <a:defRPr kumimoji="1" sz="3600">
                <a:solidFill>
                  <a:schemeClr val="tx1"/>
                </a:solidFill>
                <a:latin typeface="Times" pitchFamily="18" charset="0"/>
                <a:ea typeface="ＭＳ 明朝" pitchFamily="17" charset="-128"/>
              </a:defRPr>
            </a:lvl2pPr>
            <a:lvl3pPr defTabSz="1358900" eaLnBrk="0" hangingPunct="0">
              <a:defRPr kumimoji="1" sz="3600">
                <a:solidFill>
                  <a:schemeClr val="tx1"/>
                </a:solidFill>
                <a:latin typeface="Times" pitchFamily="18" charset="0"/>
                <a:ea typeface="ＭＳ 明朝" pitchFamily="17" charset="-128"/>
              </a:defRPr>
            </a:lvl3pPr>
            <a:lvl4pPr defTabSz="1358900" eaLnBrk="0" hangingPunct="0">
              <a:defRPr kumimoji="1" sz="3600">
                <a:solidFill>
                  <a:schemeClr val="tx1"/>
                </a:solidFill>
                <a:latin typeface="Times" pitchFamily="18" charset="0"/>
                <a:ea typeface="ＭＳ 明朝" pitchFamily="17" charset="-128"/>
              </a:defRPr>
            </a:lvl4pPr>
            <a:lvl5pPr defTabSz="1358900" eaLnBrk="0" hangingPunct="0">
              <a:defRPr kumimoji="1" sz="3600">
                <a:solidFill>
                  <a:schemeClr val="tx1"/>
                </a:solidFill>
                <a:latin typeface="Times" pitchFamily="18" charset="0"/>
                <a:ea typeface="ＭＳ 明朝" pitchFamily="17" charset="-128"/>
              </a:defRPr>
            </a:lvl5pPr>
            <a:lvl6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en-US" altLang="ja-JP" sz="2400" b="1" dirty="0" smtClean="0">
                <a:solidFill>
                  <a:srgbClr val="000000"/>
                </a:solidFill>
                <a:effectLst>
                  <a:outerShdw blurRad="38100" dist="38100" dir="2700000" algn="tl">
                    <a:srgbClr val="FFFFFF"/>
                  </a:outerShdw>
                </a:effectLst>
              </a:rPr>
              <a:t>B. G</a:t>
            </a:r>
          </a:p>
        </p:txBody>
      </p:sp>
      <p:sp>
        <p:nvSpPr>
          <p:cNvPr id="4" name="Text Box 78"/>
          <p:cNvSpPr txBox="1">
            <a:spLocks noChangeArrowheads="1"/>
          </p:cNvSpPr>
          <p:nvPr/>
        </p:nvSpPr>
        <p:spPr bwMode="auto">
          <a:xfrm>
            <a:off x="5799909" y="2865834"/>
            <a:ext cx="3062057" cy="1200329"/>
          </a:xfrm>
          <a:prstGeom prst="rect">
            <a:avLst/>
          </a:prstGeom>
          <a:solidFill>
            <a:srgbClr val="FFCCCC"/>
          </a:solidFill>
          <a:ln>
            <a:noFill/>
          </a:ln>
          <a:effectLst/>
        </p:spPr>
        <p:txBody>
          <a:bodyPr wrap="none">
            <a:spAutoFit/>
          </a:bodyPr>
          <a:lstStyle>
            <a:lvl1pPr defTabSz="1358900" eaLnBrk="0" hangingPunct="0">
              <a:defRPr kumimoji="1" sz="3600">
                <a:solidFill>
                  <a:schemeClr val="tx1"/>
                </a:solidFill>
                <a:latin typeface="Times" pitchFamily="18" charset="0"/>
                <a:ea typeface="ＭＳ 明朝" pitchFamily="17" charset="-128"/>
              </a:defRPr>
            </a:lvl1pPr>
            <a:lvl2pPr defTabSz="1358900" eaLnBrk="0" hangingPunct="0">
              <a:defRPr kumimoji="1" sz="3600">
                <a:solidFill>
                  <a:schemeClr val="tx1"/>
                </a:solidFill>
                <a:latin typeface="Times" pitchFamily="18" charset="0"/>
                <a:ea typeface="ＭＳ 明朝" pitchFamily="17" charset="-128"/>
              </a:defRPr>
            </a:lvl2pPr>
            <a:lvl3pPr defTabSz="1358900" eaLnBrk="0" hangingPunct="0">
              <a:defRPr kumimoji="1" sz="3600">
                <a:solidFill>
                  <a:schemeClr val="tx1"/>
                </a:solidFill>
                <a:latin typeface="Times" pitchFamily="18" charset="0"/>
                <a:ea typeface="ＭＳ 明朝" pitchFamily="17" charset="-128"/>
              </a:defRPr>
            </a:lvl3pPr>
            <a:lvl4pPr defTabSz="1358900" eaLnBrk="0" hangingPunct="0">
              <a:defRPr kumimoji="1" sz="3600">
                <a:solidFill>
                  <a:schemeClr val="tx1"/>
                </a:solidFill>
                <a:latin typeface="Times" pitchFamily="18" charset="0"/>
                <a:ea typeface="ＭＳ 明朝" pitchFamily="17" charset="-128"/>
              </a:defRPr>
            </a:lvl4pPr>
            <a:lvl5pPr defTabSz="1358900" eaLnBrk="0" hangingPunct="0">
              <a:defRPr kumimoji="1" sz="3600">
                <a:solidFill>
                  <a:schemeClr val="tx1"/>
                </a:solidFill>
                <a:latin typeface="Times" pitchFamily="18" charset="0"/>
                <a:ea typeface="ＭＳ 明朝" pitchFamily="17" charset="-128"/>
              </a:defRPr>
            </a:lvl5pPr>
            <a:lvl6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ja-JP" altLang="en-US" sz="2400" b="1" dirty="0" smtClean="0">
                <a:solidFill>
                  <a:srgbClr val="000000"/>
                </a:solidFill>
                <a:effectLst>
                  <a:outerShdw blurRad="38100" dist="38100" dir="2700000" algn="tl">
                    <a:srgbClr val="FFFFFF"/>
                  </a:outerShdw>
                </a:effectLst>
              </a:rPr>
              <a:t>事故</a:t>
            </a:r>
            <a:r>
              <a:rPr lang="ja-JP" altLang="en-US" sz="2400" b="1" dirty="0">
                <a:solidFill>
                  <a:srgbClr val="000000"/>
                </a:solidFill>
                <a:effectLst>
                  <a:outerShdw blurRad="38100" dist="38100" dir="2700000" algn="tl">
                    <a:srgbClr val="FFFFFF"/>
                  </a:outerShdw>
                </a:effectLst>
              </a:rPr>
              <a:t>前</a:t>
            </a:r>
            <a:r>
              <a:rPr lang="ja-JP" altLang="en-US" sz="2400" b="1" dirty="0" smtClean="0">
                <a:solidFill>
                  <a:srgbClr val="000000"/>
                </a:solidFill>
                <a:effectLst>
                  <a:outerShdw blurRad="38100" dist="38100" dir="2700000" algn="tl">
                    <a:srgbClr val="FFFFFF"/>
                  </a:outerShdw>
                </a:effectLst>
              </a:rPr>
              <a:t>のデータより</a:t>
            </a:r>
            <a:endParaRPr lang="en-US" altLang="ja-JP" sz="2400" b="1" dirty="0" smtClean="0">
              <a:solidFill>
                <a:srgbClr val="000000"/>
              </a:solidFill>
              <a:effectLst>
                <a:outerShdw blurRad="38100" dist="38100" dir="2700000" algn="tl">
                  <a:srgbClr val="FFFFFF"/>
                </a:outerShdw>
              </a:effectLst>
            </a:endParaRPr>
          </a:p>
          <a:p>
            <a:pPr eaLnBrk="1" hangingPunct="1">
              <a:defRPr/>
            </a:pPr>
            <a:r>
              <a:rPr lang="en-US" altLang="ja-JP" sz="2400" b="1" dirty="0" smtClean="0">
                <a:solidFill>
                  <a:srgbClr val="000000"/>
                </a:solidFill>
                <a:effectLst>
                  <a:outerShdw blurRad="38100" dist="38100" dir="2700000" algn="tl">
                    <a:srgbClr val="FFFFFF"/>
                  </a:outerShdw>
                </a:effectLst>
              </a:rPr>
              <a:t>B. G.</a:t>
            </a:r>
            <a:r>
              <a:rPr lang="ja-JP" altLang="en-US" sz="2400" b="1" dirty="0" smtClean="0">
                <a:solidFill>
                  <a:srgbClr val="000000"/>
                </a:solidFill>
                <a:effectLst>
                  <a:outerShdw blurRad="38100" dist="38100" dir="2700000" algn="tl">
                    <a:srgbClr val="FFFFFF"/>
                  </a:outerShdw>
                </a:effectLst>
              </a:rPr>
              <a:t>推定：</a:t>
            </a:r>
            <a:endParaRPr lang="en-US" altLang="ja-JP" sz="2400" b="1" dirty="0" smtClean="0">
              <a:solidFill>
                <a:srgbClr val="000000"/>
              </a:solidFill>
              <a:effectLst>
                <a:outerShdw blurRad="38100" dist="38100" dir="2700000" algn="tl">
                  <a:srgbClr val="FFFFFF"/>
                </a:outerShdw>
              </a:effectLst>
            </a:endParaRPr>
          </a:p>
          <a:p>
            <a:pPr eaLnBrk="1" hangingPunct="1">
              <a:defRPr/>
            </a:pPr>
            <a:r>
              <a:rPr lang="en-US" altLang="ja-JP" sz="2400" b="1" dirty="0" smtClean="0">
                <a:solidFill>
                  <a:srgbClr val="000000"/>
                </a:solidFill>
                <a:effectLst>
                  <a:outerShdw blurRad="38100" dist="38100" dir="2700000" algn="tl">
                    <a:srgbClr val="FFFFFF"/>
                  </a:outerShdw>
                </a:effectLst>
              </a:rPr>
              <a:t>4.1×10</a:t>
            </a:r>
            <a:r>
              <a:rPr lang="en-US" altLang="ja-JP" sz="2400" b="1" baseline="30000" dirty="0" smtClean="0">
                <a:solidFill>
                  <a:srgbClr val="000000"/>
                </a:solidFill>
                <a:effectLst>
                  <a:outerShdw blurRad="38100" dist="38100" dir="2700000" algn="tl">
                    <a:srgbClr val="FFFFFF"/>
                  </a:outerShdw>
                </a:effectLst>
              </a:rPr>
              <a:t>8 </a:t>
            </a:r>
            <a:r>
              <a:rPr lang="en-US" altLang="ja-JP" sz="2400" b="1" dirty="0" smtClean="0">
                <a:solidFill>
                  <a:srgbClr val="000000"/>
                </a:solidFill>
                <a:effectLst>
                  <a:outerShdw blurRad="38100" dist="38100" dir="2700000" algn="tl">
                    <a:srgbClr val="FFFFFF"/>
                  </a:outerShdw>
                </a:effectLst>
              </a:rPr>
              <a:t>atoms/g</a:t>
            </a:r>
            <a:r>
              <a:rPr lang="ja-JP" altLang="en-US" sz="2400" b="1" dirty="0">
                <a:solidFill>
                  <a:srgbClr val="000000"/>
                </a:solidFill>
                <a:effectLst>
                  <a:outerShdw blurRad="38100" dist="38100" dir="2700000" algn="tl">
                    <a:srgbClr val="FFFFFF"/>
                  </a:outerShdw>
                </a:effectLst>
              </a:rPr>
              <a:t>以下</a:t>
            </a:r>
            <a:endParaRPr lang="en-US" altLang="ja-JP" sz="2400" b="1" dirty="0" smtClean="0">
              <a:solidFill>
                <a:srgbClr val="000000"/>
              </a:solidFill>
              <a:effectLst>
                <a:outerShdw blurRad="38100" dist="38100" dir="2700000" algn="tl">
                  <a:srgbClr val="FFFFFF"/>
                </a:outerShdw>
              </a:effectLst>
            </a:endParaRPr>
          </a:p>
        </p:txBody>
      </p:sp>
      <p:cxnSp>
        <p:nvCxnSpPr>
          <p:cNvPr id="31750" name="直線矢印コネクタ 3"/>
          <p:cNvCxnSpPr>
            <a:cxnSpLocks noChangeShapeType="1"/>
          </p:cNvCxnSpPr>
          <p:nvPr/>
        </p:nvCxnSpPr>
        <p:spPr bwMode="auto">
          <a:xfrm flipH="1">
            <a:off x="4724398" y="2930956"/>
            <a:ext cx="1017454"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1" name="正方形/長方形 6"/>
          <p:cNvSpPr>
            <a:spLocks noChangeArrowheads="1"/>
          </p:cNvSpPr>
          <p:nvPr/>
        </p:nvSpPr>
        <p:spPr bwMode="auto">
          <a:xfrm>
            <a:off x="5673817" y="2422613"/>
            <a:ext cx="3557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dirty="0" smtClean="0">
                <a:solidFill>
                  <a:schemeClr val="tx1"/>
                </a:solidFill>
              </a:rPr>
              <a:t>(</a:t>
            </a:r>
            <a:r>
              <a:rPr lang="en-US" altLang="ja-JP" sz="1600" baseline="30000" dirty="0" smtClean="0">
                <a:solidFill>
                  <a:schemeClr val="tx1"/>
                </a:solidFill>
              </a:rPr>
              <a:t>129</a:t>
            </a:r>
            <a:r>
              <a:rPr lang="en-US" altLang="ja-JP" sz="1600" dirty="0" smtClean="0">
                <a:solidFill>
                  <a:schemeClr val="tx1"/>
                </a:solidFill>
              </a:rPr>
              <a:t>I</a:t>
            </a:r>
            <a:r>
              <a:rPr lang="ja-JP" altLang="ja-JP" sz="1600" dirty="0" smtClean="0">
                <a:solidFill>
                  <a:schemeClr val="tx1"/>
                </a:solidFill>
              </a:rPr>
              <a:t>バックグランド</a:t>
            </a:r>
            <a:r>
              <a:rPr lang="ja-JP" altLang="en-US" sz="1600" dirty="0" smtClean="0">
                <a:solidFill>
                  <a:schemeClr val="tx1"/>
                </a:solidFill>
              </a:rPr>
              <a:t>範囲の</a:t>
            </a:r>
            <a:r>
              <a:rPr lang="en-US" altLang="ja-JP" sz="1600" dirty="0" smtClean="0">
                <a:solidFill>
                  <a:schemeClr val="tx1"/>
                </a:solidFill>
              </a:rPr>
              <a:t>10</a:t>
            </a:r>
            <a:r>
              <a:rPr lang="ja-JP" altLang="en-US" sz="1600" dirty="0" smtClean="0">
                <a:solidFill>
                  <a:schemeClr val="tx1"/>
                </a:solidFill>
              </a:rPr>
              <a:t>点を除く</a:t>
            </a:r>
            <a:r>
              <a:rPr lang="en-US" altLang="ja-JP" sz="1600" dirty="0" smtClean="0">
                <a:solidFill>
                  <a:schemeClr val="tx1"/>
                </a:solidFill>
              </a:rPr>
              <a:t>)</a:t>
            </a:r>
            <a:endParaRPr lang="ja-JP" altLang="en-US" sz="1600" dirty="0" smtClean="0">
              <a:solidFill>
                <a:schemeClr val="tx1"/>
              </a:solidFill>
            </a:endParaRPr>
          </a:p>
        </p:txBody>
      </p:sp>
    </p:spTree>
    <p:extLst>
      <p:ext uri="{BB962C8B-B14F-4D97-AF65-F5344CB8AC3E}">
        <p14:creationId xmlns:p14="http://schemas.microsoft.com/office/powerpoint/2010/main" val="41978143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1750"/>
                                        </p:tgtEl>
                                        <p:attrNameLst>
                                          <p:attrName>style.visibility</p:attrName>
                                        </p:attrNameLst>
                                      </p:cBhvr>
                                      <p:to>
                                        <p:strVal val="visible"/>
                                      </p:to>
                                    </p:set>
                                    <p:animEffect transition="in" filter="fade">
                                      <p:cBhvr>
                                        <p:cTn id="18" dur="500"/>
                                        <p:tgtEl>
                                          <p:spTgt spid="317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animBg="1"/>
      <p:bldP spid="12" grpId="0" animBg="1"/>
      <p:bldP spid="20" grpId="0"/>
      <p:bldP spid="4"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4"/>
          <p:cNvSpPr>
            <a:spLocks noChangeArrowheads="1"/>
          </p:cNvSpPr>
          <p:nvPr/>
        </p:nvSpPr>
        <p:spPr bwMode="auto">
          <a:xfrm>
            <a:off x="42728" y="611215"/>
            <a:ext cx="9067088" cy="6124754"/>
          </a:xfrm>
          <a:prstGeom prst="rect">
            <a:avLst/>
          </a:prstGeom>
          <a:solidFill>
            <a:srgbClr val="FFFFCC"/>
          </a:solidFill>
          <a:ln>
            <a:noFill/>
          </a:ln>
          <a:extLst/>
        </p:spPr>
        <p:txBody>
          <a:bodyPr wrap="square">
            <a:spAutoFit/>
          </a:bodyPr>
          <a:lstStyle/>
          <a:p>
            <a:pPr>
              <a:defRPr/>
            </a:pPr>
            <a:r>
              <a:rPr lang="ja-JP" alt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福島県東部地域のヨウ素</a:t>
            </a:r>
            <a:r>
              <a:rPr lang="en-US" altLang="ja-JP"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129</a:t>
            </a:r>
            <a:r>
              <a:rPr lang="ja-JP" alt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分布</a:t>
            </a:r>
            <a:endParaRPr lang="en-US" altLang="ja-JP"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en-US" altLang="ja-JP" sz="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rabicPeriod"/>
              <a:defRPr/>
            </a:pPr>
            <a:r>
              <a:rPr lang="ja-JP" altLang="en-US" sz="2800" b="1" dirty="0" smtClean="0">
                <a:solidFill>
                  <a:schemeClr val="tx1"/>
                </a:solidFill>
              </a:rPr>
              <a:t>原発事故前</a:t>
            </a:r>
            <a:r>
              <a:rPr lang="ja-JP" altLang="en-US" sz="2800" b="1" dirty="0">
                <a:solidFill>
                  <a:schemeClr val="tx1"/>
                </a:solidFill>
              </a:rPr>
              <a:t>の</a:t>
            </a:r>
            <a:r>
              <a:rPr lang="en-US" altLang="ja-JP" sz="2800" b="1" baseline="30000" dirty="0">
                <a:solidFill>
                  <a:schemeClr val="tx1"/>
                </a:solidFill>
              </a:rPr>
              <a:t>129</a:t>
            </a:r>
            <a:r>
              <a:rPr lang="en-US" altLang="ja-JP" sz="2800" b="1" dirty="0">
                <a:solidFill>
                  <a:schemeClr val="tx1"/>
                </a:solidFill>
              </a:rPr>
              <a:t>I</a:t>
            </a:r>
            <a:r>
              <a:rPr lang="ja-JP" altLang="en-US" sz="2800" b="1" dirty="0">
                <a:solidFill>
                  <a:schemeClr val="tx1"/>
                </a:solidFill>
              </a:rPr>
              <a:t>存在量は無視できず、</a:t>
            </a:r>
            <a:r>
              <a:rPr lang="en-US" altLang="ja-JP" sz="2800" b="1" baseline="30000" dirty="0">
                <a:solidFill>
                  <a:schemeClr val="tx1"/>
                </a:solidFill>
              </a:rPr>
              <a:t>129</a:t>
            </a:r>
            <a:r>
              <a:rPr lang="en-US" altLang="ja-JP" sz="2800" b="1" dirty="0">
                <a:solidFill>
                  <a:schemeClr val="tx1"/>
                </a:solidFill>
              </a:rPr>
              <a:t>I</a:t>
            </a:r>
            <a:r>
              <a:rPr lang="ja-JP" altLang="en-US" sz="2800" b="1" dirty="0">
                <a:solidFill>
                  <a:schemeClr val="tx1"/>
                </a:solidFill>
              </a:rPr>
              <a:t>バックグランド評価が重要となる</a:t>
            </a:r>
            <a:r>
              <a:rPr lang="ja-JP" altLang="en-US" sz="2800" b="1" dirty="0" smtClean="0">
                <a:solidFill>
                  <a:schemeClr val="tx1"/>
                </a:solidFill>
              </a:rPr>
              <a:t>。</a:t>
            </a:r>
            <a:endParaRPr lang="en-US" altLang="ja-JP" sz="2800" b="1" dirty="0" smtClean="0">
              <a:solidFill>
                <a:schemeClr val="tx1"/>
              </a:solidFill>
            </a:endParaRPr>
          </a:p>
          <a:p>
            <a:pPr>
              <a:defRPr/>
            </a:pPr>
            <a:r>
              <a:rPr lang="en-US" altLang="ja-JP"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事故前の福島第一原発周辺の</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  </a:t>
            </a:r>
            <a:endParaRPr lang="en-US" altLang="ja-JP" sz="2800" b="1" dirty="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平均：　</a:t>
            </a:r>
            <a:r>
              <a:rPr lang="en-US" altLang="ja-JP" sz="2800" b="1" dirty="0" smtClean="0">
                <a:solidFill>
                  <a:schemeClr val="tx1"/>
                </a:solidFill>
                <a:latin typeface="Times New Roman" pitchFamily="18" charset="0"/>
                <a:cs typeface="Times New Roman" pitchFamily="18" charset="0"/>
              </a:rPr>
              <a:t>	</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濃度： </a:t>
            </a:r>
            <a:r>
              <a:rPr lang="en-US" altLang="ja-JP" sz="2800" b="1" dirty="0" smtClean="0">
                <a:solidFill>
                  <a:schemeClr val="tx1"/>
                </a:solidFill>
                <a:latin typeface="Times New Roman" pitchFamily="18" charset="0"/>
                <a:cs typeface="Times New Roman" pitchFamily="18" charset="0"/>
              </a:rPr>
              <a:t>(2.7 </a:t>
            </a:r>
            <a:r>
              <a:rPr lang="en-US" altLang="ja-JP" sz="2800" b="1" dirty="0" smtClean="0">
                <a:solidFill>
                  <a:schemeClr val="tx1"/>
                </a:solidFill>
                <a:latin typeface="Symbol" pitchFamily="18" charset="2"/>
                <a:cs typeface="Times New Roman" pitchFamily="18" charset="0"/>
              </a:rPr>
              <a:t> </a:t>
            </a:r>
            <a:r>
              <a:rPr lang="en-US" altLang="ja-JP" sz="2800" b="1" dirty="0" smtClean="0">
                <a:solidFill>
                  <a:schemeClr val="tx1"/>
                </a:solidFill>
                <a:latin typeface="Times New Roman" pitchFamily="18" charset="0"/>
                <a:cs typeface="Times New Roman" pitchFamily="18" charset="0"/>
              </a:rPr>
              <a:t>1.4)×10</a:t>
            </a:r>
            <a:r>
              <a:rPr lang="en-US" altLang="ja-JP" sz="2800" b="1" baseline="30000" dirty="0" smtClean="0">
                <a:solidFill>
                  <a:schemeClr val="tx1"/>
                </a:solidFill>
                <a:latin typeface="Times New Roman" pitchFamily="18" charset="0"/>
                <a:cs typeface="Times New Roman" pitchFamily="18" charset="0"/>
              </a:rPr>
              <a:t>8</a:t>
            </a:r>
            <a:r>
              <a:rPr lang="en-US" altLang="ja-JP" sz="2800" b="1" dirty="0" smtClean="0">
                <a:solidFill>
                  <a:schemeClr val="tx1"/>
                </a:solidFill>
                <a:latin typeface="Times New Roman" pitchFamily="18" charset="0"/>
                <a:cs typeface="Times New Roman" pitchFamily="18" charset="0"/>
              </a:rPr>
              <a:t> atoms/g</a:t>
            </a:r>
            <a:endParaRPr lang="en-US" altLang="ja-JP" sz="2800" b="1" dirty="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		</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表面密度：</a:t>
            </a:r>
            <a:r>
              <a:rPr lang="en-US" altLang="ja-JP" sz="2800" b="1" dirty="0">
                <a:solidFill>
                  <a:schemeClr val="tx1"/>
                </a:solidFill>
                <a:latin typeface="Times New Roman" pitchFamily="18" charset="0"/>
                <a:cs typeface="Times New Roman" pitchFamily="18" charset="0"/>
              </a:rPr>
              <a:t>~</a:t>
            </a:r>
            <a:r>
              <a:rPr lang="en-US" altLang="ja-JP" sz="2800" b="1" dirty="0" smtClean="0">
                <a:solidFill>
                  <a:schemeClr val="tx1"/>
                </a:solidFill>
                <a:latin typeface="Times New Roman" pitchFamily="18" charset="0"/>
                <a:cs typeface="Times New Roman" pitchFamily="18" charset="0"/>
              </a:rPr>
              <a:t>1.1×10</a:t>
            </a:r>
            <a:r>
              <a:rPr lang="en-US" altLang="ja-JP" sz="2800" b="1" baseline="30000" dirty="0" smtClean="0">
                <a:solidFill>
                  <a:schemeClr val="tx1"/>
                </a:solidFill>
                <a:latin typeface="Times New Roman" pitchFamily="18" charset="0"/>
                <a:cs typeface="Times New Roman" pitchFamily="18" charset="0"/>
              </a:rPr>
              <a:t>-2</a:t>
            </a:r>
            <a:r>
              <a:rPr lang="en-US" altLang="ja-JP" sz="2800" b="1" dirty="0" smtClean="0">
                <a:solidFill>
                  <a:schemeClr val="tx1"/>
                </a:solidFill>
                <a:latin typeface="Times New Roman" pitchFamily="18" charset="0"/>
                <a:cs typeface="Times New Roman" pitchFamily="18" charset="0"/>
              </a:rPr>
              <a:t> </a:t>
            </a:r>
            <a:r>
              <a:rPr lang="en-US" altLang="ja-JP" sz="2800" b="1" dirty="0" err="1" smtClean="0">
                <a:solidFill>
                  <a:schemeClr val="tx1"/>
                </a:solidFill>
                <a:latin typeface="Times New Roman" pitchFamily="18" charset="0"/>
                <a:cs typeface="Times New Roman" pitchFamily="18" charset="0"/>
              </a:rPr>
              <a:t>Bq</a:t>
            </a:r>
            <a:r>
              <a:rPr lang="en-US" altLang="ja-JP" sz="2800" b="1" dirty="0" smtClean="0">
                <a:solidFill>
                  <a:schemeClr val="tx1"/>
                </a:solidFill>
                <a:latin typeface="Times New Roman" pitchFamily="18" charset="0"/>
                <a:cs typeface="Times New Roman" pitchFamily="18" charset="0"/>
              </a:rPr>
              <a:t>/m</a:t>
            </a:r>
            <a:r>
              <a:rPr lang="en-US" altLang="ja-JP" sz="2800" b="1" baseline="30000" dirty="0" smtClean="0">
                <a:solidFill>
                  <a:schemeClr val="tx1"/>
                </a:solidFill>
                <a:latin typeface="Times New Roman" pitchFamily="18" charset="0"/>
                <a:cs typeface="Times New Roman" pitchFamily="18" charset="0"/>
              </a:rPr>
              <a:t>2</a:t>
            </a:r>
          </a:p>
          <a:p>
            <a:pPr>
              <a:defRPr/>
            </a:pPr>
            <a:r>
              <a:rPr lang="en-US" altLang="ja-JP" sz="2800" b="1" baseline="30000"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B.G.</a:t>
            </a:r>
            <a:r>
              <a:rPr lang="ja-JP" altLang="en-US" sz="2800" b="1" dirty="0" smtClean="0">
                <a:solidFill>
                  <a:schemeClr val="tx1"/>
                </a:solidFill>
                <a:latin typeface="Times New Roman" pitchFamily="18" charset="0"/>
                <a:cs typeface="Times New Roman" pitchFamily="18" charset="0"/>
              </a:rPr>
              <a:t>範囲　</a:t>
            </a:r>
            <a:r>
              <a:rPr lang="en-US" altLang="ja-JP" sz="2800" b="1" dirty="0" smtClean="0">
                <a:solidFill>
                  <a:schemeClr val="tx1"/>
                </a:solidFill>
              </a:rPr>
              <a:t>4.1×10</a:t>
            </a:r>
            <a:r>
              <a:rPr lang="en-US" altLang="ja-JP" sz="2800" b="1" baseline="30000" dirty="0" smtClean="0">
                <a:solidFill>
                  <a:schemeClr val="tx1"/>
                </a:solidFill>
              </a:rPr>
              <a:t>8</a:t>
            </a:r>
            <a:r>
              <a:rPr lang="en-US" altLang="ja-JP" sz="2800" b="1" dirty="0" smtClean="0">
                <a:solidFill>
                  <a:schemeClr val="tx1"/>
                </a:solidFill>
              </a:rPr>
              <a:t> atoms/g</a:t>
            </a:r>
            <a:r>
              <a:rPr lang="ja-JP" altLang="en-US" sz="2800" b="1" dirty="0" smtClean="0">
                <a:solidFill>
                  <a:schemeClr val="tx1"/>
                </a:solidFill>
              </a:rPr>
              <a:t>　</a:t>
            </a:r>
            <a:r>
              <a:rPr lang="en-US" altLang="ja-JP" sz="2800" b="1" dirty="0" smtClean="0">
                <a:solidFill>
                  <a:schemeClr val="tx1"/>
                </a:solidFill>
              </a:rPr>
              <a:t>(+1σ)</a:t>
            </a:r>
            <a:r>
              <a:rPr lang="ja-JP" altLang="en-US" sz="2800" b="1" dirty="0" smtClean="0">
                <a:solidFill>
                  <a:schemeClr val="tx1"/>
                </a:solidFill>
              </a:rPr>
              <a:t>以下</a:t>
            </a:r>
            <a:r>
              <a:rPr lang="ja-JP" altLang="en-US" sz="2800" b="1" dirty="0" smtClean="0">
                <a:solidFill>
                  <a:srgbClr val="000000"/>
                </a:solidFill>
              </a:rPr>
              <a:t>　</a:t>
            </a:r>
            <a:endParaRPr lang="en-US" altLang="ja-JP" sz="2800" b="1" dirty="0" smtClean="0">
              <a:solidFill>
                <a:srgbClr val="000000"/>
              </a:solidFill>
            </a:endParaRPr>
          </a:p>
          <a:p>
            <a:pPr>
              <a:defRPr/>
            </a:pPr>
            <a:endParaRPr lang="en-US" altLang="ja-JP" sz="1000" b="1" dirty="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2.</a:t>
            </a:r>
            <a:r>
              <a:rPr lang="ja-JP" altLang="en-US" sz="2800" b="1" dirty="0">
                <a:solidFill>
                  <a:schemeClr val="tx1"/>
                </a:solidFill>
                <a:latin typeface="Times New Roman" pitchFamily="18" charset="0"/>
                <a:cs typeface="Times New Roman" pitchFamily="18" charset="0"/>
              </a:rPr>
              <a:t>　</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a:t>
            </a:r>
            <a:r>
              <a:rPr lang="en-US" altLang="ja-JP" sz="2800" b="1" baseline="30000" dirty="0" smtClean="0">
                <a:solidFill>
                  <a:schemeClr val="tx1"/>
                </a:solidFill>
                <a:latin typeface="Times New Roman" pitchFamily="18" charset="0"/>
                <a:cs typeface="Times New Roman" pitchFamily="18" charset="0"/>
              </a:rPr>
              <a:t>131</a:t>
            </a:r>
            <a:r>
              <a:rPr lang="en-US" altLang="ja-JP" sz="2800" b="1" dirty="0" smtClean="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比</a:t>
            </a:r>
            <a:r>
              <a:rPr lang="en-US" altLang="ja-JP" sz="2800" b="1" dirty="0" smtClean="0">
                <a:solidFill>
                  <a:schemeClr val="tx1"/>
                </a:solidFill>
                <a:latin typeface="Times New Roman" pitchFamily="18" charset="0"/>
                <a:cs typeface="Times New Roman" pitchFamily="18" charset="0"/>
              </a:rPr>
              <a:t> (</a:t>
            </a:r>
            <a:r>
              <a:rPr lang="en-US" altLang="ja-JP" sz="2800" b="1" dirty="0">
                <a:solidFill>
                  <a:schemeClr val="tx1"/>
                </a:solidFill>
                <a:latin typeface="Times New Roman" pitchFamily="18" charset="0"/>
                <a:cs typeface="Times New Roman" pitchFamily="18" charset="0"/>
              </a:rPr>
              <a:t>atoms/g) </a:t>
            </a:r>
            <a:r>
              <a:rPr lang="en-US" altLang="ja-JP" sz="2800" b="1" dirty="0" smtClean="0">
                <a:solidFill>
                  <a:schemeClr val="tx1"/>
                </a:solidFill>
                <a:latin typeface="Times New Roman" pitchFamily="18" charset="0"/>
                <a:cs typeface="Times New Roman" pitchFamily="18" charset="0"/>
              </a:rPr>
              <a:t>:</a:t>
            </a:r>
            <a:r>
              <a:rPr lang="ja-JP" altLang="en-US" sz="2800" b="1" dirty="0" smtClean="0">
                <a:solidFill>
                  <a:schemeClr val="tx1"/>
                </a:solidFill>
                <a:latin typeface="Times New Roman" pitchFamily="18" charset="0"/>
                <a:cs typeface="Times New Roman" pitchFamily="18" charset="0"/>
              </a:rPr>
              <a:t>　</a:t>
            </a:r>
            <a:r>
              <a:rPr lang="en-US" altLang="ja-JP" sz="2800" b="1" dirty="0">
                <a:solidFill>
                  <a:schemeClr val="tx1"/>
                </a:solidFill>
              </a:rPr>
              <a:t>25.6 ± </a:t>
            </a:r>
            <a:r>
              <a:rPr lang="en-US" altLang="ja-JP" sz="2800" b="1" dirty="0" smtClean="0">
                <a:solidFill>
                  <a:schemeClr val="tx1"/>
                </a:solidFill>
              </a:rPr>
              <a:t>5.8</a:t>
            </a:r>
            <a:r>
              <a:rPr lang="ja-JP" altLang="en-US" sz="2800" b="1" dirty="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(11 </a:t>
            </a:r>
            <a:r>
              <a:rPr lang="en-US" altLang="ja-JP" sz="2800" b="1" dirty="0">
                <a:solidFill>
                  <a:schemeClr val="tx1"/>
                </a:solidFill>
                <a:latin typeface="Times New Roman" pitchFamily="18" charset="0"/>
                <a:cs typeface="Times New Roman" pitchFamily="18" charset="0"/>
              </a:rPr>
              <a:t>March </a:t>
            </a:r>
            <a:r>
              <a:rPr lang="en-US" altLang="ja-JP" sz="2800" b="1" dirty="0" smtClean="0">
                <a:solidFill>
                  <a:schemeClr val="tx1"/>
                </a:solidFill>
                <a:latin typeface="Times New Roman" pitchFamily="18" charset="0"/>
                <a:cs typeface="Times New Roman" pitchFamily="18" charset="0"/>
              </a:rPr>
              <a:t>2011)</a:t>
            </a:r>
            <a:endParaRPr lang="en-US" altLang="ja-JP" sz="2800" b="1" dirty="0">
              <a:solidFill>
                <a:schemeClr val="tx1"/>
              </a:solidFill>
              <a:latin typeface="Times New Roman" pitchFamily="18" charset="0"/>
              <a:cs typeface="Times New Roman" pitchFamily="18" charset="0"/>
            </a:endParaRPr>
          </a:p>
          <a:p>
            <a:pPr>
              <a:defRPr/>
            </a:pPr>
            <a:r>
              <a:rPr lang="ja-JP" altLang="en-US" sz="2800" b="1" dirty="0">
                <a:solidFill>
                  <a:schemeClr val="tx1"/>
                </a:solidFill>
                <a:latin typeface="Times New Roman" pitchFamily="18" charset="0"/>
                <a:cs typeface="Times New Roman" pitchFamily="18" charset="0"/>
              </a:rPr>
              <a:t>　</a:t>
            </a:r>
            <a:r>
              <a:rPr lang="en-US" altLang="ja-JP"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Origen </a:t>
            </a:r>
            <a:r>
              <a:rPr lang="ja-JP" altLang="en-US" sz="2800" b="1" dirty="0" smtClean="0">
                <a:solidFill>
                  <a:schemeClr val="tx1"/>
                </a:solidFill>
                <a:latin typeface="Times New Roman" pitchFamily="18" charset="0"/>
                <a:cs typeface="Times New Roman" pitchFamily="18" charset="0"/>
              </a:rPr>
              <a:t>解析結果と矛盾しない値</a:t>
            </a:r>
            <a:r>
              <a:rPr lang="en-US" altLang="ja-JP" sz="2800" b="1" dirty="0" smtClean="0">
                <a:solidFill>
                  <a:schemeClr val="tx1"/>
                </a:solidFill>
                <a:latin typeface="Times New Roman" pitchFamily="18" charset="0"/>
                <a:cs typeface="Times New Roman" pitchFamily="18" charset="0"/>
              </a:rPr>
              <a:t>.</a:t>
            </a:r>
          </a:p>
          <a:p>
            <a:pPr>
              <a:defRPr/>
            </a:pPr>
            <a:r>
              <a:rPr lang="ja-JP" altLang="en-US"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　地域別の</a:t>
            </a:r>
            <a:r>
              <a:rPr lang="en-US" altLang="ja-JP" sz="2800" b="1" baseline="30000" dirty="0">
                <a:solidFill>
                  <a:schemeClr val="tx1"/>
                </a:solidFill>
                <a:latin typeface="Times New Roman" pitchFamily="18" charset="0"/>
                <a:cs typeface="Times New Roman" pitchFamily="18" charset="0"/>
              </a:rPr>
              <a:t>129</a:t>
            </a:r>
            <a:r>
              <a:rPr lang="en-US" altLang="ja-JP" sz="2800" b="1" dirty="0">
                <a:solidFill>
                  <a:schemeClr val="tx1"/>
                </a:solidFill>
                <a:latin typeface="Times New Roman" pitchFamily="18" charset="0"/>
                <a:cs typeface="Times New Roman" pitchFamily="18" charset="0"/>
              </a:rPr>
              <a:t>I/</a:t>
            </a:r>
            <a:r>
              <a:rPr lang="en-US" altLang="ja-JP" sz="2800" b="1" baseline="30000" dirty="0">
                <a:solidFill>
                  <a:schemeClr val="tx1"/>
                </a:solidFill>
                <a:latin typeface="Times New Roman" pitchFamily="18" charset="0"/>
                <a:cs typeface="Times New Roman" pitchFamily="18" charset="0"/>
              </a:rPr>
              <a:t>131</a:t>
            </a:r>
            <a:r>
              <a:rPr lang="en-US" altLang="ja-JP" sz="2800" b="1" dirty="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比から発生源の違いを推定可能？</a:t>
            </a:r>
            <a:endParaRPr lang="en-US" altLang="ja-JP" sz="2800" b="1" dirty="0">
              <a:solidFill>
                <a:schemeClr val="tx1"/>
              </a:solidFill>
              <a:latin typeface="Times New Roman" pitchFamily="18" charset="0"/>
              <a:cs typeface="Times New Roman" pitchFamily="18" charset="0"/>
            </a:endParaRPr>
          </a:p>
          <a:p>
            <a:pPr>
              <a:defRPr/>
            </a:pPr>
            <a:endParaRPr lang="en-US" altLang="ja-JP" sz="1000" b="1" dirty="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3.</a:t>
            </a:r>
            <a:r>
              <a:rPr lang="ja-JP" altLang="en-US"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今後：事故前に採取した福島第一原発</a:t>
            </a:r>
            <a:r>
              <a:rPr lang="en-US" altLang="ja-JP" sz="2800" b="1" dirty="0" smtClean="0">
                <a:solidFill>
                  <a:schemeClr val="tx1"/>
                </a:solidFill>
                <a:latin typeface="Times New Roman" pitchFamily="18" charset="0"/>
                <a:cs typeface="Times New Roman" pitchFamily="18" charset="0"/>
              </a:rPr>
              <a:t>20 </a:t>
            </a:r>
            <a:r>
              <a:rPr lang="en-US" altLang="ja-JP" sz="2800" b="1" dirty="0">
                <a:solidFill>
                  <a:schemeClr val="tx1"/>
                </a:solidFill>
                <a:latin typeface="Times New Roman" pitchFamily="18" charset="0"/>
                <a:cs typeface="Times New Roman" pitchFamily="18" charset="0"/>
              </a:rPr>
              <a:t>km</a:t>
            </a:r>
            <a:r>
              <a:rPr lang="ja-JP" altLang="en-US" sz="2800" b="1" dirty="0" smtClean="0">
                <a:solidFill>
                  <a:schemeClr val="tx1"/>
                </a:solidFill>
                <a:latin typeface="Times New Roman" pitchFamily="18" charset="0"/>
                <a:cs typeface="Times New Roman" pitchFamily="18" charset="0"/>
              </a:rPr>
              <a:t>圏内の</a:t>
            </a:r>
            <a:endParaRPr lang="en-US" altLang="ja-JP" sz="2800" b="1" dirty="0" smtClean="0">
              <a:solidFill>
                <a:schemeClr val="tx1"/>
              </a:solidFill>
              <a:latin typeface="Times New Roman" pitchFamily="18" charset="0"/>
              <a:cs typeface="Times New Roman" pitchFamily="18" charset="0"/>
            </a:endParaRPr>
          </a:p>
          <a:p>
            <a:pPr>
              <a:defRPr/>
            </a:pPr>
            <a:r>
              <a:rPr lang="ja-JP" altLang="en-US" sz="2800" b="1" dirty="0" smtClean="0">
                <a:solidFill>
                  <a:schemeClr val="tx1"/>
                </a:solidFill>
                <a:latin typeface="Times New Roman" pitchFamily="18" charset="0"/>
                <a:cs typeface="Times New Roman" pitchFamily="18" charset="0"/>
              </a:rPr>
              <a:t>　　土壌コア採取</a:t>
            </a:r>
            <a:endParaRPr lang="en-US" altLang="ja-JP" sz="2800" b="1" dirty="0" smtClean="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　土壌中の核種移行の調査　　</a:t>
            </a:r>
            <a:endParaRPr lang="en-US" altLang="ja-JP" sz="2800" b="1" dirty="0">
              <a:solidFill>
                <a:schemeClr val="tx1"/>
              </a:solidFill>
              <a:latin typeface="Times New Roman" pitchFamily="18" charset="0"/>
              <a:cs typeface="Times New Roman" pitchFamily="18" charset="0"/>
            </a:endParaRPr>
          </a:p>
        </p:txBody>
      </p:sp>
      <p:sp>
        <p:nvSpPr>
          <p:cNvPr id="3" name="正方形/長方形 2"/>
          <p:cNvSpPr/>
          <p:nvPr/>
        </p:nvSpPr>
        <p:spPr>
          <a:xfrm>
            <a:off x="2927350" y="-20638"/>
            <a:ext cx="3051175" cy="584201"/>
          </a:xfrm>
          <a:prstGeom prst="rect">
            <a:avLst/>
          </a:prstGeom>
        </p:spPr>
        <p:txBody>
          <a:bodyPr>
            <a:spAutoFit/>
          </a:bodyPr>
          <a:lstStyle/>
          <a:p>
            <a:pPr algn="ctr">
              <a:defRPr/>
            </a:pPr>
            <a:r>
              <a:rPr lang="en-US" altLang="ja-JP"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Summary</a:t>
            </a:r>
          </a:p>
        </p:txBody>
      </p:sp>
    </p:spTree>
    <p:extLst>
      <p:ext uri="{BB962C8B-B14F-4D97-AF65-F5344CB8AC3E}">
        <p14:creationId xmlns:p14="http://schemas.microsoft.com/office/powerpoint/2010/main" val="328776958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放射性核種</a:t>
            </a:r>
            <a:r>
              <a:rPr kumimoji="1" lang="en-US" altLang="ja-JP" baseline="30000" dirty="0" smtClean="0"/>
              <a:t>137</a:t>
            </a:r>
            <a:r>
              <a:rPr kumimoji="1" lang="en-US" altLang="ja-JP" dirty="0" smtClean="0"/>
              <a:t>Cs</a:t>
            </a:r>
            <a:r>
              <a:rPr kumimoji="1" lang="ja-JP" altLang="en-US" dirty="0" smtClean="0"/>
              <a:t>と</a:t>
            </a:r>
            <a:r>
              <a:rPr kumimoji="1" lang="ja-JP" altLang="en-US" baseline="30000" dirty="0" smtClean="0"/>
              <a:t>１２９</a:t>
            </a:r>
            <a:r>
              <a:rPr kumimoji="1" lang="en-US" altLang="ja-JP" dirty="0" smtClean="0"/>
              <a:t>I</a:t>
            </a:r>
            <a:r>
              <a:rPr kumimoji="1" lang="ja-JP" altLang="en-US" dirty="0" smtClean="0"/>
              <a:t>を</a:t>
            </a:r>
            <a:r>
              <a:rPr kumimoji="1" lang="en-US" altLang="ja-JP" dirty="0" smtClean="0"/>
              <a:t/>
            </a:r>
            <a:br>
              <a:rPr kumimoji="1" lang="en-US" altLang="ja-JP" dirty="0" smtClean="0"/>
            </a:br>
            <a:r>
              <a:rPr lang="ja-JP" altLang="en-US" dirty="0"/>
              <a:t>環境トレーサ</a:t>
            </a:r>
            <a:r>
              <a:rPr kumimoji="1" lang="ja-JP" altLang="en-US" dirty="0" smtClean="0"/>
              <a:t>と</a:t>
            </a:r>
            <a:r>
              <a:rPr lang="ja-JP" altLang="en-US" dirty="0"/>
              <a:t>する</a:t>
            </a: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a:normAutofit lnSpcReduction="10000"/>
          </a:bodyPr>
          <a:lstStyle/>
          <a:p>
            <a:r>
              <a:rPr kumimoji="1" lang="ja-JP" altLang="en-US" dirty="0" smtClean="0"/>
              <a:t>モデル地域として</a:t>
            </a:r>
            <a:endParaRPr kumimoji="1" lang="en-US" altLang="ja-JP" dirty="0" smtClean="0"/>
          </a:p>
          <a:p>
            <a:pPr lvl="1"/>
            <a:r>
              <a:rPr kumimoji="1" lang="ja-JP" altLang="en-US" dirty="0" smtClean="0"/>
              <a:t>手賀沼に流れ込んでいる大堀川</a:t>
            </a:r>
            <a:endParaRPr kumimoji="1" lang="en-US" altLang="ja-JP" dirty="0" smtClean="0"/>
          </a:p>
          <a:p>
            <a:pPr lvl="2"/>
            <a:r>
              <a:rPr lang="ja-JP" altLang="en-US" dirty="0" smtClean="0"/>
              <a:t>支流（地金堀）から</a:t>
            </a:r>
            <a:r>
              <a:rPr lang="ja-JP" altLang="en-US" dirty="0"/>
              <a:t>の</a:t>
            </a:r>
            <a:r>
              <a:rPr lang="ja-JP" altLang="en-US" dirty="0" smtClean="0"/>
              <a:t>流入</a:t>
            </a:r>
            <a:endParaRPr lang="en-US" altLang="ja-JP" dirty="0" smtClean="0"/>
          </a:p>
          <a:p>
            <a:pPr lvl="2"/>
            <a:r>
              <a:rPr kumimoji="1" lang="ja-JP" altLang="en-US" dirty="0" smtClean="0"/>
              <a:t>北千葉導水からの流入（利根川から取り込んでいる）</a:t>
            </a:r>
            <a:endParaRPr kumimoji="1" lang="en-US" altLang="ja-JP" dirty="0" smtClean="0"/>
          </a:p>
          <a:p>
            <a:pPr lvl="1"/>
            <a:r>
              <a:rPr kumimoji="1" lang="ja-JP" altLang="en-US" dirty="0" smtClean="0"/>
              <a:t>放射性セシウムは福島第１原発の影響をかなり受けている</a:t>
            </a:r>
            <a:r>
              <a:rPr kumimoji="1" lang="en-US" altLang="ja-JP" baseline="30000" dirty="0" smtClean="0"/>
              <a:t>137</a:t>
            </a:r>
            <a:r>
              <a:rPr kumimoji="1" lang="en-US" altLang="ja-JP" dirty="0" smtClean="0"/>
              <a:t>Cs</a:t>
            </a:r>
            <a:r>
              <a:rPr kumimoji="1" lang="ja-JP" altLang="en-US" dirty="0" smtClean="0"/>
              <a:t>で４０</a:t>
            </a:r>
            <a:r>
              <a:rPr kumimoji="1" lang="en-US" altLang="ja-JP" dirty="0" err="1" smtClean="0"/>
              <a:t>kBq</a:t>
            </a:r>
            <a:r>
              <a:rPr kumimoji="1" lang="en-US" altLang="ja-JP" dirty="0" smtClean="0"/>
              <a:t>/m</a:t>
            </a:r>
            <a:r>
              <a:rPr kumimoji="1" lang="en-US" altLang="ja-JP" baseline="30000" dirty="0" smtClean="0"/>
              <a:t>2</a:t>
            </a:r>
            <a:r>
              <a:rPr kumimoji="1" lang="ja-JP" altLang="en-US" dirty="0" smtClean="0"/>
              <a:t>前後の沈着があった</a:t>
            </a:r>
            <a:endParaRPr kumimoji="1" lang="en-US" altLang="ja-JP" dirty="0" smtClean="0"/>
          </a:p>
          <a:p>
            <a:pPr lvl="1"/>
            <a:r>
              <a:rPr lang="en-US" altLang="ja-JP" baseline="30000" dirty="0" smtClean="0"/>
              <a:t>129</a:t>
            </a:r>
            <a:r>
              <a:rPr lang="en-US" altLang="ja-JP" dirty="0" smtClean="0"/>
              <a:t>I</a:t>
            </a:r>
            <a:r>
              <a:rPr lang="ja-JP" altLang="en-US" dirty="0" err="1" smtClean="0"/>
              <a:t>の沈</a:t>
            </a:r>
            <a:r>
              <a:rPr lang="ja-JP" altLang="en-US" dirty="0" smtClean="0"/>
              <a:t>着量はそれまでの環境中の量と同程度と考えられる</a:t>
            </a:r>
            <a:endParaRPr lang="en-US" altLang="ja-JP" dirty="0" smtClean="0"/>
          </a:p>
          <a:p>
            <a:r>
              <a:rPr kumimoji="1" lang="ja-JP" altLang="en-US" dirty="0"/>
              <a:t>流域</a:t>
            </a:r>
            <a:r>
              <a:rPr kumimoji="1" lang="ja-JP" altLang="en-US" dirty="0" smtClean="0"/>
              <a:t>変動と経時変動</a:t>
            </a:r>
            <a:endParaRPr kumimoji="1" lang="ja-JP" altLang="en-US" dirty="0"/>
          </a:p>
        </p:txBody>
      </p:sp>
    </p:spTree>
    <p:extLst>
      <p:ext uri="{BB962C8B-B14F-4D97-AF65-F5344CB8AC3E}">
        <p14:creationId xmlns:p14="http://schemas.microsoft.com/office/powerpoint/2010/main" val="2071231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630" t="21615" r="25037" b="8333"/>
          <a:stretch/>
        </p:blipFill>
        <p:spPr bwMode="auto">
          <a:xfrm>
            <a:off x="865861" y="0"/>
            <a:ext cx="545580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7233" t="56771" r="6515" b="15364"/>
          <a:stretch/>
        </p:blipFill>
        <p:spPr bwMode="auto">
          <a:xfrm>
            <a:off x="4545681" y="3933056"/>
            <a:ext cx="2114551"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516216" y="188640"/>
            <a:ext cx="2289409" cy="369332"/>
          </a:xfrm>
          <a:prstGeom prst="rect">
            <a:avLst/>
          </a:prstGeom>
          <a:noFill/>
        </p:spPr>
        <p:txBody>
          <a:bodyPr wrap="none" rtlCol="0">
            <a:spAutoFit/>
          </a:bodyPr>
          <a:lstStyle/>
          <a:p>
            <a:r>
              <a:rPr kumimoji="1" lang="ja-JP" altLang="en-US" dirty="0" smtClean="0"/>
              <a:t>航空モニタリング結果</a:t>
            </a:r>
            <a:endParaRPr kumimoji="1" lang="ja-JP" altLang="en-US" dirty="0"/>
          </a:p>
        </p:txBody>
      </p:sp>
      <p:sp>
        <p:nvSpPr>
          <p:cNvPr id="5" name="円/楕円 4"/>
          <p:cNvSpPr/>
          <p:nvPr/>
        </p:nvSpPr>
        <p:spPr>
          <a:xfrm>
            <a:off x="3059832" y="4540184"/>
            <a:ext cx="533932" cy="37110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線吹き出し 1 (枠付き) 5"/>
          <p:cNvSpPr/>
          <p:nvPr/>
        </p:nvSpPr>
        <p:spPr>
          <a:xfrm>
            <a:off x="6522057" y="2444093"/>
            <a:ext cx="1944216" cy="612648"/>
          </a:xfrm>
          <a:prstGeom prst="borderCallout1">
            <a:avLst>
              <a:gd name="adj1" fmla="val 34344"/>
              <a:gd name="adj2" fmla="val 91"/>
              <a:gd name="adj3" fmla="val 346405"/>
              <a:gd name="adj4" fmla="val -1554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千葉県東葛地域</a:t>
            </a:r>
            <a:endParaRPr kumimoji="1" lang="ja-JP" altLang="en-US" dirty="0"/>
          </a:p>
        </p:txBody>
      </p:sp>
    </p:spTree>
    <p:extLst>
      <p:ext uri="{BB962C8B-B14F-4D97-AF65-F5344CB8AC3E}">
        <p14:creationId xmlns:p14="http://schemas.microsoft.com/office/powerpoint/2010/main" val="3670305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5641" t="24569" r="2822" b="7758"/>
          <a:stretch/>
        </p:blipFill>
        <p:spPr bwMode="auto">
          <a:xfrm>
            <a:off x="683568" y="1430955"/>
            <a:ext cx="8006801" cy="495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23528" y="548680"/>
            <a:ext cx="4288353" cy="707886"/>
          </a:xfrm>
          <a:prstGeom prst="rect">
            <a:avLst/>
          </a:prstGeom>
          <a:noFill/>
        </p:spPr>
        <p:txBody>
          <a:bodyPr wrap="none" rtlCol="0">
            <a:spAutoFit/>
          </a:bodyPr>
          <a:lstStyle/>
          <a:p>
            <a:r>
              <a:rPr kumimoji="1" lang="ja-JP" altLang="en-US" sz="4000" dirty="0" smtClean="0"/>
              <a:t>大堀川流域の概要</a:t>
            </a:r>
            <a:endParaRPr kumimoji="1" lang="ja-JP" altLang="en-US" sz="4000" dirty="0"/>
          </a:p>
        </p:txBody>
      </p:sp>
      <p:sp>
        <p:nvSpPr>
          <p:cNvPr id="5" name="テキスト ボックス 4"/>
          <p:cNvSpPr txBox="1"/>
          <p:nvPr/>
        </p:nvSpPr>
        <p:spPr>
          <a:xfrm>
            <a:off x="2123728" y="4886290"/>
            <a:ext cx="346249" cy="630942"/>
          </a:xfrm>
          <a:prstGeom prst="rect">
            <a:avLst/>
          </a:prstGeom>
          <a:noFill/>
        </p:spPr>
        <p:txBody>
          <a:bodyPr vert="eaVert" wrap="none" rtlCol="0">
            <a:spAutoFit/>
          </a:bodyPr>
          <a:lstStyle/>
          <a:p>
            <a:r>
              <a:rPr kumimoji="1" lang="ja-JP" altLang="en-US" sz="1050" dirty="0" smtClean="0">
                <a:solidFill>
                  <a:srgbClr val="FF0000"/>
                </a:solidFill>
                <a:latin typeface="HGSｺﾞｼｯｸE" pitchFamily="50" charset="-128"/>
                <a:ea typeface="HGSｺﾞｼｯｸE" pitchFamily="50" charset="-128"/>
              </a:rPr>
              <a:t>新駒木橋</a:t>
            </a:r>
            <a:endParaRPr kumimoji="1" lang="ja-JP" altLang="en-US" sz="1050" dirty="0">
              <a:solidFill>
                <a:srgbClr val="FF0000"/>
              </a:solidFill>
              <a:latin typeface="HGSｺﾞｼｯｸE" pitchFamily="50" charset="-128"/>
              <a:ea typeface="HGSｺﾞｼｯｸE" pitchFamily="50" charset="-128"/>
            </a:endParaRPr>
          </a:p>
        </p:txBody>
      </p:sp>
      <p:sp>
        <p:nvSpPr>
          <p:cNvPr id="8" name="テキスト ボックス 7"/>
          <p:cNvSpPr txBox="1"/>
          <p:nvPr/>
        </p:nvSpPr>
        <p:spPr>
          <a:xfrm>
            <a:off x="2411760" y="4797152"/>
            <a:ext cx="346249" cy="496290"/>
          </a:xfrm>
          <a:prstGeom prst="rect">
            <a:avLst/>
          </a:prstGeom>
          <a:noFill/>
        </p:spPr>
        <p:txBody>
          <a:bodyPr vert="eaVert" wrap="none" rtlCol="0">
            <a:spAutoFit/>
          </a:bodyPr>
          <a:lstStyle/>
          <a:p>
            <a:r>
              <a:rPr kumimoji="1" lang="ja-JP" altLang="en-US" sz="1050" dirty="0" smtClean="0">
                <a:latin typeface="HGSｺﾞｼｯｸE" pitchFamily="50" charset="-128"/>
                <a:ea typeface="HGSｺﾞｼｯｸE" pitchFamily="50" charset="-128"/>
              </a:rPr>
              <a:t>駒木橋</a:t>
            </a:r>
            <a:endParaRPr kumimoji="1" lang="ja-JP" altLang="en-US" sz="1050" dirty="0">
              <a:latin typeface="HGSｺﾞｼｯｸE" pitchFamily="50" charset="-128"/>
              <a:ea typeface="HGSｺﾞｼｯｸE" pitchFamily="50" charset="-128"/>
            </a:endParaRPr>
          </a:p>
        </p:txBody>
      </p:sp>
      <p:sp>
        <p:nvSpPr>
          <p:cNvPr id="9" name="テキスト ボックス 8"/>
          <p:cNvSpPr txBox="1"/>
          <p:nvPr/>
        </p:nvSpPr>
        <p:spPr>
          <a:xfrm>
            <a:off x="2915816" y="4437112"/>
            <a:ext cx="346249" cy="496290"/>
          </a:xfrm>
          <a:prstGeom prst="rect">
            <a:avLst/>
          </a:prstGeom>
          <a:noFill/>
        </p:spPr>
        <p:txBody>
          <a:bodyPr vert="eaVert" wrap="none" rtlCol="0">
            <a:spAutoFit/>
          </a:bodyPr>
          <a:lstStyle/>
          <a:p>
            <a:r>
              <a:rPr kumimoji="1" lang="ja-JP" altLang="en-US" sz="1050" dirty="0" smtClean="0">
                <a:latin typeface="HGSｺﾞｼｯｸE" pitchFamily="50" charset="-128"/>
                <a:ea typeface="HGSｺﾞｼｯｸE" pitchFamily="50" charset="-128"/>
              </a:rPr>
              <a:t>青葉橋</a:t>
            </a:r>
            <a:endParaRPr kumimoji="1" lang="ja-JP" altLang="en-US" sz="1050" dirty="0">
              <a:latin typeface="HGSｺﾞｼｯｸE" pitchFamily="50" charset="-128"/>
              <a:ea typeface="HGSｺﾞｼｯｸE" pitchFamily="50" charset="-128"/>
            </a:endParaRPr>
          </a:p>
        </p:txBody>
      </p:sp>
      <p:sp>
        <p:nvSpPr>
          <p:cNvPr id="10" name="テキスト ボックス 9"/>
          <p:cNvSpPr txBox="1"/>
          <p:nvPr/>
        </p:nvSpPr>
        <p:spPr>
          <a:xfrm>
            <a:off x="3433663" y="4724741"/>
            <a:ext cx="346249" cy="361637"/>
          </a:xfrm>
          <a:prstGeom prst="rect">
            <a:avLst/>
          </a:prstGeom>
          <a:noFill/>
        </p:spPr>
        <p:txBody>
          <a:bodyPr vert="eaVert" wrap="none" rtlCol="0">
            <a:spAutoFit/>
          </a:bodyPr>
          <a:lstStyle/>
          <a:p>
            <a:r>
              <a:rPr kumimoji="1" lang="ja-JP" altLang="en-US" sz="1050" dirty="0" smtClean="0">
                <a:solidFill>
                  <a:srgbClr val="FF0000"/>
                </a:solidFill>
                <a:latin typeface="HGSｺﾞｼｯｸE" pitchFamily="50" charset="-128"/>
                <a:ea typeface="HGSｺﾞｼｯｸE" pitchFamily="50" charset="-128"/>
              </a:rPr>
              <a:t>新橋</a:t>
            </a:r>
            <a:endParaRPr kumimoji="1" lang="ja-JP" altLang="en-US" sz="1050" dirty="0">
              <a:solidFill>
                <a:srgbClr val="FF0000"/>
              </a:solidFill>
              <a:latin typeface="HGSｺﾞｼｯｸE" pitchFamily="50" charset="-128"/>
              <a:ea typeface="HGSｺﾞｼｯｸE" pitchFamily="50" charset="-128"/>
            </a:endParaRPr>
          </a:p>
        </p:txBody>
      </p:sp>
      <p:sp>
        <p:nvSpPr>
          <p:cNvPr id="11" name="テキスト ボックス 10"/>
          <p:cNvSpPr txBox="1"/>
          <p:nvPr/>
        </p:nvSpPr>
        <p:spPr>
          <a:xfrm>
            <a:off x="3707904" y="4437112"/>
            <a:ext cx="346249" cy="496290"/>
          </a:xfrm>
          <a:prstGeom prst="rect">
            <a:avLst/>
          </a:prstGeom>
          <a:noFill/>
        </p:spPr>
        <p:txBody>
          <a:bodyPr vert="eaVert" wrap="none" rtlCol="0">
            <a:spAutoFit/>
          </a:bodyPr>
          <a:lstStyle/>
          <a:p>
            <a:r>
              <a:rPr kumimoji="1" lang="ja-JP" altLang="en-US" sz="1050" dirty="0" smtClean="0">
                <a:latin typeface="HGSｺﾞｼｯｸE" pitchFamily="50" charset="-128"/>
                <a:ea typeface="HGSｺﾞｼｯｸE" pitchFamily="50" charset="-128"/>
              </a:rPr>
              <a:t>新堤橋</a:t>
            </a:r>
            <a:endParaRPr kumimoji="1" lang="ja-JP" altLang="en-US" sz="1050" dirty="0">
              <a:latin typeface="HGSｺﾞｼｯｸE" pitchFamily="50" charset="-128"/>
              <a:ea typeface="HGSｺﾞｼｯｸE" pitchFamily="50" charset="-128"/>
            </a:endParaRPr>
          </a:p>
        </p:txBody>
      </p:sp>
      <p:sp>
        <p:nvSpPr>
          <p:cNvPr id="12" name="テキスト ボックス 11"/>
          <p:cNvSpPr txBox="1"/>
          <p:nvPr/>
        </p:nvSpPr>
        <p:spPr>
          <a:xfrm>
            <a:off x="3995936" y="4509120"/>
            <a:ext cx="346249" cy="361637"/>
          </a:xfrm>
          <a:prstGeom prst="rect">
            <a:avLst/>
          </a:prstGeom>
          <a:noFill/>
        </p:spPr>
        <p:txBody>
          <a:bodyPr vert="eaVert" wrap="none" rtlCol="0">
            <a:spAutoFit/>
          </a:bodyPr>
          <a:lstStyle/>
          <a:p>
            <a:r>
              <a:rPr kumimoji="1" lang="ja-JP" altLang="en-US" sz="1050" dirty="0" smtClean="0">
                <a:latin typeface="HGSｺﾞｼｯｸE" pitchFamily="50" charset="-128"/>
                <a:ea typeface="HGSｺﾞｼｯｸE" pitchFamily="50" charset="-128"/>
              </a:rPr>
              <a:t>勝橋</a:t>
            </a:r>
            <a:endParaRPr kumimoji="1" lang="ja-JP" altLang="en-US" sz="1050" dirty="0">
              <a:latin typeface="HGSｺﾞｼｯｸE" pitchFamily="50" charset="-128"/>
              <a:ea typeface="HGSｺﾞｼｯｸE" pitchFamily="50" charset="-128"/>
            </a:endParaRPr>
          </a:p>
        </p:txBody>
      </p:sp>
      <p:sp>
        <p:nvSpPr>
          <p:cNvPr id="13" name="テキスト ボックス 12"/>
          <p:cNvSpPr txBox="1"/>
          <p:nvPr/>
        </p:nvSpPr>
        <p:spPr>
          <a:xfrm>
            <a:off x="4657799" y="4509120"/>
            <a:ext cx="346249" cy="496290"/>
          </a:xfrm>
          <a:prstGeom prst="rect">
            <a:avLst/>
          </a:prstGeom>
          <a:noFill/>
        </p:spPr>
        <p:txBody>
          <a:bodyPr vert="eaVert" wrap="none" rtlCol="0">
            <a:spAutoFit/>
          </a:bodyPr>
          <a:lstStyle/>
          <a:p>
            <a:r>
              <a:rPr kumimoji="1" lang="ja-JP" altLang="en-US" sz="1050" dirty="0" smtClean="0">
                <a:latin typeface="HGSｺﾞｼｯｸE" pitchFamily="50" charset="-128"/>
                <a:ea typeface="HGSｺﾞｼｯｸE" pitchFamily="50" charset="-128"/>
              </a:rPr>
              <a:t>高田橋</a:t>
            </a:r>
            <a:endParaRPr kumimoji="1" lang="ja-JP" altLang="en-US" sz="1050" dirty="0">
              <a:latin typeface="HGSｺﾞｼｯｸE" pitchFamily="50" charset="-128"/>
              <a:ea typeface="HGSｺﾞｼｯｸE" pitchFamily="50" charset="-128"/>
            </a:endParaRPr>
          </a:p>
        </p:txBody>
      </p:sp>
      <p:sp>
        <p:nvSpPr>
          <p:cNvPr id="14" name="テキスト ボックス 13"/>
          <p:cNvSpPr txBox="1"/>
          <p:nvPr/>
        </p:nvSpPr>
        <p:spPr>
          <a:xfrm>
            <a:off x="5452447" y="4900779"/>
            <a:ext cx="346249" cy="496290"/>
          </a:xfrm>
          <a:prstGeom prst="rect">
            <a:avLst/>
          </a:prstGeom>
          <a:noFill/>
        </p:spPr>
        <p:txBody>
          <a:bodyPr vert="eaVert" wrap="none" rtlCol="0">
            <a:spAutoFit/>
          </a:bodyPr>
          <a:lstStyle/>
          <a:p>
            <a:r>
              <a:rPr kumimoji="1" lang="ja-JP" altLang="en-US" sz="1050" dirty="0" smtClean="0">
                <a:solidFill>
                  <a:srgbClr val="FF0000"/>
                </a:solidFill>
                <a:latin typeface="HGSｺﾞｼｯｸE" pitchFamily="50" charset="-128"/>
                <a:ea typeface="HGSｺﾞｼｯｸE" pitchFamily="50" charset="-128"/>
              </a:rPr>
              <a:t>昭和橋</a:t>
            </a:r>
            <a:endParaRPr kumimoji="1" lang="ja-JP" altLang="en-US" sz="1050" dirty="0">
              <a:solidFill>
                <a:srgbClr val="FF0000"/>
              </a:solidFill>
              <a:latin typeface="HGSｺﾞｼｯｸE" pitchFamily="50" charset="-128"/>
              <a:ea typeface="HGSｺﾞｼｯｸE" pitchFamily="50" charset="-128"/>
            </a:endParaRPr>
          </a:p>
        </p:txBody>
      </p:sp>
      <p:sp>
        <p:nvSpPr>
          <p:cNvPr id="15" name="テキスト ボックス 14"/>
          <p:cNvSpPr txBox="1"/>
          <p:nvPr/>
        </p:nvSpPr>
        <p:spPr>
          <a:xfrm>
            <a:off x="5796136" y="4609896"/>
            <a:ext cx="346249" cy="496290"/>
          </a:xfrm>
          <a:prstGeom prst="rect">
            <a:avLst/>
          </a:prstGeom>
          <a:noFill/>
        </p:spPr>
        <p:txBody>
          <a:bodyPr vert="eaVert" wrap="none" rtlCol="0">
            <a:spAutoFit/>
          </a:bodyPr>
          <a:lstStyle/>
          <a:p>
            <a:r>
              <a:rPr kumimoji="1" lang="ja-JP" altLang="en-US" sz="1050" dirty="0" smtClean="0">
                <a:latin typeface="HGSｺﾞｼｯｸE" pitchFamily="50" charset="-128"/>
                <a:ea typeface="HGSｺﾞｼｯｸE" pitchFamily="50" charset="-128"/>
              </a:rPr>
              <a:t>初音橋</a:t>
            </a:r>
            <a:endParaRPr kumimoji="1" lang="ja-JP" altLang="en-US" sz="1050" dirty="0">
              <a:latin typeface="HGSｺﾞｼｯｸE" pitchFamily="50" charset="-128"/>
              <a:ea typeface="HGSｺﾞｼｯｸE" pitchFamily="50" charset="-128"/>
            </a:endParaRPr>
          </a:p>
        </p:txBody>
      </p:sp>
      <p:sp>
        <p:nvSpPr>
          <p:cNvPr id="16" name="テキスト ボックス 15"/>
          <p:cNvSpPr txBox="1"/>
          <p:nvPr/>
        </p:nvSpPr>
        <p:spPr>
          <a:xfrm>
            <a:off x="6084168" y="4365104"/>
            <a:ext cx="346249" cy="630942"/>
          </a:xfrm>
          <a:prstGeom prst="rect">
            <a:avLst/>
          </a:prstGeom>
          <a:noFill/>
        </p:spPr>
        <p:txBody>
          <a:bodyPr vert="eaVert" wrap="none" rtlCol="0">
            <a:spAutoFit/>
          </a:bodyPr>
          <a:lstStyle/>
          <a:p>
            <a:r>
              <a:rPr kumimoji="1" lang="ja-JP" altLang="en-US" sz="1050" dirty="0" smtClean="0">
                <a:latin typeface="HGSｺﾞｼｯｸE" pitchFamily="50" charset="-128"/>
                <a:ea typeface="HGSｺﾞｼｯｸE" pitchFamily="50" charset="-128"/>
              </a:rPr>
              <a:t>松ヶ崎橋</a:t>
            </a:r>
            <a:endParaRPr kumimoji="1" lang="ja-JP" altLang="en-US" sz="1050" dirty="0">
              <a:latin typeface="HGSｺﾞｼｯｸE" pitchFamily="50" charset="-128"/>
              <a:ea typeface="HGSｺﾞｼｯｸE" pitchFamily="50" charset="-128"/>
            </a:endParaRPr>
          </a:p>
        </p:txBody>
      </p:sp>
      <p:sp>
        <p:nvSpPr>
          <p:cNvPr id="17" name="テキスト ボックス 16"/>
          <p:cNvSpPr txBox="1"/>
          <p:nvPr/>
        </p:nvSpPr>
        <p:spPr>
          <a:xfrm>
            <a:off x="6588224" y="4077072"/>
            <a:ext cx="346249" cy="496290"/>
          </a:xfrm>
          <a:prstGeom prst="rect">
            <a:avLst/>
          </a:prstGeom>
          <a:noFill/>
        </p:spPr>
        <p:txBody>
          <a:bodyPr vert="eaVert" wrap="none" rtlCol="0">
            <a:spAutoFit/>
          </a:bodyPr>
          <a:lstStyle/>
          <a:p>
            <a:r>
              <a:rPr kumimoji="1" lang="ja-JP" altLang="en-US" sz="1050" dirty="0" smtClean="0">
                <a:latin typeface="HGSｺﾞｼｯｸE" pitchFamily="50" charset="-128"/>
                <a:ea typeface="HGSｺﾞｼｯｸE" pitchFamily="50" charset="-128"/>
              </a:rPr>
              <a:t>木崎橋</a:t>
            </a:r>
            <a:endParaRPr kumimoji="1" lang="ja-JP" altLang="en-US" sz="1050" dirty="0">
              <a:latin typeface="HGSｺﾞｼｯｸE" pitchFamily="50" charset="-128"/>
              <a:ea typeface="HGSｺﾞｼｯｸE" pitchFamily="50" charset="-128"/>
            </a:endParaRPr>
          </a:p>
        </p:txBody>
      </p:sp>
      <p:sp>
        <p:nvSpPr>
          <p:cNvPr id="18" name="テキスト ボックス 17"/>
          <p:cNvSpPr txBox="1"/>
          <p:nvPr/>
        </p:nvSpPr>
        <p:spPr>
          <a:xfrm>
            <a:off x="6956429" y="4454122"/>
            <a:ext cx="346249" cy="496290"/>
          </a:xfrm>
          <a:prstGeom prst="rect">
            <a:avLst/>
          </a:prstGeom>
          <a:noFill/>
        </p:spPr>
        <p:txBody>
          <a:bodyPr vert="eaVert" wrap="none" rtlCol="0">
            <a:spAutoFit/>
          </a:bodyPr>
          <a:lstStyle/>
          <a:p>
            <a:r>
              <a:rPr kumimoji="1" lang="ja-JP" altLang="en-US" sz="1050" dirty="0" smtClean="0">
                <a:solidFill>
                  <a:srgbClr val="FF0000"/>
                </a:solidFill>
                <a:latin typeface="HGSｺﾞｼｯｸE" pitchFamily="50" charset="-128"/>
                <a:ea typeface="HGSｺﾞｼｯｸE" pitchFamily="50" charset="-128"/>
              </a:rPr>
              <a:t>呼塚橋</a:t>
            </a:r>
            <a:endParaRPr kumimoji="1" lang="ja-JP" altLang="en-US" sz="1050" dirty="0">
              <a:solidFill>
                <a:srgbClr val="FF0000"/>
              </a:solidFill>
              <a:latin typeface="HGSｺﾞｼｯｸE" pitchFamily="50" charset="-128"/>
              <a:ea typeface="HGSｺﾞｼｯｸE" pitchFamily="50" charset="-128"/>
            </a:endParaRPr>
          </a:p>
        </p:txBody>
      </p:sp>
      <p:sp>
        <p:nvSpPr>
          <p:cNvPr id="19" name="テキスト ボックス 18"/>
          <p:cNvSpPr txBox="1"/>
          <p:nvPr/>
        </p:nvSpPr>
        <p:spPr>
          <a:xfrm rot="960000">
            <a:off x="7153972" y="4766811"/>
            <a:ext cx="346249" cy="496290"/>
          </a:xfrm>
          <a:prstGeom prst="rect">
            <a:avLst/>
          </a:prstGeom>
          <a:noFill/>
        </p:spPr>
        <p:txBody>
          <a:bodyPr vert="eaVert" wrap="none" rtlCol="0">
            <a:spAutoFit/>
          </a:bodyPr>
          <a:lstStyle/>
          <a:p>
            <a:r>
              <a:rPr kumimoji="1" lang="ja-JP" altLang="en-US" sz="1050" dirty="0" smtClean="0">
                <a:solidFill>
                  <a:srgbClr val="FF0000"/>
                </a:solidFill>
                <a:latin typeface="HGSｺﾞｼｯｸE" pitchFamily="50" charset="-128"/>
                <a:ea typeface="HGSｺﾞｼｯｸE" pitchFamily="50" charset="-128"/>
              </a:rPr>
              <a:t>北柏橋</a:t>
            </a:r>
            <a:endParaRPr kumimoji="1" lang="ja-JP" altLang="en-US" sz="1050" dirty="0">
              <a:solidFill>
                <a:srgbClr val="FF0000"/>
              </a:solidFill>
              <a:latin typeface="HGSｺﾞｼｯｸE" pitchFamily="50" charset="-128"/>
              <a:ea typeface="HGSｺﾞｼｯｸE" pitchFamily="50" charset="-128"/>
            </a:endParaRPr>
          </a:p>
        </p:txBody>
      </p:sp>
      <p:sp>
        <p:nvSpPr>
          <p:cNvPr id="20" name="テキスト ボックス 19"/>
          <p:cNvSpPr txBox="1"/>
          <p:nvPr/>
        </p:nvSpPr>
        <p:spPr>
          <a:xfrm rot="1620000">
            <a:off x="7493787" y="5163513"/>
            <a:ext cx="346249" cy="900246"/>
          </a:xfrm>
          <a:prstGeom prst="rect">
            <a:avLst/>
          </a:prstGeom>
          <a:noFill/>
        </p:spPr>
        <p:txBody>
          <a:bodyPr vert="eaVert" wrap="none" rtlCol="0">
            <a:spAutoFit/>
          </a:bodyPr>
          <a:lstStyle/>
          <a:p>
            <a:r>
              <a:rPr kumimoji="1" lang="ja-JP" altLang="en-US" sz="1050" dirty="0" smtClean="0">
                <a:latin typeface="HGSｺﾞｼｯｸE" pitchFamily="50" charset="-128"/>
                <a:ea typeface="HGSｺﾞｼｯｸE" pitchFamily="50" charset="-128"/>
              </a:rPr>
              <a:t>ふるさと大橋</a:t>
            </a:r>
            <a:endParaRPr kumimoji="1" lang="ja-JP" altLang="en-US" sz="1050" dirty="0">
              <a:latin typeface="HGSｺﾞｼｯｸE" pitchFamily="50" charset="-128"/>
              <a:ea typeface="HGSｺﾞｼｯｸE" pitchFamily="50" charset="-128"/>
            </a:endParaRPr>
          </a:p>
        </p:txBody>
      </p:sp>
      <p:sp>
        <p:nvSpPr>
          <p:cNvPr id="6" name="テキスト ボックス 5"/>
          <p:cNvSpPr txBox="1"/>
          <p:nvPr/>
        </p:nvSpPr>
        <p:spPr>
          <a:xfrm>
            <a:off x="8316416" y="5425479"/>
            <a:ext cx="723275" cy="307777"/>
          </a:xfrm>
          <a:prstGeom prst="rect">
            <a:avLst/>
          </a:prstGeom>
          <a:noFill/>
        </p:spPr>
        <p:txBody>
          <a:bodyPr wrap="none" rtlCol="0">
            <a:spAutoFit/>
          </a:bodyPr>
          <a:lstStyle/>
          <a:p>
            <a:r>
              <a:rPr kumimoji="1" lang="ja-JP" altLang="en-US" sz="1400" dirty="0" smtClean="0">
                <a:latin typeface="HGSｺﾞｼｯｸE" pitchFamily="50" charset="-128"/>
                <a:ea typeface="HGSｺﾞｼｯｸE" pitchFamily="50" charset="-128"/>
              </a:rPr>
              <a:t>手賀沼</a:t>
            </a:r>
            <a:endParaRPr kumimoji="1" lang="ja-JP" altLang="en-US" sz="1400" dirty="0">
              <a:latin typeface="HGSｺﾞｼｯｸE" pitchFamily="50" charset="-128"/>
              <a:ea typeface="HGSｺﾞｼｯｸE" pitchFamily="50" charset="-128"/>
            </a:endParaRPr>
          </a:p>
        </p:txBody>
      </p:sp>
      <p:sp>
        <p:nvSpPr>
          <p:cNvPr id="21" name="テキスト ボックス 20"/>
          <p:cNvSpPr txBox="1"/>
          <p:nvPr/>
        </p:nvSpPr>
        <p:spPr>
          <a:xfrm>
            <a:off x="6733981" y="3872081"/>
            <a:ext cx="646331" cy="276999"/>
          </a:xfrm>
          <a:prstGeom prst="rect">
            <a:avLst/>
          </a:prstGeom>
          <a:noFill/>
        </p:spPr>
        <p:txBody>
          <a:bodyPr wrap="none" rtlCol="0">
            <a:spAutoFit/>
          </a:bodyPr>
          <a:lstStyle/>
          <a:p>
            <a:r>
              <a:rPr kumimoji="1" lang="ja-JP" altLang="en-US" sz="1200" dirty="0" smtClean="0">
                <a:solidFill>
                  <a:srgbClr val="7030A0"/>
                </a:solidFill>
                <a:latin typeface="HGSｺﾞｼｯｸE" pitchFamily="50" charset="-128"/>
                <a:ea typeface="HGSｺﾞｼｯｸE" pitchFamily="50" charset="-128"/>
              </a:rPr>
              <a:t>地金掘</a:t>
            </a:r>
            <a:endParaRPr kumimoji="1" lang="ja-JP" altLang="en-US" sz="1200" dirty="0">
              <a:solidFill>
                <a:srgbClr val="7030A0"/>
              </a:solidFill>
              <a:latin typeface="HGSｺﾞｼｯｸE" pitchFamily="50" charset="-128"/>
              <a:ea typeface="HGSｺﾞｼｯｸE" pitchFamily="50" charset="-128"/>
            </a:endParaRPr>
          </a:p>
        </p:txBody>
      </p:sp>
      <p:cxnSp>
        <p:nvCxnSpPr>
          <p:cNvPr id="23" name="直線矢印コネクタ 22"/>
          <p:cNvCxnSpPr/>
          <p:nvPr/>
        </p:nvCxnSpPr>
        <p:spPr>
          <a:xfrm>
            <a:off x="2411760" y="4509120"/>
            <a:ext cx="0" cy="44129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835696" y="4232121"/>
            <a:ext cx="1569660" cy="276999"/>
          </a:xfrm>
          <a:prstGeom prst="rect">
            <a:avLst/>
          </a:prstGeom>
          <a:noFill/>
        </p:spPr>
        <p:txBody>
          <a:bodyPr wrap="none" rtlCol="0">
            <a:spAutoFit/>
          </a:bodyPr>
          <a:lstStyle/>
          <a:p>
            <a:r>
              <a:rPr kumimoji="1" lang="ja-JP" altLang="en-US" sz="1200" dirty="0" smtClean="0">
                <a:solidFill>
                  <a:srgbClr val="00B050"/>
                </a:solidFill>
                <a:latin typeface="HGSｺﾞｼｯｸE" pitchFamily="50" charset="-128"/>
                <a:ea typeface="HGSｺﾞｼｯｸE" pitchFamily="50" charset="-128"/>
              </a:rPr>
              <a:t>北千葉導水注入地点</a:t>
            </a:r>
            <a:endParaRPr kumimoji="1" lang="ja-JP" altLang="en-US" sz="1200" dirty="0">
              <a:solidFill>
                <a:srgbClr val="00B050"/>
              </a:solidFill>
              <a:latin typeface="HGSｺﾞｼｯｸE" pitchFamily="50" charset="-128"/>
              <a:ea typeface="HGSｺﾞｼｯｸE" pitchFamily="50" charset="-128"/>
            </a:endParaRPr>
          </a:p>
        </p:txBody>
      </p:sp>
      <p:sp>
        <p:nvSpPr>
          <p:cNvPr id="28" name="テキスト ボックス 27"/>
          <p:cNvSpPr txBox="1"/>
          <p:nvPr/>
        </p:nvSpPr>
        <p:spPr>
          <a:xfrm>
            <a:off x="1516600" y="4090720"/>
            <a:ext cx="346249" cy="1708160"/>
          </a:xfrm>
          <a:prstGeom prst="rect">
            <a:avLst/>
          </a:prstGeom>
          <a:noFill/>
        </p:spPr>
        <p:txBody>
          <a:bodyPr vert="eaVert" wrap="none" rtlCol="0">
            <a:spAutoFit/>
          </a:bodyPr>
          <a:lstStyle/>
          <a:p>
            <a:r>
              <a:rPr kumimoji="1" lang="ja-JP" altLang="en-US" sz="1050" dirty="0" smtClean="0">
                <a:solidFill>
                  <a:srgbClr val="FF0000"/>
                </a:solidFill>
                <a:latin typeface="HGSｺﾞｼｯｸE" pitchFamily="50" charset="-128"/>
                <a:ea typeface="HGSｺﾞｼｯｸE" pitchFamily="50" charset="-128"/>
              </a:rPr>
              <a:t>つくばエクスプレス高架下</a:t>
            </a:r>
            <a:endParaRPr kumimoji="1" lang="ja-JP" altLang="en-US" sz="1050" dirty="0">
              <a:solidFill>
                <a:srgbClr val="FF0000"/>
              </a:solidFill>
              <a:latin typeface="HGSｺﾞｼｯｸE" pitchFamily="50" charset="-128"/>
              <a:ea typeface="HGSｺﾞｼｯｸE" pitchFamily="50" charset="-128"/>
            </a:endParaRPr>
          </a:p>
        </p:txBody>
      </p:sp>
      <p:sp>
        <p:nvSpPr>
          <p:cNvPr id="33" name="フリーフォーム 32"/>
          <p:cNvSpPr/>
          <p:nvPr/>
        </p:nvSpPr>
        <p:spPr>
          <a:xfrm>
            <a:off x="6919415" y="3910628"/>
            <a:ext cx="323889" cy="456656"/>
          </a:xfrm>
          <a:custGeom>
            <a:avLst/>
            <a:gdLst>
              <a:gd name="connsiteX0" fmla="*/ 0 w 323889"/>
              <a:gd name="connsiteY0" fmla="*/ 456656 h 456656"/>
              <a:gd name="connsiteX1" fmla="*/ 54591 w 323889"/>
              <a:gd name="connsiteY1" fmla="*/ 265587 h 456656"/>
              <a:gd name="connsiteX2" fmla="*/ 300251 w 323889"/>
              <a:gd name="connsiteY2" fmla="*/ 33575 h 456656"/>
              <a:gd name="connsiteX3" fmla="*/ 300251 w 323889"/>
              <a:gd name="connsiteY3" fmla="*/ 6279 h 456656"/>
            </a:gdLst>
            <a:ahLst/>
            <a:cxnLst>
              <a:cxn ang="0">
                <a:pos x="connsiteX0" y="connsiteY0"/>
              </a:cxn>
              <a:cxn ang="0">
                <a:pos x="connsiteX1" y="connsiteY1"/>
              </a:cxn>
              <a:cxn ang="0">
                <a:pos x="connsiteX2" y="connsiteY2"/>
              </a:cxn>
              <a:cxn ang="0">
                <a:pos x="connsiteX3" y="connsiteY3"/>
              </a:cxn>
            </a:cxnLst>
            <a:rect l="l" t="t" r="r" b="b"/>
            <a:pathLst>
              <a:path w="323889" h="456656">
                <a:moveTo>
                  <a:pt x="0" y="456656"/>
                </a:moveTo>
                <a:cubicBezTo>
                  <a:pt x="2274" y="396378"/>
                  <a:pt x="4549" y="336101"/>
                  <a:pt x="54591" y="265587"/>
                </a:cubicBezTo>
                <a:cubicBezTo>
                  <a:pt x="104633" y="195073"/>
                  <a:pt x="259308" y="76793"/>
                  <a:pt x="300251" y="33575"/>
                </a:cubicBezTo>
                <a:cubicBezTo>
                  <a:pt x="341194" y="-9643"/>
                  <a:pt x="320722" y="-1682"/>
                  <a:pt x="300251" y="6279"/>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8604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908</Words>
  <Application>Microsoft Office PowerPoint</Application>
  <PresentationFormat>画面に合わせる (4:3)</PresentationFormat>
  <Paragraphs>219</Paragraphs>
  <Slides>23</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23</vt:i4>
      </vt:variant>
    </vt:vector>
  </HeadingPairs>
  <TitlesOfParts>
    <vt:vector size="35" baseType="lpstr">
      <vt:lpstr>HGP明朝E</vt:lpstr>
      <vt:lpstr>HGSｺﾞｼｯｸE</vt:lpstr>
      <vt:lpstr>HG創英角ｺﾞｼｯｸUB</vt:lpstr>
      <vt:lpstr>ＭＳ Ｐゴシック</vt:lpstr>
      <vt:lpstr>ＭＳ Ｐ明朝</vt:lpstr>
      <vt:lpstr>ＭＳ 明朝</vt:lpstr>
      <vt:lpstr>Arial</vt:lpstr>
      <vt:lpstr>Calibri</vt:lpstr>
      <vt:lpstr>Symbol</vt:lpstr>
      <vt:lpstr>Times</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放射性核種137Csと１２９Iを 環境トレーサとする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137Csをトレーサにして分かること</vt:lpstr>
      <vt:lpstr>AMS用試料前処理</vt:lpstr>
      <vt:lpstr>東大MALT-AMS装置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千葉県東葛地域大堀川流域の137Cs、129I</dc:title>
  <dc:creator>Keisuke</dc:creator>
  <cp:lastModifiedBy>末木啓介</cp:lastModifiedBy>
  <cp:revision>73</cp:revision>
  <dcterms:created xsi:type="dcterms:W3CDTF">2013-03-02T04:36:07Z</dcterms:created>
  <dcterms:modified xsi:type="dcterms:W3CDTF">2013-03-29T04:37:55Z</dcterms:modified>
</cp:coreProperties>
</file>