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57" r:id="rId4"/>
    <p:sldId id="270" r:id="rId5"/>
    <p:sldId id="259" r:id="rId6"/>
    <p:sldId id="263" r:id="rId7"/>
    <p:sldId id="267" r:id="rId8"/>
    <p:sldId id="260" r:id="rId9"/>
    <p:sldId id="273" r:id="rId10"/>
    <p:sldId id="261" r:id="rId11"/>
    <p:sldId id="262" r:id="rId12"/>
    <p:sldId id="274" r:id="rId13"/>
    <p:sldId id="266" r:id="rId14"/>
    <p:sldId id="265" r:id="rId15"/>
    <p:sldId id="272" r:id="rId16"/>
    <p:sldId id="275" r:id="rId17"/>
    <p:sldId id="276" r:id="rId18"/>
    <p:sldId id="269" r:id="rId19"/>
    <p:sldId id="278" r:id="rId20"/>
    <p:sldId id="279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1482" y="-102"/>
      </p:cViewPr>
      <p:guideLst>
        <p:guide orient="horz" pos="21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1654E-8A29-4E44-A431-1C7354EA143F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4E1AB-F1D9-41C2-A3C6-67C4AFDD7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91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4E1AB-F1D9-41C2-A3C6-67C4AFDD707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82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231B-A1E4-480B-A75A-92A4127937B1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679B-9EAD-497C-ADBB-4CEB6DF21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95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231B-A1E4-480B-A75A-92A4127937B1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679B-9EAD-497C-ADBB-4CEB6DF21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68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231B-A1E4-480B-A75A-92A4127937B1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679B-9EAD-497C-ADBB-4CEB6DF21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63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231B-A1E4-480B-A75A-92A4127937B1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679B-9EAD-497C-ADBB-4CEB6DF21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31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231B-A1E4-480B-A75A-92A4127937B1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679B-9EAD-497C-ADBB-4CEB6DF21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13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231B-A1E4-480B-A75A-92A4127937B1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679B-9EAD-497C-ADBB-4CEB6DF21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75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231B-A1E4-480B-A75A-92A4127937B1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679B-9EAD-497C-ADBB-4CEB6DF21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73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231B-A1E4-480B-A75A-92A4127937B1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679B-9EAD-497C-ADBB-4CEB6DF21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22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231B-A1E4-480B-A75A-92A4127937B1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679B-9EAD-497C-ADBB-4CEB6DF21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91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231B-A1E4-480B-A75A-92A4127937B1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679B-9EAD-497C-ADBB-4CEB6DF21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33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231B-A1E4-480B-A75A-92A4127937B1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679B-9EAD-497C-ADBB-4CEB6DF21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9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B231B-A1E4-480B-A75A-92A4127937B1}" type="datetimeFigureOut">
              <a:rPr kumimoji="1" lang="ja-JP" altLang="en-US" smtClean="0"/>
              <a:t>2013/3/29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9679B-9EAD-497C-ADBB-4CEB6DF21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85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775514"/>
            <a:ext cx="7772400" cy="2800767"/>
          </a:xfrm>
        </p:spPr>
        <p:txBody>
          <a:bodyPr>
            <a:spAutoFit/>
          </a:bodyPr>
          <a:lstStyle/>
          <a:p>
            <a:r>
              <a:rPr lang="en-US" altLang="ja-JP" dirty="0" smtClean="0"/>
              <a:t>A “data-based” hydrological modeling approach of Cs-137 concentration in the dehydrated sewage sludge in Fukushima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395860"/>
            <a:ext cx="6400800" cy="1752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Yoshiyuki </a:t>
            </a:r>
            <a:r>
              <a:rPr kumimoji="1" lang="en-US" altLang="ja-JP" dirty="0" err="1" smtClean="0"/>
              <a:t>Yokoo</a:t>
            </a:r>
            <a:r>
              <a:rPr kumimoji="1" lang="en-US" altLang="ja-JP" dirty="0" smtClean="0"/>
              <a:t> (&amp; </a:t>
            </a:r>
            <a:r>
              <a:rPr kumimoji="1" lang="en-US" altLang="ja-JP" dirty="0" err="1" smtClean="0"/>
              <a:t>Naoya</a:t>
            </a:r>
            <a:r>
              <a:rPr kumimoji="1" lang="en-US" altLang="ja-JP" dirty="0" smtClean="0"/>
              <a:t> Miura)</a:t>
            </a:r>
            <a:endParaRPr lang="en-US" altLang="ja-JP" dirty="0" smtClean="0"/>
          </a:p>
          <a:p>
            <a:r>
              <a:rPr lang="en-US" altLang="ja-JP" dirty="0" smtClean="0"/>
              <a:t>Faculty </a:t>
            </a:r>
            <a:r>
              <a:rPr lang="en-US" altLang="ja-JP" dirty="0"/>
              <a:t>of Symbiotic Systems Science, Fukushima University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4569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+ Sludge production rate (t/d)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Almost constant, mean=41700kg/d=41.7t/d</a:t>
            </a:r>
            <a:endParaRPr kumimoji="1" lang="ja-JP" alt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42" y="2154281"/>
            <a:ext cx="7198116" cy="470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24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Cs-137 production rate (</a:t>
            </a:r>
            <a:r>
              <a:rPr kumimoji="1" lang="en-US" altLang="ja-JP" dirty="0" err="1" smtClean="0"/>
              <a:t>Bq</a:t>
            </a:r>
            <a:r>
              <a:rPr kumimoji="1" lang="en-US" altLang="ja-JP" dirty="0" smtClean="0"/>
              <a:t>/d)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Just multiply mean production rate=41.7t/d?</a:t>
            </a:r>
            <a:endParaRPr kumimoji="1" lang="ja-JP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34" y="2158584"/>
            <a:ext cx="7191531" cy="469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418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Cs-137 production rate (</a:t>
            </a:r>
            <a:r>
              <a:rPr lang="en-US" altLang="ja-JP" dirty="0" err="1" smtClean="0"/>
              <a:t>Bq</a:t>
            </a:r>
            <a:r>
              <a:rPr lang="en-US" altLang="ja-JP" dirty="0" smtClean="0"/>
              <a:t>/d/</a:t>
            </a:r>
            <a:r>
              <a:rPr lang="en-US" altLang="ja-JP" dirty="0" err="1" smtClean="0"/>
              <a:t>sq</a:t>
            </a:r>
            <a:r>
              <a:rPr lang="en-US" altLang="ja-JP" dirty="0" smtClean="0"/>
              <a:t> m)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Useful for validation in modeling team?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1" y="2293494"/>
            <a:ext cx="6985077" cy="456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617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Recession analysis of Cs-137?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Recession characteristics? 3 components?</a:t>
            </a:r>
            <a:endParaRPr kumimoji="1" lang="ja-JP" altLang="en-US" dirty="0"/>
          </a:p>
        </p:txBody>
      </p:sp>
      <p:grpSp>
        <p:nvGrpSpPr>
          <p:cNvPr id="75" name="グループ化 74"/>
          <p:cNvGrpSpPr/>
          <p:nvPr/>
        </p:nvGrpSpPr>
        <p:grpSpPr>
          <a:xfrm>
            <a:off x="1079461" y="2293494"/>
            <a:ext cx="6985077" cy="4564505"/>
            <a:chOff x="1079461" y="2293494"/>
            <a:chExt cx="6985077" cy="456450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461" y="2293494"/>
              <a:ext cx="6985077" cy="4564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直線コネクタ 5"/>
            <p:cNvCxnSpPr/>
            <p:nvPr/>
          </p:nvCxnSpPr>
          <p:spPr>
            <a:xfrm>
              <a:off x="5153025" y="4529138"/>
              <a:ext cx="85725" cy="357187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6727825" y="4776788"/>
              <a:ext cx="85725" cy="357187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6953250" y="4776788"/>
              <a:ext cx="85725" cy="357187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5651500" y="4666456"/>
              <a:ext cx="42862" cy="178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730750" y="4662487"/>
              <a:ext cx="42862" cy="178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4489450" y="4770832"/>
              <a:ext cx="42862" cy="178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4197350" y="4850602"/>
              <a:ext cx="42862" cy="178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3771900" y="4618435"/>
              <a:ext cx="64294" cy="26789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3549650" y="4592237"/>
              <a:ext cx="64294" cy="26789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2869803" y="4307856"/>
              <a:ext cx="53108" cy="22128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2653903" y="4238974"/>
              <a:ext cx="69640" cy="290164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6297133" y="5029193"/>
              <a:ext cx="212725" cy="132161"/>
            </a:xfrm>
            <a:prstGeom prst="line">
              <a:avLst/>
            </a:prstGeom>
            <a:ln w="254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6231730" y="4783129"/>
              <a:ext cx="59055" cy="246064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4554851" y="4971046"/>
              <a:ext cx="175899" cy="109282"/>
            </a:xfrm>
            <a:prstGeom prst="line">
              <a:avLst/>
            </a:prstGeom>
            <a:ln w="254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3004439" y="4502336"/>
              <a:ext cx="545211" cy="338727"/>
            </a:xfrm>
            <a:prstGeom prst="line">
              <a:avLst/>
            </a:prstGeom>
            <a:ln w="254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5584981" y="4938701"/>
              <a:ext cx="175899" cy="109282"/>
            </a:xfrm>
            <a:prstGeom prst="line">
              <a:avLst/>
            </a:prstGeom>
            <a:ln w="254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5808660" y="4949423"/>
              <a:ext cx="175899" cy="109282"/>
            </a:xfrm>
            <a:prstGeom prst="line">
              <a:avLst/>
            </a:prstGeom>
            <a:ln w="254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5047610" y="4783129"/>
              <a:ext cx="175899" cy="109282"/>
            </a:xfrm>
            <a:prstGeom prst="line">
              <a:avLst/>
            </a:prstGeom>
            <a:ln w="254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4779962" y="4838820"/>
              <a:ext cx="175899" cy="109282"/>
            </a:xfrm>
            <a:prstGeom prst="line">
              <a:avLst/>
            </a:prstGeom>
            <a:ln w="254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4240212" y="5061345"/>
              <a:ext cx="124148" cy="77130"/>
            </a:xfrm>
            <a:prstGeom prst="line">
              <a:avLst/>
            </a:prstGeom>
            <a:ln w="254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3935412" y="4968941"/>
              <a:ext cx="164925" cy="102464"/>
            </a:xfrm>
            <a:prstGeom prst="line">
              <a:avLst/>
            </a:prstGeom>
            <a:ln w="254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3753731" y="4866477"/>
              <a:ext cx="164925" cy="102464"/>
            </a:xfrm>
            <a:prstGeom prst="line">
              <a:avLst/>
            </a:prstGeom>
            <a:ln w="254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3531968" y="4038600"/>
              <a:ext cx="0" cy="516124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4260630" y="4502336"/>
              <a:ext cx="0" cy="280793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4280855" y="4780884"/>
              <a:ext cx="42862" cy="17859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>
              <a:off x="4572000" y="4617518"/>
              <a:ext cx="0" cy="280793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4711700" y="4435349"/>
              <a:ext cx="0" cy="280793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>
              <a:off x="4857750" y="4451840"/>
              <a:ext cx="0" cy="280793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5619750" y="4141766"/>
              <a:ext cx="0" cy="412958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6029009" y="4258741"/>
              <a:ext cx="0" cy="412958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6181409" y="4411141"/>
              <a:ext cx="0" cy="412958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6696075" y="4316309"/>
              <a:ext cx="0" cy="412958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6918325" y="4430609"/>
              <a:ext cx="0" cy="412958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5337175" y="4296662"/>
              <a:ext cx="0" cy="412958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5097459" y="4294773"/>
              <a:ext cx="0" cy="412958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>
              <a:off x="4989509" y="4294773"/>
              <a:ext cx="0" cy="412958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3296094" y="3625642"/>
              <a:ext cx="0" cy="412958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3137344" y="3504784"/>
              <a:ext cx="0" cy="412958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2973711" y="3845783"/>
              <a:ext cx="0" cy="412958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2624461" y="3845783"/>
              <a:ext cx="0" cy="412958"/>
            </a:xfrm>
            <a:prstGeom prst="line">
              <a:avLst/>
            </a:prstGeom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7110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 constant </a:t>
            </a:r>
            <a:r>
              <a:rPr kumimoji="1" lang="en-US" altLang="ja-JP" i="1" dirty="0" err="1" smtClean="0"/>
              <a:t>T</a:t>
            </a:r>
            <a:r>
              <a:rPr kumimoji="1" lang="en-US" altLang="ja-JP" baseline="-25000" dirty="0" err="1" smtClean="0"/>
              <a:t>c</a:t>
            </a:r>
            <a:r>
              <a:rPr kumimoji="1" lang="en-US" altLang="ja-JP" dirty="0" smtClean="0"/>
              <a:t> of recession curve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74749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5508104" y="4635134"/>
            <a:ext cx="108012" cy="540060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704617"/>
              </p:ext>
            </p:extLst>
          </p:nvPr>
        </p:nvGraphicFramePr>
        <p:xfrm>
          <a:off x="4590634" y="2420888"/>
          <a:ext cx="3469664" cy="618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数式" r:id="rId4" imgW="1282680" imgH="228600" progId="Equation.3">
                  <p:embed/>
                </p:oleObj>
              </mc:Choice>
              <mc:Fallback>
                <p:oleObj name="数式" r:id="rId4" imgW="12826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0634" y="2420888"/>
                        <a:ext cx="3469664" cy="618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円/楕円 6"/>
          <p:cNvSpPr/>
          <p:nvPr/>
        </p:nvSpPr>
        <p:spPr>
          <a:xfrm>
            <a:off x="7236296" y="2492896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>
            <a:stCxn id="7" idx="4"/>
          </p:cNvCxnSpPr>
          <p:nvPr/>
        </p:nvCxnSpPr>
        <p:spPr>
          <a:xfrm flipH="1">
            <a:off x="5616116" y="2924944"/>
            <a:ext cx="1836204" cy="198022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666614"/>
              </p:ext>
            </p:extLst>
          </p:nvPr>
        </p:nvGraphicFramePr>
        <p:xfrm>
          <a:off x="6534218" y="1412776"/>
          <a:ext cx="1434179" cy="600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数式" r:id="rId6" imgW="545760" imgH="228600" progId="Equation.3">
                  <p:embed/>
                </p:oleObj>
              </mc:Choice>
              <mc:Fallback>
                <p:oleObj name="数式" r:id="rId6" imgW="5457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34218" y="1412776"/>
                        <a:ext cx="1434179" cy="600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284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Filter separation by Hino (1981)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576331"/>
              </p:ext>
            </p:extLst>
          </p:nvPr>
        </p:nvGraphicFramePr>
        <p:xfrm>
          <a:off x="1182452" y="1584837"/>
          <a:ext cx="6779096" cy="284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数式" r:id="rId3" imgW="3022560" imgH="1269720" progId="Equation.3">
                  <p:embed/>
                </p:oleObj>
              </mc:Choice>
              <mc:Fallback>
                <p:oleObj name="数式" r:id="rId3" imgW="3022560" imgH="1269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2452" y="1584837"/>
                        <a:ext cx="6779096" cy="284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円/楕円 4"/>
          <p:cNvSpPr/>
          <p:nvPr/>
        </p:nvSpPr>
        <p:spPr>
          <a:xfrm>
            <a:off x="3621963" y="3394053"/>
            <a:ext cx="524380" cy="5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5736" y="4340392"/>
            <a:ext cx="2875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Time constant </a:t>
            </a:r>
            <a:r>
              <a:rPr kumimoji="1" lang="en-US" altLang="ja-JP" sz="2400" i="1" dirty="0" err="1" smtClean="0"/>
              <a:t>T</a:t>
            </a:r>
            <a:r>
              <a:rPr kumimoji="1" lang="en-US" altLang="ja-JP" sz="2400" baseline="-25000" dirty="0" err="1" smtClean="0"/>
              <a:t>c</a:t>
            </a:r>
            <a:r>
              <a:rPr kumimoji="1" lang="en-US" altLang="ja-JP" sz="2400" dirty="0" smtClean="0"/>
              <a:t>=1/</a:t>
            </a:r>
            <a:r>
              <a:rPr kumimoji="1" lang="el-GR" altLang="ja-JP" sz="2400" dirty="0" smtClean="0"/>
              <a:t>α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5736" y="2938473"/>
            <a:ext cx="3354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Attenuation rate</a:t>
            </a:r>
            <a:r>
              <a:rPr lang="en-US" altLang="ja-JP" sz="2400" dirty="0" smtClean="0"/>
              <a:t>(2.0~2.5)</a:t>
            </a:r>
            <a:endParaRPr kumimoji="1" lang="ja-JP" altLang="en-US" sz="2400" dirty="0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689966"/>
              </p:ext>
            </p:extLst>
          </p:nvPr>
        </p:nvGraphicFramePr>
        <p:xfrm>
          <a:off x="3559576" y="4725144"/>
          <a:ext cx="5476920" cy="1802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数式" r:id="rId5" imgW="2006280" imgH="660240" progId="Equation.3">
                  <p:embed/>
                </p:oleObj>
              </mc:Choice>
              <mc:Fallback>
                <p:oleObj name="数式" r:id="rId5" imgW="200628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9576" y="4725144"/>
                        <a:ext cx="5476920" cy="1802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円/楕円 8"/>
          <p:cNvSpPr/>
          <p:nvPr/>
        </p:nvSpPr>
        <p:spPr>
          <a:xfrm>
            <a:off x="3627390" y="3969373"/>
            <a:ext cx="524380" cy="5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1484784"/>
            <a:ext cx="2783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u="sng" dirty="0" smtClean="0"/>
              <a:t>Numerical filter</a:t>
            </a:r>
            <a:endParaRPr kumimoji="1" lang="ja-JP" altLang="en-US" sz="3200" u="sng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576" y="5004465"/>
            <a:ext cx="2139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u="sng" dirty="0" smtClean="0"/>
              <a:t>Slower flow</a:t>
            </a:r>
            <a:endParaRPr kumimoji="1" lang="ja-JP" altLang="en-US" sz="3200" u="sng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4020" y="5920052"/>
            <a:ext cx="2016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u="sng" dirty="0" smtClean="0"/>
              <a:t>Faster flow</a:t>
            </a:r>
            <a:endParaRPr kumimoji="1" lang="ja-JP" altLang="en-US" sz="3200" u="sng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82363" y="4149080"/>
            <a:ext cx="1315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Baseflow</a:t>
            </a:r>
            <a:endParaRPr kumimoji="1" lang="ja-JP" altLang="en-US" sz="2400" dirty="0"/>
          </a:p>
        </p:txBody>
      </p:sp>
      <p:sp>
        <p:nvSpPr>
          <p:cNvPr id="14" name="円/楕円 13"/>
          <p:cNvSpPr/>
          <p:nvPr/>
        </p:nvSpPr>
        <p:spPr>
          <a:xfrm>
            <a:off x="8028384" y="4955597"/>
            <a:ext cx="864096" cy="7538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4623684" y="5084440"/>
            <a:ext cx="524380" cy="5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52049" y="4351110"/>
            <a:ext cx="1490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Parameter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51770" y="3461787"/>
            <a:ext cx="1587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=2.1 (fixed)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783067" y="5589240"/>
            <a:ext cx="135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=0 (fixed)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51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4" y="2140892"/>
            <a:ext cx="7218455" cy="471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 time source separation of Cs-137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3 process in </a:t>
            </a:r>
            <a:r>
              <a:rPr kumimoji="1" lang="en-US" altLang="ja-JP" dirty="0" err="1" smtClean="0"/>
              <a:t>Kenpoku</a:t>
            </a:r>
            <a:r>
              <a:rPr kumimoji="1" lang="en-US" altLang="ja-JP" dirty="0" smtClean="0"/>
              <a:t>? </a:t>
            </a:r>
            <a:r>
              <a:rPr kumimoji="1" lang="en-US" altLang="ja-JP" i="1" dirty="0" smtClean="0"/>
              <a:t>T</a:t>
            </a:r>
            <a:r>
              <a:rPr kumimoji="1" lang="en-US" altLang="ja-JP" baseline="-25000" dirty="0" smtClean="0"/>
              <a:t>c</a:t>
            </a:r>
            <a:r>
              <a:rPr kumimoji="1" lang="en-US" altLang="ja-JP" dirty="0" smtClean="0"/>
              <a:t>1=58.0d, </a:t>
            </a:r>
            <a:r>
              <a:rPr kumimoji="1" lang="en-US" altLang="ja-JP" i="1" dirty="0" smtClean="0"/>
              <a:t>T</a:t>
            </a:r>
            <a:r>
              <a:rPr kumimoji="1" lang="en-US" altLang="ja-JP" baseline="-25000" dirty="0" smtClean="0"/>
              <a:t>c</a:t>
            </a:r>
            <a:r>
              <a:rPr kumimoji="1" lang="en-US" altLang="ja-JP" dirty="0" smtClean="0"/>
              <a:t>2=5.43d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2294962" y="2321859"/>
            <a:ext cx="2079814" cy="373630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09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20" y="2232212"/>
            <a:ext cx="7080559" cy="46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 time source separation of Cs-137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3 process in </a:t>
            </a:r>
            <a:r>
              <a:rPr kumimoji="1" lang="en-US" altLang="ja-JP" dirty="0" err="1" smtClean="0"/>
              <a:t>Kenpoku</a:t>
            </a:r>
            <a:r>
              <a:rPr kumimoji="1" lang="en-US" altLang="ja-JP" dirty="0" smtClean="0"/>
              <a:t>? </a:t>
            </a:r>
            <a:r>
              <a:rPr kumimoji="1" lang="en-US" altLang="ja-JP" i="1" dirty="0" smtClean="0"/>
              <a:t>T</a:t>
            </a:r>
            <a:r>
              <a:rPr kumimoji="1" lang="en-US" altLang="ja-JP" baseline="-25000" dirty="0" smtClean="0"/>
              <a:t>c</a:t>
            </a:r>
            <a:r>
              <a:rPr kumimoji="1" lang="en-US" altLang="ja-JP" dirty="0" smtClean="0"/>
              <a:t>1=58.0d, </a:t>
            </a:r>
            <a:r>
              <a:rPr kumimoji="1" lang="en-US" altLang="ja-JP" i="1" dirty="0" smtClean="0"/>
              <a:t>T</a:t>
            </a:r>
            <a:r>
              <a:rPr kumimoji="1" lang="en-US" altLang="ja-JP" baseline="-25000" dirty="0" smtClean="0"/>
              <a:t>c</a:t>
            </a:r>
            <a:r>
              <a:rPr kumimoji="1" lang="en-US" altLang="ja-JP" dirty="0" smtClean="0"/>
              <a:t>2=5.43d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043957" y="2366682"/>
            <a:ext cx="2178420" cy="370242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635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can we learn?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Cs-137 concentration in the sludge consists of 3 different components with respect to its time source.</a:t>
            </a:r>
          </a:p>
          <a:p>
            <a:pPr lvl="1"/>
            <a:r>
              <a:rPr lang="en-US" altLang="ja-JP" dirty="0" smtClean="0"/>
              <a:t>Specified time constant: 58 days and 12 days.</a:t>
            </a:r>
          </a:p>
          <a:p>
            <a:pPr lvl="2"/>
            <a:r>
              <a:rPr kumimoji="1" lang="en-US" altLang="ja-JP" dirty="0" smtClean="0"/>
              <a:t>Fastest: Flushes by rainfal</a:t>
            </a:r>
            <a:r>
              <a:rPr lang="en-US" altLang="ja-JP" dirty="0" smtClean="0"/>
              <a:t>l</a:t>
            </a:r>
            <a:r>
              <a:rPr kumimoji="1" lang="en-US" altLang="ja-JP" dirty="0" smtClean="0"/>
              <a:t>?</a:t>
            </a:r>
          </a:p>
          <a:p>
            <a:pPr lvl="2"/>
            <a:r>
              <a:rPr kumimoji="1" lang="en-US" altLang="ja-JP" dirty="0" smtClean="0"/>
              <a:t>Intermediate: Recession by delayed </a:t>
            </a:r>
            <a:r>
              <a:rPr lang="en-US" altLang="ja-JP" dirty="0" smtClean="0"/>
              <a:t>flush</a:t>
            </a:r>
            <a:r>
              <a:rPr kumimoji="1" lang="en-US" altLang="ja-JP" dirty="0" smtClean="0"/>
              <a:t>?</a:t>
            </a:r>
          </a:p>
          <a:p>
            <a:pPr lvl="2"/>
            <a:r>
              <a:rPr lang="en-US" altLang="ja-JP" dirty="0" smtClean="0"/>
              <a:t>Slowest: Seasonal trend?</a:t>
            </a:r>
          </a:p>
          <a:p>
            <a:pPr lvl="1"/>
            <a:r>
              <a:rPr kumimoji="1" lang="en-US" altLang="ja-JP" dirty="0" smtClean="0"/>
              <a:t>Suggesting necessity of 3 </a:t>
            </a:r>
            <a:r>
              <a:rPr lang="en-US" altLang="ja-JP" dirty="0" smtClean="0"/>
              <a:t>sub-model in Cs-137</a:t>
            </a:r>
            <a:r>
              <a:rPr kumimoji="1" lang="en-US" altLang="ja-JP" dirty="0" smtClean="0"/>
              <a:t> transport model?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3996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Future work?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Travel times of Cs-137 sub-flows</a:t>
            </a:r>
          </a:p>
          <a:p>
            <a:pPr lvl="1"/>
            <a:r>
              <a:rPr lang="en-US" altLang="ja-JP" dirty="0" smtClean="0"/>
              <a:t>Fast flow</a:t>
            </a:r>
          </a:p>
          <a:p>
            <a:pPr lvl="1"/>
            <a:r>
              <a:rPr kumimoji="1" lang="en-US" altLang="ja-JP" dirty="0" smtClean="0"/>
              <a:t>Intermediate flow</a:t>
            </a:r>
          </a:p>
          <a:p>
            <a:pPr lvl="1"/>
            <a:r>
              <a:rPr lang="en-US" altLang="ja-JP" dirty="0" smtClean="0"/>
              <a:t>Slow flow</a:t>
            </a:r>
          </a:p>
          <a:p>
            <a:r>
              <a:rPr lang="en-US" altLang="ja-JP" dirty="0" smtClean="0"/>
              <a:t>Comparison with </a:t>
            </a:r>
            <a:r>
              <a:rPr lang="en-US" altLang="ja-JP" dirty="0" err="1" smtClean="0"/>
              <a:t>Kenchu</a:t>
            </a:r>
            <a:r>
              <a:rPr lang="en-US" altLang="ja-JP" dirty="0" smtClean="0"/>
              <a:t> (Koriyama)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2036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I-131, Cs-134, Cs-137 Concentration in the dehydrated sludge in Fukushima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8" y="1573967"/>
            <a:ext cx="7868271" cy="528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034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97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Background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Daily Cs-137 concentration data indicates Cs-137 flows with surface water driven by rainfall.</a:t>
            </a:r>
          </a:p>
          <a:p>
            <a:pPr lvl="1"/>
            <a:r>
              <a:rPr lang="en-US" altLang="ja-JP" dirty="0" smtClean="0"/>
              <a:t>Hydrograph separation </a:t>
            </a:r>
            <a:br>
              <a:rPr lang="en-US" altLang="ja-JP" dirty="0" smtClean="0"/>
            </a:br>
            <a:r>
              <a:rPr lang="en-US" altLang="ja-JP" dirty="0" smtClean="0"/>
              <a:t>techniques are </a:t>
            </a:r>
            <a:br>
              <a:rPr lang="en-US" altLang="ja-JP" dirty="0" smtClean="0"/>
            </a:br>
            <a:r>
              <a:rPr lang="en-US" altLang="ja-JP" dirty="0" smtClean="0"/>
              <a:t>applicable?</a:t>
            </a:r>
          </a:p>
          <a:p>
            <a:pPr lvl="1"/>
            <a:r>
              <a:rPr lang="en-US" altLang="ja-JP" dirty="0" smtClean="0"/>
              <a:t>Indicates flow processes </a:t>
            </a:r>
            <a:br>
              <a:rPr lang="en-US" altLang="ja-JP" dirty="0" smtClean="0"/>
            </a:br>
            <a:r>
              <a:rPr lang="en-US" altLang="ja-JP" dirty="0" smtClean="0"/>
              <a:t>of Cs-137 in urban (?) </a:t>
            </a:r>
            <a:br>
              <a:rPr lang="en-US" altLang="ja-JP" dirty="0" smtClean="0"/>
            </a:br>
            <a:r>
              <a:rPr lang="en-US" altLang="ja-JP" dirty="0" smtClean="0"/>
              <a:t>sludge?</a:t>
            </a:r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7" b="5689"/>
          <a:stretch/>
        </p:blipFill>
        <p:spPr bwMode="auto">
          <a:xfrm>
            <a:off x="5081665" y="3399021"/>
            <a:ext cx="406233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04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Aim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Identification and understanding of Cs-137 flow processes by hydrograph separation technique.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Suggestion of a possible model structure of Cs-137 flow in urban drainage systems.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Exploring a potential of validating the local model outputs of modeling team.</a:t>
            </a:r>
          </a:p>
          <a:p>
            <a:pPr marL="514350" indent="-514350">
              <a:buFont typeface="+mj-lt"/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895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Methodology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Daily </a:t>
            </a:r>
            <a:r>
              <a:rPr kumimoji="1" lang="en-US" altLang="ja-JP" dirty="0" smtClean="0"/>
              <a:t>Cs-137 concentration &amp; dehydrated </a:t>
            </a:r>
            <a:r>
              <a:rPr kumimoji="1" lang="en-US" altLang="ja-JP" u="sng" dirty="0" smtClean="0"/>
              <a:t>sludge weight data</a:t>
            </a:r>
          </a:p>
          <a:p>
            <a:pPr marL="914400" lvl="1" indent="-514350"/>
            <a:r>
              <a:rPr lang="en-US" altLang="ja-JP" dirty="0" smtClean="0"/>
              <a:t>Not easy to get from Fukushima prefecture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Separation of daily Cs-137 data</a:t>
            </a:r>
          </a:p>
          <a:p>
            <a:pPr marL="914400" lvl="1" indent="-514350"/>
            <a:r>
              <a:rPr lang="en-US" altLang="ja-JP" dirty="0" smtClean="0"/>
              <a:t>Filter separation by Hino (1981)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Identifying the time sources of Cs-137 concentration.</a:t>
            </a:r>
          </a:p>
          <a:p>
            <a:pPr marL="514350" indent="-514350">
              <a:buFont typeface="+mj-lt"/>
              <a:buAutoNum type="arabicPeriod"/>
            </a:pP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377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Study areas: </a:t>
            </a:r>
            <a:r>
              <a:rPr lang="en-US" altLang="ja-JP" dirty="0" err="1" smtClean="0"/>
              <a:t>Kenpoku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Kunimi</a:t>
            </a:r>
            <a:r>
              <a:rPr lang="en-US" altLang="ja-JP" dirty="0" smtClean="0"/>
              <a:t> town)</a:t>
            </a:r>
            <a:endParaRPr kumimoji="1" lang="ja-JP" alt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4066"/>
            <a:ext cx="4572000" cy="497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" y="639225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公益財団</a:t>
            </a:r>
            <a:r>
              <a:rPr lang="ja-JP" altLang="en-US" sz="1200" dirty="0" smtClean="0"/>
              <a:t>法人福島県下水道公社，阿武隈川上流流域下水道（県北処理区・県中処理区）・阿武隈川あだたら流域下水道（二本松処理区）・大滝根川流域下水道（田村処理区）維持管理年報，第</a:t>
            </a:r>
            <a:r>
              <a:rPr lang="en-US" altLang="ja-JP" sz="1200" dirty="0" smtClean="0"/>
              <a:t>24</a:t>
            </a:r>
            <a:r>
              <a:rPr lang="ja-JP" altLang="en-US" sz="1200" dirty="0" smtClean="0"/>
              <a:t>号，平成</a:t>
            </a:r>
            <a:r>
              <a:rPr lang="en-US" altLang="ja-JP" sz="1200" dirty="0" smtClean="0"/>
              <a:t>23</a:t>
            </a:r>
            <a:r>
              <a:rPr lang="ja-JP" altLang="en-US" sz="1200" dirty="0" smtClean="0"/>
              <a:t>年度，公益財団法人福島県下水道公社，</a:t>
            </a:r>
            <a:r>
              <a:rPr lang="en-US" altLang="ja-JP" sz="1200" dirty="0" smtClean="0"/>
              <a:t>2012.</a:t>
            </a:r>
            <a:endParaRPr kumimoji="1" lang="ja-JP" altLang="en-US" sz="1200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Drainage area:      4102ha=41.02km</a:t>
            </a:r>
            <a:r>
              <a:rPr kumimoji="1" lang="en-US" altLang="ja-JP" baseline="30000" dirty="0" smtClean="0"/>
              <a:t>2</a:t>
            </a:r>
          </a:p>
          <a:p>
            <a:r>
              <a:rPr lang="en-US" altLang="ja-JP" dirty="0" smtClean="0"/>
              <a:t>Service population: 185400</a:t>
            </a:r>
          </a:p>
          <a:p>
            <a:r>
              <a:rPr lang="en-US" altLang="ja-JP" dirty="0" smtClean="0"/>
              <a:t>Treatment capacity: 70240 m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/d</a:t>
            </a:r>
          </a:p>
          <a:p>
            <a:r>
              <a:rPr lang="en-US" altLang="ja-JP" dirty="0" smtClean="0"/>
              <a:t>Treatment method: “separated”</a:t>
            </a:r>
          </a:p>
          <a:p>
            <a:r>
              <a:rPr lang="en-US" altLang="ja-JP" dirty="0" smtClean="0"/>
              <a:t>Servicing city: Fukushima, Date, </a:t>
            </a:r>
            <a:r>
              <a:rPr lang="en-US" altLang="ja-JP" dirty="0" err="1" smtClean="0"/>
              <a:t>Kori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Kunimi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369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In </a:t>
            </a:r>
            <a:r>
              <a:rPr lang="en-US" altLang="ja-JP" dirty="0" err="1" smtClean="0"/>
              <a:t>Kenpoku</a:t>
            </a:r>
            <a:r>
              <a:rPr lang="en-US" altLang="ja-JP" dirty="0" smtClean="0"/>
              <a:t> sludge </a:t>
            </a:r>
            <a:r>
              <a:rPr lang="en-US" altLang="ja-JP" dirty="0" smtClean="0"/>
              <a:t>treatment plant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074" name="Picture 2" descr="F:\Yokoo\2012FU04\PublicPhoto\IMG_3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5" y="1186720"/>
            <a:ext cx="4245965" cy="283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Yokoo\2012FU04\PublicPhoto\IMG_3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86721"/>
            <a:ext cx="4245965" cy="283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Yokoo\2012FU04\PublicPhoto\IMG_35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0" y="4034850"/>
            <a:ext cx="4245965" cy="283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Yokoo\2012FU04\PublicPhoto\IMG_35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27357"/>
            <a:ext cx="4245965" cy="283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75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Sludge Cs-137</a:t>
            </a:r>
            <a:r>
              <a:rPr lang="ja-JP" altLang="en-US" dirty="0" smtClean="0"/>
              <a:t> </a:t>
            </a:r>
            <a:r>
              <a:rPr lang="en-US" altLang="ja-JP" dirty="0" smtClean="0"/>
              <a:t>concentration (</a:t>
            </a:r>
            <a:r>
              <a:rPr lang="en-US" altLang="ja-JP" dirty="0" err="1" smtClean="0"/>
              <a:t>Bq</a:t>
            </a:r>
            <a:r>
              <a:rPr lang="en-US" altLang="ja-JP" dirty="0" smtClean="0"/>
              <a:t>/kg)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Driven by precipitation (and hence </a:t>
            </a:r>
            <a:r>
              <a:rPr kumimoji="1" lang="en-US" altLang="ja-JP" dirty="0" smtClean="0">
                <a:sym typeface="Wingdings" pitchFamily="2" charset="2"/>
              </a:rPr>
              <a:t>fast flow)?</a:t>
            </a:r>
            <a:endParaRPr kumimoji="1" lang="ja-JP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85" y="2083633"/>
            <a:ext cx="7306229" cy="477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94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Sludge production rate (kg/d)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Independent of precipitation?</a:t>
            </a:r>
            <a:endParaRPr kumimoji="1" lang="ja-JP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53" y="2248524"/>
            <a:ext cx="7053894" cy="460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円/楕円 5"/>
          <p:cNvSpPr/>
          <p:nvPr/>
        </p:nvSpPr>
        <p:spPr>
          <a:xfrm>
            <a:off x="2505856" y="4859312"/>
            <a:ext cx="284814" cy="299803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480216" y="4859311"/>
            <a:ext cx="284814" cy="299803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3882774" y="4741888"/>
            <a:ext cx="284814" cy="299803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244715" y="4696917"/>
            <a:ext cx="284814" cy="299803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5518878" y="4253458"/>
            <a:ext cx="672060" cy="443459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50296" y="3183880"/>
            <a:ext cx="1443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Miscatch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05316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465</Words>
  <Application>Microsoft Office PowerPoint</Application>
  <PresentationFormat>画面に合わせる (4:3)</PresentationFormat>
  <Paragraphs>71</Paragraphs>
  <Slides>20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2" baseType="lpstr">
      <vt:lpstr>Office ​​テーマ</vt:lpstr>
      <vt:lpstr>数式</vt:lpstr>
      <vt:lpstr>A “data-based” hydrological modeling approach of Cs-137 concentration in the dehydrated sewage sludge in Fukushima</vt:lpstr>
      <vt:lpstr>I-131, Cs-134, Cs-137 Concentration in the dehydrated sludge in Fukushima</vt:lpstr>
      <vt:lpstr>Background</vt:lpstr>
      <vt:lpstr>Aim</vt:lpstr>
      <vt:lpstr>Methodology</vt:lpstr>
      <vt:lpstr>Study areas: Kenpoku (Kunimi town)</vt:lpstr>
      <vt:lpstr>In Kenpoku sludge treatment plant</vt:lpstr>
      <vt:lpstr>Sludge Cs-137 concentration (Bq/kg)</vt:lpstr>
      <vt:lpstr>Sludge production rate (kg/d)</vt:lpstr>
      <vt:lpstr>+ Sludge production rate (t/d)</vt:lpstr>
      <vt:lpstr>Cs-137 production rate (Bq/d)</vt:lpstr>
      <vt:lpstr>Cs-137 production rate (Bq/d/sq m)</vt:lpstr>
      <vt:lpstr>Recession analysis of Cs-137?</vt:lpstr>
      <vt:lpstr>Time constant Tc of recession curve</vt:lpstr>
      <vt:lpstr>Filter separation by Hino (1981)</vt:lpstr>
      <vt:lpstr>A time source separation of Cs-137</vt:lpstr>
      <vt:lpstr>A time source separation of Cs-137</vt:lpstr>
      <vt:lpstr>What can we learn?</vt:lpstr>
      <vt:lpstr>Future work?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脱水汚泥中の137Csの経時変化に基づく市街地の137Csの動態モデル構築</dc:title>
  <dc:creator>yokoo</dc:creator>
  <cp:lastModifiedBy>yokoo</cp:lastModifiedBy>
  <cp:revision>53</cp:revision>
  <dcterms:created xsi:type="dcterms:W3CDTF">2013-03-12T06:38:14Z</dcterms:created>
  <dcterms:modified xsi:type="dcterms:W3CDTF">2013-03-29T03:14:12Z</dcterms:modified>
</cp:coreProperties>
</file>