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mp4" ContentType="video/unknown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56" r:id="rId2"/>
    <p:sldId id="261" r:id="rId3"/>
    <p:sldId id="263" r:id="rId4"/>
    <p:sldId id="271" r:id="rId5"/>
    <p:sldId id="262" r:id="rId6"/>
    <p:sldId id="267" r:id="rId7"/>
    <p:sldId id="264" r:id="rId8"/>
    <p:sldId id="265" r:id="rId9"/>
    <p:sldId id="275" r:id="rId10"/>
    <p:sldId id="276" r:id="rId11"/>
    <p:sldId id="272" r:id="rId12"/>
    <p:sldId id="277" r:id="rId13"/>
    <p:sldId id="273" r:id="rId14"/>
    <p:sldId id="278" r:id="rId15"/>
    <p:sldId id="279" r:id="rId16"/>
    <p:sldId id="280" r:id="rId17"/>
    <p:sldId id="274" r:id="rId18"/>
    <p:sldId id="266" r:id="rId19"/>
    <p:sldId id="268" r:id="rId20"/>
    <p:sldId id="269" r:id="rId21"/>
    <p:sldId id="270" r:id="rId2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814" autoAdjust="0"/>
    <p:restoredTop sz="99850" autoAdjust="0"/>
  </p:normalViewPr>
  <p:slideViewPr>
    <p:cSldViewPr snapToGrid="0" snapToObjects="1" showGuides="1">
      <p:cViewPr varScale="1">
        <p:scale>
          <a:sx n="113" d="100"/>
          <a:sy n="113" d="100"/>
        </p:scale>
        <p:origin x="-672" y="-112"/>
      </p:cViewPr>
      <p:guideLst>
        <p:guide orient="horz" pos="2160"/>
        <p:guide pos="287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notesMaster" Target="notesMasters/notesMaster1.xml"/><Relationship Id="rId24" Type="http://schemas.openxmlformats.org/officeDocument/2006/relationships/handoutMaster" Target="handoutMasters/handoutMaster1.xml"/><Relationship Id="rId25" Type="http://schemas.openxmlformats.org/officeDocument/2006/relationships/printerSettings" Target="printerSettings/printerSettings1.bin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3D50F3-4120-544E-A27D-396BD644A4EB}" type="datetime1">
              <a:rPr lang="ko-KR" altLang="en-US" smtClean="0"/>
              <a:t>13. 6. 3.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199BDF-00AF-C740-8750-3335469DE3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32753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31ACE8-1EAC-B64C-95C0-A76EEB370B71}" type="datetime1">
              <a:rPr lang="ko-KR" altLang="en-US" smtClean="0"/>
              <a:t>13. 6. 3.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AEA58F-EBB9-8B4D-8D02-D6946600B7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98879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AEA58F-EBB9-8B4D-8D02-D6946600B78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0909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84626"/>
            <a:ext cx="7772400" cy="1470025"/>
          </a:xfrm>
        </p:spPr>
        <p:txBody>
          <a:bodyPr>
            <a:normAutofit/>
          </a:bodyPr>
          <a:lstStyle>
            <a:lvl1pPr algn="ctr">
              <a:defRPr sz="4000">
                <a:latin typeface="Gill Sans MT"/>
                <a:cs typeface="Gill Sans MT"/>
              </a:defRPr>
            </a:lvl1pPr>
          </a:lstStyle>
          <a:p>
            <a:r>
              <a:rPr lang="en-US" altLang="ko-KR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>
                    <a:tint val="75000"/>
                  </a:schemeClr>
                </a:solidFill>
                <a:latin typeface="Gill Sans MT"/>
                <a:cs typeface="Gill Sans M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ko-KR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89760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A2BC7-F8DA-0046-B93B-E00EDF8670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0023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altLang="ko-KR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A2BC7-F8DA-0046-B93B-E00EDF8670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9787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8487C1C-A26B-4CC8-B74A-551FA607F989}" type="datetimeFigureOut">
              <a:rPr kumimoji="1" lang="ja-JP" altLang="en-US" smtClean="0"/>
              <a:t>13. 6. 3.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BE856-3896-456E-A753-066345D2034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346466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5671" y="177112"/>
            <a:ext cx="8229600" cy="638579"/>
          </a:xfrm>
        </p:spPr>
        <p:txBody>
          <a:bodyPr>
            <a:normAutofit/>
          </a:bodyPr>
          <a:lstStyle>
            <a:lvl1pPr algn="l">
              <a:defRPr sz="2400">
                <a:latin typeface="Gill Sans MT"/>
                <a:cs typeface="Gill Sans MT"/>
              </a:defRPr>
            </a:lvl1pPr>
          </a:lstStyle>
          <a:p>
            <a:r>
              <a:rPr lang="en-US" altLang="ko-KR" dirty="0" smtClean="0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2915" y="6556651"/>
            <a:ext cx="373729" cy="269119"/>
          </a:xfrm>
        </p:spPr>
        <p:txBody>
          <a:bodyPr/>
          <a:lstStyle>
            <a:lvl1pPr algn="l">
              <a:defRPr sz="1200"/>
            </a:lvl1pPr>
          </a:lstStyle>
          <a:p>
            <a:fld id="{9B24B26B-5E12-784F-804E-7A66DE22337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52211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ko-K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A2BC7-F8DA-0046-B93B-E00EDF8670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9959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A2BC7-F8DA-0046-B93B-E00EDF8670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4625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A2BC7-F8DA-0046-B93B-E00EDF8670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4042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A2BC7-F8DA-0046-B93B-E00EDF8670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929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A2BC7-F8DA-0046-B93B-E00EDF8670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3193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ko-K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A2BC7-F8DA-0046-B93B-E00EDF8670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6497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ko-KR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A2BC7-F8DA-0046-B93B-E00EDF8670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670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jpeg"/><Relationship Id="rId15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4438" y="212572"/>
            <a:ext cx="8229600" cy="6474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ko-KR" dirty="0" smtClean="0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436" y="6357252"/>
            <a:ext cx="4354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0A2BC7-F8DA-0046-B93B-E00EDF867028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 descr="images.jpeg"/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82" t="7954" r="25417" b="42008"/>
          <a:stretch/>
        </p:blipFill>
        <p:spPr>
          <a:xfrm>
            <a:off x="7358295" y="6586038"/>
            <a:ext cx="258985" cy="259320"/>
          </a:xfrm>
          <a:prstGeom prst="rect">
            <a:avLst/>
          </a:prstGeom>
        </p:spPr>
      </p:pic>
      <p:pic>
        <p:nvPicPr>
          <p:cNvPr id="8" name="Picture 7" descr="logo_e.gif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627" y="6600690"/>
            <a:ext cx="1444488" cy="208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3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2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latin typeface="Gill Sans MT"/>
          <a:ea typeface="+mj-ea"/>
          <a:cs typeface="Gill Sans MT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4" Type="http://schemas.openxmlformats.org/officeDocument/2006/relationships/image" Target="../media/image38.gif"/><Relationship Id="rId5" Type="http://schemas.openxmlformats.org/officeDocument/2006/relationships/image" Target="../media/image39.gif"/><Relationship Id="rId6" Type="http://schemas.openxmlformats.org/officeDocument/2006/relationships/image" Target="../media/image40.gif"/><Relationship Id="rId7" Type="http://schemas.openxmlformats.org/officeDocument/2006/relationships/image" Target="../media/image41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4" Type="http://schemas.openxmlformats.org/officeDocument/2006/relationships/image" Target="../media/image24.gif"/><Relationship Id="rId5" Type="http://schemas.openxmlformats.org/officeDocument/2006/relationships/image" Target="../media/image26.gif"/><Relationship Id="rId6" Type="http://schemas.openxmlformats.org/officeDocument/2006/relationships/image" Target="../media/image43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4" Type="http://schemas.openxmlformats.org/officeDocument/2006/relationships/image" Target="../media/image27.gif"/><Relationship Id="rId5" Type="http://schemas.openxmlformats.org/officeDocument/2006/relationships/image" Target="../media/image28.gif"/><Relationship Id="rId6" Type="http://schemas.openxmlformats.org/officeDocument/2006/relationships/image" Target="../media/image29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4" Type="http://schemas.openxmlformats.org/officeDocument/2006/relationships/image" Target="../media/image48.gif"/><Relationship Id="rId5" Type="http://schemas.openxmlformats.org/officeDocument/2006/relationships/image" Target="../media/image49.gif"/><Relationship Id="rId6" Type="http://schemas.openxmlformats.org/officeDocument/2006/relationships/image" Target="../media/image50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4" Type="http://schemas.openxmlformats.org/officeDocument/2006/relationships/image" Target="../media/image53.gif"/><Relationship Id="rId5" Type="http://schemas.openxmlformats.org/officeDocument/2006/relationships/image" Target="../media/image54.gif"/><Relationship Id="rId6" Type="http://schemas.openxmlformats.org/officeDocument/2006/relationships/image" Target="../media/image55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gif"/><Relationship Id="rId4" Type="http://schemas.openxmlformats.org/officeDocument/2006/relationships/image" Target="../media/image58.gif"/><Relationship Id="rId5" Type="http://schemas.openxmlformats.org/officeDocument/2006/relationships/image" Target="../media/image59.gif"/><Relationship Id="rId6" Type="http://schemas.openxmlformats.org/officeDocument/2006/relationships/image" Target="../media/image60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gif"/><Relationship Id="rId4" Type="http://schemas.openxmlformats.org/officeDocument/2006/relationships/image" Target="../media/image63.gif"/><Relationship Id="rId5" Type="http://schemas.openxmlformats.org/officeDocument/2006/relationships/image" Target="../media/image64.gif"/><Relationship Id="rId6" Type="http://schemas.openxmlformats.org/officeDocument/2006/relationships/image" Target="../media/image65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gi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gif"/><Relationship Id="rId4" Type="http://schemas.openxmlformats.org/officeDocument/2006/relationships/image" Target="../media/image68.gif"/><Relationship Id="rId5" Type="http://schemas.openxmlformats.org/officeDocument/2006/relationships/image" Target="../media/image69.gif"/><Relationship Id="rId6" Type="http://schemas.openxmlformats.org/officeDocument/2006/relationships/image" Target="../media/image70.gif"/><Relationship Id="rId7" Type="http://schemas.openxmlformats.org/officeDocument/2006/relationships/image" Target="../media/image71.gif"/><Relationship Id="rId8" Type="http://schemas.openxmlformats.org/officeDocument/2006/relationships/image" Target="../media/image72.gif"/><Relationship Id="rId9" Type="http://schemas.openxmlformats.org/officeDocument/2006/relationships/image" Target="../media/image73.gif"/><Relationship Id="rId10" Type="http://schemas.openxmlformats.org/officeDocument/2006/relationships/image" Target="../media/image74.gif"/><Relationship Id="rId11" Type="http://schemas.openxmlformats.org/officeDocument/2006/relationships/image" Target="../media/image75.gif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6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4" Type="http://schemas.openxmlformats.org/officeDocument/2006/relationships/image" Target="../media/image5.gif"/><Relationship Id="rId5" Type="http://schemas.openxmlformats.org/officeDocument/2006/relationships/image" Target="../media/image6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gif"/><Relationship Id="rId4" Type="http://schemas.openxmlformats.org/officeDocument/2006/relationships/image" Target="../media/image78.gif"/><Relationship Id="rId5" Type="http://schemas.openxmlformats.org/officeDocument/2006/relationships/image" Target="../media/image79.gif"/><Relationship Id="rId6" Type="http://schemas.openxmlformats.org/officeDocument/2006/relationships/image" Target="../media/image80.gif"/><Relationship Id="rId7" Type="http://schemas.openxmlformats.org/officeDocument/2006/relationships/image" Target="../media/image81.gif"/><Relationship Id="rId8" Type="http://schemas.openxmlformats.org/officeDocument/2006/relationships/image" Target="../media/image82.gif"/><Relationship Id="rId9" Type="http://schemas.openxmlformats.org/officeDocument/2006/relationships/image" Target="../media/image83.gif"/><Relationship Id="rId10" Type="http://schemas.openxmlformats.org/officeDocument/2006/relationships/image" Target="../media/image84.gif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6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gif"/><Relationship Id="rId4" Type="http://schemas.openxmlformats.org/officeDocument/2006/relationships/image" Target="../media/image87.gif"/><Relationship Id="rId5" Type="http://schemas.openxmlformats.org/officeDocument/2006/relationships/image" Target="../media/image88.gif"/><Relationship Id="rId6" Type="http://schemas.openxmlformats.org/officeDocument/2006/relationships/image" Target="../media/image89.gif"/><Relationship Id="rId7" Type="http://schemas.openxmlformats.org/officeDocument/2006/relationships/image" Target="../media/image90.gif"/><Relationship Id="rId8" Type="http://schemas.openxmlformats.org/officeDocument/2006/relationships/image" Target="../media/image91.gif"/><Relationship Id="rId9" Type="http://schemas.openxmlformats.org/officeDocument/2006/relationships/image" Target="../media/image92.gif"/><Relationship Id="rId10" Type="http://schemas.openxmlformats.org/officeDocument/2006/relationships/image" Target="../media/image93.gif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5.gif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4" Type="http://schemas.openxmlformats.org/officeDocument/2006/relationships/video" Target="../media/media2.mp4"/><Relationship Id="rId5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gif"/><Relationship Id="rId3" Type="http://schemas.openxmlformats.org/officeDocument/2006/relationships/image" Target="../media/image10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4" Type="http://schemas.openxmlformats.org/officeDocument/2006/relationships/image" Target="../media/image13.gif"/><Relationship Id="rId5" Type="http://schemas.openxmlformats.org/officeDocument/2006/relationships/image" Target="../media/image14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4" Type="http://schemas.openxmlformats.org/officeDocument/2006/relationships/image" Target="../media/image17.gif"/><Relationship Id="rId5" Type="http://schemas.openxmlformats.org/officeDocument/2006/relationships/image" Target="../media/image18.gif"/><Relationship Id="rId6" Type="http://schemas.openxmlformats.org/officeDocument/2006/relationships/image" Target="../media/image19.gif"/><Relationship Id="rId7" Type="http://schemas.openxmlformats.org/officeDocument/2006/relationships/image" Target="../media/image20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4" Type="http://schemas.openxmlformats.org/officeDocument/2006/relationships/image" Target="../media/image23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4" Type="http://schemas.openxmlformats.org/officeDocument/2006/relationships/image" Target="../media/image26.gif"/><Relationship Id="rId5" Type="http://schemas.openxmlformats.org/officeDocument/2006/relationships/image" Target="../media/image27.gif"/><Relationship Id="rId6" Type="http://schemas.openxmlformats.org/officeDocument/2006/relationships/image" Target="../media/image28.gif"/><Relationship Id="rId7" Type="http://schemas.openxmlformats.org/officeDocument/2006/relationships/image" Target="../media/image29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4" Type="http://schemas.openxmlformats.org/officeDocument/2006/relationships/image" Target="../media/image32.gif"/><Relationship Id="rId5" Type="http://schemas.openxmlformats.org/officeDocument/2006/relationships/image" Target="../media/image33.gif"/><Relationship Id="rId6" Type="http://schemas.openxmlformats.org/officeDocument/2006/relationships/image" Target="../media/image34.gif"/><Relationship Id="rId7" Type="http://schemas.openxmlformats.org/officeDocument/2006/relationships/image" Target="../media/image35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04863"/>
            <a:ext cx="7772400" cy="2500157"/>
          </a:xfrm>
        </p:spPr>
        <p:txBody>
          <a:bodyPr>
            <a:normAutofit/>
          </a:bodyPr>
          <a:lstStyle/>
          <a:p>
            <a:r>
              <a:rPr lang="en-US" sz="28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Gill Sans"/>
                <a:cs typeface="Gill Sans"/>
              </a:rPr>
              <a:t>Semi-</a:t>
            </a:r>
            <a:r>
              <a:rPr lang="en-US" sz="2800" dirty="0" err="1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Gill Sans"/>
                <a:cs typeface="Gill Sans"/>
              </a:rPr>
              <a:t>Lagrangian</a:t>
            </a:r>
            <a:r>
              <a:rPr lang="en-US" sz="28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Gill Sans"/>
                <a:cs typeface="Gill Sans"/>
              </a:rPr>
              <a:t> advection scheme </a:t>
            </a:r>
            <a:br>
              <a:rPr lang="en-US" sz="28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Gill Sans"/>
                <a:cs typeface="Gill Sans"/>
              </a:rPr>
            </a:br>
            <a:r>
              <a:rPr lang="en-US" sz="28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Gill Sans"/>
                <a:cs typeface="Gill Sans"/>
              </a:rPr>
              <a:t>for radioactive tracers </a:t>
            </a:r>
            <a:br>
              <a:rPr lang="en-US" sz="28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Gill Sans"/>
                <a:cs typeface="Gill Sans"/>
              </a:rPr>
            </a:br>
            <a:r>
              <a:rPr lang="en-US" sz="28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Gill Sans"/>
                <a:cs typeface="Gill Sans"/>
              </a:rPr>
              <a:t>in a regional spectral model</a:t>
            </a:r>
            <a:endParaRPr lang="en-US" sz="280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Gill Sans"/>
              <a:cs typeface="Gill San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442768"/>
            <a:ext cx="6400800" cy="1196032"/>
          </a:xfr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>
            <a:normAutofit/>
          </a:bodyPr>
          <a:lstStyle/>
          <a:p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</a:rPr>
              <a:t>Eun-Chul Chang </a:t>
            </a:r>
            <a:r>
              <a:rPr lang="en-US" sz="16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and</a:t>
            </a: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</a:rPr>
              <a:t> Kei Yoshimura</a:t>
            </a:r>
            <a:endParaRPr lang="en-US" sz="20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75214" y="966309"/>
            <a:ext cx="23903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2013. 6. 3. CREST meeting</a:t>
            </a:r>
            <a:endParaRPr lang="en-US" sz="16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69301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temp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967" y="1269000"/>
            <a:ext cx="2160000" cy="2160000"/>
          </a:xfrm>
          <a:prstGeom prst="rect">
            <a:avLst/>
          </a:prstGeom>
        </p:spPr>
      </p:pic>
      <p:pic>
        <p:nvPicPr>
          <p:cNvPr id="28" name="Picture 27" descr="temp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1214" y="1269000"/>
            <a:ext cx="2160000" cy="2160000"/>
          </a:xfrm>
          <a:prstGeom prst="rect">
            <a:avLst/>
          </a:prstGeom>
        </p:spPr>
      </p:pic>
      <p:pic>
        <p:nvPicPr>
          <p:cNvPr id="29" name="Picture 28" descr="temp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728" y="1269000"/>
            <a:ext cx="2160000" cy="2160000"/>
          </a:xfrm>
          <a:prstGeom prst="rect">
            <a:avLst/>
          </a:prstGeom>
        </p:spPr>
      </p:pic>
      <p:pic>
        <p:nvPicPr>
          <p:cNvPr id="30" name="Picture 29" descr="temp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967" y="4030565"/>
            <a:ext cx="2160000" cy="2160000"/>
          </a:xfrm>
          <a:prstGeom prst="rect">
            <a:avLst/>
          </a:prstGeom>
        </p:spPr>
      </p:pic>
      <p:pic>
        <p:nvPicPr>
          <p:cNvPr id="31" name="Picture 30" descr="temp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1214" y="4030565"/>
            <a:ext cx="2160000" cy="2160000"/>
          </a:xfrm>
          <a:prstGeom prst="rect">
            <a:avLst/>
          </a:prstGeom>
        </p:spPr>
      </p:pic>
      <p:pic>
        <p:nvPicPr>
          <p:cNvPr id="32" name="Picture 31" descr="temp.g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728" y="4030565"/>
            <a:ext cx="2160000" cy="2160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Hybrid tracer calculation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4B26B-5E12-784F-804E-7A66DE223372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505859" y="379544"/>
            <a:ext cx="35327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Times New Roman"/>
                <a:cs typeface="Times New Roman"/>
              </a:rPr>
              <a:t>Surface deposition : </a:t>
            </a:r>
            <a:r>
              <a:rPr lang="en-US" sz="1600" baseline="30000" dirty="0" smtClean="0">
                <a:latin typeface="Times New Roman"/>
                <a:cs typeface="Times New Roman"/>
              </a:rPr>
              <a:t>137</a:t>
            </a:r>
            <a:r>
              <a:rPr lang="en-US" sz="1600" dirty="0" smtClean="0">
                <a:latin typeface="Times New Roman"/>
                <a:cs typeface="Times New Roman"/>
              </a:rPr>
              <a:t>Cs</a:t>
            </a:r>
            <a:endParaRPr lang="en-US" sz="1600" dirty="0">
              <a:latin typeface="Times New Roman"/>
              <a:cs typeface="Times New Roman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733008" y="1151827"/>
            <a:ext cx="747703" cy="27652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Org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4236021" y="1151827"/>
            <a:ext cx="747703" cy="276522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SL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6730114" y="1151827"/>
            <a:ext cx="747703" cy="276522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Hybrid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1733008" y="3898390"/>
            <a:ext cx="747703" cy="27652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Org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4236021" y="3898390"/>
            <a:ext cx="747703" cy="276522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SL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6730114" y="3898390"/>
            <a:ext cx="747703" cy="276522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Hybrid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135178" y="2246287"/>
            <a:ext cx="1456789" cy="349044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Dry deposition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135178" y="4949260"/>
            <a:ext cx="1456789" cy="349044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Wet deposition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3204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Diffusion effect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4B26B-5E12-784F-804E-7A66DE223372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059545" y="170270"/>
            <a:ext cx="5585726" cy="7653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1600" dirty="0" smtClean="0">
                <a:latin typeface="Times New Roman"/>
                <a:cs typeface="Times New Roman"/>
              </a:rPr>
              <a:t>Simple smoothing for consideration of horizontal diffusion</a:t>
            </a:r>
          </a:p>
          <a:p>
            <a:pPr>
              <a:lnSpc>
                <a:spcPct val="140000"/>
              </a:lnSpc>
            </a:pPr>
            <a:r>
              <a:rPr lang="en-US" sz="1600" dirty="0" smtClean="0">
                <a:latin typeface="Times New Roman"/>
                <a:cs typeface="Times New Roman"/>
              </a:rPr>
              <a:t>F</a:t>
            </a:r>
            <a:r>
              <a:rPr lang="en-US" sz="1600" baseline="-25000" dirty="0" smtClean="0">
                <a:latin typeface="Times New Roman"/>
                <a:cs typeface="Times New Roman"/>
              </a:rPr>
              <a:t>i</a:t>
            </a:r>
            <a:r>
              <a:rPr lang="en-US" sz="1600" dirty="0" smtClean="0">
                <a:latin typeface="Times New Roman"/>
                <a:cs typeface="Times New Roman"/>
              </a:rPr>
              <a:t> = 0.025F</a:t>
            </a:r>
            <a:r>
              <a:rPr lang="en-US" sz="1600" baseline="-25000" dirty="0" smtClean="0">
                <a:latin typeface="Times New Roman"/>
                <a:cs typeface="Times New Roman"/>
              </a:rPr>
              <a:t>i-1</a:t>
            </a:r>
            <a:r>
              <a:rPr lang="en-US" sz="1600" dirty="0" smtClean="0">
                <a:latin typeface="Times New Roman"/>
                <a:cs typeface="Times New Roman"/>
              </a:rPr>
              <a:t> + 0.95F</a:t>
            </a:r>
            <a:r>
              <a:rPr lang="en-US" sz="1600" baseline="-25000" dirty="0" smtClean="0">
                <a:latin typeface="Times New Roman"/>
                <a:cs typeface="Times New Roman"/>
              </a:rPr>
              <a:t>i</a:t>
            </a:r>
            <a:r>
              <a:rPr lang="en-US" sz="1600" dirty="0" smtClean="0">
                <a:latin typeface="Times New Roman"/>
                <a:cs typeface="Times New Roman"/>
              </a:rPr>
              <a:t> + 0.025F</a:t>
            </a:r>
            <a:r>
              <a:rPr lang="en-US" sz="1600" baseline="-25000" dirty="0" smtClean="0">
                <a:latin typeface="Times New Roman"/>
                <a:cs typeface="Times New Roman"/>
              </a:rPr>
              <a:t>i+1</a:t>
            </a:r>
            <a:endParaRPr lang="en-US" sz="1600" baseline="-25000" dirty="0">
              <a:latin typeface="Times New Roman"/>
              <a:cs typeface="Times New Roman"/>
            </a:endParaRPr>
          </a:p>
        </p:txBody>
      </p:sp>
      <p:pic>
        <p:nvPicPr>
          <p:cNvPr id="5" name="Picture 4" descr="temp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3590" y="1304636"/>
            <a:ext cx="2273646" cy="2520000"/>
          </a:xfrm>
          <a:prstGeom prst="rect">
            <a:avLst/>
          </a:prstGeom>
        </p:spPr>
      </p:pic>
      <p:pic>
        <p:nvPicPr>
          <p:cNvPr id="6" name="Picture 5" descr="temp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5950" y="4048196"/>
            <a:ext cx="2273646" cy="2520000"/>
          </a:xfrm>
          <a:prstGeom prst="rect">
            <a:avLst/>
          </a:prstGeom>
        </p:spPr>
      </p:pic>
      <p:pic>
        <p:nvPicPr>
          <p:cNvPr id="7" name="Picture 6" descr="temp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797" y="1304636"/>
            <a:ext cx="2273646" cy="2520000"/>
          </a:xfrm>
          <a:prstGeom prst="rect">
            <a:avLst/>
          </a:prstGeom>
        </p:spPr>
      </p:pic>
      <p:pic>
        <p:nvPicPr>
          <p:cNvPr id="8" name="Picture 7" descr="temp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9090" y="1304636"/>
            <a:ext cx="2273646" cy="2520000"/>
          </a:xfrm>
          <a:prstGeom prst="rect">
            <a:avLst/>
          </a:prstGeom>
        </p:spPr>
      </p:pic>
      <p:pic>
        <p:nvPicPr>
          <p:cNvPr id="9" name="Picture 8" descr="temp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9090" y="4048196"/>
            <a:ext cx="2273646" cy="2520000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774735" y="1160602"/>
            <a:ext cx="747703" cy="27652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Org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3593874" y="1160602"/>
            <a:ext cx="747703" cy="276522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SL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6233641" y="1160602"/>
            <a:ext cx="747703" cy="276522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Hybrid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3593874" y="3909935"/>
            <a:ext cx="747703" cy="276522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SL + diff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6233640" y="3909935"/>
            <a:ext cx="1166995" cy="276522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Hybrid + diff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94797" y="4352403"/>
            <a:ext cx="25917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Times New Roman"/>
                <a:cs typeface="Times New Roman"/>
              </a:rPr>
              <a:t>Column accumulated </a:t>
            </a:r>
            <a:r>
              <a:rPr lang="en-US" sz="1600" baseline="30000" dirty="0" smtClean="0">
                <a:latin typeface="Times New Roman"/>
                <a:cs typeface="Times New Roman"/>
              </a:rPr>
              <a:t>131</a:t>
            </a:r>
            <a:r>
              <a:rPr lang="en-US" sz="1600" dirty="0" smtClean="0">
                <a:latin typeface="Times New Roman"/>
                <a:cs typeface="Times New Roman"/>
              </a:rPr>
              <a:t>I</a:t>
            </a:r>
            <a:endParaRPr lang="en-US" sz="16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852174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temp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0538" y="4036651"/>
            <a:ext cx="2273646" cy="2520000"/>
          </a:xfrm>
          <a:prstGeom prst="rect">
            <a:avLst/>
          </a:prstGeom>
        </p:spPr>
      </p:pic>
      <p:pic>
        <p:nvPicPr>
          <p:cNvPr id="20" name="Picture 19" descr="temp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3590" y="4036651"/>
            <a:ext cx="2273645" cy="2520000"/>
          </a:xfrm>
          <a:prstGeom prst="rect">
            <a:avLst/>
          </a:prstGeom>
        </p:spPr>
      </p:pic>
      <p:pic>
        <p:nvPicPr>
          <p:cNvPr id="16" name="Picture 15" descr="temp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797" y="1297571"/>
            <a:ext cx="2273646" cy="2520000"/>
          </a:xfrm>
          <a:prstGeom prst="rect">
            <a:avLst/>
          </a:prstGeom>
        </p:spPr>
      </p:pic>
      <p:pic>
        <p:nvPicPr>
          <p:cNvPr id="17" name="Picture 16" descr="temp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3590" y="1297571"/>
            <a:ext cx="2273646" cy="2520000"/>
          </a:xfrm>
          <a:prstGeom prst="rect">
            <a:avLst/>
          </a:prstGeom>
        </p:spPr>
      </p:pic>
      <p:pic>
        <p:nvPicPr>
          <p:cNvPr id="18" name="Picture 17" descr="temp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0538" y="1297571"/>
            <a:ext cx="2273646" cy="2520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Diffusion effect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4B26B-5E12-784F-804E-7A66DE223372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059545" y="170270"/>
            <a:ext cx="5585726" cy="7653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1600" dirty="0" smtClean="0">
                <a:latin typeface="Times New Roman"/>
                <a:cs typeface="Times New Roman"/>
              </a:rPr>
              <a:t>Simple smoothing for consideration of horizontal diffusion</a:t>
            </a:r>
          </a:p>
          <a:p>
            <a:pPr>
              <a:lnSpc>
                <a:spcPct val="140000"/>
              </a:lnSpc>
            </a:pPr>
            <a:r>
              <a:rPr lang="en-US" sz="1600" dirty="0" smtClean="0">
                <a:latin typeface="Times New Roman"/>
                <a:cs typeface="Times New Roman"/>
              </a:rPr>
              <a:t>F</a:t>
            </a:r>
            <a:r>
              <a:rPr lang="en-US" sz="1600" baseline="-25000" dirty="0" smtClean="0">
                <a:latin typeface="Times New Roman"/>
                <a:cs typeface="Times New Roman"/>
              </a:rPr>
              <a:t>i</a:t>
            </a:r>
            <a:r>
              <a:rPr lang="en-US" sz="1600" dirty="0" smtClean="0">
                <a:latin typeface="Times New Roman"/>
                <a:cs typeface="Times New Roman"/>
              </a:rPr>
              <a:t> = 0.025F</a:t>
            </a:r>
            <a:r>
              <a:rPr lang="en-US" sz="1600" baseline="-25000" dirty="0" smtClean="0">
                <a:latin typeface="Times New Roman"/>
                <a:cs typeface="Times New Roman"/>
              </a:rPr>
              <a:t>i-1</a:t>
            </a:r>
            <a:r>
              <a:rPr lang="en-US" sz="1600" dirty="0" smtClean="0">
                <a:latin typeface="Times New Roman"/>
                <a:cs typeface="Times New Roman"/>
              </a:rPr>
              <a:t> + 0.95F</a:t>
            </a:r>
            <a:r>
              <a:rPr lang="en-US" sz="1600" baseline="-25000" dirty="0" smtClean="0">
                <a:latin typeface="Times New Roman"/>
                <a:cs typeface="Times New Roman"/>
              </a:rPr>
              <a:t>i</a:t>
            </a:r>
            <a:r>
              <a:rPr lang="en-US" sz="1600" dirty="0" smtClean="0">
                <a:latin typeface="Times New Roman"/>
                <a:cs typeface="Times New Roman"/>
              </a:rPr>
              <a:t> + 0.025F</a:t>
            </a:r>
            <a:r>
              <a:rPr lang="en-US" sz="1600" baseline="-25000" dirty="0" smtClean="0">
                <a:latin typeface="Times New Roman"/>
                <a:cs typeface="Times New Roman"/>
              </a:rPr>
              <a:t>i+1</a:t>
            </a:r>
            <a:endParaRPr lang="en-US" sz="1600" baseline="-25000" dirty="0">
              <a:latin typeface="Times New Roman"/>
              <a:cs typeface="Times New Roman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774735" y="1160602"/>
            <a:ext cx="747703" cy="27652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Org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3593874" y="1160602"/>
            <a:ext cx="747703" cy="276522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SL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6233641" y="1160602"/>
            <a:ext cx="747703" cy="276522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Hybrid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3593874" y="3909935"/>
            <a:ext cx="747703" cy="276522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SL + diff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6233640" y="3909935"/>
            <a:ext cx="1166995" cy="276522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Hybrid + diff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94797" y="4352403"/>
            <a:ext cx="25917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Times New Roman"/>
                <a:cs typeface="Times New Roman"/>
              </a:rPr>
              <a:t>Column accumulated </a:t>
            </a:r>
            <a:r>
              <a:rPr lang="en-US" sz="1600" baseline="30000" dirty="0" smtClean="0">
                <a:latin typeface="Times New Roman"/>
                <a:cs typeface="Times New Roman"/>
              </a:rPr>
              <a:t>137</a:t>
            </a:r>
            <a:r>
              <a:rPr lang="en-US" sz="1600" dirty="0" smtClean="0">
                <a:latin typeface="Times New Roman"/>
                <a:cs typeface="Times New Roman"/>
              </a:rPr>
              <a:t>Cs</a:t>
            </a:r>
            <a:endParaRPr lang="en-US" sz="16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48627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Diffusion effect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4B26B-5E12-784F-804E-7A66DE223372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4" name="Picture 3" descr="temp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797" y="1270000"/>
            <a:ext cx="2520000" cy="2520000"/>
          </a:xfrm>
          <a:prstGeom prst="rect">
            <a:avLst/>
          </a:prstGeom>
        </p:spPr>
      </p:pic>
      <p:pic>
        <p:nvPicPr>
          <p:cNvPr id="5" name="Picture 4" descr="temp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0413" y="1270000"/>
            <a:ext cx="2520000" cy="2520000"/>
          </a:xfrm>
          <a:prstGeom prst="rect">
            <a:avLst/>
          </a:prstGeom>
        </p:spPr>
      </p:pic>
      <p:pic>
        <p:nvPicPr>
          <p:cNvPr id="6" name="Picture 5" descr="temp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7362" y="1270000"/>
            <a:ext cx="2520000" cy="2520000"/>
          </a:xfrm>
          <a:prstGeom prst="rect">
            <a:avLst/>
          </a:prstGeom>
        </p:spPr>
      </p:pic>
      <p:pic>
        <p:nvPicPr>
          <p:cNvPr id="7" name="Picture 6" descr="temp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0413" y="4036651"/>
            <a:ext cx="2520000" cy="2520000"/>
          </a:xfrm>
          <a:prstGeom prst="rect">
            <a:avLst/>
          </a:prstGeom>
        </p:spPr>
      </p:pic>
      <p:pic>
        <p:nvPicPr>
          <p:cNvPr id="8" name="Picture 7" descr="temp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7362" y="4036651"/>
            <a:ext cx="2520000" cy="2520000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774735" y="1160602"/>
            <a:ext cx="747703" cy="27652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Org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3501514" y="1160602"/>
            <a:ext cx="747703" cy="276522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SL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6233641" y="1160602"/>
            <a:ext cx="747703" cy="276522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Hybrid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501514" y="3909935"/>
            <a:ext cx="747703" cy="276522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SL + diff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6233640" y="3909935"/>
            <a:ext cx="1166995" cy="276522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Hybrid + diff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94797" y="4352403"/>
            <a:ext cx="25917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Times New Roman"/>
                <a:cs typeface="Times New Roman"/>
              </a:rPr>
              <a:t>Surface total deposition </a:t>
            </a:r>
            <a:r>
              <a:rPr lang="en-US" sz="1600" baseline="30000" dirty="0" smtClean="0">
                <a:latin typeface="Times New Roman"/>
                <a:cs typeface="Times New Roman"/>
              </a:rPr>
              <a:t>131</a:t>
            </a:r>
            <a:r>
              <a:rPr lang="en-US" sz="1600" dirty="0" smtClean="0">
                <a:latin typeface="Times New Roman"/>
                <a:cs typeface="Times New Roman"/>
              </a:rPr>
              <a:t>I</a:t>
            </a:r>
            <a:endParaRPr lang="en-US" sz="16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98522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temp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87" y="1283435"/>
            <a:ext cx="2520000" cy="2520000"/>
          </a:xfrm>
          <a:prstGeom prst="rect">
            <a:avLst/>
          </a:prstGeom>
        </p:spPr>
      </p:pic>
      <p:pic>
        <p:nvPicPr>
          <p:cNvPr id="16" name="Picture 15" descr="temp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0413" y="1283435"/>
            <a:ext cx="2520000" cy="2520000"/>
          </a:xfrm>
          <a:prstGeom prst="rect">
            <a:avLst/>
          </a:prstGeom>
        </p:spPr>
      </p:pic>
      <p:pic>
        <p:nvPicPr>
          <p:cNvPr id="17" name="Picture 16" descr="temp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809" y="1283435"/>
            <a:ext cx="2520000" cy="2520000"/>
          </a:xfrm>
          <a:prstGeom prst="rect">
            <a:avLst/>
          </a:prstGeom>
        </p:spPr>
      </p:pic>
      <p:pic>
        <p:nvPicPr>
          <p:cNvPr id="18" name="Picture 17" descr="temp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0413" y="4036651"/>
            <a:ext cx="2520000" cy="2520000"/>
          </a:xfrm>
          <a:prstGeom prst="rect">
            <a:avLst/>
          </a:prstGeom>
        </p:spPr>
      </p:pic>
      <p:pic>
        <p:nvPicPr>
          <p:cNvPr id="19" name="Picture 18" descr="temp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809" y="4036651"/>
            <a:ext cx="2520000" cy="2520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Diffusion effect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4B26B-5E12-784F-804E-7A66DE223372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9" name="Rounded Rectangle 8"/>
          <p:cNvSpPr/>
          <p:nvPr/>
        </p:nvSpPr>
        <p:spPr>
          <a:xfrm>
            <a:off x="774735" y="1160602"/>
            <a:ext cx="747703" cy="27652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Org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3501514" y="1160602"/>
            <a:ext cx="747703" cy="276522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SL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6233641" y="1160602"/>
            <a:ext cx="747703" cy="276522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Hybrid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501514" y="3909935"/>
            <a:ext cx="747703" cy="276522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SL + diff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6233640" y="3909935"/>
            <a:ext cx="1166995" cy="276522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Hybrid + diff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94797" y="4352403"/>
            <a:ext cx="25917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Times New Roman"/>
                <a:cs typeface="Times New Roman"/>
              </a:rPr>
              <a:t>Surface total deposition </a:t>
            </a:r>
            <a:r>
              <a:rPr lang="en-US" sz="1600" baseline="30000" dirty="0" smtClean="0">
                <a:latin typeface="Times New Roman"/>
                <a:cs typeface="Times New Roman"/>
              </a:rPr>
              <a:t>137</a:t>
            </a:r>
            <a:r>
              <a:rPr lang="en-US" sz="1600" dirty="0" smtClean="0">
                <a:latin typeface="Times New Roman"/>
                <a:cs typeface="Times New Roman"/>
              </a:rPr>
              <a:t>Cs</a:t>
            </a:r>
            <a:endParaRPr lang="en-US" sz="16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37916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temp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71" y="1183698"/>
            <a:ext cx="2818512" cy="2520000"/>
          </a:xfrm>
          <a:prstGeom prst="rect">
            <a:avLst/>
          </a:prstGeom>
        </p:spPr>
      </p:pic>
      <p:pic>
        <p:nvPicPr>
          <p:cNvPr id="21" name="Picture 20" descr="temp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2708" y="1183698"/>
            <a:ext cx="2795410" cy="2520000"/>
          </a:xfrm>
          <a:prstGeom prst="rect">
            <a:avLst/>
          </a:prstGeom>
        </p:spPr>
      </p:pic>
      <p:pic>
        <p:nvPicPr>
          <p:cNvPr id="22" name="Picture 21" descr="temp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5843" y="1183698"/>
            <a:ext cx="2795410" cy="2520000"/>
          </a:xfrm>
          <a:prstGeom prst="rect">
            <a:avLst/>
          </a:prstGeom>
        </p:spPr>
      </p:pic>
      <p:pic>
        <p:nvPicPr>
          <p:cNvPr id="23" name="Picture 22" descr="temp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2708" y="4025106"/>
            <a:ext cx="2795410" cy="2520000"/>
          </a:xfrm>
          <a:prstGeom prst="rect">
            <a:avLst/>
          </a:prstGeom>
        </p:spPr>
      </p:pic>
      <p:pic>
        <p:nvPicPr>
          <p:cNvPr id="24" name="Picture 23" descr="temp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5843" y="4025106"/>
            <a:ext cx="2795410" cy="2520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Vertical structure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4B26B-5E12-784F-804E-7A66DE223372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9" name="Rounded Rectangle 8"/>
          <p:cNvSpPr/>
          <p:nvPr/>
        </p:nvSpPr>
        <p:spPr>
          <a:xfrm>
            <a:off x="774735" y="1056697"/>
            <a:ext cx="747703" cy="27652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Org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3501514" y="1056697"/>
            <a:ext cx="747703" cy="276522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SL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6360641" y="1056697"/>
            <a:ext cx="747703" cy="276522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Hybrid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501514" y="3909935"/>
            <a:ext cx="747703" cy="276522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SL + diff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6360641" y="3898390"/>
            <a:ext cx="1166995" cy="276522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Hybrid + diff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92344" y="4433222"/>
            <a:ext cx="259174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Times New Roman"/>
                <a:cs typeface="Times New Roman"/>
              </a:rPr>
              <a:t>48 hour averaged </a:t>
            </a:r>
            <a:r>
              <a:rPr lang="en-US" sz="1600" baseline="30000" dirty="0" smtClean="0">
                <a:latin typeface="Times New Roman"/>
                <a:cs typeface="Times New Roman"/>
              </a:rPr>
              <a:t>131</a:t>
            </a:r>
            <a:r>
              <a:rPr lang="en-US" sz="1600" dirty="0" smtClean="0">
                <a:latin typeface="Times New Roman"/>
                <a:cs typeface="Times New Roman"/>
              </a:rPr>
              <a:t>I</a:t>
            </a:r>
          </a:p>
          <a:p>
            <a:r>
              <a:rPr lang="en-US" sz="1600" dirty="0" smtClean="0">
                <a:latin typeface="Times New Roman"/>
                <a:cs typeface="Times New Roman"/>
              </a:rPr>
              <a:t>averaged for 37~38N</a:t>
            </a:r>
            <a:endParaRPr lang="en-US" sz="1600" dirty="0">
              <a:latin typeface="Times New Roman"/>
              <a:cs typeface="Times New Roman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774735" y="2382460"/>
            <a:ext cx="7957652" cy="2247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9062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mp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644" y="1193670"/>
            <a:ext cx="2818512" cy="2520000"/>
          </a:xfrm>
          <a:prstGeom prst="rect">
            <a:avLst/>
          </a:prstGeom>
        </p:spPr>
      </p:pic>
      <p:pic>
        <p:nvPicPr>
          <p:cNvPr id="5" name="Picture 4" descr="temp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545" y="1193670"/>
            <a:ext cx="2795410" cy="2520000"/>
          </a:xfrm>
          <a:prstGeom prst="rect">
            <a:avLst/>
          </a:prstGeom>
        </p:spPr>
      </p:pic>
      <p:pic>
        <p:nvPicPr>
          <p:cNvPr id="6" name="Picture 5" descr="temp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935" y="1193670"/>
            <a:ext cx="2795410" cy="2520000"/>
          </a:xfrm>
          <a:prstGeom prst="rect">
            <a:avLst/>
          </a:prstGeom>
        </p:spPr>
      </p:pic>
      <p:pic>
        <p:nvPicPr>
          <p:cNvPr id="7" name="Picture 6" descr="temp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2708" y="4036651"/>
            <a:ext cx="2795410" cy="2520000"/>
          </a:xfrm>
          <a:prstGeom prst="rect">
            <a:avLst/>
          </a:prstGeom>
        </p:spPr>
      </p:pic>
      <p:pic>
        <p:nvPicPr>
          <p:cNvPr id="8" name="Picture 7" descr="temp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935" y="4036651"/>
            <a:ext cx="2795410" cy="2520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Vertical structure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4B26B-5E12-784F-804E-7A66DE223372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9" name="Rounded Rectangle 8"/>
          <p:cNvSpPr/>
          <p:nvPr/>
        </p:nvSpPr>
        <p:spPr>
          <a:xfrm>
            <a:off x="774735" y="1056697"/>
            <a:ext cx="747703" cy="27652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Org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3501514" y="1056697"/>
            <a:ext cx="747703" cy="276522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SL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6360641" y="1056697"/>
            <a:ext cx="747703" cy="276522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Hybrid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501514" y="3909935"/>
            <a:ext cx="747703" cy="276522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SL + diff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6360641" y="3898390"/>
            <a:ext cx="1166995" cy="276522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Hybrid + diff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92344" y="4433222"/>
            <a:ext cx="259174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Times New Roman"/>
                <a:cs typeface="Times New Roman"/>
              </a:rPr>
              <a:t>48 hour averaged </a:t>
            </a:r>
            <a:r>
              <a:rPr lang="en-US" sz="1600" baseline="30000" dirty="0" smtClean="0">
                <a:latin typeface="Times New Roman"/>
                <a:cs typeface="Times New Roman"/>
              </a:rPr>
              <a:t>137</a:t>
            </a:r>
            <a:r>
              <a:rPr lang="en-US" sz="1600" dirty="0" smtClean="0">
                <a:latin typeface="Times New Roman"/>
                <a:cs typeface="Times New Roman"/>
              </a:rPr>
              <a:t>Cs</a:t>
            </a:r>
          </a:p>
          <a:p>
            <a:r>
              <a:rPr lang="en-US" sz="1600" dirty="0" smtClean="0">
                <a:latin typeface="Times New Roman"/>
                <a:cs typeface="Times New Roman"/>
              </a:rPr>
              <a:t>averaged for 37~38N</a:t>
            </a:r>
            <a:endParaRPr lang="en-US" sz="1600" dirty="0">
              <a:latin typeface="Times New Roman"/>
              <a:cs typeface="Times New Roman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 flipV="1">
            <a:off x="774735" y="2382460"/>
            <a:ext cx="7957652" cy="2247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5235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4B26B-5E12-784F-804E-7A66DE223372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4" name="Rectangle 3"/>
          <p:cNvSpPr>
            <a:spLocks/>
          </p:cNvSpPr>
          <p:nvPr/>
        </p:nvSpPr>
        <p:spPr bwMode="auto">
          <a:xfrm>
            <a:off x="406644" y="673715"/>
            <a:ext cx="8414083" cy="3135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26162" tIns="26162" rIns="26162" bIns="26162"/>
          <a:lstStyle/>
          <a:p>
            <a:pPr marL="144000" indent="-144000" algn="just">
              <a:lnSpc>
                <a:spcPct val="150000"/>
              </a:lnSpc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-US" dirty="0" smtClean="0">
                <a:solidFill>
                  <a:srgbClr val="FF0000"/>
                </a:solidFill>
                <a:latin typeface="Times New Roman Bold" charset="0"/>
                <a:ea typeface="ＭＳ Ｐゴシック" charset="0"/>
                <a:cs typeface="ＭＳ Ｐゴシック" charset="0"/>
                <a:sym typeface="Times New Roman Bold" charset="0"/>
              </a:rPr>
              <a:t>Semi-</a:t>
            </a:r>
            <a:r>
              <a:rPr lang="en-US" dirty="0" err="1" smtClean="0">
                <a:solidFill>
                  <a:srgbClr val="FF0000"/>
                </a:solidFill>
                <a:latin typeface="Times New Roman Bold" charset="0"/>
                <a:ea typeface="ＭＳ Ｐゴシック" charset="0"/>
                <a:cs typeface="ＭＳ Ｐゴシック" charset="0"/>
                <a:sym typeface="Times New Roman Bold" charset="0"/>
              </a:rPr>
              <a:t>Lagrangian</a:t>
            </a:r>
            <a:r>
              <a:rPr lang="en-US" dirty="0" smtClean="0">
                <a:solidFill>
                  <a:srgbClr val="FF0000"/>
                </a:solidFill>
                <a:latin typeface="Times New Roman Bold" charset="0"/>
                <a:ea typeface="ＭＳ Ｐゴシック" charset="0"/>
                <a:cs typeface="ＭＳ Ｐゴシック" charset="0"/>
                <a:sym typeface="Times New Roman Bold" charset="0"/>
              </a:rPr>
              <a:t> </a:t>
            </a:r>
            <a:r>
              <a:rPr lang="en-US" dirty="0" smtClean="0">
                <a:latin typeface="Times New Roman Bold" charset="0"/>
                <a:ea typeface="ＭＳ Ｐゴシック" charset="0"/>
                <a:cs typeface="ＭＳ Ｐゴシック" charset="0"/>
                <a:sym typeface="Times New Roman Bold" charset="0"/>
              </a:rPr>
              <a:t>can remove the Gibbs phenomenon in </a:t>
            </a:r>
            <a:r>
              <a:rPr lang="en-US" dirty="0" err="1" smtClean="0">
                <a:latin typeface="Times New Roman Bold" charset="0"/>
                <a:ea typeface="ＭＳ Ｐゴシック" charset="0"/>
                <a:cs typeface="ＭＳ Ｐゴシック" charset="0"/>
                <a:sym typeface="Times New Roman Bold" charset="0"/>
              </a:rPr>
              <a:t>IsoRSM</a:t>
            </a:r>
            <a:r>
              <a:rPr lang="en-US" dirty="0" smtClean="0">
                <a:latin typeface="Times New Roman Bold" charset="0"/>
                <a:ea typeface="ＭＳ Ｐゴシック" charset="0"/>
                <a:cs typeface="ＭＳ Ｐゴシック" charset="0"/>
                <a:sym typeface="Times New Roman Bold" charset="0"/>
              </a:rPr>
              <a:t>.</a:t>
            </a:r>
          </a:p>
          <a:p>
            <a:pPr marL="144000" indent="-144000" algn="just">
              <a:lnSpc>
                <a:spcPct val="150000"/>
              </a:lnSpc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-US" dirty="0" smtClean="0">
                <a:latin typeface="Times New Roman Bold" charset="0"/>
                <a:ea typeface="ＭＳ Ｐゴシック" charset="0"/>
                <a:cs typeface="ＭＳ Ｐゴシック" charset="0"/>
                <a:sym typeface="Times New Roman Bold" charset="0"/>
              </a:rPr>
              <a:t>Precipitation from </a:t>
            </a:r>
            <a:r>
              <a:rPr lang="en-US" dirty="0" smtClean="0">
                <a:solidFill>
                  <a:srgbClr val="FF0000"/>
                </a:solidFill>
                <a:latin typeface="Times New Roman Bold" charset="0"/>
                <a:ea typeface="ＭＳ Ｐゴシック" charset="0"/>
                <a:cs typeface="ＭＳ Ｐゴシック" charset="0"/>
                <a:sym typeface="Times New Roman Bold" charset="0"/>
              </a:rPr>
              <a:t>semi-</a:t>
            </a:r>
            <a:r>
              <a:rPr lang="en-US" dirty="0" err="1" smtClean="0">
                <a:solidFill>
                  <a:srgbClr val="FF0000"/>
                </a:solidFill>
                <a:latin typeface="Times New Roman Bold" charset="0"/>
                <a:ea typeface="ＭＳ Ｐゴシック" charset="0"/>
                <a:cs typeface="ＭＳ Ｐゴシック" charset="0"/>
                <a:sym typeface="Times New Roman Bold" charset="0"/>
              </a:rPr>
              <a:t>Lagrangian</a:t>
            </a:r>
            <a:r>
              <a:rPr lang="en-US" dirty="0" smtClean="0">
                <a:solidFill>
                  <a:srgbClr val="FF0000"/>
                </a:solidFill>
                <a:latin typeface="Times New Roman Bold" charset="0"/>
                <a:ea typeface="ＭＳ Ｐゴシック" charset="0"/>
                <a:cs typeface="ＭＳ Ｐゴシック" charset="0"/>
                <a:sym typeface="Times New Roman Bold" charset="0"/>
              </a:rPr>
              <a:t> </a:t>
            </a:r>
            <a:r>
              <a:rPr lang="en-US" dirty="0" smtClean="0">
                <a:latin typeface="Times New Roman Bold" charset="0"/>
                <a:ea typeface="ＭＳ Ｐゴシック" charset="0"/>
                <a:cs typeface="ＭＳ Ｐゴシック" charset="0"/>
                <a:sym typeface="Times New Roman Bold" charset="0"/>
              </a:rPr>
              <a:t>is too weak in comparison with the </a:t>
            </a:r>
            <a:r>
              <a:rPr lang="en-US" dirty="0" smtClean="0">
                <a:solidFill>
                  <a:srgbClr val="0000FF"/>
                </a:solidFill>
                <a:latin typeface="Times New Roman Bold" charset="0"/>
                <a:ea typeface="ＭＳ Ｐゴシック" charset="0"/>
                <a:cs typeface="ＭＳ Ｐゴシック" charset="0"/>
                <a:sym typeface="Times New Roman Bold" charset="0"/>
              </a:rPr>
              <a:t>spectral version</a:t>
            </a:r>
            <a:r>
              <a:rPr lang="en-US" dirty="0" smtClean="0">
                <a:latin typeface="Times New Roman Bold" charset="0"/>
                <a:ea typeface="ＭＳ Ｐゴシック" charset="0"/>
                <a:cs typeface="ＭＳ Ｐゴシック" charset="0"/>
                <a:sym typeface="Times New Roman Bold" charset="0"/>
              </a:rPr>
              <a:t>.</a:t>
            </a:r>
          </a:p>
          <a:p>
            <a:pPr marL="144000" indent="-144000" algn="just">
              <a:lnSpc>
                <a:spcPct val="150000"/>
              </a:lnSpc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-US" dirty="0" smtClean="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  <a:sym typeface="Times New Roman" charset="0"/>
              </a:rPr>
              <a:t>Surface deposition from </a:t>
            </a:r>
            <a:r>
              <a:rPr lang="en-US" dirty="0" smtClean="0">
                <a:solidFill>
                  <a:srgbClr val="FF0000"/>
                </a:solidFill>
                <a:latin typeface="Times New Roman" charset="0"/>
                <a:ea typeface="ＭＳ Ｐゴシック" charset="0"/>
                <a:cs typeface="ＭＳ Ｐゴシック" charset="0"/>
                <a:sym typeface="Times New Roman" charset="0"/>
              </a:rPr>
              <a:t>semi-</a:t>
            </a:r>
            <a:r>
              <a:rPr lang="en-US" dirty="0" err="1" smtClean="0">
                <a:solidFill>
                  <a:srgbClr val="FF0000"/>
                </a:solidFill>
                <a:latin typeface="Times New Roman" charset="0"/>
                <a:ea typeface="ＭＳ Ｐゴシック" charset="0"/>
                <a:cs typeface="ＭＳ Ｐゴシック" charset="0"/>
                <a:sym typeface="Times New Roman" charset="0"/>
              </a:rPr>
              <a:t>Lagrangian</a:t>
            </a:r>
            <a:r>
              <a:rPr lang="en-US" dirty="0" smtClean="0">
                <a:solidFill>
                  <a:srgbClr val="FF0000"/>
                </a:solidFill>
                <a:latin typeface="Times New Roman" charset="0"/>
                <a:ea typeface="ＭＳ Ｐゴシック" charset="0"/>
                <a:cs typeface="ＭＳ Ｐゴシック" charset="0"/>
                <a:sym typeface="Times New Roman" charset="0"/>
              </a:rPr>
              <a:t> </a:t>
            </a:r>
            <a:r>
              <a:rPr lang="en-US" dirty="0" smtClean="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  <a:sym typeface="Times New Roman" charset="0"/>
              </a:rPr>
              <a:t>is smaller than from the </a:t>
            </a:r>
            <a:r>
              <a:rPr lang="en-US" dirty="0" smtClean="0">
                <a:solidFill>
                  <a:srgbClr val="0000FF"/>
                </a:solidFill>
                <a:latin typeface="Times New Roman" charset="0"/>
                <a:ea typeface="ＭＳ Ｐゴシック" charset="0"/>
                <a:cs typeface="ＭＳ Ｐゴシック" charset="0"/>
                <a:sym typeface="Times New Roman" charset="0"/>
              </a:rPr>
              <a:t>spectral version</a:t>
            </a:r>
            <a:r>
              <a:rPr lang="en-US" dirty="0" smtClean="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  <a:sym typeface="Times New Roman" charset="0"/>
              </a:rPr>
              <a:t>.</a:t>
            </a:r>
          </a:p>
          <a:p>
            <a:pPr marL="144000" indent="-144000" algn="just">
              <a:lnSpc>
                <a:spcPct val="150000"/>
              </a:lnSpc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  <a:sym typeface="Times New Roman" charset="0"/>
              </a:rPr>
              <a:t>Vertical </a:t>
            </a:r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  <a:sym typeface="Times New Roman" charset="0"/>
              </a:rPr>
              <a:t>transport of </a:t>
            </a:r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  <a:sym typeface="Times New Roman" charset="0"/>
              </a:rPr>
              <a:t>tracer is weaker in </a:t>
            </a:r>
            <a:r>
              <a:rPr lang="en-US" dirty="0" smtClean="0">
                <a:solidFill>
                  <a:srgbClr val="FF0000"/>
                </a:solidFill>
                <a:latin typeface="Times New Roman" charset="0"/>
                <a:ea typeface="ＭＳ Ｐゴシック" charset="0"/>
                <a:cs typeface="ＭＳ Ｐゴシック" charset="0"/>
                <a:sym typeface="Times New Roman" charset="0"/>
              </a:rPr>
              <a:t>semi-</a:t>
            </a:r>
            <a:r>
              <a:rPr lang="en-US" dirty="0" err="1" smtClean="0">
                <a:solidFill>
                  <a:srgbClr val="FF0000"/>
                </a:solidFill>
                <a:latin typeface="Times New Roman" charset="0"/>
                <a:ea typeface="ＭＳ Ｐゴシック" charset="0"/>
                <a:cs typeface="ＭＳ Ｐゴシック" charset="0"/>
                <a:sym typeface="Times New Roman" charset="0"/>
              </a:rPr>
              <a:t>Lagrangian</a:t>
            </a:r>
            <a:r>
              <a:rPr lang="en-US" dirty="0" smtClean="0">
                <a:solidFill>
                  <a:srgbClr val="FF0000"/>
                </a:solidFill>
                <a:latin typeface="Times New Roman" charset="0"/>
                <a:ea typeface="ＭＳ Ｐゴシック" charset="0"/>
                <a:cs typeface="ＭＳ Ｐゴシック" charset="0"/>
                <a:sym typeface="Times New Roman" charset="0"/>
              </a:rPr>
              <a:t> </a:t>
            </a:r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  <a:sym typeface="Times New Roman" charset="0"/>
              </a:rPr>
              <a:t>version than in </a:t>
            </a:r>
            <a:r>
              <a:rPr lang="en-US" dirty="0" smtClean="0">
                <a:solidFill>
                  <a:srgbClr val="0000FF"/>
                </a:solidFill>
                <a:latin typeface="Times New Roman" charset="0"/>
                <a:ea typeface="ＭＳ Ｐゴシック" charset="0"/>
                <a:cs typeface="ＭＳ Ｐゴシック" charset="0"/>
                <a:sym typeface="Times New Roman" charset="0"/>
              </a:rPr>
              <a:t>spectral version</a:t>
            </a:r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  <a:sym typeface="Times New Roman" charset="0"/>
              </a:rPr>
              <a:t>.</a:t>
            </a:r>
          </a:p>
          <a:p>
            <a:pPr marL="144000" indent="-144000" algn="just">
              <a:lnSpc>
                <a:spcPct val="150000"/>
              </a:lnSpc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  <a:sym typeface="Times New Roman" charset="0"/>
              </a:rPr>
              <a:t>Diffusion (smoothing) has some effect. </a:t>
            </a:r>
            <a:endParaRPr lang="en-US" dirty="0" smtClean="0">
              <a:latin typeface="Times New Roman" charset="0"/>
              <a:ea typeface="ＭＳ Ｐゴシック" charset="0"/>
              <a:cs typeface="ＭＳ Ｐゴシック" charset="0"/>
              <a:sym typeface="Times New Roman" charset="0"/>
            </a:endParaRPr>
          </a:p>
          <a:p>
            <a:pPr marL="144000" indent="-144000" algn="just">
              <a:lnSpc>
                <a:spcPct val="150000"/>
              </a:lnSpc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-US" dirty="0" smtClean="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  <a:sym typeface="Times New Roman" charset="0"/>
              </a:rPr>
              <a:t>Hybrid </a:t>
            </a:r>
            <a:r>
              <a:rPr lang="en-US" dirty="0" smtClean="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  <a:sym typeface="Times New Roman" charset="0"/>
              </a:rPr>
              <a:t>version is current choice. But, fully semi-</a:t>
            </a:r>
            <a:r>
              <a:rPr lang="en-US" dirty="0" err="1" smtClean="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  <a:sym typeface="Times New Roman" charset="0"/>
              </a:rPr>
              <a:t>Lagrangian</a:t>
            </a:r>
            <a:r>
              <a:rPr lang="en-US" dirty="0" smtClean="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  <a:sym typeface="Times New Roman" charset="0"/>
              </a:rPr>
              <a:t> version should be revised.</a:t>
            </a:r>
            <a:endParaRPr lang="en-US" dirty="0">
              <a:solidFill>
                <a:schemeClr val="tx1"/>
              </a:solidFill>
              <a:latin typeface="Times New Roman" charset="0"/>
              <a:ea typeface="ＭＳ Ｐゴシック" charset="0"/>
              <a:cs typeface="ＭＳ Ｐゴシック" charset="0"/>
              <a:sym typeface="Times New Roman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15671" y="4060534"/>
            <a:ext cx="8229600" cy="6385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Gill Sans MT"/>
                <a:ea typeface="+mj-ea"/>
                <a:cs typeface="Gill Sans MT"/>
              </a:defRPr>
            </a:lvl1pPr>
          </a:lstStyle>
          <a:p>
            <a:r>
              <a:rPr lang="en-US" dirty="0" smtClean="0"/>
              <a:t>Plan</a:t>
            </a:r>
            <a:endParaRPr lang="en-US" dirty="0"/>
          </a:p>
        </p:txBody>
      </p:sp>
      <p:sp>
        <p:nvSpPr>
          <p:cNvPr id="6" name="Rectangle 5"/>
          <p:cNvSpPr>
            <a:spLocks/>
          </p:cNvSpPr>
          <p:nvPr/>
        </p:nvSpPr>
        <p:spPr bwMode="auto">
          <a:xfrm>
            <a:off x="406644" y="4564257"/>
            <a:ext cx="8414083" cy="1712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26162" tIns="26162" rIns="26162" bIns="26162"/>
          <a:lstStyle/>
          <a:p>
            <a:pPr marL="144000" indent="-144000" algn="just">
              <a:lnSpc>
                <a:spcPct val="150000"/>
              </a:lnSpc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  <a:latin typeface="Times New Roman Bold" charset="0"/>
                <a:ea typeface="ＭＳ Ｐゴシック" charset="0"/>
                <a:cs typeface="ＭＳ Ｐゴシック" charset="0"/>
                <a:sym typeface="Times New Roman Bold" charset="0"/>
              </a:rPr>
              <a:t>Revise</a:t>
            </a:r>
            <a:r>
              <a:rPr lang="en-US" dirty="0" smtClean="0">
                <a:solidFill>
                  <a:srgbClr val="FF0000"/>
                </a:solidFill>
                <a:latin typeface="Times New Roman Bold" charset="0"/>
                <a:ea typeface="ＭＳ Ｐゴシック" charset="0"/>
                <a:cs typeface="ＭＳ Ｐゴシック" charset="0"/>
                <a:sym typeface="Times New Roman Bold" charset="0"/>
              </a:rPr>
              <a:t> semi-</a:t>
            </a:r>
            <a:r>
              <a:rPr lang="en-US" dirty="0" err="1" smtClean="0">
                <a:solidFill>
                  <a:srgbClr val="FF0000"/>
                </a:solidFill>
                <a:latin typeface="Times New Roman Bold" charset="0"/>
                <a:ea typeface="ＭＳ Ｐゴシック" charset="0"/>
                <a:cs typeface="ＭＳ Ｐゴシック" charset="0"/>
                <a:sym typeface="Times New Roman Bold" charset="0"/>
              </a:rPr>
              <a:t>Lagrangian</a:t>
            </a:r>
            <a:r>
              <a:rPr lang="en-US" dirty="0" smtClean="0">
                <a:solidFill>
                  <a:srgbClr val="FF0000"/>
                </a:solidFill>
                <a:latin typeface="Times New Roman Bold" charset="0"/>
                <a:ea typeface="ＭＳ Ｐゴシック" charset="0"/>
                <a:cs typeface="ＭＳ Ｐゴシック" charset="0"/>
                <a:sym typeface="Times New Roman Bold" charset="0"/>
              </a:rPr>
              <a:t> </a:t>
            </a:r>
            <a:r>
              <a:rPr lang="en-US" dirty="0" smtClean="0">
                <a:latin typeface="Times New Roman Bold" charset="0"/>
                <a:ea typeface="ＭＳ Ｐゴシック" charset="0"/>
                <a:cs typeface="ＭＳ Ｐゴシック" charset="0"/>
                <a:sym typeface="Times New Roman Bold" charset="0"/>
              </a:rPr>
              <a:t>part for vapor (lateral boundary treatment)</a:t>
            </a:r>
            <a:r>
              <a:rPr lang="en-US" dirty="0" smtClean="0">
                <a:solidFill>
                  <a:srgbClr val="FF0000"/>
                </a:solidFill>
                <a:latin typeface="Times New Roman Bold" charset="0"/>
                <a:ea typeface="ＭＳ Ｐゴシック" charset="0"/>
                <a:cs typeface="ＭＳ Ｐゴシック" charset="0"/>
                <a:sym typeface="Times New Roman Bold" charset="0"/>
              </a:rPr>
              <a:t> </a:t>
            </a:r>
            <a:endParaRPr lang="en-US" dirty="0" smtClean="0">
              <a:latin typeface="Times New Roman Bold" charset="0"/>
              <a:ea typeface="ＭＳ Ｐゴシック" charset="0"/>
              <a:cs typeface="ＭＳ Ｐゴシック" charset="0"/>
              <a:sym typeface="Times New Roman Bold" charset="0"/>
            </a:endParaRPr>
          </a:p>
          <a:p>
            <a:pPr marL="144000" indent="-144000" algn="just">
              <a:lnSpc>
                <a:spcPct val="150000"/>
              </a:lnSpc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-US" dirty="0" smtClean="0">
                <a:latin typeface="Times New Roman Bold" charset="0"/>
                <a:ea typeface="ＭＳ Ｐゴシック" charset="0"/>
                <a:cs typeface="ＭＳ Ｐゴシック" charset="0"/>
                <a:sym typeface="Times New Roman Bold" charset="0"/>
              </a:rPr>
              <a:t>Physically based diffusion consideration</a:t>
            </a:r>
          </a:p>
          <a:p>
            <a:pPr marL="144000" indent="-144000" algn="just">
              <a:lnSpc>
                <a:spcPct val="150000"/>
              </a:lnSpc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-US" dirty="0" smtClean="0">
                <a:latin typeface="Times New Roman Bold" charset="0"/>
                <a:ea typeface="ＭＳ Ｐゴシック" charset="0"/>
                <a:cs typeface="ＭＳ Ｐゴシック" charset="0"/>
                <a:sym typeface="Times New Roman Bold" charset="0"/>
              </a:rPr>
              <a:t>Surface deposition process</a:t>
            </a:r>
          </a:p>
          <a:p>
            <a:pPr marL="144000" indent="-144000" algn="just">
              <a:lnSpc>
                <a:spcPct val="150000"/>
              </a:lnSpc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-US" dirty="0" smtClean="0">
                <a:latin typeface="Times New Roman Bold" charset="0"/>
                <a:ea typeface="ＭＳ Ｐゴシック" charset="0"/>
                <a:cs typeface="ＭＳ Ｐゴシック" charset="0"/>
                <a:sym typeface="Times New Roman Bold" charset="0"/>
              </a:rPr>
              <a:t>EVALUATION with available observation</a:t>
            </a:r>
          </a:p>
        </p:txBody>
      </p:sp>
    </p:spTree>
    <p:extLst>
      <p:ext uri="{BB962C8B-B14F-4D97-AF65-F5344CB8AC3E}">
        <p14:creationId xmlns:p14="http://schemas.microsoft.com/office/powerpoint/2010/main" val="3830833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644" y="1345866"/>
            <a:ext cx="8229600" cy="638579"/>
          </a:xfrm>
        </p:spPr>
        <p:txBody>
          <a:bodyPr/>
          <a:lstStyle/>
          <a:p>
            <a:pPr algn="ctr"/>
            <a:r>
              <a:rPr lang="en-US" dirty="0" smtClean="0"/>
              <a:t>Thank you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4B26B-5E12-784F-804E-7A66DE223372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2339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mp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99" y="624000"/>
            <a:ext cx="1888334" cy="1980000"/>
          </a:xfrm>
          <a:prstGeom prst="rect">
            <a:avLst/>
          </a:prstGeom>
        </p:spPr>
      </p:pic>
      <p:pic>
        <p:nvPicPr>
          <p:cNvPr id="5" name="Picture 4" descr="temp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99" y="2605200"/>
            <a:ext cx="1888334" cy="1980000"/>
          </a:xfrm>
          <a:prstGeom prst="rect">
            <a:avLst/>
          </a:prstGeom>
        </p:spPr>
      </p:pic>
      <p:pic>
        <p:nvPicPr>
          <p:cNvPr id="6" name="Picture 5" descr="temp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4876800"/>
            <a:ext cx="1600200" cy="1923528"/>
          </a:xfrm>
          <a:prstGeom prst="rect">
            <a:avLst/>
          </a:prstGeom>
        </p:spPr>
      </p:pic>
      <p:pic>
        <p:nvPicPr>
          <p:cNvPr id="7" name="Picture 6" descr="temp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4876800"/>
            <a:ext cx="1594719" cy="19235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01132" y="4722168"/>
            <a:ext cx="138026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900" dirty="0" smtClean="0">
                <a:latin typeface="Times New Roman"/>
                <a:cs typeface="Times New Roman"/>
              </a:rPr>
              <a:t>Specific humidity (g kg</a:t>
            </a:r>
            <a:r>
              <a:rPr lang="en-US" altLang="ko-KR" sz="900" baseline="30000" dirty="0" smtClean="0">
                <a:latin typeface="Times New Roman"/>
                <a:cs typeface="Times New Roman"/>
              </a:rPr>
              <a:t>-1</a:t>
            </a:r>
            <a:r>
              <a:rPr lang="en-US" altLang="ko-KR" sz="900" dirty="0" smtClean="0">
                <a:latin typeface="Times New Roman"/>
                <a:cs typeface="Times New Roman"/>
              </a:rPr>
              <a:t>)</a:t>
            </a:r>
            <a:endParaRPr lang="en-US" sz="900" dirty="0">
              <a:latin typeface="Times New Roman"/>
              <a:cs typeface="Times New Roman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3400" y="4722168"/>
            <a:ext cx="121676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900" dirty="0" smtClean="0">
                <a:latin typeface="Times New Roman"/>
                <a:cs typeface="Times New Roman"/>
              </a:rPr>
              <a:t>Relative humidity (%)</a:t>
            </a:r>
            <a:endParaRPr lang="en-US" sz="900" dirty="0">
              <a:latin typeface="Times New Roman"/>
              <a:cs typeface="Times New Roman"/>
            </a:endParaRPr>
          </a:p>
        </p:txBody>
      </p:sp>
      <p:pic>
        <p:nvPicPr>
          <p:cNvPr id="10" name="Picture 9" descr="temp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3616" y="609600"/>
            <a:ext cx="1929584" cy="1980000"/>
          </a:xfrm>
          <a:prstGeom prst="rect">
            <a:avLst/>
          </a:prstGeom>
        </p:spPr>
      </p:pic>
      <p:pic>
        <p:nvPicPr>
          <p:cNvPr id="11" name="Picture 10" descr="temp.g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3616" y="2590800"/>
            <a:ext cx="1929584" cy="1980000"/>
          </a:xfrm>
          <a:prstGeom prst="rect">
            <a:avLst/>
          </a:prstGeom>
        </p:spPr>
      </p:pic>
      <p:pic>
        <p:nvPicPr>
          <p:cNvPr id="12" name="Picture 11" descr="temp.gi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631398"/>
            <a:ext cx="1963077" cy="1980000"/>
          </a:xfrm>
          <a:prstGeom prst="rect">
            <a:avLst/>
          </a:prstGeom>
        </p:spPr>
      </p:pic>
      <p:pic>
        <p:nvPicPr>
          <p:cNvPr id="13" name="Picture 12" descr="temp.gi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2590800"/>
            <a:ext cx="1963077" cy="19800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52400" y="76200"/>
            <a:ext cx="474197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100" dirty="0" smtClean="0">
                <a:latin typeface="Times New Roman"/>
                <a:cs typeface="Times New Roman"/>
              </a:rPr>
              <a:t>Daily averaged variables </a:t>
            </a:r>
            <a:r>
              <a:rPr lang="en-US" sz="1100" dirty="0" smtClean="0">
                <a:latin typeface="Times New Roman"/>
                <a:cs typeface="Times New Roman"/>
              </a:rPr>
              <a:t>from </a:t>
            </a:r>
            <a:r>
              <a:rPr lang="en-US" sz="1100" dirty="0">
                <a:solidFill>
                  <a:srgbClr val="FF0000"/>
                </a:solidFill>
                <a:latin typeface="Times New Roman"/>
                <a:cs typeface="Times New Roman"/>
              </a:rPr>
              <a:t>15UTC 15 </a:t>
            </a:r>
            <a:r>
              <a:rPr lang="en-US" sz="1100" dirty="0">
                <a:latin typeface="Times New Roman"/>
                <a:cs typeface="Times New Roman"/>
              </a:rPr>
              <a:t>March 2011 to </a:t>
            </a:r>
            <a:r>
              <a:rPr lang="en-US" sz="1100" dirty="0">
                <a:solidFill>
                  <a:srgbClr val="FF0000"/>
                </a:solidFill>
                <a:latin typeface="Times New Roman"/>
                <a:cs typeface="Times New Roman"/>
              </a:rPr>
              <a:t>15UTC 16 </a:t>
            </a:r>
            <a:r>
              <a:rPr lang="en-US" sz="1100" dirty="0">
                <a:latin typeface="Times New Roman"/>
                <a:cs typeface="Times New Roman"/>
              </a:rPr>
              <a:t>March </a:t>
            </a:r>
            <a:r>
              <a:rPr lang="en-US" sz="1100" dirty="0" smtClean="0">
                <a:latin typeface="Times New Roman"/>
                <a:cs typeface="Times New Roman"/>
              </a:rPr>
              <a:t>2011</a:t>
            </a:r>
            <a:endParaRPr lang="en-US" sz="1100" dirty="0">
              <a:latin typeface="Times New Roman"/>
              <a:cs typeface="Times New Roman"/>
            </a:endParaRPr>
          </a:p>
        </p:txBody>
      </p:sp>
      <p:pic>
        <p:nvPicPr>
          <p:cNvPr id="15" name="Picture 14" descr="temp.gi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866" y="609600"/>
            <a:ext cx="1888334" cy="1980000"/>
          </a:xfrm>
          <a:prstGeom prst="rect">
            <a:avLst/>
          </a:prstGeom>
        </p:spPr>
      </p:pic>
      <p:pic>
        <p:nvPicPr>
          <p:cNvPr id="16" name="Picture 15" descr="temp.gi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866" y="2590800"/>
            <a:ext cx="1888334" cy="19800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09600" y="378768"/>
            <a:ext cx="101822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900" dirty="0" smtClean="0">
                <a:latin typeface="Times New Roman"/>
                <a:cs typeface="Times New Roman"/>
              </a:rPr>
              <a:t>total precipitation</a:t>
            </a:r>
            <a:endParaRPr lang="en-US" sz="900" dirty="0">
              <a:latin typeface="Times New Roman"/>
              <a:cs typeface="Times New Roman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683666" y="378768"/>
            <a:ext cx="102103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900" dirty="0" err="1" smtClean="0">
                <a:latin typeface="Times New Roman"/>
                <a:cs typeface="Times New Roman"/>
              </a:rPr>
              <a:t>Precipitable</a:t>
            </a:r>
            <a:r>
              <a:rPr lang="en-US" altLang="ko-KR" sz="900" dirty="0" smtClean="0">
                <a:latin typeface="Times New Roman"/>
                <a:cs typeface="Times New Roman"/>
              </a:rPr>
              <a:t> water</a:t>
            </a:r>
            <a:endParaRPr lang="en-US" sz="900" dirty="0">
              <a:latin typeface="Times New Roman"/>
              <a:cs typeface="Times New Roman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913293" y="378768"/>
            <a:ext cx="95410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900" dirty="0" smtClean="0">
                <a:latin typeface="Times New Roman"/>
                <a:cs typeface="Times New Roman"/>
              </a:rPr>
              <a:t>vertical velocity</a:t>
            </a:r>
            <a:endParaRPr lang="en-US" sz="900" dirty="0">
              <a:latin typeface="Times New Roman"/>
              <a:cs typeface="Times New Roman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239000" y="378768"/>
            <a:ext cx="9925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900" dirty="0" smtClean="0">
                <a:latin typeface="Times New Roman"/>
                <a:cs typeface="Times New Roman"/>
              </a:rPr>
              <a:t>specific humidity</a:t>
            </a:r>
            <a:endParaRPr lang="en-US" sz="900" dirty="0">
              <a:latin typeface="Times New Roman"/>
              <a:cs typeface="Times New Roman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038600" y="4953000"/>
            <a:ext cx="4887001" cy="6812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1400" dirty="0" smtClean="0">
                <a:latin typeface="Times New Roman"/>
                <a:cs typeface="Times New Roman"/>
              </a:rPr>
              <a:t>initiation of large-scale precipitation is </a:t>
            </a:r>
            <a:r>
              <a:rPr lang="en-US" sz="1400" dirty="0" err="1" smtClean="0">
                <a:latin typeface="Times New Roman"/>
                <a:cs typeface="Times New Roman"/>
              </a:rPr>
              <a:t>supersaturation</a:t>
            </a:r>
            <a:r>
              <a:rPr lang="en-US" sz="1400" dirty="0" smtClean="0">
                <a:latin typeface="Times New Roman"/>
                <a:cs typeface="Times New Roman"/>
              </a:rPr>
              <a:t> (&gt;100%)</a:t>
            </a:r>
          </a:p>
          <a:p>
            <a:pPr>
              <a:lnSpc>
                <a:spcPct val="140000"/>
              </a:lnSpc>
            </a:pPr>
            <a:r>
              <a:rPr lang="en-US" sz="1400" dirty="0" smtClean="0">
                <a:latin typeface="Times New Roman"/>
                <a:cs typeface="Times New Roman"/>
              </a:rPr>
              <a:t>initiation of convective precipitation is instability</a:t>
            </a:r>
            <a:endParaRPr lang="en-US" sz="14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404596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5671" y="177112"/>
            <a:ext cx="3517836" cy="638579"/>
          </a:xfrm>
        </p:spPr>
        <p:txBody>
          <a:bodyPr>
            <a:normAutofit/>
          </a:bodyPr>
          <a:lstStyle/>
          <a:p>
            <a:r>
              <a:rPr lang="en-US" dirty="0" smtClean="0"/>
              <a:t>Previous achievement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4B26B-5E12-784F-804E-7A66DE223372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4" name="Picture 3" descr="temp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9951" y="1070414"/>
            <a:ext cx="2258354" cy="2160000"/>
          </a:xfrm>
          <a:prstGeom prst="rect">
            <a:avLst/>
          </a:prstGeom>
        </p:spPr>
      </p:pic>
      <p:pic>
        <p:nvPicPr>
          <p:cNvPr id="6" name="Picture 5" descr="temp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1627" y="1070414"/>
            <a:ext cx="2258354" cy="2160000"/>
          </a:xfrm>
          <a:prstGeom prst="rect">
            <a:avLst/>
          </a:prstGeom>
        </p:spPr>
      </p:pic>
      <p:sp>
        <p:nvSpPr>
          <p:cNvPr id="8" name="Rectangle 3"/>
          <p:cNvSpPr>
            <a:spLocks/>
          </p:cNvSpPr>
          <p:nvPr/>
        </p:nvSpPr>
        <p:spPr bwMode="auto">
          <a:xfrm>
            <a:off x="406644" y="1792870"/>
            <a:ext cx="3339541" cy="1019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26162" tIns="26162" rIns="26162" bIns="26162"/>
          <a:lstStyle/>
          <a:p>
            <a:pPr marL="144000" indent="-144000" algn="just">
              <a:lnSpc>
                <a:spcPct val="150000"/>
              </a:lnSpc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-US" sz="1400" dirty="0" smtClean="0">
                <a:latin typeface="Times New Roman Bold" charset="0"/>
                <a:ea typeface="ＭＳ Ｐゴシック" charset="0"/>
                <a:cs typeface="ＭＳ Ｐゴシック" charset="0"/>
                <a:sym typeface="Times New Roman Bold" charset="0"/>
              </a:rPr>
              <a:t>In the original </a:t>
            </a:r>
            <a:r>
              <a:rPr lang="en-US" sz="1400" dirty="0" err="1" smtClean="0">
                <a:latin typeface="Times New Roman Bold" charset="0"/>
                <a:ea typeface="ＭＳ Ｐゴシック" charset="0"/>
                <a:cs typeface="ＭＳ Ｐゴシック" charset="0"/>
                <a:sym typeface="Times New Roman Bold" charset="0"/>
              </a:rPr>
              <a:t>IsoRSM</a:t>
            </a:r>
            <a:r>
              <a:rPr lang="en-US" sz="1400" dirty="0" smtClean="0">
                <a:latin typeface="Times New Roman Bold" charset="0"/>
                <a:ea typeface="ＭＳ Ｐゴシック" charset="0"/>
                <a:cs typeface="ＭＳ Ｐゴシック" charset="0"/>
                <a:sym typeface="Times New Roman Bold" charset="0"/>
              </a:rPr>
              <a:t>, radioactive tracer fields have </a:t>
            </a:r>
            <a:r>
              <a:rPr lang="en-US" sz="1400" dirty="0" smtClean="0">
                <a:solidFill>
                  <a:srgbClr val="FF0000"/>
                </a:solidFill>
                <a:latin typeface="Times New Roman Bold" charset="0"/>
                <a:ea typeface="ＭＳ Ｐゴシック" charset="0"/>
                <a:cs typeface="ＭＳ Ｐゴシック" charset="0"/>
                <a:sym typeface="Times New Roman Bold" charset="0"/>
              </a:rPr>
              <a:t>Gibbs phenomenon </a:t>
            </a:r>
            <a:r>
              <a:rPr lang="en-US" sz="1400" dirty="0" smtClean="0">
                <a:latin typeface="Times New Roman Bold" charset="0"/>
                <a:ea typeface="ＭＳ Ｐゴシック" charset="0"/>
                <a:cs typeface="ＭＳ Ｐゴシック" charset="0"/>
                <a:sym typeface="Times New Roman Bold" charset="0"/>
              </a:rPr>
              <a:t>which</a:t>
            </a:r>
            <a:r>
              <a:rPr lang="en-US" sz="1400" dirty="0" smtClean="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  <a:sym typeface="Times New Roman" charset="0"/>
              </a:rPr>
              <a:t> </a:t>
            </a:r>
            <a:r>
              <a:rPr lang="en-US" sz="1400" dirty="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  <a:sym typeface="Times New Roman" charset="0"/>
              </a:rPr>
              <a:t>is one disadvantage of </a:t>
            </a:r>
            <a:r>
              <a:rPr lang="en-US" sz="1400" dirty="0">
                <a:solidFill>
                  <a:srgbClr val="004080"/>
                </a:solidFill>
                <a:latin typeface="Times New Roman Bold" charset="0"/>
                <a:ea typeface="ＭＳ Ｐゴシック" charset="0"/>
                <a:cs typeface="ＭＳ Ｐゴシック" charset="0"/>
                <a:sym typeface="Times New Roman Bold" charset="0"/>
              </a:rPr>
              <a:t>spectral model system</a:t>
            </a:r>
            <a:r>
              <a:rPr lang="en-US" sz="1400" dirty="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  <a:sym typeface="Times New Roman" charset="0"/>
              </a:rPr>
              <a:t>. 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1248727" y="1395200"/>
            <a:ext cx="1643626" cy="384186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Original</a:t>
            </a:r>
            <a:endParaRPr lang="en-US" dirty="0"/>
          </a:p>
        </p:txBody>
      </p:sp>
      <p:grpSp>
        <p:nvGrpSpPr>
          <p:cNvPr id="17" name="Group 16"/>
          <p:cNvGrpSpPr/>
          <p:nvPr/>
        </p:nvGrpSpPr>
        <p:grpSpPr>
          <a:xfrm>
            <a:off x="406644" y="3951815"/>
            <a:ext cx="8503337" cy="2160000"/>
            <a:chOff x="406644" y="3951815"/>
            <a:chExt cx="8503337" cy="2160000"/>
          </a:xfrm>
        </p:grpSpPr>
        <p:pic>
          <p:nvPicPr>
            <p:cNvPr id="5" name="Picture 4" descr="temp.gi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09951" y="3951815"/>
              <a:ext cx="2258354" cy="2160000"/>
            </a:xfrm>
            <a:prstGeom prst="rect">
              <a:avLst/>
            </a:prstGeom>
          </p:spPr>
        </p:pic>
        <p:pic>
          <p:nvPicPr>
            <p:cNvPr id="7" name="Picture 6" descr="temp.gi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51627" y="3951815"/>
              <a:ext cx="2258354" cy="2160000"/>
            </a:xfrm>
            <a:prstGeom prst="rect">
              <a:avLst/>
            </a:prstGeom>
          </p:spPr>
        </p:pic>
        <p:sp>
          <p:nvSpPr>
            <p:cNvPr id="10" name="Rectangle 3"/>
            <p:cNvSpPr>
              <a:spLocks/>
            </p:cNvSpPr>
            <p:nvPr/>
          </p:nvSpPr>
          <p:spPr bwMode="auto">
            <a:xfrm>
              <a:off x="406644" y="4698608"/>
              <a:ext cx="3339541" cy="10195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26162" tIns="26162" rIns="26162" bIns="26162"/>
            <a:lstStyle/>
            <a:p>
              <a:pPr marL="144000" indent="-144000" algn="just">
                <a:lnSpc>
                  <a:spcPct val="150000"/>
                </a:lnSpc>
                <a:buClr>
                  <a:srgbClr val="000000"/>
                </a:buClr>
                <a:buSzPct val="100000"/>
                <a:buFont typeface="Arial"/>
                <a:buChar char="•"/>
              </a:pPr>
              <a:r>
                <a:rPr lang="en-US" sz="1400" dirty="0" smtClean="0">
                  <a:latin typeface="Times New Roman Bold" charset="0"/>
                  <a:ea typeface="ＭＳ Ｐゴシック" charset="0"/>
                  <a:cs typeface="ＭＳ Ｐゴシック" charset="0"/>
                  <a:sym typeface="Times New Roman Bold" charset="0"/>
                </a:rPr>
                <a:t>The Gibbs phenomenon is removed by replacing spectral tracer advection part with semi-</a:t>
              </a:r>
              <a:r>
                <a:rPr lang="en-US" sz="1400" dirty="0" err="1" smtClean="0">
                  <a:latin typeface="Times New Roman Bold" charset="0"/>
                  <a:ea typeface="ＭＳ Ｐゴシック" charset="0"/>
                  <a:cs typeface="ＭＳ Ｐゴシック" charset="0"/>
                  <a:sym typeface="Times New Roman Bold" charset="0"/>
                </a:rPr>
                <a:t>Lagrangian</a:t>
              </a:r>
              <a:r>
                <a:rPr lang="en-US" sz="1400" dirty="0" smtClean="0">
                  <a:latin typeface="Times New Roman Bold" charset="0"/>
                  <a:ea typeface="ＭＳ Ｐゴシック" charset="0"/>
                  <a:cs typeface="ＭＳ Ｐゴシック" charset="0"/>
                  <a:sym typeface="Times New Roman Bold" charset="0"/>
                </a:rPr>
                <a:t> advection scheme.</a:t>
              </a:r>
              <a:endParaRPr lang="en-US" sz="1400" dirty="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  <a:sym typeface="Times New Roman" charset="0"/>
              </a:endParaRP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1248727" y="4300938"/>
              <a:ext cx="1643626" cy="384186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/>
                <a:t>Semi-</a:t>
              </a:r>
              <a:r>
                <a:rPr lang="en-US" sz="1600" dirty="0" err="1" smtClean="0"/>
                <a:t>Lagrangian</a:t>
              </a:r>
              <a:endParaRPr lang="en-US" sz="1600" dirty="0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324191" y="4099085"/>
              <a:ext cx="49244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aseline="30000" dirty="0" smtClean="0">
                  <a:latin typeface="Times New Roman" charset="0"/>
                  <a:ea typeface="ＭＳ Ｐゴシック" charset="0"/>
                  <a:cs typeface="ＭＳ Ｐゴシック" charset="0"/>
                  <a:sym typeface="Times New Roman" charset="0"/>
                </a:rPr>
                <a:t>131</a:t>
              </a:r>
              <a:r>
                <a:rPr lang="en-US" dirty="0" smtClean="0">
                  <a:latin typeface="Times New Roman" charset="0"/>
                  <a:ea typeface="ＭＳ Ｐゴシック" charset="0"/>
                  <a:cs typeface="ＭＳ Ｐゴシック" charset="0"/>
                  <a:sym typeface="Times New Roman" charset="0"/>
                </a:rPr>
                <a:t>I</a:t>
              </a:r>
              <a:endParaRPr lang="en-US" dirty="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6818487" y="4095765"/>
              <a:ext cx="65929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aseline="30000" dirty="0" smtClean="0">
                  <a:latin typeface="Times New Roman" charset="0"/>
                  <a:ea typeface="ＭＳ Ｐゴシック" charset="0"/>
                  <a:cs typeface="ＭＳ Ｐゴシック" charset="0"/>
                  <a:sym typeface="Times New Roman" charset="0"/>
                </a:rPr>
                <a:t>137</a:t>
              </a:r>
              <a:r>
                <a:rPr lang="en-US" dirty="0" smtClean="0">
                  <a:latin typeface="Times New Roman" charset="0"/>
                  <a:ea typeface="ＭＳ Ｐゴシック" charset="0"/>
                  <a:cs typeface="ＭＳ Ｐゴシック" charset="0"/>
                  <a:sym typeface="Times New Roman" charset="0"/>
                </a:rPr>
                <a:t>Cs</a:t>
              </a:r>
              <a:endParaRPr lang="en-US" dirty="0"/>
            </a:p>
          </p:txBody>
        </p:sp>
      </p:grpSp>
      <p:sp>
        <p:nvSpPr>
          <p:cNvPr id="14" name="Rectangle 13"/>
          <p:cNvSpPr/>
          <p:nvPr/>
        </p:nvSpPr>
        <p:spPr>
          <a:xfrm>
            <a:off x="4324191" y="1210534"/>
            <a:ext cx="4924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aseline="30000" dirty="0" smtClean="0">
                <a:latin typeface="Times New Roman" charset="0"/>
                <a:ea typeface="ＭＳ Ｐゴシック" charset="0"/>
                <a:cs typeface="ＭＳ Ｐゴシック" charset="0"/>
                <a:sym typeface="Times New Roman" charset="0"/>
              </a:rPr>
              <a:t>131</a:t>
            </a:r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  <a:sym typeface="Times New Roman" charset="0"/>
              </a:rPr>
              <a:t>I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818487" y="1207214"/>
            <a:ext cx="6592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aseline="30000" dirty="0" smtClean="0">
                <a:latin typeface="Times New Roman" charset="0"/>
                <a:ea typeface="ＭＳ Ｐゴシック" charset="0"/>
                <a:cs typeface="ＭＳ Ｐゴシック" charset="0"/>
                <a:sym typeface="Times New Roman" charset="0"/>
              </a:rPr>
              <a:t>137</a:t>
            </a:r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  <a:sym typeface="Times New Roman" charset="0"/>
              </a:rPr>
              <a:t>Cs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4973644" y="661802"/>
            <a:ext cx="318359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latin typeface="Times New Roman Bold" charset="0"/>
                <a:ea typeface="ＭＳ Ｐゴシック" charset="0"/>
                <a:cs typeface="ＭＳ Ｐゴシック" charset="0"/>
                <a:sym typeface="Times New Roman Bold" charset="0"/>
              </a:rPr>
              <a:t>Atmospheric column accumulated tracers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30891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mp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512" y="1106697"/>
            <a:ext cx="1952816" cy="2520000"/>
          </a:xfrm>
          <a:prstGeom prst="rect">
            <a:avLst/>
          </a:prstGeom>
        </p:spPr>
      </p:pic>
      <p:pic>
        <p:nvPicPr>
          <p:cNvPr id="3" name="Picture 2" descr="temp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872" y="1106697"/>
            <a:ext cx="1952816" cy="2520000"/>
          </a:xfrm>
          <a:prstGeom prst="rect">
            <a:avLst/>
          </a:prstGeom>
        </p:spPr>
      </p:pic>
      <p:pic>
        <p:nvPicPr>
          <p:cNvPr id="4" name="Picture 3" descr="temp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232" y="1106697"/>
            <a:ext cx="1952816" cy="2520000"/>
          </a:xfrm>
          <a:prstGeom prst="rect">
            <a:avLst/>
          </a:prstGeom>
        </p:spPr>
      </p:pic>
      <p:pic>
        <p:nvPicPr>
          <p:cNvPr id="5" name="Picture 4" descr="temp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592" y="1106697"/>
            <a:ext cx="1952816" cy="2520000"/>
          </a:xfrm>
          <a:prstGeom prst="rect">
            <a:avLst/>
          </a:prstGeom>
        </p:spPr>
      </p:pic>
      <p:pic>
        <p:nvPicPr>
          <p:cNvPr id="6" name="Picture 5" descr="temp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512" y="3695700"/>
            <a:ext cx="1952816" cy="2520000"/>
          </a:xfrm>
          <a:prstGeom prst="rect">
            <a:avLst/>
          </a:prstGeom>
        </p:spPr>
      </p:pic>
      <p:pic>
        <p:nvPicPr>
          <p:cNvPr id="7" name="Picture 6" descr="temp.g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872" y="3695700"/>
            <a:ext cx="1952816" cy="2520000"/>
          </a:xfrm>
          <a:prstGeom prst="rect">
            <a:avLst/>
          </a:prstGeom>
        </p:spPr>
      </p:pic>
      <p:pic>
        <p:nvPicPr>
          <p:cNvPr id="8" name="Picture 7" descr="temp.gi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232" y="3695700"/>
            <a:ext cx="1952816" cy="2520000"/>
          </a:xfrm>
          <a:prstGeom prst="rect">
            <a:avLst/>
          </a:prstGeom>
        </p:spPr>
      </p:pic>
      <p:pic>
        <p:nvPicPr>
          <p:cNvPr id="9" name="Picture 8" descr="temp.gi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592" y="3695700"/>
            <a:ext cx="1952816" cy="2520000"/>
          </a:xfrm>
          <a:prstGeom prst="rect">
            <a:avLst/>
          </a:prstGeom>
        </p:spPr>
      </p:pic>
      <p:pic>
        <p:nvPicPr>
          <p:cNvPr id="10" name="Picture 9" descr="temp.gif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404" t="10512" r="1156" b="3194"/>
          <a:stretch/>
        </p:blipFill>
        <p:spPr>
          <a:xfrm>
            <a:off x="8350234" y="1767721"/>
            <a:ext cx="395853" cy="3326893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15670" y="132834"/>
            <a:ext cx="4842129" cy="629166"/>
          </a:xfrm>
        </p:spPr>
        <p:txBody>
          <a:bodyPr>
            <a:normAutofit/>
          </a:bodyPr>
          <a:lstStyle/>
          <a:p>
            <a:pPr algn="l"/>
            <a:r>
              <a:rPr lang="en-US" sz="3200" dirty="0" smtClean="0"/>
              <a:t>Specific humidity (g kg</a:t>
            </a:r>
            <a:r>
              <a:rPr lang="en-US" sz="3200" baseline="30000" dirty="0" smtClean="0"/>
              <a:t>-1</a:t>
            </a:r>
            <a:r>
              <a:rPr lang="en-US" sz="3200" dirty="0" smtClean="0"/>
              <a:t>)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774689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15670" y="132834"/>
            <a:ext cx="4842129" cy="629166"/>
          </a:xfrm>
        </p:spPr>
        <p:txBody>
          <a:bodyPr>
            <a:normAutofit/>
          </a:bodyPr>
          <a:lstStyle/>
          <a:p>
            <a:pPr algn="l"/>
            <a:r>
              <a:rPr lang="en-US" sz="3200" dirty="0" smtClean="0"/>
              <a:t>Relative humidity (%)</a:t>
            </a:r>
            <a:endParaRPr lang="en-US" sz="3200" dirty="0"/>
          </a:p>
        </p:txBody>
      </p:sp>
      <p:pic>
        <p:nvPicPr>
          <p:cNvPr id="5" name="Picture 4" descr="temp.gi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681" t="17479" b="10405"/>
          <a:stretch/>
        </p:blipFill>
        <p:spPr>
          <a:xfrm>
            <a:off x="8695687" y="2037594"/>
            <a:ext cx="368741" cy="2986296"/>
          </a:xfrm>
          <a:prstGeom prst="rect">
            <a:avLst/>
          </a:prstGeom>
        </p:spPr>
      </p:pic>
      <p:pic>
        <p:nvPicPr>
          <p:cNvPr id="6" name="Picture 5" descr="temp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143000"/>
            <a:ext cx="1952820" cy="2520000"/>
          </a:xfrm>
          <a:prstGeom prst="rect">
            <a:avLst/>
          </a:prstGeom>
        </p:spPr>
      </p:pic>
      <p:pic>
        <p:nvPicPr>
          <p:cNvPr id="7" name="Picture 6" descr="temp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260" y="1143000"/>
            <a:ext cx="1952820" cy="2520000"/>
          </a:xfrm>
          <a:prstGeom prst="rect">
            <a:avLst/>
          </a:prstGeom>
        </p:spPr>
      </p:pic>
      <p:pic>
        <p:nvPicPr>
          <p:cNvPr id="8" name="Picture 7" descr="temp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120" y="1143000"/>
            <a:ext cx="1952820" cy="2520000"/>
          </a:xfrm>
          <a:prstGeom prst="rect">
            <a:avLst/>
          </a:prstGeom>
        </p:spPr>
      </p:pic>
      <p:pic>
        <p:nvPicPr>
          <p:cNvPr id="9" name="Picture 8" descr="temp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2980" y="1143000"/>
            <a:ext cx="1952820" cy="2520000"/>
          </a:xfrm>
          <a:prstGeom prst="rect">
            <a:avLst/>
          </a:prstGeom>
        </p:spPr>
      </p:pic>
      <p:pic>
        <p:nvPicPr>
          <p:cNvPr id="10" name="Picture 9" descr="temp.g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728400"/>
            <a:ext cx="1952820" cy="2520000"/>
          </a:xfrm>
          <a:prstGeom prst="rect">
            <a:avLst/>
          </a:prstGeom>
        </p:spPr>
      </p:pic>
      <p:pic>
        <p:nvPicPr>
          <p:cNvPr id="11" name="Picture 10" descr="temp.gi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260" y="3728400"/>
            <a:ext cx="1952820" cy="2520000"/>
          </a:xfrm>
          <a:prstGeom prst="rect">
            <a:avLst/>
          </a:prstGeom>
        </p:spPr>
      </p:pic>
      <p:pic>
        <p:nvPicPr>
          <p:cNvPr id="12" name="Picture 11" descr="temp.gi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120" y="3728400"/>
            <a:ext cx="1952820" cy="2520000"/>
          </a:xfrm>
          <a:prstGeom prst="rect">
            <a:avLst/>
          </a:prstGeom>
        </p:spPr>
      </p:pic>
      <p:pic>
        <p:nvPicPr>
          <p:cNvPr id="13" name="Picture 12" descr="temp.gi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2980" y="3728400"/>
            <a:ext cx="1952820" cy="25200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724400" y="457200"/>
            <a:ext cx="191726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100" dirty="0" smtClean="0">
                <a:latin typeface="Times New Roman"/>
                <a:cs typeface="Times New Roman"/>
              </a:rPr>
              <a:t>White contour : RH 99% level</a:t>
            </a:r>
            <a:endParaRPr lang="en-US" sz="11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06922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5671" y="177112"/>
            <a:ext cx="4600588" cy="638579"/>
          </a:xfrm>
        </p:spPr>
        <p:txBody>
          <a:bodyPr/>
          <a:lstStyle/>
          <a:p>
            <a:r>
              <a:rPr lang="en-US" baseline="30000" dirty="0" smtClean="0"/>
              <a:t>137</a:t>
            </a:r>
            <a:r>
              <a:rPr lang="en-US" dirty="0" smtClean="0"/>
              <a:t>Cs 3D field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4B26B-5E12-784F-804E-7A66DE223372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4" name="cs137_ver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724" y="1521767"/>
            <a:ext cx="4516780" cy="3387585"/>
          </a:xfrm>
          <a:prstGeom prst="rect">
            <a:avLst/>
          </a:prstGeom>
        </p:spPr>
      </p:pic>
      <p:pic>
        <p:nvPicPr>
          <p:cNvPr id="5" name="cs137_sl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05874" y="1521767"/>
            <a:ext cx="4516780" cy="338758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74017" y="1110918"/>
            <a:ext cx="1787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Times New Roman"/>
                <a:cs typeface="Times New Roman"/>
              </a:rPr>
              <a:t>Original </a:t>
            </a:r>
            <a:r>
              <a:rPr lang="en-US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IsoRSM</a:t>
            </a:r>
            <a:endParaRPr lang="en-US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641878" y="1110918"/>
            <a:ext cx="2614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Times New Roman"/>
                <a:cs typeface="Times New Roman"/>
              </a:rPr>
              <a:t>Semi-</a:t>
            </a:r>
            <a:r>
              <a:rPr lang="en-US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Lagrangian</a:t>
            </a:r>
            <a:r>
              <a:rPr lang="en-US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IsoRSM</a:t>
            </a:r>
            <a:endParaRPr lang="en-US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9" name="Rectangle 3"/>
          <p:cNvSpPr>
            <a:spLocks/>
          </p:cNvSpPr>
          <p:nvPr/>
        </p:nvSpPr>
        <p:spPr bwMode="auto">
          <a:xfrm>
            <a:off x="577410" y="5197189"/>
            <a:ext cx="3339541" cy="1019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26162" tIns="26162" rIns="26162" bIns="26162"/>
          <a:lstStyle/>
          <a:p>
            <a:pPr marL="144000" indent="-144000" algn="just">
              <a:lnSpc>
                <a:spcPct val="150000"/>
              </a:lnSpc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-US" sz="1400" dirty="0" smtClean="0">
                <a:solidFill>
                  <a:srgbClr val="000000"/>
                </a:solidFill>
                <a:latin typeface="Times New Roman Bold" charset="0"/>
                <a:ea typeface="ＭＳ Ｐゴシック" charset="0"/>
                <a:cs typeface="ＭＳ Ｐゴシック" charset="0"/>
                <a:sym typeface="Times New Roman Bold" charset="0"/>
              </a:rPr>
              <a:t>Gibbs phenomenon</a:t>
            </a:r>
            <a:endParaRPr lang="en-US" sz="1400" dirty="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  <a:sym typeface="Times New Roman" charset="0"/>
            </a:endParaRPr>
          </a:p>
        </p:txBody>
      </p:sp>
      <p:sp>
        <p:nvSpPr>
          <p:cNvPr id="10" name="Rectangle 3"/>
          <p:cNvSpPr>
            <a:spLocks/>
          </p:cNvSpPr>
          <p:nvPr/>
        </p:nvSpPr>
        <p:spPr bwMode="auto">
          <a:xfrm>
            <a:off x="5212425" y="5197189"/>
            <a:ext cx="3339541" cy="1019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26162" tIns="26162" rIns="26162" bIns="26162"/>
          <a:lstStyle/>
          <a:p>
            <a:pPr marL="144000" indent="-144000" algn="just">
              <a:lnSpc>
                <a:spcPct val="150000"/>
              </a:lnSpc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-US" sz="1400" dirty="0" smtClean="0">
                <a:latin typeface="Times New Roman Bold" charset="0"/>
                <a:ea typeface="ＭＳ Ｐゴシック" charset="0"/>
                <a:cs typeface="ＭＳ Ｐゴシック" charset="0"/>
                <a:sym typeface="Times New Roman Bold" charset="0"/>
              </a:rPr>
              <a:t>No Gibbs phenomenon</a:t>
            </a:r>
          </a:p>
          <a:p>
            <a:pPr marL="144000" indent="-144000" algn="just">
              <a:lnSpc>
                <a:spcPct val="150000"/>
              </a:lnSpc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-US" sz="1400" dirty="0" smtClean="0">
                <a:latin typeface="Times New Roman Bold" charset="0"/>
                <a:ea typeface="ＭＳ Ｐゴシック" charset="0"/>
                <a:cs typeface="ＭＳ Ｐゴシック" charset="0"/>
                <a:sym typeface="Times New Roman Bold" charset="0"/>
              </a:rPr>
              <a:t>Less diffusion</a:t>
            </a:r>
          </a:p>
          <a:p>
            <a:pPr marL="144000" indent="-144000" algn="just">
              <a:lnSpc>
                <a:spcPct val="150000"/>
              </a:lnSpc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-US" sz="1400" dirty="0" smtClean="0">
                <a:latin typeface="Times New Roman Bold" charset="0"/>
                <a:ea typeface="ＭＳ Ｐゴシック" charset="0"/>
                <a:cs typeface="ＭＳ Ｐゴシック" charset="0"/>
                <a:sym typeface="Times New Roman Bold" charset="0"/>
              </a:rPr>
              <a:t>Less upward propagation</a:t>
            </a:r>
            <a:endParaRPr lang="en-US" sz="1400" dirty="0">
              <a:latin typeface="Times New Roman" charset="0"/>
              <a:ea typeface="ＭＳ Ｐゴシック" charset="0"/>
              <a:cs typeface="ＭＳ Ｐゴシック" charset="0"/>
              <a:sym typeface="Times New Roman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01143" y="212545"/>
            <a:ext cx="2710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Animation by Prof. Yoshimura</a:t>
            </a:r>
            <a:endParaRPr lang="en-US" sz="1600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57426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99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199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4B26B-5E12-784F-804E-7A66DE223372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4" name="Picture 3" descr="movie_1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704" y="454441"/>
            <a:ext cx="5682788" cy="2880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18819" y="115887"/>
            <a:ext cx="4506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Times New Roman"/>
                <a:cs typeface="Times New Roman"/>
              </a:rPr>
              <a:t>vertical cross section for </a:t>
            </a:r>
            <a:r>
              <a:rPr lang="en-US" sz="1600" baseline="30000" dirty="0" smtClean="0">
                <a:latin typeface="Times New Roman"/>
                <a:cs typeface="Times New Roman"/>
              </a:rPr>
              <a:t>131</a:t>
            </a:r>
            <a:r>
              <a:rPr lang="en-US" sz="1600" dirty="0" smtClean="0">
                <a:latin typeface="Times New Roman"/>
                <a:cs typeface="Times New Roman"/>
              </a:rPr>
              <a:t>I</a:t>
            </a:r>
            <a:r>
              <a:rPr lang="ko-KR" altLang="en-US" sz="1600" dirty="0" smtClean="0">
                <a:latin typeface="Times New Roman"/>
                <a:cs typeface="Times New Roman"/>
              </a:rPr>
              <a:t> </a:t>
            </a:r>
            <a:r>
              <a:rPr lang="en-US" altLang="ko-KR" sz="1600" dirty="0" smtClean="0">
                <a:latin typeface="Times New Roman"/>
                <a:cs typeface="Times New Roman"/>
              </a:rPr>
              <a:t>averaged for 37~38°N</a:t>
            </a:r>
            <a:endParaRPr lang="en-US" sz="1600" dirty="0">
              <a:latin typeface="Times New Roman"/>
              <a:cs typeface="Times New Roman"/>
            </a:endParaRPr>
          </a:p>
        </p:txBody>
      </p:sp>
      <p:pic>
        <p:nvPicPr>
          <p:cNvPr id="6" name="Picture 5" descr="Cs137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704" y="3978000"/>
            <a:ext cx="5682788" cy="2880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18819" y="3634806"/>
            <a:ext cx="45704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Times New Roman"/>
                <a:cs typeface="Times New Roman"/>
              </a:rPr>
              <a:t>vertical cross section for </a:t>
            </a:r>
            <a:r>
              <a:rPr lang="en-US" sz="1600" baseline="30000" dirty="0" smtClean="0">
                <a:latin typeface="Times New Roman"/>
                <a:cs typeface="Times New Roman"/>
              </a:rPr>
              <a:t>137</a:t>
            </a:r>
            <a:r>
              <a:rPr lang="en-US" sz="1600" dirty="0" smtClean="0">
                <a:latin typeface="Times New Roman"/>
                <a:cs typeface="Times New Roman"/>
              </a:rPr>
              <a:t>Cs</a:t>
            </a:r>
            <a:r>
              <a:rPr lang="ko-KR" altLang="en-US" sz="1600" dirty="0" smtClean="0">
                <a:latin typeface="Times New Roman"/>
                <a:cs typeface="Times New Roman"/>
              </a:rPr>
              <a:t> </a:t>
            </a:r>
            <a:r>
              <a:rPr lang="en-US" altLang="ko-KR" sz="1600" dirty="0" smtClean="0">
                <a:latin typeface="Times New Roman"/>
                <a:cs typeface="Times New Roman"/>
              </a:rPr>
              <a:t>averaged for 37~38°N</a:t>
            </a:r>
            <a:endParaRPr lang="en-US" sz="16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77963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Precipitation 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4B26B-5E12-784F-804E-7A66DE223372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4" name="Picture 3" descr="temp.gi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746" t="2582" r="1140" b="4394"/>
          <a:stretch/>
        </p:blipFill>
        <p:spPr>
          <a:xfrm>
            <a:off x="8614488" y="1054910"/>
            <a:ext cx="392851" cy="3931370"/>
          </a:xfrm>
          <a:prstGeom prst="rect">
            <a:avLst/>
          </a:prstGeom>
        </p:spPr>
      </p:pic>
      <p:pic>
        <p:nvPicPr>
          <p:cNvPr id="5" name="Picture 4" descr="temp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91" y="1751429"/>
            <a:ext cx="2584077" cy="304414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11900" y="1465465"/>
            <a:ext cx="6078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 smtClean="0">
                <a:latin typeface="Times New Roman"/>
                <a:cs typeface="Times New Roman"/>
              </a:rPr>
              <a:t>TMPA</a:t>
            </a:r>
            <a:endParaRPr lang="en-US" sz="1200" dirty="0">
              <a:latin typeface="Times New Roman"/>
              <a:cs typeface="Times New Roman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5671" y="1054910"/>
            <a:ext cx="34721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 smtClean="0">
                <a:latin typeface="Times New Roman"/>
                <a:cs typeface="Times New Roman"/>
              </a:rPr>
              <a:t>16 days averaged precipitation (mm d</a:t>
            </a:r>
            <a:r>
              <a:rPr lang="en-US" altLang="ko-KR" sz="1600" baseline="30000" dirty="0" smtClean="0">
                <a:latin typeface="Times New Roman"/>
                <a:cs typeface="Times New Roman"/>
              </a:rPr>
              <a:t>-1</a:t>
            </a:r>
            <a:r>
              <a:rPr lang="en-US" altLang="ko-KR" sz="1600" dirty="0" smtClean="0">
                <a:latin typeface="Times New Roman"/>
                <a:cs typeface="Times New Roman"/>
              </a:rPr>
              <a:t>)</a:t>
            </a:r>
            <a:endParaRPr lang="en-US" sz="1600" dirty="0">
              <a:latin typeface="Times New Roman"/>
              <a:cs typeface="Times New Roman"/>
            </a:endParaRPr>
          </a:p>
        </p:txBody>
      </p:sp>
      <p:pic>
        <p:nvPicPr>
          <p:cNvPr id="8" name="Picture 7" descr="temp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474" y="1751429"/>
            <a:ext cx="2584077" cy="3044149"/>
          </a:xfrm>
          <a:prstGeom prst="rect">
            <a:avLst/>
          </a:prstGeom>
        </p:spPr>
      </p:pic>
      <p:pic>
        <p:nvPicPr>
          <p:cNvPr id="9" name="Picture 8" descr="temp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1157" y="1751429"/>
            <a:ext cx="2584077" cy="304414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34957" y="1456259"/>
            <a:ext cx="12491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Original </a:t>
            </a:r>
            <a:r>
              <a:rPr lang="en-US" sz="1200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IsoRSM</a:t>
            </a:r>
            <a:endParaRPr lang="en-US" sz="1200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20444" y="1447053"/>
            <a:ext cx="18133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Semi-</a:t>
            </a:r>
            <a:r>
              <a:rPr lang="en-US" sz="1200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Lagrangian</a:t>
            </a:r>
            <a:r>
              <a:rPr lang="en-US" sz="12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1200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IsoRSM</a:t>
            </a:r>
            <a:endParaRPr lang="en-US" sz="1200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948355" y="4986280"/>
            <a:ext cx="21595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 smtClean="0">
                <a:latin typeface="Times New Roman"/>
                <a:cs typeface="Times New Roman"/>
              </a:rPr>
              <a:t>Too weak precipitation </a:t>
            </a:r>
          </a:p>
          <a:p>
            <a:r>
              <a:rPr lang="en-US" altLang="ko-KR" sz="1400" dirty="0" smtClean="0">
                <a:latin typeface="Times New Roman"/>
                <a:cs typeface="Times New Roman"/>
              </a:rPr>
              <a:t>in semi-</a:t>
            </a:r>
            <a:r>
              <a:rPr lang="en-US" altLang="ko-KR" sz="1400" dirty="0" err="1" smtClean="0">
                <a:latin typeface="Times New Roman"/>
                <a:cs typeface="Times New Roman"/>
              </a:rPr>
              <a:t>Lagrangian</a:t>
            </a:r>
            <a:r>
              <a:rPr lang="en-US" altLang="ko-KR" sz="1400" dirty="0" smtClean="0">
                <a:latin typeface="Times New Roman"/>
                <a:cs typeface="Times New Roman"/>
              </a:rPr>
              <a:t> version</a:t>
            </a:r>
            <a:endParaRPr lang="en-US" sz="14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97648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Precipitation 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4B26B-5E12-784F-804E-7A66DE223372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12" name="Picture 11" descr="temp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420" y="1206110"/>
            <a:ext cx="2248747" cy="2357908"/>
          </a:xfrm>
          <a:prstGeom prst="rect">
            <a:avLst/>
          </a:prstGeom>
        </p:spPr>
      </p:pic>
      <p:pic>
        <p:nvPicPr>
          <p:cNvPr id="13" name="Picture 12" descr="temp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9220" y="1206110"/>
            <a:ext cx="2248746" cy="2357908"/>
          </a:xfrm>
          <a:prstGeom prst="rect">
            <a:avLst/>
          </a:prstGeom>
        </p:spPr>
      </p:pic>
      <p:pic>
        <p:nvPicPr>
          <p:cNvPr id="14" name="Picture 13" descr="temp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3475" y="1206109"/>
            <a:ext cx="2248745" cy="2357909"/>
          </a:xfrm>
          <a:prstGeom prst="rect">
            <a:avLst/>
          </a:prstGeom>
        </p:spPr>
      </p:pic>
      <p:pic>
        <p:nvPicPr>
          <p:cNvPr id="15" name="Picture 14" descr="temp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420" y="3699871"/>
            <a:ext cx="2248746" cy="2357908"/>
          </a:xfrm>
          <a:prstGeom prst="rect">
            <a:avLst/>
          </a:prstGeom>
        </p:spPr>
      </p:pic>
      <p:pic>
        <p:nvPicPr>
          <p:cNvPr id="16" name="Picture 15" descr="temp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9220" y="3699870"/>
            <a:ext cx="2248745" cy="2357909"/>
          </a:xfrm>
          <a:prstGeom prst="rect">
            <a:avLst/>
          </a:prstGeom>
        </p:spPr>
      </p:pic>
      <p:pic>
        <p:nvPicPr>
          <p:cNvPr id="17" name="Picture 16" descr="temp.g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3474" y="3699871"/>
            <a:ext cx="2248746" cy="2357908"/>
          </a:xfrm>
          <a:prstGeom prst="rect">
            <a:avLst/>
          </a:prstGeom>
        </p:spPr>
      </p:pic>
      <p:sp>
        <p:nvSpPr>
          <p:cNvPr id="18" name="Equal 17"/>
          <p:cNvSpPr/>
          <p:nvPr/>
        </p:nvSpPr>
        <p:spPr>
          <a:xfrm>
            <a:off x="3347569" y="2431253"/>
            <a:ext cx="439251" cy="352645"/>
          </a:xfrm>
          <a:prstGeom prst="mathEqual">
            <a:avLst>
              <a:gd name="adj1" fmla="val 17860"/>
              <a:gd name="adj2" fmla="val 19307"/>
            </a:avLst>
          </a:prstGeom>
          <a:gradFill>
            <a:gsLst>
              <a:gs pos="0">
                <a:schemeClr val="accent2">
                  <a:lumMod val="75000"/>
                </a:schemeClr>
              </a:gs>
              <a:gs pos="100000">
                <a:schemeClr val="accent2">
                  <a:lumMod val="20000"/>
                  <a:lumOff val="80000"/>
                </a:schemeClr>
              </a:gs>
            </a:gsLst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Equal 18"/>
          <p:cNvSpPr/>
          <p:nvPr/>
        </p:nvSpPr>
        <p:spPr>
          <a:xfrm>
            <a:off x="3347569" y="4790734"/>
            <a:ext cx="439251" cy="352645"/>
          </a:xfrm>
          <a:prstGeom prst="mathEqual">
            <a:avLst>
              <a:gd name="adj1" fmla="val 17860"/>
              <a:gd name="adj2" fmla="val 19307"/>
            </a:avLst>
          </a:prstGeom>
          <a:gradFill>
            <a:gsLst>
              <a:gs pos="0">
                <a:schemeClr val="accent2">
                  <a:lumMod val="75000"/>
                </a:schemeClr>
              </a:gs>
              <a:gs pos="100000">
                <a:schemeClr val="accent2">
                  <a:lumMod val="20000"/>
                  <a:lumOff val="80000"/>
                </a:schemeClr>
              </a:gs>
            </a:gsLst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Plus 19"/>
          <p:cNvSpPr/>
          <p:nvPr/>
        </p:nvSpPr>
        <p:spPr>
          <a:xfrm>
            <a:off x="6242067" y="2431253"/>
            <a:ext cx="363754" cy="352645"/>
          </a:xfrm>
          <a:prstGeom prst="mathPlus">
            <a:avLst/>
          </a:prstGeom>
          <a:gradFill>
            <a:gsLst>
              <a:gs pos="0">
                <a:schemeClr val="accent2">
                  <a:lumMod val="75000"/>
                </a:schemeClr>
              </a:gs>
              <a:gs pos="100000">
                <a:schemeClr val="accent2">
                  <a:lumMod val="20000"/>
                  <a:lumOff val="80000"/>
                </a:schemeClr>
              </a:gs>
            </a:gsLst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Plus 20"/>
          <p:cNvSpPr/>
          <p:nvPr/>
        </p:nvSpPr>
        <p:spPr>
          <a:xfrm>
            <a:off x="6225220" y="4790734"/>
            <a:ext cx="363754" cy="352645"/>
          </a:xfrm>
          <a:prstGeom prst="mathPlus">
            <a:avLst/>
          </a:prstGeom>
          <a:gradFill>
            <a:gsLst>
              <a:gs pos="0">
                <a:schemeClr val="accent2">
                  <a:lumMod val="75000"/>
                </a:schemeClr>
              </a:gs>
              <a:gs pos="100000">
                <a:schemeClr val="accent2">
                  <a:lumMod val="20000"/>
                  <a:lumOff val="80000"/>
                </a:schemeClr>
              </a:gs>
            </a:gsLst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481670" y="6086561"/>
            <a:ext cx="8163601" cy="6812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1400" dirty="0" smtClean="0">
                <a:latin typeface="Times New Roman"/>
                <a:cs typeface="Times New Roman"/>
              </a:rPr>
              <a:t>Most of rainfall in the </a:t>
            </a:r>
            <a:r>
              <a:rPr lang="en-US" sz="14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original version </a:t>
            </a:r>
            <a:r>
              <a:rPr lang="en-US" sz="1400" dirty="0" smtClean="0">
                <a:latin typeface="Times New Roman"/>
                <a:cs typeface="Times New Roman"/>
              </a:rPr>
              <a:t>consist of large-scale precipitation which is calculated by cloud physics.</a:t>
            </a:r>
          </a:p>
          <a:p>
            <a:pPr>
              <a:lnSpc>
                <a:spcPct val="140000"/>
              </a:lnSpc>
            </a:pPr>
            <a:r>
              <a:rPr lang="en-US" sz="1400" dirty="0" smtClean="0">
                <a:latin typeface="Times New Roman"/>
                <a:cs typeface="Times New Roman"/>
              </a:rPr>
              <a:t>But, there are no large-scale rainfall over the ocean in the </a:t>
            </a:r>
            <a:r>
              <a:rPr lang="en-US" sz="1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semi-</a:t>
            </a:r>
            <a:r>
              <a:rPr lang="en-US" sz="1400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lagrangian</a:t>
            </a:r>
            <a:r>
              <a:rPr lang="en-US" sz="1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 version</a:t>
            </a:r>
            <a:r>
              <a:rPr lang="en-US" sz="1400" dirty="0" smtClean="0">
                <a:latin typeface="Times New Roman"/>
                <a:cs typeface="Times New Roman"/>
              </a:rPr>
              <a:t>. </a:t>
            </a:r>
            <a:endParaRPr lang="en-US" sz="1400" dirty="0">
              <a:latin typeface="Times New Roman"/>
              <a:cs typeface="Times New Roman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1180387" y="711267"/>
            <a:ext cx="1456789" cy="448574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Total precipitation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4142436" y="711267"/>
            <a:ext cx="1456789" cy="448574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Convective precipitation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6828459" y="707995"/>
            <a:ext cx="1456789" cy="448574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Large-scale precipitation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107818" y="2232267"/>
            <a:ext cx="747703" cy="27652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Org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107818" y="4790734"/>
            <a:ext cx="747703" cy="276522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SL</a:t>
            </a:r>
            <a:endParaRPr lang="en-US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335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Hybrid tracer calculation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4B26B-5E12-784F-804E-7A66DE223372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53137" y="2327314"/>
            <a:ext cx="35327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Times New Roman"/>
                <a:cs typeface="Times New Roman"/>
              </a:rPr>
              <a:t>48 hour averaged Precipitation (mm d</a:t>
            </a:r>
            <a:r>
              <a:rPr lang="en-US" sz="1600" baseline="30000" dirty="0" smtClean="0">
                <a:latin typeface="Times New Roman"/>
                <a:cs typeface="Times New Roman"/>
              </a:rPr>
              <a:t>-1</a:t>
            </a:r>
            <a:r>
              <a:rPr lang="en-US" sz="1600" dirty="0" smtClean="0">
                <a:latin typeface="Times New Roman"/>
                <a:cs typeface="Times New Roman"/>
              </a:rPr>
              <a:t>)</a:t>
            </a:r>
            <a:endParaRPr lang="en-US" sz="1600" dirty="0">
              <a:latin typeface="Times New Roman"/>
              <a:cs typeface="Times New Roman"/>
            </a:endParaRPr>
          </a:p>
        </p:txBody>
      </p:sp>
      <p:pic>
        <p:nvPicPr>
          <p:cNvPr id="5" name="Picture 4" descr="temp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644" y="3179229"/>
            <a:ext cx="2343108" cy="2586410"/>
          </a:xfrm>
          <a:prstGeom prst="rect">
            <a:avLst/>
          </a:prstGeom>
        </p:spPr>
      </p:pic>
      <p:pic>
        <p:nvPicPr>
          <p:cNvPr id="6" name="Picture 5" descr="temp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6005" y="3179229"/>
            <a:ext cx="2343108" cy="2586410"/>
          </a:xfrm>
          <a:prstGeom prst="rect">
            <a:avLst/>
          </a:prstGeom>
        </p:spPr>
      </p:pic>
      <p:pic>
        <p:nvPicPr>
          <p:cNvPr id="7" name="Picture 6" descr="temp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3751" y="3179229"/>
            <a:ext cx="2343108" cy="258641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1400840" y="2902707"/>
            <a:ext cx="747703" cy="27652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Org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903853" y="2902707"/>
            <a:ext cx="747703" cy="276522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SL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6397946" y="2902707"/>
            <a:ext cx="747703" cy="276522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Hybrid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53137" y="1081702"/>
            <a:ext cx="35327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Times New Roman"/>
                <a:cs typeface="Times New Roman"/>
              </a:rPr>
              <a:t>Vapor part : spectral</a:t>
            </a:r>
          </a:p>
          <a:p>
            <a:r>
              <a:rPr lang="en-US" sz="2000" dirty="0" smtClean="0">
                <a:latin typeface="Times New Roman"/>
                <a:cs typeface="Times New Roman"/>
              </a:rPr>
              <a:t>Tracer part : semi-</a:t>
            </a:r>
            <a:r>
              <a:rPr lang="en-US" sz="2000" dirty="0" err="1" smtClean="0">
                <a:latin typeface="Times New Roman"/>
                <a:cs typeface="Times New Roman"/>
              </a:rPr>
              <a:t>Lagrangian</a:t>
            </a:r>
            <a:endParaRPr lang="en-US" sz="20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92210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Hybrid tracer calculation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4B26B-5E12-784F-804E-7A66DE223372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4" name="Picture 3" descr="temp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441" y="1290088"/>
            <a:ext cx="2273646" cy="2520000"/>
          </a:xfrm>
          <a:prstGeom prst="rect">
            <a:avLst/>
          </a:prstGeom>
        </p:spPr>
      </p:pic>
      <p:pic>
        <p:nvPicPr>
          <p:cNvPr id="5" name="Picture 4" descr="temp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7118" y="1290088"/>
            <a:ext cx="2273646" cy="2520000"/>
          </a:xfrm>
          <a:prstGeom prst="rect">
            <a:avLst/>
          </a:prstGeom>
        </p:spPr>
      </p:pic>
      <p:pic>
        <p:nvPicPr>
          <p:cNvPr id="6" name="Picture 5" descr="temp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7818" y="1290088"/>
            <a:ext cx="2273646" cy="2520000"/>
          </a:xfrm>
          <a:prstGeom prst="rect">
            <a:avLst/>
          </a:prstGeom>
        </p:spPr>
      </p:pic>
      <p:pic>
        <p:nvPicPr>
          <p:cNvPr id="7" name="Picture 6" descr="temp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441" y="4036651"/>
            <a:ext cx="2273646" cy="2520000"/>
          </a:xfrm>
          <a:prstGeom prst="rect">
            <a:avLst/>
          </a:prstGeom>
        </p:spPr>
      </p:pic>
      <p:pic>
        <p:nvPicPr>
          <p:cNvPr id="8" name="Picture 7" descr="temp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7118" y="4036651"/>
            <a:ext cx="2273646" cy="2520000"/>
          </a:xfrm>
          <a:prstGeom prst="rect">
            <a:avLst/>
          </a:prstGeom>
        </p:spPr>
      </p:pic>
      <p:pic>
        <p:nvPicPr>
          <p:cNvPr id="9" name="Picture 8" descr="temp.g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7818" y="4036651"/>
            <a:ext cx="2273646" cy="2520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945089" y="346130"/>
            <a:ext cx="35327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Times New Roman"/>
                <a:cs typeface="Times New Roman"/>
              </a:rPr>
              <a:t>Column accumulated tracer</a:t>
            </a:r>
            <a:endParaRPr lang="en-US" sz="1600" dirty="0">
              <a:latin typeface="Times New Roman"/>
              <a:cs typeface="Times New Roman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733008" y="1151827"/>
            <a:ext cx="747703" cy="27652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Org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4236021" y="1151827"/>
            <a:ext cx="747703" cy="276522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SL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6730114" y="1151827"/>
            <a:ext cx="747703" cy="276522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Hybrid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1733008" y="3898390"/>
            <a:ext cx="747703" cy="27652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Org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4236021" y="3898390"/>
            <a:ext cx="747703" cy="276522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SL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6730114" y="3898390"/>
            <a:ext cx="747703" cy="276522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Hybrid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91500" y="2156808"/>
            <a:ext cx="4924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aseline="30000" dirty="0" smtClean="0">
                <a:latin typeface="Times New Roman" charset="0"/>
                <a:ea typeface="ＭＳ Ｐゴシック" charset="0"/>
                <a:cs typeface="ＭＳ Ｐゴシック" charset="0"/>
                <a:sym typeface="Times New Roman" charset="0"/>
              </a:rPr>
              <a:t>131</a:t>
            </a:r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  <a:sym typeface="Times New Roman" charset="0"/>
              </a:rPr>
              <a:t>I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624650" y="4978285"/>
            <a:ext cx="6592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aseline="30000" dirty="0" smtClean="0">
                <a:latin typeface="Times New Roman" charset="0"/>
                <a:ea typeface="ＭＳ Ｐゴシック" charset="0"/>
                <a:cs typeface="ＭＳ Ｐゴシック" charset="0"/>
                <a:sym typeface="Times New Roman" charset="0"/>
              </a:rPr>
              <a:t>137</a:t>
            </a:r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  <a:sym typeface="Times New Roman" charset="0"/>
              </a:rPr>
              <a:t>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0903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temp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967" y="1269000"/>
            <a:ext cx="2160000" cy="2160000"/>
          </a:xfrm>
          <a:prstGeom prst="rect">
            <a:avLst/>
          </a:prstGeom>
        </p:spPr>
      </p:pic>
      <p:pic>
        <p:nvPicPr>
          <p:cNvPr id="20" name="Picture 19" descr="temp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0441" y="1269000"/>
            <a:ext cx="2160000" cy="2160000"/>
          </a:xfrm>
          <a:prstGeom prst="rect">
            <a:avLst/>
          </a:prstGeom>
        </p:spPr>
      </p:pic>
      <p:pic>
        <p:nvPicPr>
          <p:cNvPr id="21" name="Picture 20" descr="temp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5460" y="1269000"/>
            <a:ext cx="2160000" cy="2160000"/>
          </a:xfrm>
          <a:prstGeom prst="rect">
            <a:avLst/>
          </a:prstGeom>
        </p:spPr>
      </p:pic>
      <p:pic>
        <p:nvPicPr>
          <p:cNvPr id="22" name="Picture 21" descr="temp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967" y="4041379"/>
            <a:ext cx="2160000" cy="2160000"/>
          </a:xfrm>
          <a:prstGeom prst="rect">
            <a:avLst/>
          </a:prstGeom>
        </p:spPr>
      </p:pic>
      <p:pic>
        <p:nvPicPr>
          <p:cNvPr id="23" name="Picture 22" descr="temp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0441" y="4041379"/>
            <a:ext cx="2160000" cy="2160000"/>
          </a:xfrm>
          <a:prstGeom prst="rect">
            <a:avLst/>
          </a:prstGeom>
        </p:spPr>
      </p:pic>
      <p:pic>
        <p:nvPicPr>
          <p:cNvPr id="24" name="Picture 23" descr="temp.g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5460" y="4041379"/>
            <a:ext cx="2160000" cy="2160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Hybrid tracer calculation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4B26B-5E12-784F-804E-7A66DE223372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505859" y="379544"/>
            <a:ext cx="35327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Times New Roman"/>
                <a:cs typeface="Times New Roman"/>
              </a:rPr>
              <a:t>Surface deposition : </a:t>
            </a:r>
            <a:r>
              <a:rPr lang="en-US" sz="1600" baseline="30000" dirty="0" smtClean="0">
                <a:latin typeface="Times New Roman"/>
                <a:cs typeface="Times New Roman"/>
              </a:rPr>
              <a:t>131</a:t>
            </a:r>
            <a:r>
              <a:rPr lang="en-US" sz="1600" dirty="0" smtClean="0">
                <a:latin typeface="Times New Roman"/>
                <a:cs typeface="Times New Roman"/>
              </a:rPr>
              <a:t>I</a:t>
            </a:r>
            <a:endParaRPr lang="en-US" sz="1600" dirty="0">
              <a:latin typeface="Times New Roman"/>
              <a:cs typeface="Times New Roman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733008" y="1151827"/>
            <a:ext cx="747703" cy="27652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Org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4236021" y="1151827"/>
            <a:ext cx="747703" cy="276522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SL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6730114" y="1151827"/>
            <a:ext cx="747703" cy="276522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Hybrid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1733008" y="3898390"/>
            <a:ext cx="747703" cy="27652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Org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4236021" y="3898390"/>
            <a:ext cx="747703" cy="276522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SL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6730114" y="3898390"/>
            <a:ext cx="747703" cy="276522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Hybrid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135178" y="2246287"/>
            <a:ext cx="1456789" cy="349044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Dry deposition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135178" y="4949260"/>
            <a:ext cx="1456789" cy="349044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Wet deposition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2315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1193</TotalTime>
  <Words>603</Words>
  <Application>Microsoft Macintosh PowerPoint</Application>
  <PresentationFormat>On-screen Show (4:3)</PresentationFormat>
  <Paragraphs>166</Paragraphs>
  <Slides>21</Slides>
  <Notes>1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Semi-Lagrangian advection scheme  for radioactive tracers  in a regional spectral model</vt:lpstr>
      <vt:lpstr>Previous achievement</vt:lpstr>
      <vt:lpstr>137Cs 3D field</vt:lpstr>
      <vt:lpstr>PowerPoint Presentation</vt:lpstr>
      <vt:lpstr>Precipitation </vt:lpstr>
      <vt:lpstr>Precipitation </vt:lpstr>
      <vt:lpstr>Hybrid tracer calculation</vt:lpstr>
      <vt:lpstr>Hybrid tracer calculation</vt:lpstr>
      <vt:lpstr>Hybrid tracer calculation</vt:lpstr>
      <vt:lpstr>Hybrid tracer calculation</vt:lpstr>
      <vt:lpstr>Diffusion effect</vt:lpstr>
      <vt:lpstr>Diffusion effect</vt:lpstr>
      <vt:lpstr>Diffusion effect</vt:lpstr>
      <vt:lpstr>Diffusion effect</vt:lpstr>
      <vt:lpstr>Vertical structure</vt:lpstr>
      <vt:lpstr>Vertical structure</vt:lpstr>
      <vt:lpstr>Summary</vt:lpstr>
      <vt:lpstr>Thank you</vt:lpstr>
      <vt:lpstr>PowerPoint Presentation</vt:lpstr>
      <vt:lpstr>Specific humidity (g kg-1)</vt:lpstr>
      <vt:lpstr>Relative humidity (%)</vt:lpstr>
    </vt:vector>
  </TitlesOfParts>
  <Company>Yonsei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Eun-Chul Chang</dc:creator>
  <cp:lastModifiedBy>Eun-Chul Chang</cp:lastModifiedBy>
  <cp:revision>98</cp:revision>
  <dcterms:created xsi:type="dcterms:W3CDTF">2013-03-26T05:31:05Z</dcterms:created>
  <dcterms:modified xsi:type="dcterms:W3CDTF">2013-06-03T03:22:03Z</dcterms:modified>
</cp:coreProperties>
</file>