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4" r:id="rId2"/>
    <p:sldId id="357" r:id="rId3"/>
    <p:sldId id="347" r:id="rId4"/>
    <p:sldId id="359" r:id="rId5"/>
    <p:sldId id="360" r:id="rId6"/>
    <p:sldId id="374" r:id="rId7"/>
    <p:sldId id="363" r:id="rId8"/>
    <p:sldId id="371" r:id="rId9"/>
    <p:sldId id="376" r:id="rId10"/>
    <p:sldId id="366" r:id="rId11"/>
    <p:sldId id="365" r:id="rId12"/>
    <p:sldId id="350" r:id="rId13"/>
    <p:sldId id="375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5" autoAdjust="0"/>
    <p:restoredTop sz="93384" autoAdjust="0"/>
  </p:normalViewPr>
  <p:slideViewPr>
    <p:cSldViewPr snapToGrid="0" snapToObjects="1">
      <p:cViewPr>
        <p:scale>
          <a:sx n="100" d="100"/>
          <a:sy n="100" d="100"/>
        </p:scale>
        <p:origin x="-107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5918;&#23556;&#32218;&#37327;&#28204;&#23450;_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esktop:&#27700;&#29872;&#22659;&#23398;&#20250;2013:Tokyo%20Bay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7700;&#29872;&#22659;&#23398;&#20250;2012:&#27700;&#29872;&#22659;&#12398;&#22259;&#65343;&#25918;&#23556;&#32218;&#37327;&#28204;&#23450;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5918;&#23556;&#32218;&#37327;&#28204;&#23450;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5918;&#23556;&#32218;&#37327;&#28204;&#23450;_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5918;&#23556;&#32218;&#37327;&#28204;&#23450;_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5918;&#23556;&#32218;&#37327;&#28204;&#23450;_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5918;&#23556;&#32218;&#37327;&#28204;&#23450;_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Documents:&#25918;&#23556;&#24615;&#26680;&#31278;:&#25918;&#23556;&#32218;&#37327;&#28204;&#23450;_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io:Library:Mail%20Downloads:Tokyo%20Ba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江戸川!$W$25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江戸川!$O$26:$O$41</c:f>
              <c:numCache>
                <c:formatCode>General</c:formatCode>
                <c:ptCount val="16"/>
                <c:pt idx="0">
                  <c:v>0.0</c:v>
                </c:pt>
                <c:pt idx="1">
                  <c:v>1.08</c:v>
                </c:pt>
                <c:pt idx="2">
                  <c:v>2.09</c:v>
                </c:pt>
                <c:pt idx="3">
                  <c:v>3.38</c:v>
                </c:pt>
                <c:pt idx="4">
                  <c:v>5.4</c:v>
                </c:pt>
                <c:pt idx="5">
                  <c:v>8.2</c:v>
                </c:pt>
                <c:pt idx="6">
                  <c:v>9.7</c:v>
                </c:pt>
                <c:pt idx="7">
                  <c:v>13.9</c:v>
                </c:pt>
                <c:pt idx="8">
                  <c:v>14.0</c:v>
                </c:pt>
                <c:pt idx="9">
                  <c:v>24.6</c:v>
                </c:pt>
                <c:pt idx="10">
                  <c:v>24.6</c:v>
                </c:pt>
                <c:pt idx="11">
                  <c:v>31.1</c:v>
                </c:pt>
                <c:pt idx="12">
                  <c:v>38.9</c:v>
                </c:pt>
                <c:pt idx="13">
                  <c:v>38.9</c:v>
                </c:pt>
                <c:pt idx="14">
                  <c:v>46.3</c:v>
                </c:pt>
                <c:pt idx="15">
                  <c:v>57.4</c:v>
                </c:pt>
              </c:numCache>
            </c:numRef>
          </c:xVal>
          <c:yVal>
            <c:numRef>
              <c:f>江戸川!$W$26:$W$41</c:f>
              <c:numCache>
                <c:formatCode>General</c:formatCode>
                <c:ptCount val="16"/>
                <c:pt idx="1">
                  <c:v>3.474329767401651</c:v>
                </c:pt>
                <c:pt idx="3">
                  <c:v>48.85776235408571</c:v>
                </c:pt>
                <c:pt idx="4">
                  <c:v>31.84438775778043</c:v>
                </c:pt>
                <c:pt idx="5">
                  <c:v>119.2683992832255</c:v>
                </c:pt>
                <c:pt idx="6">
                  <c:v>116.290568209682</c:v>
                </c:pt>
                <c:pt idx="7">
                  <c:v>139.1648035348565</c:v>
                </c:pt>
                <c:pt idx="8">
                  <c:v>112.0009825</c:v>
                </c:pt>
                <c:pt idx="9">
                  <c:v>97.42481012658217</c:v>
                </c:pt>
                <c:pt idx="10">
                  <c:v>79.0742465753425</c:v>
                </c:pt>
                <c:pt idx="11">
                  <c:v>73.88232199546469</c:v>
                </c:pt>
                <c:pt idx="12">
                  <c:v>88.05333333333323</c:v>
                </c:pt>
                <c:pt idx="13">
                  <c:v>36.46366067931278</c:v>
                </c:pt>
                <c:pt idx="14">
                  <c:v>33.99162331339544</c:v>
                </c:pt>
                <c:pt idx="15">
                  <c:v>39.69554580896686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江戸川!$X$25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江戸川!$O$26:$O$41</c:f>
              <c:numCache>
                <c:formatCode>General</c:formatCode>
                <c:ptCount val="16"/>
                <c:pt idx="0">
                  <c:v>0.0</c:v>
                </c:pt>
                <c:pt idx="1">
                  <c:v>1.08</c:v>
                </c:pt>
                <c:pt idx="2">
                  <c:v>2.09</c:v>
                </c:pt>
                <c:pt idx="3">
                  <c:v>3.38</c:v>
                </c:pt>
                <c:pt idx="4">
                  <c:v>5.4</c:v>
                </c:pt>
                <c:pt idx="5">
                  <c:v>8.2</c:v>
                </c:pt>
                <c:pt idx="6">
                  <c:v>9.7</c:v>
                </c:pt>
                <c:pt idx="7">
                  <c:v>13.9</c:v>
                </c:pt>
                <c:pt idx="8">
                  <c:v>14.0</c:v>
                </c:pt>
                <c:pt idx="9">
                  <c:v>24.6</c:v>
                </c:pt>
                <c:pt idx="10">
                  <c:v>24.6</c:v>
                </c:pt>
                <c:pt idx="11">
                  <c:v>31.1</c:v>
                </c:pt>
                <c:pt idx="12">
                  <c:v>38.9</c:v>
                </c:pt>
                <c:pt idx="13">
                  <c:v>38.9</c:v>
                </c:pt>
                <c:pt idx="14">
                  <c:v>46.3</c:v>
                </c:pt>
                <c:pt idx="15">
                  <c:v>57.4</c:v>
                </c:pt>
              </c:numCache>
            </c:numRef>
          </c:xVal>
          <c:yVal>
            <c:numRef>
              <c:f>江戸川!$X$26:$X$41</c:f>
              <c:numCache>
                <c:formatCode>General</c:formatCode>
                <c:ptCount val="16"/>
                <c:pt idx="1">
                  <c:v>11.23520827586207</c:v>
                </c:pt>
                <c:pt idx="3">
                  <c:v>52.66503879310344</c:v>
                </c:pt>
                <c:pt idx="4">
                  <c:v>34.32588468648704</c:v>
                </c:pt>
                <c:pt idx="5">
                  <c:v>132.1336553625983</c:v>
                </c:pt>
                <c:pt idx="6">
                  <c:v>141.4234402601288</c:v>
                </c:pt>
                <c:pt idx="7">
                  <c:v>154.69711271357</c:v>
                </c:pt>
                <c:pt idx="8">
                  <c:v>142.67942</c:v>
                </c:pt>
                <c:pt idx="9">
                  <c:v>113.7681012658228</c:v>
                </c:pt>
                <c:pt idx="10">
                  <c:v>85.23616438356164</c:v>
                </c:pt>
                <c:pt idx="11">
                  <c:v>79.63965532879818</c:v>
                </c:pt>
                <c:pt idx="12">
                  <c:v>108.3733333333333</c:v>
                </c:pt>
                <c:pt idx="13">
                  <c:v>49.13139723574506</c:v>
                </c:pt>
                <c:pt idx="14">
                  <c:v>36.64044512449575</c:v>
                </c:pt>
                <c:pt idx="15">
                  <c:v>42.7888499025341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592312"/>
        <c:axId val="-2136589288"/>
      </c:scatterChart>
      <c:valAx>
        <c:axId val="-213659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589288"/>
        <c:crosses val="autoZero"/>
        <c:crossBetween val="midCat"/>
      </c:valAx>
      <c:valAx>
        <c:axId val="-2136589288"/>
        <c:scaling>
          <c:orientation val="minMax"/>
          <c:max val="2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5923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Cs134</c:v>
          </c:tx>
          <c:cat>
            <c:multiLvlStrRef>
              <c:f>Sheet3!$B$26:$C$30</c:f>
              <c:multiLvlStrCache>
                <c:ptCount val="5"/>
                <c:lvl>
                  <c:pt idx="0">
                    <c:v>May</c:v>
                  </c:pt>
                  <c:pt idx="1">
                    <c:v>June</c:v>
                  </c:pt>
                  <c:pt idx="2">
                    <c:v>July</c:v>
                  </c:pt>
                  <c:pt idx="3">
                    <c:v>August</c:v>
                  </c:pt>
                  <c:pt idx="4">
                    <c:v>October</c:v>
                  </c:pt>
                </c:lvl>
                <c:lvl>
                  <c:pt idx="0">
                    <c:v>Stn-98</c:v>
                  </c:pt>
                </c:lvl>
              </c:multiLvlStrCache>
            </c:multiLvlStrRef>
          </c:cat>
          <c:val>
            <c:numRef>
              <c:f>Sheet3!$D$26:$D$30</c:f>
              <c:numCache>
                <c:formatCode>General</c:formatCode>
                <c:ptCount val="5"/>
                <c:pt idx="0">
                  <c:v>4.696741854636587</c:v>
                </c:pt>
                <c:pt idx="1">
                  <c:v>18.24954351795492</c:v>
                </c:pt>
                <c:pt idx="2">
                  <c:v>19.58885017421603</c:v>
                </c:pt>
                <c:pt idx="3">
                  <c:v>6.428816466552314</c:v>
                </c:pt>
                <c:pt idx="4">
                  <c:v>43.54763749031713</c:v>
                </c:pt>
              </c:numCache>
            </c:numRef>
          </c:val>
          <c:smooth val="0"/>
        </c:ser>
        <c:ser>
          <c:idx val="1"/>
          <c:order val="1"/>
          <c:tx>
            <c:v>Cs137</c:v>
          </c:tx>
          <c:cat>
            <c:multiLvlStrRef>
              <c:f>Sheet3!$B$26:$C$30</c:f>
              <c:multiLvlStrCache>
                <c:ptCount val="5"/>
                <c:lvl>
                  <c:pt idx="0">
                    <c:v>May</c:v>
                  </c:pt>
                  <c:pt idx="1">
                    <c:v>June</c:v>
                  </c:pt>
                  <c:pt idx="2">
                    <c:v>July</c:v>
                  </c:pt>
                  <c:pt idx="3">
                    <c:v>August</c:v>
                  </c:pt>
                  <c:pt idx="4">
                    <c:v>October</c:v>
                  </c:pt>
                </c:lvl>
                <c:lvl>
                  <c:pt idx="0">
                    <c:v>Stn-98</c:v>
                  </c:pt>
                </c:lvl>
              </c:multiLvlStrCache>
            </c:multiLvlStrRef>
          </c:cat>
          <c:val>
            <c:numRef>
              <c:f>Sheet3!$E$26:$E$30</c:f>
              <c:numCache>
                <c:formatCode>General</c:formatCode>
                <c:ptCount val="5"/>
                <c:pt idx="0">
                  <c:v>12.765664160401</c:v>
                </c:pt>
                <c:pt idx="1">
                  <c:v>49.60194765672549</c:v>
                </c:pt>
                <c:pt idx="2">
                  <c:v>26.62108013937283</c:v>
                </c:pt>
                <c:pt idx="3">
                  <c:v>17.47341337907372</c:v>
                </c:pt>
                <c:pt idx="4">
                  <c:v>106.5255615801704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177224"/>
        <c:axId val="-2136174248"/>
      </c:lineChart>
      <c:catAx>
        <c:axId val="-21361772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6174248"/>
        <c:crosses val="autoZero"/>
        <c:auto val="1"/>
        <c:lblAlgn val="ctr"/>
        <c:lblOffset val="100"/>
        <c:noMultiLvlLbl val="0"/>
      </c:catAx>
      <c:valAx>
        <c:axId val="-2136174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Bq/kg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36177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江戸川!$L$25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江戸川!$G$26:$G$41</c:f>
              <c:numCache>
                <c:formatCode>General</c:formatCode>
                <c:ptCount val="16"/>
                <c:pt idx="0">
                  <c:v>0.0</c:v>
                </c:pt>
                <c:pt idx="1">
                  <c:v>1.08</c:v>
                </c:pt>
                <c:pt idx="2">
                  <c:v>2.09</c:v>
                </c:pt>
                <c:pt idx="3">
                  <c:v>3.38</c:v>
                </c:pt>
                <c:pt idx="4">
                  <c:v>5.4</c:v>
                </c:pt>
                <c:pt idx="5">
                  <c:v>8.2</c:v>
                </c:pt>
                <c:pt idx="6">
                  <c:v>9.7</c:v>
                </c:pt>
                <c:pt idx="7">
                  <c:v>13.9</c:v>
                </c:pt>
                <c:pt idx="8">
                  <c:v>14.0</c:v>
                </c:pt>
                <c:pt idx="9">
                  <c:v>24.6</c:v>
                </c:pt>
                <c:pt idx="10">
                  <c:v>24.6</c:v>
                </c:pt>
                <c:pt idx="11">
                  <c:v>31.1</c:v>
                </c:pt>
                <c:pt idx="12">
                  <c:v>38.9</c:v>
                </c:pt>
                <c:pt idx="13">
                  <c:v>38.9</c:v>
                </c:pt>
                <c:pt idx="14">
                  <c:v>46.3</c:v>
                </c:pt>
                <c:pt idx="15">
                  <c:v>57.4</c:v>
                </c:pt>
              </c:numCache>
            </c:numRef>
          </c:xVal>
          <c:yVal>
            <c:numRef>
              <c:f>江戸川!$L$26:$L$41</c:f>
              <c:numCache>
                <c:formatCode>0_);[Red]\(0\)</c:formatCode>
                <c:ptCount val="16"/>
                <c:pt idx="0">
                  <c:v>0.0</c:v>
                </c:pt>
                <c:pt idx="1">
                  <c:v>11.05827586206897</c:v>
                </c:pt>
                <c:pt idx="2">
                  <c:v>24.98883116883117</c:v>
                </c:pt>
                <c:pt idx="3">
                  <c:v>33.1748275862067</c:v>
                </c:pt>
                <c:pt idx="4">
                  <c:v>147.3039933396492</c:v>
                </c:pt>
                <c:pt idx="5">
                  <c:v>769.9126375458484</c:v>
                </c:pt>
                <c:pt idx="6">
                  <c:v>606.8958656832274</c:v>
                </c:pt>
                <c:pt idx="7">
                  <c:v>289.9048254002333</c:v>
                </c:pt>
                <c:pt idx="8">
                  <c:v>176.3795</c:v>
                </c:pt>
                <c:pt idx="9">
                  <c:v>97.42481012658205</c:v>
                </c:pt>
                <c:pt idx="10">
                  <c:v>79.0742465753425</c:v>
                </c:pt>
                <c:pt idx="11">
                  <c:v>71.26444444444446</c:v>
                </c:pt>
                <c:pt idx="12">
                  <c:v>130.0</c:v>
                </c:pt>
                <c:pt idx="13">
                  <c:v>23.11279279279279</c:v>
                </c:pt>
                <c:pt idx="14">
                  <c:v>21.1443956043956</c:v>
                </c:pt>
                <c:pt idx="15">
                  <c:v>23.75481481481481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江戸川!$M$25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江戸川!$G$26:$G$41</c:f>
              <c:numCache>
                <c:formatCode>General</c:formatCode>
                <c:ptCount val="16"/>
                <c:pt idx="0">
                  <c:v>0.0</c:v>
                </c:pt>
                <c:pt idx="1">
                  <c:v>1.08</c:v>
                </c:pt>
                <c:pt idx="2">
                  <c:v>2.09</c:v>
                </c:pt>
                <c:pt idx="3">
                  <c:v>3.38</c:v>
                </c:pt>
                <c:pt idx="4">
                  <c:v>5.4</c:v>
                </c:pt>
                <c:pt idx="5">
                  <c:v>8.2</c:v>
                </c:pt>
                <c:pt idx="6">
                  <c:v>9.7</c:v>
                </c:pt>
                <c:pt idx="7">
                  <c:v>13.9</c:v>
                </c:pt>
                <c:pt idx="8">
                  <c:v>14.0</c:v>
                </c:pt>
                <c:pt idx="9">
                  <c:v>24.6</c:v>
                </c:pt>
                <c:pt idx="10">
                  <c:v>24.6</c:v>
                </c:pt>
                <c:pt idx="11">
                  <c:v>31.1</c:v>
                </c:pt>
                <c:pt idx="12">
                  <c:v>38.9</c:v>
                </c:pt>
                <c:pt idx="13">
                  <c:v>38.9</c:v>
                </c:pt>
                <c:pt idx="14">
                  <c:v>46.3</c:v>
                </c:pt>
                <c:pt idx="15">
                  <c:v>57.4</c:v>
                </c:pt>
              </c:numCache>
            </c:numRef>
          </c:xVal>
          <c:yVal>
            <c:numRef>
              <c:f>江戸川!$M$26:$M$41</c:f>
              <c:numCache>
                <c:formatCode>0_);[Red]\(0\)</c:formatCode>
                <c:ptCount val="16"/>
                <c:pt idx="0">
                  <c:v>0.0</c:v>
                </c:pt>
                <c:pt idx="1">
                  <c:v>35.76</c:v>
                </c:pt>
                <c:pt idx="2">
                  <c:v>35.9148051948052</c:v>
                </c:pt>
                <c:pt idx="3">
                  <c:v>35.76</c:v>
                </c:pt>
                <c:pt idx="4">
                  <c:v>158.7827634714208</c:v>
                </c:pt>
                <c:pt idx="5">
                  <c:v>852.9616538846234</c:v>
                </c:pt>
                <c:pt idx="6">
                  <c:v>738.05900621118</c:v>
                </c:pt>
                <c:pt idx="7">
                  <c:v>322.2613643105138</c:v>
                </c:pt>
                <c:pt idx="8">
                  <c:v>224.692</c:v>
                </c:pt>
                <c:pt idx="9">
                  <c:v>113.7681012658228</c:v>
                </c:pt>
                <c:pt idx="10">
                  <c:v>85.23616438356164</c:v>
                </c:pt>
                <c:pt idx="11">
                  <c:v>76.81777777777778</c:v>
                </c:pt>
                <c:pt idx="12">
                  <c:v>160.0</c:v>
                </c:pt>
                <c:pt idx="13">
                  <c:v>31.14234234234218</c:v>
                </c:pt>
                <c:pt idx="14">
                  <c:v>22.79208791208791</c:v>
                </c:pt>
                <c:pt idx="15">
                  <c:v>25.60592592592592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560120"/>
        <c:axId val="-2136557016"/>
      </c:scatterChart>
      <c:valAx>
        <c:axId val="-213656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557016"/>
        <c:crosses val="autoZero"/>
        <c:crossBetween val="midCat"/>
      </c:valAx>
      <c:valAx>
        <c:axId val="-2136557016"/>
        <c:scaling>
          <c:orientation val="minMax"/>
        </c:scaling>
        <c:delete val="0"/>
        <c:axPos val="l"/>
        <c:majorGridlines/>
        <c:numFmt formatCode="0_);[Red]\(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560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時間変化!$K$3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時間変化!$J$4:$J$11</c:f>
              <c:numCache>
                <c:formatCode>General</c:formatCode>
                <c:ptCount val="8"/>
                <c:pt idx="0">
                  <c:v>-3.3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3.2</c:v>
                </c:pt>
                <c:pt idx="6">
                  <c:v>5.0</c:v>
                </c:pt>
                <c:pt idx="7">
                  <c:v>16.0</c:v>
                </c:pt>
              </c:numCache>
            </c:numRef>
          </c:xVal>
          <c:yVal>
            <c:numRef>
              <c:f>時間変化!$K$4:$K$11</c:f>
              <c:numCache>
                <c:formatCode>0_);[Red]\(0\)</c:formatCode>
                <c:ptCount val="8"/>
                <c:pt idx="0">
                  <c:v>359.1728</c:v>
                </c:pt>
                <c:pt idx="1">
                  <c:v>476.4537142857142</c:v>
                </c:pt>
                <c:pt idx="2">
                  <c:v>343.5964285714286</c:v>
                </c:pt>
                <c:pt idx="3">
                  <c:v>121.5246315789474</c:v>
                </c:pt>
                <c:pt idx="4">
                  <c:v>65.4469387755102</c:v>
                </c:pt>
                <c:pt idx="5">
                  <c:v>251.521568627451</c:v>
                </c:pt>
                <c:pt idx="6">
                  <c:v>56.83113924050634</c:v>
                </c:pt>
                <c:pt idx="7">
                  <c:v>19.05089108910891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時間変化!$L$3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時間変化!$J$4:$J$11</c:f>
              <c:numCache>
                <c:formatCode>General</c:formatCode>
                <c:ptCount val="8"/>
                <c:pt idx="0">
                  <c:v>-3.3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3.2</c:v>
                </c:pt>
                <c:pt idx="6">
                  <c:v>5.0</c:v>
                </c:pt>
                <c:pt idx="7">
                  <c:v>16.0</c:v>
                </c:pt>
              </c:numCache>
            </c:numRef>
          </c:xVal>
          <c:yVal>
            <c:numRef>
              <c:f>時間変化!$L$4:$L$11</c:f>
              <c:numCache>
                <c:formatCode>0_);[Red]\(0\)</c:formatCode>
                <c:ptCount val="8"/>
                <c:pt idx="0">
                  <c:v>470.1248</c:v>
                </c:pt>
                <c:pt idx="1">
                  <c:v>553.088</c:v>
                </c:pt>
                <c:pt idx="2">
                  <c:v>370.3714285714285</c:v>
                </c:pt>
                <c:pt idx="3">
                  <c:v>145.5494736842105</c:v>
                </c:pt>
                <c:pt idx="4">
                  <c:v>84.65632653061225</c:v>
                </c:pt>
                <c:pt idx="5">
                  <c:v>325.345882352941</c:v>
                </c:pt>
                <c:pt idx="6">
                  <c:v>70.01113924050632</c:v>
                </c:pt>
                <c:pt idx="7">
                  <c:v>20.53544554455445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484712"/>
        <c:axId val="-2136481624"/>
      </c:scatterChart>
      <c:valAx>
        <c:axId val="-2136484712"/>
        <c:scaling>
          <c:orientation val="minMax"/>
          <c:max val="15.0"/>
          <c:min val="-5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481624"/>
        <c:crosses val="autoZero"/>
        <c:crossBetween val="midCat"/>
      </c:valAx>
      <c:valAx>
        <c:axId val="-2136481624"/>
        <c:scaling>
          <c:orientation val="minMax"/>
          <c:max val="800.0"/>
          <c:min val="0.0"/>
        </c:scaling>
        <c:delete val="0"/>
        <c:axPos val="l"/>
        <c:majorGridlines/>
        <c:numFmt formatCode="0_);[Red]\(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484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時間変化!$K$13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時間変化!$J$14:$J$20</c:f>
              <c:numCache>
                <c:formatCode>General</c:formatCode>
                <c:ptCount val="7"/>
                <c:pt idx="0">
                  <c:v>8.970000000000002</c:v>
                </c:pt>
                <c:pt idx="1">
                  <c:v>7.27</c:v>
                </c:pt>
                <c:pt idx="2">
                  <c:v>5.119999999999997</c:v>
                </c:pt>
                <c:pt idx="3">
                  <c:v>3.25</c:v>
                </c:pt>
                <c:pt idx="4">
                  <c:v>1.5</c:v>
                </c:pt>
                <c:pt idx="5">
                  <c:v>0.0</c:v>
                </c:pt>
                <c:pt idx="6">
                  <c:v>-3.59</c:v>
                </c:pt>
              </c:numCache>
            </c:numRef>
          </c:xVal>
          <c:yVal>
            <c:numRef>
              <c:f>時間変化!$K$14:$K$20</c:f>
              <c:numCache>
                <c:formatCode>General</c:formatCode>
                <c:ptCount val="7"/>
                <c:pt idx="0">
                  <c:v>186.1136264057251</c:v>
                </c:pt>
                <c:pt idx="2">
                  <c:v>135.9887119532352</c:v>
                </c:pt>
                <c:pt idx="3">
                  <c:v>197.2631578947368</c:v>
                </c:pt>
                <c:pt idx="4">
                  <c:v>301.313086199196</c:v>
                </c:pt>
                <c:pt idx="5">
                  <c:v>257.5945017182119</c:v>
                </c:pt>
                <c:pt idx="6">
                  <c:v>239.872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時間変化!$L$13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時間変化!$J$14:$J$20</c:f>
              <c:numCache>
                <c:formatCode>General</c:formatCode>
                <c:ptCount val="7"/>
                <c:pt idx="0">
                  <c:v>8.970000000000002</c:v>
                </c:pt>
                <c:pt idx="1">
                  <c:v>7.27</c:v>
                </c:pt>
                <c:pt idx="2">
                  <c:v>5.119999999999997</c:v>
                </c:pt>
                <c:pt idx="3">
                  <c:v>3.25</c:v>
                </c:pt>
                <c:pt idx="4">
                  <c:v>1.5</c:v>
                </c:pt>
                <c:pt idx="5">
                  <c:v>0.0</c:v>
                </c:pt>
                <c:pt idx="6">
                  <c:v>-3.59</c:v>
                </c:pt>
              </c:numCache>
            </c:numRef>
          </c:xVal>
          <c:yVal>
            <c:numRef>
              <c:f>時間変化!$L$14:$L$20</c:f>
              <c:numCache>
                <c:formatCode>General</c:formatCode>
                <c:ptCount val="7"/>
                <c:pt idx="0">
                  <c:v>342.1951219512162</c:v>
                </c:pt>
                <c:pt idx="2">
                  <c:v>246.4099979842774</c:v>
                </c:pt>
                <c:pt idx="3">
                  <c:v>393.182456140351</c:v>
                </c:pt>
                <c:pt idx="4">
                  <c:v>568.724877177312</c:v>
                </c:pt>
                <c:pt idx="5">
                  <c:v>472.5927835051547</c:v>
                </c:pt>
                <c:pt idx="6">
                  <c:v>465.6914285714287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457688"/>
        <c:axId val="-2136454664"/>
      </c:scatterChart>
      <c:valAx>
        <c:axId val="-2136457688"/>
        <c:scaling>
          <c:orientation val="minMax"/>
          <c:max val="15.0"/>
          <c:min val="-5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454664"/>
        <c:crosses val="autoZero"/>
        <c:crossBetween val="midCat"/>
      </c:valAx>
      <c:valAx>
        <c:axId val="-2136454664"/>
        <c:scaling>
          <c:orientation val="minMax"/>
          <c:max val="80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457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時間変化!$K$13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時間変化!$J$23:$J$29</c:f>
              <c:numCache>
                <c:formatCode>General</c:formatCode>
                <c:ptCount val="7"/>
                <c:pt idx="0">
                  <c:v>8.970000000000002</c:v>
                </c:pt>
                <c:pt idx="1">
                  <c:v>7.27</c:v>
                </c:pt>
                <c:pt idx="2">
                  <c:v>5.119999999999997</c:v>
                </c:pt>
                <c:pt idx="3">
                  <c:v>3.25</c:v>
                </c:pt>
                <c:pt idx="4">
                  <c:v>1.5</c:v>
                </c:pt>
                <c:pt idx="5">
                  <c:v>0.0</c:v>
                </c:pt>
                <c:pt idx="6">
                  <c:v>-3.59</c:v>
                </c:pt>
              </c:numCache>
            </c:numRef>
          </c:xVal>
          <c:yVal>
            <c:numRef>
              <c:f>時間変化!$K$23:$K$29</c:f>
              <c:numCache>
                <c:formatCode>General</c:formatCode>
                <c:ptCount val="7"/>
                <c:pt idx="0">
                  <c:v>85.30298719772227</c:v>
                </c:pt>
                <c:pt idx="1">
                  <c:v>169.1887147335423</c:v>
                </c:pt>
                <c:pt idx="2">
                  <c:v>103.269654665687</c:v>
                </c:pt>
                <c:pt idx="3">
                  <c:v>124.947216357373</c:v>
                </c:pt>
                <c:pt idx="4">
                  <c:v>153.9949431099873</c:v>
                </c:pt>
                <c:pt idx="5">
                  <c:v>228.7791932059448</c:v>
                </c:pt>
                <c:pt idx="6">
                  <c:v>285.5619047619039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時間変化!$L$13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時間変化!$J$23:$J$29</c:f>
              <c:numCache>
                <c:formatCode>General</c:formatCode>
                <c:ptCount val="7"/>
                <c:pt idx="0">
                  <c:v>8.970000000000002</c:v>
                </c:pt>
                <c:pt idx="1">
                  <c:v>7.27</c:v>
                </c:pt>
                <c:pt idx="2">
                  <c:v>5.119999999999997</c:v>
                </c:pt>
                <c:pt idx="3">
                  <c:v>3.25</c:v>
                </c:pt>
                <c:pt idx="4">
                  <c:v>1.5</c:v>
                </c:pt>
                <c:pt idx="5">
                  <c:v>0.0</c:v>
                </c:pt>
                <c:pt idx="6">
                  <c:v>-3.59</c:v>
                </c:pt>
              </c:numCache>
            </c:numRef>
          </c:xVal>
          <c:yVal>
            <c:numRef>
              <c:f>時間変化!$L$23:$L$29</c:f>
              <c:numCache>
                <c:formatCode>General</c:formatCode>
                <c:ptCount val="7"/>
                <c:pt idx="0">
                  <c:v>154.5680417259365</c:v>
                </c:pt>
                <c:pt idx="1">
                  <c:v>242.6996865203762</c:v>
                </c:pt>
                <c:pt idx="2">
                  <c:v>159.054922850845</c:v>
                </c:pt>
                <c:pt idx="3">
                  <c:v>203.762640293366</c:v>
                </c:pt>
                <c:pt idx="4">
                  <c:v>241.474399494311</c:v>
                </c:pt>
                <c:pt idx="5">
                  <c:v>378.4978768577495</c:v>
                </c:pt>
                <c:pt idx="6">
                  <c:v>409.6359788359788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430680"/>
        <c:axId val="-2136427656"/>
      </c:scatterChart>
      <c:valAx>
        <c:axId val="-2136430680"/>
        <c:scaling>
          <c:orientation val="minMax"/>
          <c:max val="15.0"/>
          <c:min val="-5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427656"/>
        <c:crosses val="autoZero"/>
        <c:crossBetween val="midCat"/>
      </c:valAx>
      <c:valAx>
        <c:axId val="-2136427656"/>
        <c:scaling>
          <c:orientation val="minMax"/>
          <c:max val="80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6430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時間変化!$B$3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時間変化!$A$4:$A$10</c:f>
              <c:numCache>
                <c:formatCode>General</c:formatCode>
                <c:ptCount val="7"/>
                <c:pt idx="0">
                  <c:v>0.0</c:v>
                </c:pt>
                <c:pt idx="1">
                  <c:v>1.08</c:v>
                </c:pt>
                <c:pt idx="2">
                  <c:v>2.09</c:v>
                </c:pt>
                <c:pt idx="3">
                  <c:v>3.38</c:v>
                </c:pt>
                <c:pt idx="4">
                  <c:v>5.4</c:v>
                </c:pt>
                <c:pt idx="5">
                  <c:v>8.2</c:v>
                </c:pt>
                <c:pt idx="6">
                  <c:v>9.7</c:v>
                </c:pt>
              </c:numCache>
            </c:numRef>
          </c:xVal>
          <c:yVal>
            <c:numRef>
              <c:f>時間変化!$B$4:$B$10</c:f>
              <c:numCache>
                <c:formatCode>0_);[Red]\(0\)</c:formatCode>
                <c:ptCount val="7"/>
                <c:pt idx="0">
                  <c:v>0.0</c:v>
                </c:pt>
                <c:pt idx="1">
                  <c:v>11.05827586206897</c:v>
                </c:pt>
                <c:pt idx="2">
                  <c:v>24.98883116883117</c:v>
                </c:pt>
                <c:pt idx="3">
                  <c:v>33.17482758620659</c:v>
                </c:pt>
                <c:pt idx="4">
                  <c:v>147.3039933396492</c:v>
                </c:pt>
                <c:pt idx="5">
                  <c:v>769.9126375458484</c:v>
                </c:pt>
                <c:pt idx="6">
                  <c:v>606.8958656832274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時間変化!$C$3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時間変化!$A$4:$A$10</c:f>
              <c:numCache>
                <c:formatCode>General</c:formatCode>
                <c:ptCount val="7"/>
                <c:pt idx="0">
                  <c:v>0.0</c:v>
                </c:pt>
                <c:pt idx="1">
                  <c:v>1.08</c:v>
                </c:pt>
                <c:pt idx="2">
                  <c:v>2.09</c:v>
                </c:pt>
                <c:pt idx="3">
                  <c:v>3.38</c:v>
                </c:pt>
                <c:pt idx="4">
                  <c:v>5.4</c:v>
                </c:pt>
                <c:pt idx="5">
                  <c:v>8.2</c:v>
                </c:pt>
                <c:pt idx="6">
                  <c:v>9.7</c:v>
                </c:pt>
              </c:numCache>
            </c:numRef>
          </c:xVal>
          <c:yVal>
            <c:numRef>
              <c:f>時間変化!$C$4:$C$10</c:f>
              <c:numCache>
                <c:formatCode>0_);[Red]\(0\)</c:formatCode>
                <c:ptCount val="7"/>
                <c:pt idx="0">
                  <c:v>0.0</c:v>
                </c:pt>
                <c:pt idx="1">
                  <c:v>35.76</c:v>
                </c:pt>
                <c:pt idx="2">
                  <c:v>35.9148051948052</c:v>
                </c:pt>
                <c:pt idx="3">
                  <c:v>35.76</c:v>
                </c:pt>
                <c:pt idx="4">
                  <c:v>158.7827634714208</c:v>
                </c:pt>
                <c:pt idx="5">
                  <c:v>852.9616538846221</c:v>
                </c:pt>
                <c:pt idx="6">
                  <c:v>738.05900621118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902328"/>
        <c:axId val="-2134939096"/>
      </c:scatterChart>
      <c:valAx>
        <c:axId val="-213290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4939096"/>
        <c:crosses val="autoZero"/>
        <c:crossBetween val="midCat"/>
      </c:valAx>
      <c:valAx>
        <c:axId val="-2134939096"/>
        <c:scaling>
          <c:orientation val="minMax"/>
        </c:scaling>
        <c:delete val="0"/>
        <c:axPos val="l"/>
        <c:majorGridlines/>
        <c:numFmt formatCode="0_);[Red]\(0\)" sourceLinked="1"/>
        <c:majorTickMark val="out"/>
        <c:minorTickMark val="none"/>
        <c:tickLblPos val="nextTo"/>
        <c:crossAx val="-21329023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時間変化!$B$12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時間変化!$A$13:$A$19</c:f>
              <c:numCache>
                <c:formatCode>General</c:formatCode>
                <c:ptCount val="7"/>
                <c:pt idx="0">
                  <c:v>0.0</c:v>
                </c:pt>
                <c:pt idx="1">
                  <c:v>1.3</c:v>
                </c:pt>
                <c:pt idx="2">
                  <c:v>3.15</c:v>
                </c:pt>
                <c:pt idx="3">
                  <c:v>5.01</c:v>
                </c:pt>
                <c:pt idx="4">
                  <c:v>7.47</c:v>
                </c:pt>
                <c:pt idx="5">
                  <c:v>9.81</c:v>
                </c:pt>
                <c:pt idx="6">
                  <c:v>11.33</c:v>
                </c:pt>
              </c:numCache>
            </c:numRef>
          </c:xVal>
          <c:yVal>
            <c:numRef>
              <c:f>時間変化!$B$13:$B$19</c:f>
              <c:numCache>
                <c:formatCode>General</c:formatCode>
                <c:ptCount val="7"/>
                <c:pt idx="0">
                  <c:v>22.02735644637053</c:v>
                </c:pt>
                <c:pt idx="1">
                  <c:v>0.0</c:v>
                </c:pt>
                <c:pt idx="2">
                  <c:v>0.0</c:v>
                </c:pt>
                <c:pt idx="3">
                  <c:v>24.0211683623236</c:v>
                </c:pt>
                <c:pt idx="4">
                  <c:v>22.84715719063546</c:v>
                </c:pt>
                <c:pt idx="5">
                  <c:v>64.95030614961398</c:v>
                </c:pt>
                <c:pt idx="6">
                  <c:v>24.06262842113915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時間変化!$C$12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時間変化!$A$13:$A$19</c:f>
              <c:numCache>
                <c:formatCode>General</c:formatCode>
                <c:ptCount val="7"/>
                <c:pt idx="0">
                  <c:v>0.0</c:v>
                </c:pt>
                <c:pt idx="1">
                  <c:v>1.3</c:v>
                </c:pt>
                <c:pt idx="2">
                  <c:v>3.15</c:v>
                </c:pt>
                <c:pt idx="3">
                  <c:v>5.01</c:v>
                </c:pt>
                <c:pt idx="4">
                  <c:v>7.47</c:v>
                </c:pt>
                <c:pt idx="5">
                  <c:v>9.81</c:v>
                </c:pt>
                <c:pt idx="6">
                  <c:v>11.33</c:v>
                </c:pt>
              </c:numCache>
            </c:numRef>
          </c:xVal>
          <c:yVal>
            <c:numRef>
              <c:f>時間変化!$C$13:$C$19</c:f>
              <c:numCache>
                <c:formatCode>General</c:formatCode>
                <c:ptCount val="7"/>
                <c:pt idx="0">
                  <c:v>39.82737450343084</c:v>
                </c:pt>
                <c:pt idx="1">
                  <c:v>0.0</c:v>
                </c:pt>
                <c:pt idx="2">
                  <c:v>0.0</c:v>
                </c:pt>
                <c:pt idx="3">
                  <c:v>36.19363308171972</c:v>
                </c:pt>
                <c:pt idx="4">
                  <c:v>40.57197324414715</c:v>
                </c:pt>
                <c:pt idx="5">
                  <c:v>102.7563226550714</c:v>
                </c:pt>
                <c:pt idx="6">
                  <c:v>36.25610257253226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436680"/>
        <c:axId val="-2132997144"/>
      </c:scatterChart>
      <c:valAx>
        <c:axId val="-2133436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2997144"/>
        <c:crosses val="autoZero"/>
        <c:crossBetween val="midCat"/>
      </c:valAx>
      <c:valAx>
        <c:axId val="-2132997144"/>
        <c:scaling>
          <c:orientation val="minMax"/>
          <c:max val="4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4366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時間変化!$B$12</c:f>
              <c:strCache>
                <c:ptCount val="1"/>
                <c:pt idx="0">
                  <c:v>Cs-134</c:v>
                </c:pt>
              </c:strCache>
            </c:strRef>
          </c:tx>
          <c:xVal>
            <c:numRef>
              <c:f>時間変化!$A$21:$A$27</c:f>
              <c:numCache>
                <c:formatCode>General</c:formatCode>
                <c:ptCount val="7"/>
                <c:pt idx="0">
                  <c:v>0.0</c:v>
                </c:pt>
                <c:pt idx="1">
                  <c:v>1.3</c:v>
                </c:pt>
                <c:pt idx="2">
                  <c:v>3.15</c:v>
                </c:pt>
                <c:pt idx="3">
                  <c:v>5.01</c:v>
                </c:pt>
                <c:pt idx="4">
                  <c:v>7.47</c:v>
                </c:pt>
                <c:pt idx="5">
                  <c:v>9.81</c:v>
                </c:pt>
                <c:pt idx="6">
                  <c:v>11.33</c:v>
                </c:pt>
              </c:numCache>
            </c:numRef>
          </c:xVal>
          <c:yVal>
            <c:numRef>
              <c:f>時間変化!$B$21:$B$27</c:f>
              <c:numCache>
                <c:formatCode>General</c:formatCode>
                <c:ptCount val="7"/>
                <c:pt idx="0">
                  <c:v>49.64238410596027</c:v>
                </c:pt>
                <c:pt idx="1">
                  <c:v>34.93010251630941</c:v>
                </c:pt>
                <c:pt idx="2">
                  <c:v>26.56585942114589</c:v>
                </c:pt>
                <c:pt idx="3">
                  <c:v>33.6924114165855</c:v>
                </c:pt>
                <c:pt idx="4">
                  <c:v>80.75410719095071</c:v>
                </c:pt>
                <c:pt idx="5">
                  <c:v>110.2950514984899</c:v>
                </c:pt>
                <c:pt idx="6">
                  <c:v>58.02980452874007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時間変化!$C$12</c:f>
              <c:strCache>
                <c:ptCount val="1"/>
                <c:pt idx="0">
                  <c:v>Cs-137</c:v>
                </c:pt>
              </c:strCache>
            </c:strRef>
          </c:tx>
          <c:xVal>
            <c:numRef>
              <c:f>時間変化!$A$21:$A$27</c:f>
              <c:numCache>
                <c:formatCode>General</c:formatCode>
                <c:ptCount val="7"/>
                <c:pt idx="0">
                  <c:v>0.0</c:v>
                </c:pt>
                <c:pt idx="1">
                  <c:v>1.3</c:v>
                </c:pt>
                <c:pt idx="2">
                  <c:v>3.15</c:v>
                </c:pt>
                <c:pt idx="3">
                  <c:v>5.01</c:v>
                </c:pt>
                <c:pt idx="4">
                  <c:v>7.47</c:v>
                </c:pt>
                <c:pt idx="5">
                  <c:v>9.81</c:v>
                </c:pt>
                <c:pt idx="6">
                  <c:v>11.33</c:v>
                </c:pt>
              </c:numCache>
            </c:numRef>
          </c:xVal>
          <c:yVal>
            <c:numRef>
              <c:f>時間変化!$C$21:$C$27</c:f>
              <c:numCache>
                <c:formatCode>General</c:formatCode>
                <c:ptCount val="7"/>
                <c:pt idx="0">
                  <c:v>60.71721854304634</c:v>
                </c:pt>
                <c:pt idx="1">
                  <c:v>56.9636533084809</c:v>
                </c:pt>
                <c:pt idx="2">
                  <c:v>30.08564678086224</c:v>
                </c:pt>
                <c:pt idx="3">
                  <c:v>45.7876994531423</c:v>
                </c:pt>
                <c:pt idx="4">
                  <c:v>100.5987970194811</c:v>
                </c:pt>
                <c:pt idx="5">
                  <c:v>126.223185936653</c:v>
                </c:pt>
                <c:pt idx="6">
                  <c:v>78.86200890265107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4553112"/>
        <c:axId val="-2044550120"/>
      </c:scatterChart>
      <c:valAx>
        <c:axId val="-204455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44550120"/>
        <c:crosses val="autoZero"/>
        <c:crossBetween val="midCat"/>
      </c:valAx>
      <c:valAx>
        <c:axId val="-2044550120"/>
        <c:scaling>
          <c:orientation val="minMax"/>
          <c:max val="4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4553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Cs134</c:v>
          </c:tx>
          <c:cat>
            <c:multiLvlStrRef>
              <c:f>Sheet3!$B$11:$C$15</c:f>
              <c:multiLvlStrCache>
                <c:ptCount val="5"/>
                <c:lvl>
                  <c:pt idx="0">
                    <c:v>May</c:v>
                  </c:pt>
                  <c:pt idx="1">
                    <c:v>June</c:v>
                  </c:pt>
                  <c:pt idx="2">
                    <c:v>July</c:v>
                  </c:pt>
                  <c:pt idx="3">
                    <c:v>August</c:v>
                  </c:pt>
                  <c:pt idx="4">
                    <c:v>October</c:v>
                  </c:pt>
                </c:lvl>
                <c:lvl>
                  <c:pt idx="0">
                    <c:v>Stn-8</c:v>
                  </c:pt>
                </c:lvl>
              </c:multiLvlStrCache>
            </c:multiLvlStrRef>
          </c:cat>
          <c:val>
            <c:numRef>
              <c:f>Sheet3!$D$11:$D$15</c:f>
              <c:numCache>
                <c:formatCode>General</c:formatCode>
                <c:ptCount val="5"/>
                <c:pt idx="0">
                  <c:v>18.53152039555006</c:v>
                </c:pt>
                <c:pt idx="1">
                  <c:v>13.32622222222222</c:v>
                </c:pt>
                <c:pt idx="2">
                  <c:v>9.672258064516118</c:v>
                </c:pt>
                <c:pt idx="3">
                  <c:v>10.71877979027645</c:v>
                </c:pt>
                <c:pt idx="4">
                  <c:v>0.712209026128266</c:v>
                </c:pt>
              </c:numCache>
            </c:numRef>
          </c:val>
          <c:smooth val="0"/>
        </c:ser>
        <c:ser>
          <c:idx val="1"/>
          <c:order val="1"/>
          <c:tx>
            <c:v>Cs137</c:v>
          </c:tx>
          <c:cat>
            <c:multiLvlStrRef>
              <c:f>Sheet3!$B$11:$C$15</c:f>
              <c:multiLvlStrCache>
                <c:ptCount val="5"/>
                <c:lvl>
                  <c:pt idx="0">
                    <c:v>May</c:v>
                  </c:pt>
                  <c:pt idx="1">
                    <c:v>June</c:v>
                  </c:pt>
                  <c:pt idx="2">
                    <c:v>July</c:v>
                  </c:pt>
                  <c:pt idx="3">
                    <c:v>August</c:v>
                  </c:pt>
                  <c:pt idx="4">
                    <c:v>October</c:v>
                  </c:pt>
                </c:lvl>
                <c:lvl>
                  <c:pt idx="0">
                    <c:v>Stn-8</c:v>
                  </c:pt>
                </c:lvl>
              </c:multiLvlStrCache>
            </c:multiLvlStrRef>
          </c:cat>
          <c:val>
            <c:numRef>
              <c:f>Sheet3!$E$11:$E$15</c:f>
              <c:numCache>
                <c:formatCode>General</c:formatCode>
                <c:ptCount val="5"/>
                <c:pt idx="0">
                  <c:v>50.36835599505563</c:v>
                </c:pt>
                <c:pt idx="1">
                  <c:v>27.165333333333</c:v>
                </c:pt>
                <c:pt idx="2">
                  <c:v>13.14451612903226</c:v>
                </c:pt>
                <c:pt idx="3">
                  <c:v>29.13346043851287</c:v>
                </c:pt>
                <c:pt idx="4">
                  <c:v>14.51828978622328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197128"/>
        <c:axId val="-2136194152"/>
      </c:lineChart>
      <c:catAx>
        <c:axId val="-21361971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6194152"/>
        <c:crosses val="autoZero"/>
        <c:auto val="1"/>
        <c:lblAlgn val="ctr"/>
        <c:lblOffset val="100"/>
        <c:noMultiLvlLbl val="0"/>
      </c:catAx>
      <c:valAx>
        <c:axId val="-2136194152"/>
        <c:scaling>
          <c:orientation val="minMax"/>
          <c:max val="1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Bq/kg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36197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347112860893"/>
          <c:y val="0.398267495044132"/>
          <c:w val="0.15125"/>
          <c:h val="0.2034645669291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1F21E-4916-0E49-A428-F8AD537C367B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0A36A-4166-7F48-AFB1-35DA184B9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52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F7E8-DAB8-C047-85B1-0EF28FD1AF15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F7BA-2D02-DC4F-91D1-973B47C55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98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u="none" dirty="0" smtClean="0">
                <a:latin typeface="メイリオ"/>
                <a:ea typeface="メイリオ"/>
                <a:cs typeface="メイリオ"/>
              </a:rPr>
              <a:t>These</a:t>
            </a:r>
            <a:r>
              <a:rPr lang="en-US" altLang="ja-JP" b="0" u="none" baseline="0" dirty="0" smtClean="0">
                <a:latin typeface="メイリオ"/>
                <a:ea typeface="メイリオ"/>
                <a:cs typeface="メイリオ"/>
              </a:rPr>
              <a:t> figures show the cesium distribution on land.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u="none" baseline="0" dirty="0" smtClean="0">
                <a:latin typeface="メイリオ"/>
                <a:ea typeface="メイリオ"/>
                <a:cs typeface="メイリオ"/>
              </a:rPr>
              <a:t>Left figure shows around center part of Japan,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u="none" baseline="0" dirty="0" smtClean="0">
                <a:latin typeface="メイリオ"/>
                <a:ea typeface="メイリオ"/>
                <a:cs typeface="メイリオ"/>
              </a:rPr>
              <a:t>right figure shows around Tokyo Bay.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u="none" baseline="0" dirty="0" smtClean="0">
              <a:latin typeface="メイリオ"/>
              <a:ea typeface="メイリオ"/>
              <a:cs typeface="メイリオ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u="none" baseline="0" dirty="0" smtClean="0">
                <a:latin typeface="メイリオ"/>
                <a:ea typeface="メイリオ"/>
                <a:cs typeface="メイリオ"/>
              </a:rPr>
              <a:t>Tokyo Bay is about 200km far from the Fukushima power plant,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u="none" baseline="0" dirty="0" smtClean="0">
                <a:latin typeface="メイリオ"/>
                <a:ea typeface="メイリオ"/>
                <a:cs typeface="メイリオ"/>
              </a:rPr>
              <a:t>As a result, Radioactive contamination is less than 10k </a:t>
            </a:r>
            <a:r>
              <a:rPr lang="en-US" altLang="ja-JP" b="0" u="none" baseline="0" dirty="0" err="1" smtClean="0">
                <a:latin typeface="メイリオ"/>
                <a:ea typeface="メイリオ"/>
                <a:cs typeface="メイリオ"/>
              </a:rPr>
              <a:t>Bq</a:t>
            </a:r>
            <a:r>
              <a:rPr lang="en-US" altLang="ja-JP" b="0" u="none" baseline="0" dirty="0" smtClean="0">
                <a:latin typeface="メイリオ"/>
                <a:ea typeface="メイリオ"/>
                <a:cs typeface="メイリオ"/>
              </a:rPr>
              <a:t>/m2.</a:t>
            </a:r>
          </a:p>
          <a:p>
            <a:r>
              <a:rPr kumimoji="1" lang="en-US" altLang="ja-JP" dirty="0" smtClean="0"/>
              <a:t>The most important</a:t>
            </a:r>
            <a:r>
              <a:rPr kumimoji="1" lang="en-US" altLang="ja-JP" baseline="0" dirty="0" smtClean="0"/>
              <a:t> point here, if we find </a:t>
            </a:r>
            <a:r>
              <a:rPr kumimoji="1" lang="en-US" altLang="ja-JP" dirty="0" smtClean="0"/>
              <a:t>hot spot</a:t>
            </a:r>
            <a:r>
              <a:rPr kumimoji="1" lang="en-US" altLang="ja-JP" baseline="0" dirty="0" smtClean="0"/>
              <a:t> of cesium higher than 10kBq is made only by sediment transport </a:t>
            </a:r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this area.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F7BA-2D02-DC4F-91D1-973B47C555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</a:t>
            </a:r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temporal variation of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cesium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Arakawa estuary.</a:t>
            </a:r>
          </a:p>
          <a:p>
            <a:endParaRPr kumimoji="1" lang="en-GB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peak, located 3 km upstream in December 2011, moved downstream with time.</a:t>
            </a: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means,</a:t>
            </a:r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fine-grained sediment was transported to the downward</a:t>
            </a:r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bed-load 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reached river mouth in September 2012.</a:t>
            </a:r>
            <a:r>
              <a:rPr lang="ja-JP" altLang="ja-JP" dirty="0" smtClean="0">
                <a:effectLst/>
              </a:rPr>
              <a:t> </a:t>
            </a:r>
            <a:endParaRPr kumimoji="1" lang="en-US" altLang="ja-JP" dirty="0" smtClean="0"/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result, the bed-load moved at a speed of 3.5 km/year in this</a:t>
            </a:r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river.</a:t>
            </a:r>
          </a:p>
          <a:p>
            <a:endParaRPr kumimoji="1" lang="en-GB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this result bed-load flux was calculated. At the same time I calculated suspended and wash load.</a:t>
            </a:r>
          </a:p>
          <a:p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 load is 1 </a:t>
            </a:r>
            <a:r>
              <a:rPr kumimoji="1" lang="en-GB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</a:t>
            </a:r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total SS flux in </a:t>
            </a:r>
            <a:r>
              <a:rPr kumimoji="1" lang="en-GB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nomal</a:t>
            </a:r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condition.</a:t>
            </a:r>
            <a:r>
              <a:rPr lang="ja-JP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11 percent during rain</a:t>
            </a:r>
            <a:r>
              <a:rPr lang="en-US" altLang="ja-JP" baseline="0" dirty="0" smtClean="0">
                <a:effectLst/>
              </a:rPr>
              <a:t> event.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----------------------------------------------------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comparing the Edogawa and Arakawa Rivers, the observed river flow rate is 1.5 times greater in the Arakawa River, making the downstream movement less prominent in the Edogawa River.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addition, the Edogawa River is a distributary of the Tone River, and the upstream junction has a dam to contain the river flow. During large water flow, peak flow volume is cut, thus accelerating sedimentation and decreasing sediment transportation toward the river mouth. 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above, the space–time variation of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cesium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delineated the characteristic differences between the two rivers and helped clarify the transport of bed-load, which had been difficult to evaluate in the past.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F7BA-2D02-DC4F-91D1-973B47C555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figures show the vertical distribution of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cesium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sediment both at the river mouth of the Edogawa River(left) and at 10 km from the river mouth(right).</a:t>
            </a: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 refers to the surface layer of the riverbed.</a:t>
            </a: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at the river mouth and 10 km upstream, a peak is found at 10 cm below the riverbed surface.</a:t>
            </a:r>
            <a:r>
              <a:rPr lang="ja-JP" altLang="ja-JP" dirty="0" smtClean="0">
                <a:effectLst/>
              </a:rPr>
              <a:t> </a:t>
            </a:r>
            <a:endParaRPr lang="en-US" altLang="ja-JP" dirty="0" smtClean="0">
              <a:effectLst/>
            </a:endParaRPr>
          </a:p>
          <a:p>
            <a:endParaRPr kumimoji="1" lang="en-US" altLang="ja-JP" dirty="0" smtClean="0"/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Edogawa River, the peak was 10 km upstream of the river mouth and tended to decrease with time.</a:t>
            </a: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peak is 10 cm below the surface of the sediment core, it may be assumed that the fine-grained sediment deposited in 2011 is being buried under the recent, much less contaminated sediment. It was also found that the downstream flow of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bedload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extremely small.</a:t>
            </a:r>
            <a:r>
              <a:rPr lang="ja-JP" altLang="ja-JP" dirty="0" smtClean="0">
                <a:effectLst/>
              </a:rPr>
              <a:t> </a:t>
            </a:r>
            <a:endParaRPr lang="en-US" altLang="ja-JP" dirty="0" smtClean="0">
              <a:effectLst/>
            </a:endParaRP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堆積物をみてみました。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堆積物の深さ１０ｃｍのところに高濃度のセシウムがあり、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表層は低濃度となっています。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これは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年当初にたまった土砂の上に、汚染の少ない土砂が混合しながら滞積した結果とみられます。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F7BA-2D02-DC4F-91D1-973B47C555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28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堆積物をみても、河口から１０ｋｍの深さ８ｃｍ程度が最も高く、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表層に向かって濃度が減少しています。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江戸川のように完全に堆積しているわけではないが、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下層への輸送量は小さい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F7BA-2D02-DC4F-91D1-973B47C555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42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you can see time series of </a:t>
            </a:r>
            <a:r>
              <a:rPr kumimoji="1" lang="en-US" altLang="ja-JP" baseline="0" dirty="0" smtClean="0"/>
              <a:t>cesium concentration in Tokyo Bay.</a:t>
            </a:r>
          </a:p>
          <a:p>
            <a:r>
              <a:rPr kumimoji="1" lang="en-US" altLang="ja-JP" baseline="0" dirty="0" smtClean="0"/>
              <a:t>At the river mouth, cesium increased after the rain event.</a:t>
            </a:r>
          </a:p>
          <a:p>
            <a:r>
              <a:rPr kumimoji="1" lang="en-US" altLang="ja-JP" baseline="0" dirty="0" smtClean="0"/>
              <a:t>On the other hand, cesium decreased gradually with time at the center of Tokyo Bay.</a:t>
            </a:r>
          </a:p>
          <a:p>
            <a:r>
              <a:rPr kumimoji="1" lang="en-US" altLang="ja-JP" baseline="0" dirty="0" smtClean="0"/>
              <a:t>This is due to sedimentation at river mouth.</a:t>
            </a: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</a:t>
            </a:r>
            <a:r>
              <a:rPr kumimoji="1"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cesium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being buried by the much less contaminated sediment in rivers.</a:t>
            </a: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since the dissolution of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cesium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bed-load is minimal,</a:t>
            </a:r>
          </a:p>
          <a:p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Cesium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likely to be more deeply buried in the future, and the possibility for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cesium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spread from Tokyo Bay to the Pacific Ocean is extremely low.</a:t>
            </a:r>
            <a:r>
              <a:rPr lang="ja-JP" altLang="ja-JP" dirty="0" smtClean="0">
                <a:effectLst/>
              </a:rPr>
              <a:t> </a:t>
            </a:r>
            <a:endParaRPr lang="en-US" altLang="ja-JP" dirty="0" smtClean="0">
              <a:effectLst/>
            </a:endParaRPr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河口部では、河川からの輸送によって、降雨後に増加して、その後減少している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湾中央でも減少している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この減少は湾内での輸送の影響とみられるが、今のところその速度は不明である。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年の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月に若干高いものが到達したので、その拡がりの時系列から、湾内でのベッドロードトランスポートも定量化しようと考えています。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F7BA-2D02-DC4F-91D1-973B47C5551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48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0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9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70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83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0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0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0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34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7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67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51CC-F964-AA4B-AA0B-6B11A8606B33}" type="datetimeFigureOut">
              <a:rPr kumimoji="1" lang="ja-JP" altLang="en-US" smtClean="0"/>
              <a:t>13/06/03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C7A6-F6C5-2342-AB45-08E1330D0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1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/>
              <a:t>河川</a:t>
            </a:r>
            <a:r>
              <a:rPr lang="ja-JP" altLang="ja-JP" dirty="0" smtClean="0"/>
              <a:t>・</a:t>
            </a:r>
            <a:r>
              <a:rPr lang="ja-JP" altLang="en-US" dirty="0" smtClean="0"/>
              <a:t>沿岸域における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放射性物質の</a:t>
            </a:r>
            <a:r>
              <a:rPr lang="ja-JP" altLang="ja-JP" dirty="0" smtClean="0"/>
              <a:t>動態・</a:t>
            </a:r>
            <a:r>
              <a:rPr lang="ja-JP" altLang="en-US" dirty="0" smtClean="0"/>
              <a:t>予測</a:t>
            </a:r>
            <a:r>
              <a:rPr lang="ja-JP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97037"/>
            <a:ext cx="9144000" cy="5033963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検討事項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放射性</a:t>
            </a:r>
            <a:r>
              <a:rPr lang="ja-JP" altLang="en-US" dirty="0" smtClean="0"/>
              <a:t>物質の挙動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TokyoBay</a:t>
            </a:r>
            <a:r>
              <a:rPr lang="ja-JP" altLang="en-US" dirty="0" smtClean="0"/>
              <a:t>東京</a:t>
            </a:r>
            <a:r>
              <a:rPr lang="ja-JP" altLang="en-US" dirty="0" smtClean="0"/>
              <a:t>湾</a:t>
            </a:r>
            <a:r>
              <a:rPr lang="ja-JP" altLang="en-US" dirty="0" smtClean="0"/>
              <a:t>（</a:t>
            </a:r>
            <a:r>
              <a:rPr lang="en-US" altLang="ja-JP" dirty="0" smtClean="0"/>
              <a:t>Edogawa</a:t>
            </a:r>
            <a:r>
              <a:rPr lang="ja-JP" altLang="en-US" dirty="0" smtClean="0"/>
              <a:t>江戸川、</a:t>
            </a:r>
            <a:r>
              <a:rPr lang="en-US" altLang="ja-JP" dirty="0" smtClean="0"/>
              <a:t>Arakawa</a:t>
            </a:r>
            <a:r>
              <a:rPr lang="ja-JP" altLang="en-US" dirty="0" smtClean="0"/>
              <a:t>荒川、</a:t>
            </a:r>
            <a:r>
              <a:rPr lang="en-US" altLang="ja-JP" dirty="0" err="1" smtClean="0"/>
              <a:t>Sumidagawa</a:t>
            </a:r>
            <a:r>
              <a:rPr lang="ja-JP" altLang="en-US" dirty="0" smtClean="0"/>
              <a:t>隅</a:t>
            </a:r>
            <a:r>
              <a:rPr lang="ja-JP" altLang="en-US" dirty="0" smtClean="0"/>
              <a:t>田川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Teganuma</a:t>
            </a:r>
            <a:r>
              <a:rPr lang="en-US" altLang="ja-JP" dirty="0" smtClean="0"/>
              <a:t> lake</a:t>
            </a:r>
            <a:r>
              <a:rPr lang="ja-JP" altLang="en-US" dirty="0" smtClean="0"/>
              <a:t>手賀</a:t>
            </a:r>
            <a:r>
              <a:rPr lang="ja-JP" altLang="en-US" dirty="0" smtClean="0"/>
              <a:t>沼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Ohori</a:t>
            </a:r>
            <a:r>
              <a:rPr lang="ja-JP" altLang="en-US" dirty="0" smtClean="0"/>
              <a:t>大堀川）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kumimoji="1" lang="en-US" altLang="ja-JP" dirty="0" smtClean="0"/>
              <a:t>Sediment transport</a:t>
            </a:r>
            <a:r>
              <a:rPr kumimoji="1" lang="ja-JP" altLang="en-US" dirty="0" smtClean="0"/>
              <a:t>土砂</a:t>
            </a:r>
            <a:r>
              <a:rPr kumimoji="1" lang="ja-JP" altLang="en-US" dirty="0" smtClean="0"/>
              <a:t>輸送のトレーサー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Budget</a:t>
            </a:r>
            <a:r>
              <a:rPr lang="ja-JP" altLang="en-US" dirty="0" smtClean="0"/>
              <a:t>収支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Flux</a:t>
            </a:r>
            <a:r>
              <a:rPr kumimoji="1" lang="ja-JP" altLang="en-US" dirty="0" smtClean="0"/>
              <a:t>細粒</a:t>
            </a:r>
            <a:r>
              <a:rPr kumimoji="1" lang="ja-JP" altLang="en-US" dirty="0" smtClean="0"/>
              <a:t>土砂の輸送プロセス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Suspended&amp;Bed</a:t>
            </a:r>
            <a:r>
              <a:rPr lang="en-US" altLang="ja-JP" dirty="0" err="1" smtClean="0"/>
              <a:t>load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Washload</a:t>
            </a:r>
            <a:r>
              <a:rPr lang="en-US" altLang="ja-JP" dirty="0" smtClean="0"/>
              <a:t>)</a:t>
            </a:r>
            <a:r>
              <a:rPr lang="ja-JP" altLang="en-US" dirty="0" smtClean="0"/>
              <a:t>浮遊</a:t>
            </a:r>
            <a:r>
              <a:rPr lang="ja-JP" altLang="en-US" dirty="0" smtClean="0"/>
              <a:t>砂・掃流砂のイベントごとの輸送割合の変化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Watershed</a:t>
            </a:r>
            <a:r>
              <a:rPr lang="ja-JP" altLang="en-US" dirty="0" smtClean="0"/>
              <a:t>流域</a:t>
            </a:r>
            <a:r>
              <a:rPr lang="ja-JP" altLang="en-US" dirty="0" smtClean="0"/>
              <a:t>の土地利用と流出の関係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CSO</a:t>
            </a:r>
            <a:r>
              <a:rPr lang="ja-JP" altLang="en-US" dirty="0" smtClean="0"/>
              <a:t>合流式下</a:t>
            </a:r>
            <a:r>
              <a:rPr lang="ja-JP" altLang="en-US" dirty="0" smtClean="0"/>
              <a:t>水道雨天時越流水との関係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Comparison between different watershed</a:t>
            </a:r>
            <a:r>
              <a:rPr lang="ja-JP" altLang="en-US" dirty="0" smtClean="0"/>
              <a:t>流域（</a:t>
            </a:r>
            <a:r>
              <a:rPr lang="ja-JP" altLang="en-US" dirty="0" smtClean="0"/>
              <a:t>河川</a:t>
            </a:r>
            <a:r>
              <a:rPr lang="ja-JP" altLang="en-US" dirty="0" smtClean="0"/>
              <a:t>）</a:t>
            </a:r>
            <a:r>
              <a:rPr lang="ja-JP" altLang="en-US" dirty="0" smtClean="0"/>
              <a:t>ごとの</a:t>
            </a:r>
            <a:r>
              <a:rPr lang="ja-JP" altLang="en-US" dirty="0" smtClean="0"/>
              <a:t>比較</a:t>
            </a:r>
          </a:p>
          <a:p>
            <a:pPr lvl="1"/>
            <a:r>
              <a:rPr lang="en-US" altLang="ja-JP" dirty="0"/>
              <a:t>Biological impact</a:t>
            </a:r>
            <a:r>
              <a:rPr lang="ja-JP" altLang="en-US" dirty="0" smtClean="0"/>
              <a:t>沿岸域</a:t>
            </a:r>
            <a:r>
              <a:rPr lang="ja-JP" altLang="en-US" dirty="0" smtClean="0"/>
              <a:t>の生態系への</a:t>
            </a:r>
            <a:r>
              <a:rPr lang="ja-JP" altLang="en-US" dirty="0" smtClean="0"/>
              <a:t>影響</a:t>
            </a:r>
            <a:endParaRPr lang="en-US" altLang="ja-JP" dirty="0" smtClean="0"/>
          </a:p>
          <a:p>
            <a:pPr lvl="2"/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24499" y="1417638"/>
            <a:ext cx="3632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dirty="0" smtClean="0"/>
              <a:t>クレスト　村上グループ</a:t>
            </a:r>
            <a:endParaRPr kumimoji="1" lang="en-US" altLang="ja-JP" sz="2400" dirty="0" smtClean="0"/>
          </a:p>
          <a:p>
            <a:pPr algn="r"/>
            <a:r>
              <a:rPr lang="ja-JP" altLang="en-US" sz="2400" dirty="0" smtClean="0"/>
              <a:t>新学術</a:t>
            </a:r>
            <a:r>
              <a:rPr lang="ja-JP" altLang="en-US" sz="2400" dirty="0"/>
              <a:t>　恩田</a:t>
            </a:r>
            <a:r>
              <a:rPr lang="ja-JP" altLang="en-US" sz="2400" dirty="0" smtClean="0"/>
              <a:t>グループ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09185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419" y="46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Cs </a:t>
            </a:r>
            <a:r>
              <a:rPr kumimoji="1" lang="ja-JP" altLang="en-US" dirty="0" smtClean="0"/>
              <a:t>輸送</a:t>
            </a:r>
            <a:r>
              <a:rPr kumimoji="1" lang="ja-JP" altLang="en-US" dirty="0" smtClean="0"/>
              <a:t>パターン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Classification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5812434" y="1497771"/>
            <a:ext cx="960598" cy="1628012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4540219" y="1497771"/>
            <a:ext cx="960598" cy="1628012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268003" y="1497771"/>
            <a:ext cx="960598" cy="1628012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5850867" y="3229343"/>
            <a:ext cx="960598" cy="1628012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4578651" y="3972349"/>
            <a:ext cx="1966441" cy="885006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306436" y="4411913"/>
            <a:ext cx="2505998" cy="445442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7674" y="1242819"/>
            <a:ext cx="34048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Dominant</a:t>
            </a:r>
            <a:r>
              <a:rPr kumimoji="1" lang="ja-JP" altLang="en-US" sz="2400" dirty="0" smtClean="0"/>
              <a:t>支配因子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Advection</a:t>
            </a:r>
            <a:r>
              <a:rPr kumimoji="1" lang="ja-JP" altLang="en-US" sz="2400" dirty="0" smtClean="0"/>
              <a:t>移流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Large impact </a:t>
            </a:r>
            <a:r>
              <a:rPr lang="ja-JP" altLang="en-US" sz="2400" dirty="0" smtClean="0"/>
              <a:t>蓄積</a:t>
            </a:r>
            <a:r>
              <a:rPr lang="ja-JP" altLang="en-US" sz="2400" dirty="0" smtClean="0"/>
              <a:t>大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err="1" smtClean="0"/>
              <a:t>Advection&amp;Diffusion</a:t>
            </a:r>
            <a:r>
              <a:rPr lang="en-US" altLang="ja-JP" sz="2400" dirty="0" smtClean="0"/>
              <a:t>(mix)</a:t>
            </a:r>
            <a:endParaRPr lang="en-US" altLang="ja-JP" sz="2400" dirty="0"/>
          </a:p>
          <a:p>
            <a:r>
              <a:rPr kumimoji="1" lang="ja-JP" altLang="en-US" sz="2400" dirty="0" smtClean="0"/>
              <a:t>移流＋拡散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Diffusion(mix)</a:t>
            </a:r>
            <a:endParaRPr lang="en-US" altLang="ja-JP" sz="2400" dirty="0"/>
          </a:p>
          <a:p>
            <a:r>
              <a:rPr kumimoji="1" lang="ja-JP" altLang="en-US" sz="2400" dirty="0" smtClean="0"/>
              <a:t>拡散</a:t>
            </a:r>
            <a:endParaRPr kumimoji="1" lang="en-US" altLang="ja-JP" sz="2400" dirty="0" smtClean="0"/>
          </a:p>
          <a:p>
            <a:r>
              <a:rPr lang="ja-JP" altLang="en-US" sz="2400" dirty="0"/>
              <a:t>東京湾への</a:t>
            </a:r>
            <a:r>
              <a:rPr lang="ja-JP" altLang="en-US" sz="2400" dirty="0" smtClean="0"/>
              <a:t>蓄積小</a:t>
            </a:r>
            <a:endParaRPr lang="en-US" altLang="ja-JP" sz="2400" dirty="0"/>
          </a:p>
        </p:txBody>
      </p:sp>
      <p:sp>
        <p:nvSpPr>
          <p:cNvPr id="11" name="フリーフォーム 10"/>
          <p:cNvSpPr/>
          <p:nvPr/>
        </p:nvSpPr>
        <p:spPr>
          <a:xfrm>
            <a:off x="5964834" y="5181148"/>
            <a:ext cx="960598" cy="1628012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500817" y="5921215"/>
            <a:ext cx="1966441" cy="885006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5226969" y="6328219"/>
            <a:ext cx="2505998" cy="445442"/>
          </a:xfrm>
          <a:custGeom>
            <a:avLst/>
            <a:gdLst>
              <a:gd name="connsiteX0" fmla="*/ 960598 w 960598"/>
              <a:gd name="connsiteY0" fmla="*/ 1628012 h 1628012"/>
              <a:gd name="connsiteX1" fmla="*/ 455877 w 960598"/>
              <a:gd name="connsiteY1" fmla="*/ 0 h 1628012"/>
              <a:gd name="connsiteX2" fmla="*/ 0 w 960598"/>
              <a:gd name="connsiteY2" fmla="*/ 159545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598" h="1628012">
                <a:moveTo>
                  <a:pt x="960598" y="1628012"/>
                </a:moveTo>
                <a:lnTo>
                  <a:pt x="455877" y="0"/>
                </a:lnTo>
                <a:lnTo>
                  <a:pt x="0" y="159545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/>
          <p:cNvSpPr/>
          <p:nvPr/>
        </p:nvSpPr>
        <p:spPr>
          <a:xfrm>
            <a:off x="4256051" y="2161468"/>
            <a:ext cx="1583833" cy="40827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40915" y="1665419"/>
            <a:ext cx="15501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Ohorigawa</a:t>
            </a:r>
            <a:endParaRPr lang="en-US" altLang="ja-JP" sz="2400" dirty="0"/>
          </a:p>
          <a:p>
            <a:r>
              <a:rPr lang="ja-JP" altLang="en-US" sz="2400" dirty="0" smtClean="0"/>
              <a:t>大堀川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7kt/year</a:t>
            </a:r>
          </a:p>
          <a:p>
            <a:r>
              <a:rPr lang="en-US" altLang="ja-JP" sz="2400" dirty="0" smtClean="0"/>
              <a:t>230</a:t>
            </a:r>
            <a:r>
              <a:rPr lang="en-US" altLang="ja-JP" sz="2400" dirty="0" smtClean="0"/>
              <a:t>kt</a:t>
            </a:r>
          </a:p>
          <a:p>
            <a:r>
              <a:rPr kumimoji="1" lang="ja-JP" altLang="en-US" sz="2400" dirty="0" smtClean="0"/>
              <a:t>手賀沼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Arakawa</a:t>
            </a:r>
          </a:p>
          <a:p>
            <a:r>
              <a:rPr kumimoji="1" lang="ja-JP" altLang="en-US" sz="2400" dirty="0" smtClean="0"/>
              <a:t>荒川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Sumida</a:t>
            </a:r>
          </a:p>
          <a:p>
            <a:r>
              <a:rPr kumimoji="1" lang="ja-JP" altLang="en-US" sz="2400" dirty="0" smtClean="0"/>
              <a:t>隅田川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Edogawa</a:t>
            </a:r>
          </a:p>
          <a:p>
            <a:r>
              <a:rPr lang="ja-JP" altLang="en-US" sz="2400" dirty="0" smtClean="0"/>
              <a:t>江戸川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 flipH="1">
            <a:off x="2800388" y="3125783"/>
            <a:ext cx="43796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2806252" y="4863234"/>
            <a:ext cx="43796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左矢印 18"/>
          <p:cNvSpPr/>
          <p:nvPr/>
        </p:nvSpPr>
        <p:spPr>
          <a:xfrm>
            <a:off x="4381001" y="3466038"/>
            <a:ext cx="1583833" cy="40827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34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Time series </a:t>
            </a:r>
            <a:r>
              <a:rPr lang="en-US" altLang="ja-JP" dirty="0" smtClean="0"/>
              <a:t>of Cs in Tokyo Bay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37541" y="6211669"/>
            <a:ext cx="112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2012</a:t>
            </a:r>
            <a:endParaRPr kumimoji="1" lang="ja-JP" altLang="en-US" sz="3600" dirty="0"/>
          </a:p>
        </p:txBody>
      </p:sp>
      <p:pic>
        <p:nvPicPr>
          <p:cNvPr id="8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79" y="1523295"/>
            <a:ext cx="3739321" cy="28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471896" y="2490819"/>
            <a:ext cx="164955" cy="1649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345258" y="3772336"/>
            <a:ext cx="5255442" cy="3083941"/>
            <a:chOff x="345258" y="860469"/>
            <a:chExt cx="5255442" cy="3083941"/>
          </a:xfrm>
        </p:grpSpPr>
        <p:graphicFrame>
          <p:nvGraphicFramePr>
            <p:cNvPr id="4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4736056"/>
                </p:ext>
              </p:extLst>
            </p:nvPr>
          </p:nvGraphicFramePr>
          <p:xfrm>
            <a:off x="457200" y="1382185"/>
            <a:ext cx="5143500" cy="2562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テキスト ボックス 6"/>
            <p:cNvSpPr txBox="1"/>
            <p:nvPr/>
          </p:nvSpPr>
          <p:spPr>
            <a:xfrm>
              <a:off x="490188" y="860469"/>
              <a:ext cx="3957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Center of Tokyo Bay</a:t>
              </a:r>
              <a:endParaRPr kumimoji="1" lang="ja-JP" altLang="en-US" sz="3600" dirty="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45258" y="1158669"/>
              <a:ext cx="164955" cy="1649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円/楕円 4"/>
          <p:cNvSpPr/>
          <p:nvPr/>
        </p:nvSpPr>
        <p:spPr>
          <a:xfrm>
            <a:off x="7125516" y="2490819"/>
            <a:ext cx="197931" cy="1979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345258" y="742922"/>
            <a:ext cx="5255442" cy="3029414"/>
            <a:chOff x="345258" y="3745859"/>
            <a:chExt cx="5255442" cy="3029414"/>
          </a:xfrm>
        </p:grpSpPr>
        <p:graphicFrame>
          <p:nvGraphicFramePr>
            <p:cNvPr id="9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8144564"/>
                </p:ext>
              </p:extLst>
            </p:nvPr>
          </p:nvGraphicFramePr>
          <p:xfrm>
            <a:off x="457200" y="4174948"/>
            <a:ext cx="5143500" cy="2600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490188" y="3745859"/>
              <a:ext cx="2496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River mouth</a:t>
              </a:r>
              <a:endParaRPr kumimoji="1" lang="ja-JP" altLang="en-US" sz="3600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45258" y="4019310"/>
              <a:ext cx="197931" cy="19793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5600700" y="4418668"/>
            <a:ext cx="3543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dirty="0" err="1" smtClean="0"/>
              <a:t>Cesium</a:t>
            </a:r>
            <a:r>
              <a:rPr lang="en-GB" altLang="ja-JP" dirty="0" smtClean="0"/>
              <a:t> </a:t>
            </a:r>
            <a:r>
              <a:rPr lang="en-GB" altLang="ja-JP" dirty="0"/>
              <a:t>is being buried by the much less contaminated sediment in rivers.</a:t>
            </a:r>
          </a:p>
          <a:p>
            <a:r>
              <a:rPr lang="en-GB" altLang="ja-JP" dirty="0"/>
              <a:t>Also, since the dissolution of </a:t>
            </a:r>
            <a:r>
              <a:rPr lang="en-GB" altLang="ja-JP" dirty="0" err="1"/>
              <a:t>cesium</a:t>
            </a:r>
            <a:r>
              <a:rPr lang="en-GB" altLang="ja-JP" dirty="0"/>
              <a:t> from the bed-load is minimal,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7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1143000"/>
          </a:xfrm>
        </p:spPr>
        <p:txBody>
          <a:bodyPr/>
          <a:lstStyle/>
          <a:p>
            <a:r>
              <a:rPr lang="en-US" altLang="ja-JP" dirty="0"/>
              <a:t>Future Plan</a:t>
            </a:r>
            <a:r>
              <a:rPr lang="ja-JP" altLang="en-US" dirty="0" smtClean="0"/>
              <a:t>今後</a:t>
            </a:r>
            <a:r>
              <a:rPr lang="ja-JP" altLang="en-US" dirty="0" smtClean="0"/>
              <a:t>のプラン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22338"/>
            <a:ext cx="9144000" cy="6024562"/>
          </a:xfrm>
        </p:spPr>
        <p:txBody>
          <a:bodyPr>
            <a:normAutofit fontScale="55000" lnSpcReduction="20000"/>
          </a:bodyPr>
          <a:lstStyle/>
          <a:p>
            <a:r>
              <a:rPr lang="ja-JP" altLang="en-US" dirty="0" smtClean="0"/>
              <a:t>コアサンプリング</a:t>
            </a:r>
            <a:endParaRPr lang="en-US" altLang="ja-JP" dirty="0" smtClean="0"/>
          </a:p>
          <a:p>
            <a:r>
              <a:rPr lang="en-US" altLang="ja-JP" u="sng" dirty="0"/>
              <a:t>Continue core sampling every 3 months </a:t>
            </a:r>
            <a:r>
              <a:rPr lang="en-US" altLang="ja-JP" dirty="0"/>
              <a:t>at Edogawa, </a:t>
            </a:r>
            <a:r>
              <a:rPr lang="en-US" altLang="ja-JP" dirty="0" err="1"/>
              <a:t>Arawaka</a:t>
            </a:r>
            <a:r>
              <a:rPr lang="en-US" altLang="ja-JP" dirty="0"/>
              <a:t>, </a:t>
            </a:r>
            <a:r>
              <a:rPr lang="en-US" altLang="ja-JP" dirty="0" err="1"/>
              <a:t>Sumidagawa</a:t>
            </a:r>
            <a:r>
              <a:rPr lang="en-US" altLang="ja-JP" dirty="0"/>
              <a:t>,</a:t>
            </a:r>
          </a:p>
          <a:p>
            <a:r>
              <a:rPr lang="en-US" altLang="ja-JP" dirty="0"/>
              <a:t>Continue </a:t>
            </a:r>
            <a:r>
              <a:rPr lang="en-US" altLang="ja-JP" u="sng" dirty="0"/>
              <a:t>monthly sampling at Tokyo Bay</a:t>
            </a:r>
            <a:r>
              <a:rPr lang="en-US" altLang="ja-JP" dirty="0"/>
              <a:t>, </a:t>
            </a:r>
            <a:r>
              <a:rPr lang="en-US" altLang="ja-JP" dirty="0" err="1"/>
              <a:t>Ohorigawa</a:t>
            </a:r>
            <a:r>
              <a:rPr lang="en-US" altLang="ja-JP" dirty="0"/>
              <a:t> river, and so on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During rain and after rain</a:t>
            </a:r>
            <a:r>
              <a:rPr lang="en-US" altLang="ja-JP" dirty="0" smtClean="0"/>
              <a:t>. SS sampler</a:t>
            </a:r>
            <a:endParaRPr lang="en-US" altLang="ja-JP" dirty="0"/>
          </a:p>
          <a:p>
            <a:pPr lvl="1"/>
            <a:r>
              <a:rPr lang="en-US" altLang="ja-JP" dirty="0" smtClean="0"/>
              <a:t>3</a:t>
            </a:r>
            <a:r>
              <a:rPr lang="ja-JP" altLang="en-US" dirty="0" smtClean="0"/>
              <a:t>ヶ月に１回程度（梅雨前後、台風前後）の</a:t>
            </a:r>
            <a:r>
              <a:rPr lang="ja-JP" altLang="en-US" dirty="0" smtClean="0"/>
              <a:t>頻度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江戸川・荒川・隅</a:t>
            </a:r>
            <a:r>
              <a:rPr lang="ja-JP" altLang="en-US" dirty="0" smtClean="0"/>
              <a:t>田川</a:t>
            </a:r>
            <a:r>
              <a:rPr lang="en-US" altLang="ja-JP" dirty="0" smtClean="0"/>
              <a:t>(</a:t>
            </a:r>
            <a:r>
              <a:rPr lang="ja-JP" altLang="en-US" dirty="0" smtClean="0"/>
              <a:t>東京湾）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大堀川</a:t>
            </a:r>
            <a:r>
              <a:rPr lang="ja-JP" altLang="en-US" dirty="0" smtClean="0"/>
              <a:t>（</a:t>
            </a:r>
            <a:r>
              <a:rPr lang="ja-JP" altLang="en-US" dirty="0" smtClean="0"/>
              <a:t>手賀沼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柏の公園の池</a:t>
            </a:r>
            <a:endParaRPr lang="en-US" altLang="ja-JP" dirty="0" smtClean="0"/>
          </a:p>
          <a:p>
            <a:r>
              <a:rPr lang="ja-JP" altLang="en-US" dirty="0" smtClean="0"/>
              <a:t>表層土砂サンプリングによる分布の確認</a:t>
            </a:r>
            <a:endParaRPr lang="en-US" altLang="ja-JP" dirty="0" smtClean="0"/>
          </a:p>
          <a:p>
            <a:pPr lvl="1"/>
            <a:r>
              <a:rPr lang="en-US" altLang="ja-JP" dirty="0"/>
              <a:t>Estimate contributions of each event for SS load and Bed load and wash load.</a:t>
            </a:r>
          </a:p>
          <a:p>
            <a:pPr lvl="1"/>
            <a:r>
              <a:rPr lang="en-US" altLang="ja-JP" dirty="0"/>
              <a:t>Estimate total mass of sediment and Cs and other radionuclide for example pb-210 and </a:t>
            </a:r>
            <a:r>
              <a:rPr lang="en-US" altLang="ja-JP" dirty="0" err="1"/>
              <a:t>Sr</a:t>
            </a:r>
            <a:r>
              <a:rPr lang="en-US" altLang="ja-JP" dirty="0"/>
              <a:t>(</a:t>
            </a:r>
            <a:r>
              <a:rPr lang="en-US" altLang="ja-JP" dirty="0" err="1"/>
              <a:t>Strontonium</a:t>
            </a:r>
            <a:r>
              <a:rPr lang="en-US" altLang="ja-JP" dirty="0"/>
              <a:t>) with Professor </a:t>
            </a:r>
            <a:r>
              <a:rPr lang="en-US" altLang="ja-JP" dirty="0" err="1"/>
              <a:t>Onda</a:t>
            </a:r>
            <a:r>
              <a:rPr lang="en-US" altLang="ja-JP" dirty="0"/>
              <a:t> team</a:t>
            </a:r>
            <a:r>
              <a:rPr lang="en-US" altLang="ja-JP" dirty="0" smtClean="0"/>
              <a:t>.</a:t>
            </a:r>
          </a:p>
          <a:p>
            <a:pPr lvl="1"/>
            <a:r>
              <a:rPr lang="ja-JP" altLang="en-US" dirty="0" smtClean="0"/>
              <a:t>月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</a:t>
            </a:r>
            <a:r>
              <a:rPr lang="ja-JP" altLang="en-US" dirty="0"/>
              <a:t>底質</a:t>
            </a:r>
            <a:r>
              <a:rPr lang="ja-JP" altLang="en-US" dirty="0" smtClean="0"/>
              <a:t>表面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カ所　コミュニティサンプリング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SS</a:t>
            </a:r>
            <a:r>
              <a:rPr lang="ja-JP" altLang="en-US" dirty="0" smtClean="0"/>
              <a:t>測定、流量測定（高頻度</a:t>
            </a:r>
            <a:r>
              <a:rPr lang="ja-JP" altLang="en-US" dirty="0" smtClean="0"/>
              <a:t>）</a:t>
            </a:r>
            <a:r>
              <a:rPr lang="ja-JP" altLang="en-US" dirty="0" smtClean="0"/>
              <a:t>、</a:t>
            </a:r>
            <a:r>
              <a:rPr lang="ja-JP" altLang="en-US" dirty="0" smtClean="0"/>
              <a:t>浮遊</a:t>
            </a:r>
            <a:r>
              <a:rPr lang="ja-JP" altLang="en-US" dirty="0" smtClean="0"/>
              <a:t>砂サンプラー（２週間に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度</a:t>
            </a:r>
            <a:r>
              <a:rPr lang="ja-JP" altLang="en-US" dirty="0" smtClean="0"/>
              <a:t>）</a:t>
            </a:r>
            <a:r>
              <a:rPr lang="ja-JP" altLang="en-US" dirty="0" smtClean="0"/>
              <a:t>、</a:t>
            </a:r>
            <a:r>
              <a:rPr lang="ja-JP" altLang="en-US" dirty="0" smtClean="0"/>
              <a:t>表層</a:t>
            </a:r>
            <a:r>
              <a:rPr lang="ja-JP" altLang="en-US" dirty="0" smtClean="0"/>
              <a:t>測定による重心の移動速度</a:t>
            </a:r>
            <a:r>
              <a:rPr lang="ja-JP" altLang="en-US" dirty="0" smtClean="0"/>
              <a:t>推定</a:t>
            </a:r>
            <a:r>
              <a:rPr lang="ja-JP" altLang="en-US" dirty="0" smtClean="0"/>
              <a:t>、</a:t>
            </a:r>
            <a:r>
              <a:rPr lang="ja-JP" altLang="en-US" dirty="0" smtClean="0"/>
              <a:t>総量変化</a:t>
            </a:r>
            <a:endParaRPr lang="en-US" altLang="ja-JP" dirty="0" smtClean="0"/>
          </a:p>
          <a:p>
            <a:r>
              <a:rPr lang="en-US" altLang="ja-JP" dirty="0" smtClean="0"/>
              <a:t>Biological impact </a:t>
            </a:r>
            <a:r>
              <a:rPr lang="ja-JP" altLang="en-US" dirty="0" smtClean="0"/>
              <a:t>生物</a:t>
            </a:r>
            <a:r>
              <a:rPr lang="ja-JP" altLang="en-US" dirty="0" smtClean="0"/>
              <a:t>への</a:t>
            </a:r>
            <a:r>
              <a:rPr lang="ja-JP" altLang="en-US" dirty="0" smtClean="0"/>
              <a:t>影響</a:t>
            </a:r>
            <a:endParaRPr lang="en-US" altLang="ja-JP" dirty="0" smtClean="0"/>
          </a:p>
          <a:p>
            <a:pPr lvl="1"/>
            <a:r>
              <a:rPr lang="en-US" altLang="ja-JP" u="sng" dirty="0" smtClean="0"/>
              <a:t>Sea </a:t>
            </a:r>
            <a:r>
              <a:rPr lang="en-US" altLang="ja-JP" u="sng" dirty="0"/>
              <a:t>warm</a:t>
            </a:r>
            <a:r>
              <a:rPr lang="en-US" altLang="ja-JP" dirty="0"/>
              <a:t> to know the effect of ecosystem of </a:t>
            </a:r>
            <a:r>
              <a:rPr lang="en-US" altLang="ja-JP" dirty="0" err="1"/>
              <a:t>Teganuma</a:t>
            </a:r>
            <a:r>
              <a:rPr lang="en-US" altLang="ja-JP" dirty="0"/>
              <a:t> Lake and Tokyo Bay.</a:t>
            </a:r>
          </a:p>
          <a:p>
            <a:pPr lvl="1"/>
            <a:r>
              <a:rPr lang="en-US" altLang="ja-JP" dirty="0" smtClean="0"/>
              <a:t>Measured </a:t>
            </a:r>
            <a:r>
              <a:rPr lang="en-US" altLang="ja-JP" u="sng" dirty="0"/>
              <a:t>biological exchange late </a:t>
            </a:r>
            <a:r>
              <a:rPr lang="en-US" altLang="ja-JP" dirty="0"/>
              <a:t>was about 2 weeks/individual and modeled it.</a:t>
            </a:r>
          </a:p>
          <a:p>
            <a:pPr lvl="1"/>
            <a:r>
              <a:rPr lang="en-US" altLang="ja-JP" u="sng" dirty="0"/>
              <a:t>Community sampling is continued for fish, shell fish and sediment </a:t>
            </a:r>
            <a:r>
              <a:rPr lang="en-US" altLang="ja-JP" dirty="0"/>
              <a:t>to know the large area of this effect</a:t>
            </a:r>
            <a:r>
              <a:rPr lang="en-US" altLang="ja-JP" dirty="0" smtClean="0"/>
              <a:t>.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汚染底質でのゴカイ</a:t>
            </a:r>
            <a:r>
              <a:rPr lang="ja-JP" altLang="en-US" dirty="0" smtClean="0"/>
              <a:t>飼育</a:t>
            </a:r>
            <a:r>
              <a:rPr lang="ja-JP" altLang="en-US" dirty="0" smtClean="0"/>
              <a:t>、コミュニティーサンプリング（貝、魚、海藻）</a:t>
            </a:r>
            <a:endParaRPr lang="en-US" altLang="ja-JP" dirty="0" smtClean="0"/>
          </a:p>
          <a:p>
            <a:r>
              <a:rPr lang="en-US" altLang="ja-JP" dirty="0"/>
              <a:t>Publish</a:t>
            </a:r>
            <a:r>
              <a:rPr lang="ja-JP" altLang="en-US" dirty="0" smtClean="0"/>
              <a:t>論文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Publish </a:t>
            </a:r>
            <a:r>
              <a:rPr lang="en-US" altLang="ja-JP" dirty="0"/>
              <a:t>new results. </a:t>
            </a:r>
            <a:r>
              <a:rPr lang="en-US" altLang="ja-JP" dirty="0" smtClean="0"/>
              <a:t>Published </a:t>
            </a:r>
            <a:r>
              <a:rPr lang="en-US" altLang="ja-JP" dirty="0"/>
              <a:t>only a part of 2011. and </a:t>
            </a:r>
            <a:r>
              <a:rPr lang="en-US" altLang="ja-JP" u="sng" dirty="0"/>
              <a:t>did not of 2012 and 2013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2011</a:t>
            </a:r>
            <a:r>
              <a:rPr lang="ja-JP" altLang="en-US" dirty="0" smtClean="0"/>
              <a:t>年の一部のみ</a:t>
            </a:r>
            <a:r>
              <a:rPr lang="ja-JP" altLang="en-US" dirty="0" smtClean="0"/>
              <a:t>公表済み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8304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Challenge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0900" y="1600201"/>
            <a:ext cx="4025900" cy="29845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Simulation</a:t>
            </a:r>
          </a:p>
          <a:p>
            <a:r>
              <a:rPr lang="en-US" altLang="ja-JP" dirty="0" smtClean="0"/>
              <a:t>Compton Camera</a:t>
            </a:r>
          </a:p>
          <a:p>
            <a:pPr lvl="1"/>
            <a:r>
              <a:rPr lang="en-US" altLang="ja-JP" dirty="0" smtClean="0"/>
              <a:t>Aerial image</a:t>
            </a:r>
          </a:p>
          <a:p>
            <a:pPr lvl="1"/>
            <a:r>
              <a:rPr lang="en-US" altLang="ja-JP" dirty="0" smtClean="0"/>
              <a:t>supply</a:t>
            </a:r>
          </a:p>
          <a:p>
            <a:r>
              <a:rPr kumimoji="1" lang="en-US" altLang="ja-JP" dirty="0" smtClean="0"/>
              <a:t>In situ Sensor</a:t>
            </a:r>
          </a:p>
          <a:p>
            <a:pPr lvl="1"/>
            <a:r>
              <a:rPr lang="en-US" altLang="ja-JP" dirty="0" smtClean="0"/>
              <a:t>Surface river bed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822" y="1176338"/>
            <a:ext cx="2685978" cy="2336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65" y="3619501"/>
            <a:ext cx="3434875" cy="1930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718" y="4343400"/>
            <a:ext cx="1942247" cy="2514600"/>
          </a:xfrm>
          <a:prstGeom prst="rect">
            <a:avLst/>
          </a:prstGeom>
        </p:spPr>
      </p:pic>
      <p:pic>
        <p:nvPicPr>
          <p:cNvPr id="8" name="Picture 30" descr="http://www.coastal-env.k.u-tokyo.ac.jp/member/onozawa/odaib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487"/>
            <a:ext cx="2120900" cy="569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3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5F71-EF19-418E-8D1A-B37BC318B8B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600" b="1" dirty="0" smtClean="0">
                <a:solidFill>
                  <a:schemeClr val="bg1"/>
                </a:solidFill>
              </a:rPr>
              <a:t>Cesium Distribution in center part of Japan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26966" t="34880" r="51181" b="23540"/>
          <a:stretch>
            <a:fillRect/>
          </a:stretch>
        </p:blipFill>
        <p:spPr bwMode="auto">
          <a:xfrm>
            <a:off x="251520" y="692697"/>
            <a:ext cx="351202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78744" t="66064" r="4522" b="13146"/>
          <a:stretch>
            <a:fillRect/>
          </a:stretch>
        </p:blipFill>
        <p:spPr bwMode="auto">
          <a:xfrm>
            <a:off x="0" y="4873515"/>
            <a:ext cx="2555776" cy="19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l="21650" t="33935" r="38188" b="9366"/>
          <a:stretch>
            <a:fillRect/>
          </a:stretch>
        </p:blipFill>
        <p:spPr bwMode="auto">
          <a:xfrm>
            <a:off x="4247456" y="692696"/>
            <a:ext cx="47328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969000" y="5013176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12th September </a:t>
            </a:r>
            <a:r>
              <a:rPr lang="en-US" altLang="ja-JP" sz="2400" dirty="0"/>
              <a:t>2011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92504" y="4068408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Tokyo Bay</a:t>
            </a:r>
            <a:endParaRPr kumimoji="1" lang="ja-JP" altLang="en-US" sz="3200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2088448" y="4068408"/>
            <a:ext cx="576064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918500" y="4068408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Tokyo Bay</a:t>
            </a:r>
            <a:endParaRPr kumimoji="1" lang="ja-JP" altLang="en-US" sz="3200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6414444" y="4360796"/>
            <a:ext cx="576064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769890" y="1666539"/>
            <a:ext cx="2407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・</a:t>
            </a:r>
            <a:r>
              <a:rPr kumimoji="1" lang="en-US" altLang="ja-JP" sz="3200" dirty="0" smtClean="0"/>
              <a:t>Power Plant</a:t>
            </a:r>
            <a:endParaRPr kumimoji="1" lang="ja-JP" altLang="en-US" sz="3200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088448" y="2116939"/>
            <a:ext cx="921052" cy="16582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664512" y="2876641"/>
            <a:ext cx="896124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200km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4857514"/>
            <a:ext cx="3009500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altLang="ja-JP" dirty="0" err="1"/>
              <a:t>cesium</a:t>
            </a:r>
            <a:r>
              <a:rPr lang="en-GB" altLang="ja-JP" dirty="0"/>
              <a:t> </a:t>
            </a:r>
            <a:r>
              <a:rPr lang="en-GB" altLang="ja-JP" dirty="0" smtClean="0"/>
              <a:t>concentration (</a:t>
            </a:r>
            <a:r>
              <a:rPr lang="en-GB" altLang="ja-JP" dirty="0" err="1" smtClean="0"/>
              <a:t>Bq</a:t>
            </a:r>
            <a:r>
              <a:rPr lang="en-GB" altLang="ja-JP" dirty="0" smtClean="0"/>
              <a:t>/m2)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9890" y="5757332"/>
            <a:ext cx="637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dirty="0">
                <a:latin typeface="メイリオ"/>
                <a:ea typeface="メイリオ"/>
                <a:cs typeface="メイリオ"/>
              </a:rPr>
              <a:t>Radioactive contamination is less than 10k </a:t>
            </a:r>
            <a:r>
              <a:rPr lang="en-US" altLang="ja-JP" dirty="0" err="1">
                <a:latin typeface="メイリオ"/>
                <a:ea typeface="メイリオ"/>
                <a:cs typeface="メイリオ"/>
              </a:rPr>
              <a:t>Bq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/m2.</a:t>
            </a:r>
          </a:p>
          <a:p>
            <a:r>
              <a:rPr lang="en-US" altLang="ja-JP" dirty="0" smtClean="0"/>
              <a:t>Hot </a:t>
            </a:r>
            <a:r>
              <a:rPr lang="en-US" altLang="ja-JP" dirty="0"/>
              <a:t>spot of cesium higher than 10kBq is made only by sediment transport in this area.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691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-162322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134</a:t>
            </a:r>
            <a:r>
              <a:rPr lang="en-US" altLang="ja-JP" dirty="0" smtClean="0"/>
              <a:t>Cs</a:t>
            </a:r>
            <a:r>
              <a:rPr lang="en-US" altLang="ja-JP" dirty="0"/>
              <a:t> </a:t>
            </a:r>
            <a:r>
              <a:rPr lang="en-US" altLang="ja-JP" dirty="0" smtClean="0"/>
              <a:t>Distribution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68144" y="6506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単位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cpm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02" y="1163824"/>
            <a:ext cx="6441230" cy="497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53000" y="797270"/>
            <a:ext cx="193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Kyu</a:t>
            </a:r>
            <a:r>
              <a:rPr kumimoji="1" lang="en-US" altLang="ja-JP" dirty="0" smtClean="0"/>
              <a:t>-Edogawa river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59139" y="794492"/>
            <a:ext cx="148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Arakawa river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4839" y="1130792"/>
            <a:ext cx="186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Sumidagawa</a:t>
            </a:r>
            <a:r>
              <a:rPr kumimoji="1" lang="en-US" altLang="ja-JP" dirty="0" smtClean="0"/>
              <a:t> river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028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44766"/>
              </p:ext>
            </p:extLst>
          </p:nvPr>
        </p:nvGraphicFramePr>
        <p:xfrm>
          <a:off x="2450997" y="4132598"/>
          <a:ext cx="49275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粒径補正による分布の</a:t>
            </a:r>
            <a:r>
              <a:rPr lang="ja-JP" altLang="en-US" dirty="0" smtClean="0"/>
              <a:t>変化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Normalize by sediment size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1866900" cy="4525963"/>
          </a:xfrm>
        </p:spPr>
        <p:txBody>
          <a:bodyPr/>
          <a:lstStyle/>
          <a:p>
            <a:r>
              <a:rPr kumimoji="1" lang="en-US" altLang="ja-JP" dirty="0" smtClean="0"/>
              <a:t>Before</a:t>
            </a:r>
          </a:p>
          <a:p>
            <a:r>
              <a:rPr kumimoji="1" lang="ja-JP" altLang="en-US" dirty="0" smtClean="0"/>
              <a:t>補正前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After</a:t>
            </a:r>
            <a:endParaRPr lang="en-US" altLang="ja-JP" dirty="0"/>
          </a:p>
          <a:p>
            <a:r>
              <a:rPr lang="ja-JP" altLang="en-US" dirty="0" smtClean="0"/>
              <a:t>補正後</a:t>
            </a:r>
            <a:endParaRPr kumimoji="1" lang="en-US" altLang="ja-JP" dirty="0" smtClean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211320"/>
              </p:ext>
            </p:extLst>
          </p:nvPr>
        </p:nvGraphicFramePr>
        <p:xfrm>
          <a:off x="2413000" y="1375569"/>
          <a:ext cx="4114800" cy="240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324437" y="6373337"/>
            <a:ext cx="218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河口からの距離</a:t>
            </a:r>
            <a:r>
              <a:rPr lang="en-US" altLang="ja-JP" dirty="0" smtClean="0"/>
              <a:t>(km)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1454583" y="5117049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Cs (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 kg-</a:t>
            </a:r>
            <a:r>
              <a:rPr lang="en-US" altLang="ja-JP" baseline="30000" dirty="0" smtClean="0"/>
              <a:t>1 </a:t>
            </a:r>
            <a:r>
              <a:rPr lang="en-US" altLang="ja-JP" dirty="0" smtClean="0"/>
              <a:t>dry)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1454582" y="2564349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Cs (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 kg-</a:t>
            </a:r>
            <a:r>
              <a:rPr lang="en-US" altLang="ja-JP" baseline="30000" dirty="0" smtClean="0"/>
              <a:t>1 </a:t>
            </a:r>
            <a:r>
              <a:rPr lang="en-US" altLang="ja-JP" dirty="0" smtClean="0"/>
              <a:t>dry)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24437" y="3411299"/>
            <a:ext cx="218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河口からの距離</a:t>
            </a:r>
            <a:r>
              <a:rPr lang="en-US" altLang="ja-JP" dirty="0" smtClean="0"/>
              <a:t>(km)</a:t>
            </a:r>
            <a:endParaRPr kumimoji="1" lang="ja-JP" altLang="en-US" dirty="0"/>
          </a:p>
        </p:txBody>
      </p:sp>
      <p:grpSp>
        <p:nvGrpSpPr>
          <p:cNvPr id="11" name="図形グループ 12"/>
          <p:cNvGrpSpPr>
            <a:grpSpLocks/>
          </p:cNvGrpSpPr>
          <p:nvPr/>
        </p:nvGrpSpPr>
        <p:grpSpPr bwMode="auto">
          <a:xfrm>
            <a:off x="6388100" y="5184178"/>
            <a:ext cx="1028700" cy="596900"/>
            <a:chOff x="7391400" y="5689600"/>
            <a:chExt cx="1028700" cy="596900"/>
          </a:xfrm>
        </p:grpSpPr>
        <p:sp>
          <p:nvSpPr>
            <p:cNvPr id="12" name="正方形/長方形 11"/>
            <p:cNvSpPr/>
            <p:nvPr/>
          </p:nvSpPr>
          <p:spPr>
            <a:xfrm>
              <a:off x="7391400" y="5689600"/>
              <a:ext cx="1028700" cy="5969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3" name="図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5740400"/>
              <a:ext cx="3937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5"/>
            <p:cNvSpPr txBox="1">
              <a:spLocks noChangeArrowheads="1"/>
            </p:cNvSpPr>
            <p:nvPr/>
          </p:nvSpPr>
          <p:spPr bwMode="auto">
            <a:xfrm>
              <a:off x="7746287" y="5753100"/>
              <a:ext cx="623013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 baseline="30000" dirty="0"/>
                <a:t>134</a:t>
              </a:r>
              <a:r>
                <a:rPr lang="en-US" altLang="ja-JP" sz="1400" dirty="0"/>
                <a:t>Cs</a:t>
              </a:r>
            </a:p>
            <a:p>
              <a:r>
                <a:rPr lang="en-US" altLang="ja-JP" sz="1400" baseline="30000" dirty="0"/>
                <a:t>137</a:t>
              </a:r>
              <a:r>
                <a:rPr lang="en-US" altLang="ja-JP" sz="1400" dirty="0"/>
                <a:t>Cs</a:t>
              </a:r>
              <a:endParaRPr lang="ja-JP" altLang="en-US" sz="1400" dirty="0"/>
            </a:p>
          </p:txBody>
        </p:sp>
      </p:grpSp>
      <p:grpSp>
        <p:nvGrpSpPr>
          <p:cNvPr id="15" name="図形グループ 12"/>
          <p:cNvGrpSpPr>
            <a:grpSpLocks/>
          </p:cNvGrpSpPr>
          <p:nvPr/>
        </p:nvGrpSpPr>
        <p:grpSpPr bwMode="auto">
          <a:xfrm>
            <a:off x="6400637" y="2161578"/>
            <a:ext cx="1028700" cy="596900"/>
            <a:chOff x="7391400" y="5689600"/>
            <a:chExt cx="1028700" cy="596900"/>
          </a:xfrm>
        </p:grpSpPr>
        <p:sp>
          <p:nvSpPr>
            <p:cNvPr id="16" name="正方形/長方形 15"/>
            <p:cNvSpPr/>
            <p:nvPr/>
          </p:nvSpPr>
          <p:spPr>
            <a:xfrm>
              <a:off x="7391400" y="5689600"/>
              <a:ext cx="1028700" cy="5969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7" name="図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5740400"/>
              <a:ext cx="3937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15"/>
            <p:cNvSpPr txBox="1">
              <a:spLocks noChangeArrowheads="1"/>
            </p:cNvSpPr>
            <p:nvPr/>
          </p:nvSpPr>
          <p:spPr bwMode="auto">
            <a:xfrm>
              <a:off x="7746287" y="5753100"/>
              <a:ext cx="623013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 baseline="30000" dirty="0"/>
                <a:t>134</a:t>
              </a:r>
              <a:r>
                <a:rPr lang="en-US" altLang="ja-JP" sz="1400" dirty="0"/>
                <a:t>Cs</a:t>
              </a:r>
            </a:p>
            <a:p>
              <a:r>
                <a:rPr lang="en-US" altLang="ja-JP" sz="1400" baseline="30000" dirty="0"/>
                <a:t>137</a:t>
              </a:r>
              <a:r>
                <a:rPr lang="en-US" altLang="ja-JP" sz="1400" dirty="0"/>
                <a:t>Cs</a:t>
              </a:r>
              <a:endParaRPr lang="ja-JP" altLang="en-US" sz="1400" dirty="0"/>
            </a:p>
          </p:txBody>
        </p:sp>
      </p:grpSp>
      <p:cxnSp>
        <p:nvCxnSpPr>
          <p:cNvPr id="23" name="直線コネクタ 22"/>
          <p:cNvCxnSpPr/>
          <p:nvPr/>
        </p:nvCxnSpPr>
        <p:spPr>
          <a:xfrm>
            <a:off x="4051300" y="4305300"/>
            <a:ext cx="0" cy="222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746500" y="38785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基準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72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荒川における</a:t>
            </a:r>
            <a:r>
              <a:rPr lang="en-US" altLang="ja-JP" dirty="0" smtClean="0"/>
              <a:t>Cs</a:t>
            </a:r>
            <a:r>
              <a:rPr lang="ja-JP" altLang="en-US" dirty="0" smtClean="0"/>
              <a:t>時系列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Arakawa river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9779" y="1544965"/>
            <a:ext cx="17617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December 2011</a:t>
            </a:r>
          </a:p>
          <a:p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June 2012</a:t>
            </a:r>
          </a:p>
          <a:p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September 2012</a:t>
            </a:r>
            <a:endParaRPr lang="ja-JP" altLang="en-US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2249744" y="3493511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Cs (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 kg-</a:t>
            </a:r>
            <a:r>
              <a:rPr lang="en-US" altLang="ja-JP" baseline="30000" dirty="0" smtClean="0"/>
              <a:t>1 </a:t>
            </a:r>
            <a:r>
              <a:rPr lang="en-US" altLang="ja-JP" dirty="0" smtClean="0"/>
              <a:t>dry)</a:t>
            </a:r>
            <a:endParaRPr kumimoji="1" lang="ja-JP" altLang="en-US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558075"/>
              </p:ext>
            </p:extLst>
          </p:nvPr>
        </p:nvGraphicFramePr>
        <p:xfrm>
          <a:off x="3074192" y="854684"/>
          <a:ext cx="3009073" cy="181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31994"/>
              </p:ext>
            </p:extLst>
          </p:nvPr>
        </p:nvGraphicFramePr>
        <p:xfrm>
          <a:off x="3090978" y="2567427"/>
          <a:ext cx="2978332" cy="182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72795"/>
              </p:ext>
            </p:extLst>
          </p:nvPr>
        </p:nvGraphicFramePr>
        <p:xfrm>
          <a:off x="3101202" y="4312399"/>
          <a:ext cx="2968108" cy="179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722033" y="5950327"/>
            <a:ext cx="309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Distance from river mouth(km)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4590082" y="3475481"/>
            <a:ext cx="502379" cy="1674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616887" y="3809320"/>
            <a:ext cx="4755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図形グループ 12"/>
          <p:cNvGrpSpPr>
            <a:grpSpLocks/>
          </p:cNvGrpSpPr>
          <p:nvPr/>
        </p:nvGrpSpPr>
        <p:grpSpPr bwMode="auto">
          <a:xfrm>
            <a:off x="4746949" y="1286986"/>
            <a:ext cx="1028700" cy="596900"/>
            <a:chOff x="7391400" y="5689600"/>
            <a:chExt cx="1028700" cy="596900"/>
          </a:xfrm>
        </p:grpSpPr>
        <p:sp>
          <p:nvSpPr>
            <p:cNvPr id="17" name="正方形/長方形 16"/>
            <p:cNvSpPr/>
            <p:nvPr/>
          </p:nvSpPr>
          <p:spPr>
            <a:xfrm>
              <a:off x="7391400" y="5689600"/>
              <a:ext cx="1028700" cy="5969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8" name="図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5740400"/>
              <a:ext cx="3937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テキスト ボックス 15"/>
            <p:cNvSpPr txBox="1">
              <a:spLocks noChangeArrowheads="1"/>
            </p:cNvSpPr>
            <p:nvPr/>
          </p:nvSpPr>
          <p:spPr bwMode="auto">
            <a:xfrm>
              <a:off x="7746287" y="5753100"/>
              <a:ext cx="623013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 baseline="30000" dirty="0"/>
                <a:t>134</a:t>
              </a:r>
              <a:r>
                <a:rPr lang="en-US" altLang="ja-JP" sz="1400" dirty="0"/>
                <a:t>Cs</a:t>
              </a:r>
            </a:p>
            <a:p>
              <a:r>
                <a:rPr lang="en-US" altLang="ja-JP" sz="1400" baseline="30000" dirty="0"/>
                <a:t>137</a:t>
              </a:r>
              <a:r>
                <a:rPr lang="en-US" altLang="ja-JP" sz="1400" dirty="0"/>
                <a:t>Cs</a:t>
              </a:r>
              <a:endParaRPr lang="ja-JP" altLang="en-US" sz="1400" dirty="0"/>
            </a:p>
          </p:txBody>
        </p:sp>
      </p:grpSp>
      <p:sp>
        <p:nvSpPr>
          <p:cNvPr id="23" name="下矢印 22"/>
          <p:cNvSpPr/>
          <p:nvPr/>
        </p:nvSpPr>
        <p:spPr>
          <a:xfrm>
            <a:off x="4199342" y="1350486"/>
            <a:ext cx="348875" cy="2682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3974957" y="2710543"/>
            <a:ext cx="348875" cy="2682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3778482" y="4677007"/>
            <a:ext cx="348875" cy="2682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83265" y="2110888"/>
            <a:ext cx="3175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dirty="0"/>
              <a:t>The peak, located 3 km upstream in December 2011, moved downstream with time.</a:t>
            </a:r>
          </a:p>
          <a:p>
            <a:r>
              <a:rPr lang="en-GB" altLang="ja-JP" dirty="0"/>
              <a:t>It means, the fine-grained sediment was transported to the downward as bed-load and reached river mouth in September 2012.</a:t>
            </a:r>
            <a:r>
              <a:rPr lang="ja-JP" altLang="ja-JP" dirty="0"/>
              <a:t> 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Bed-load/Total sediment = 11percent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727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kern="1200" dirty="0" smtClean="0">
                <a:solidFill>
                  <a:schemeClr val="tx1"/>
                </a:solidFill>
                <a:effectLst/>
              </a:rPr>
              <a:t>江戸川</a:t>
            </a:r>
            <a:r>
              <a:rPr kumimoji="1" lang="en-US" altLang="ja-JP" sz="2400" kern="1200" dirty="0" smtClean="0">
                <a:solidFill>
                  <a:schemeClr val="tx1"/>
                </a:solidFill>
                <a:effectLst/>
              </a:rPr>
              <a:t/>
            </a:r>
            <a:br>
              <a:rPr kumimoji="1" lang="en-US" altLang="ja-JP" sz="2400" kern="1200" dirty="0" smtClean="0">
                <a:solidFill>
                  <a:schemeClr val="tx1"/>
                </a:solidFill>
                <a:effectLst/>
              </a:rPr>
            </a:br>
            <a:r>
              <a:rPr kumimoji="1" lang="en-GB" altLang="ja-JP" sz="2400" kern="1200" dirty="0" smtClean="0">
                <a:solidFill>
                  <a:schemeClr val="tx1"/>
                </a:solidFill>
                <a:effectLst/>
              </a:rPr>
              <a:t>Edogawa </a:t>
            </a:r>
            <a:r>
              <a:rPr kumimoji="1" lang="en-GB" altLang="ja-JP" sz="2400" kern="1200" dirty="0" smtClean="0">
                <a:solidFill>
                  <a:schemeClr val="tx1"/>
                </a:solidFill>
                <a:effectLst/>
              </a:rPr>
              <a:t>estuary</a:t>
            </a:r>
            <a:r>
              <a:rPr lang="ja-JP" altLang="ja-JP" sz="2400" dirty="0" smtClean="0">
                <a:effectLst/>
              </a:rPr>
              <a:t> </a:t>
            </a:r>
            <a:endParaRPr kumimoji="1" lang="ja-JP" altLang="en-US" sz="24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564712" y="1600200"/>
            <a:ext cx="2579288" cy="4525963"/>
          </a:xfrm>
        </p:spPr>
        <p:txBody>
          <a:bodyPr/>
          <a:lstStyle/>
          <a:p>
            <a:r>
              <a:rPr lang="en-US" altLang="ja-JP" dirty="0" smtClean="0"/>
              <a:t>Didn’t move the peak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16331"/>
              </p:ext>
            </p:extLst>
          </p:nvPr>
        </p:nvGraphicFramePr>
        <p:xfrm>
          <a:off x="2292350" y="1099928"/>
          <a:ext cx="3017404" cy="1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66635"/>
              </p:ext>
            </p:extLst>
          </p:nvPr>
        </p:nvGraphicFramePr>
        <p:xfrm>
          <a:off x="2336025" y="2804780"/>
          <a:ext cx="3017404" cy="1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13495" y="1883148"/>
            <a:ext cx="139408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/>
                <a:cs typeface="Times New Roman"/>
              </a:rPr>
              <a:t>December, 2011</a:t>
            </a: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endParaRPr kumimoji="1" lang="en-US" altLang="ja-JP" sz="1400" dirty="0" smtClean="0">
              <a:latin typeface="Times New Roman"/>
              <a:cs typeface="Times New Roman"/>
            </a:endParaRPr>
          </a:p>
          <a:p>
            <a:endParaRPr lang="en-US" altLang="ja-JP" sz="1400" dirty="0" smtClean="0">
              <a:latin typeface="Times New Roman"/>
              <a:cs typeface="Times New Roman"/>
            </a:endParaRP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endParaRPr lang="en-US" altLang="ja-JP" sz="1400" dirty="0" smtClean="0">
              <a:latin typeface="Times New Roman"/>
              <a:cs typeface="Times New Roman"/>
            </a:endParaRP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r>
              <a:rPr kumimoji="1" lang="en-US" altLang="ja-JP" sz="1400" dirty="0" smtClean="0">
                <a:latin typeface="Times New Roman"/>
                <a:cs typeface="Times New Roman"/>
              </a:rPr>
              <a:t>June, 2012</a:t>
            </a: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endParaRPr kumimoji="1" lang="en-US" altLang="ja-JP" sz="1400" dirty="0" smtClean="0">
              <a:latin typeface="Times New Roman"/>
              <a:cs typeface="Times New Roman"/>
            </a:endParaRPr>
          </a:p>
          <a:p>
            <a:endParaRPr kumimoji="1" lang="en-US" altLang="ja-JP" sz="1400" dirty="0" smtClean="0">
              <a:latin typeface="Times New Roman"/>
              <a:cs typeface="Times New Roman"/>
            </a:endParaRP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endParaRPr kumimoji="1" lang="en-US" altLang="ja-JP" sz="1400" dirty="0" smtClean="0">
              <a:latin typeface="Times New Roman"/>
              <a:cs typeface="Times New Roman"/>
            </a:endParaRP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endParaRPr kumimoji="1" lang="en-US" altLang="ja-JP" sz="1400" dirty="0" smtClean="0">
              <a:latin typeface="Times New Roman"/>
              <a:cs typeface="Times New Roman"/>
            </a:endParaRPr>
          </a:p>
          <a:p>
            <a:r>
              <a:rPr lang="en-US" altLang="ja-JP" sz="1400" dirty="0" smtClean="0">
                <a:latin typeface="Times New Roman"/>
                <a:cs typeface="Times New Roman"/>
              </a:rPr>
              <a:t>September, 2012</a:t>
            </a:r>
            <a:endParaRPr lang="ja-JP" altLang="en-US" sz="1400" dirty="0"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1322630" y="3464713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Cs (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 kg-</a:t>
            </a:r>
            <a:r>
              <a:rPr lang="en-US" altLang="ja-JP" baseline="30000" dirty="0" smtClean="0"/>
              <a:t>1 </a:t>
            </a:r>
            <a:r>
              <a:rPr lang="en-US" altLang="ja-JP" dirty="0" smtClean="0"/>
              <a:t>dry)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4185" y="6465785"/>
            <a:ext cx="314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Distance from river mouth (km)</a:t>
            </a:r>
            <a:endParaRPr kumimoji="1" lang="ja-JP" altLang="en-US" dirty="0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033144"/>
              </p:ext>
            </p:extLst>
          </p:nvPr>
        </p:nvGraphicFramePr>
        <p:xfrm>
          <a:off x="2336025" y="4655343"/>
          <a:ext cx="3017404" cy="1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4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Cs Profiles </a:t>
            </a:r>
            <a:r>
              <a:rPr lang="ja-JP" altLang="en-US" dirty="0" smtClean="0"/>
              <a:t>江戸川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01" y="640320"/>
            <a:ext cx="3637933" cy="61030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879" y="640320"/>
            <a:ext cx="3637933" cy="61030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95626" y="302057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137</a:t>
            </a:r>
            <a:r>
              <a:rPr lang="en-US" altLang="ja-JP" dirty="0"/>
              <a:t>Cs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75546" y="311344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137</a:t>
            </a:r>
            <a:r>
              <a:rPr lang="en-US" altLang="ja-JP" dirty="0"/>
              <a:t>Cs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0834" y="296104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134</a:t>
            </a:r>
            <a:r>
              <a:rPr lang="en-US" altLang="ja-JP" dirty="0" smtClean="0"/>
              <a:t>Cs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3472" y="34735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134</a:t>
            </a:r>
            <a:r>
              <a:rPr lang="en-US" altLang="ja-JP" dirty="0" smtClean="0"/>
              <a:t>Cs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4168" y="5905855"/>
            <a:ext cx="2322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At river mouth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92219" y="5905855"/>
            <a:ext cx="424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10km from river mouth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48747" y="6211669"/>
            <a:ext cx="319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September2012</a:t>
            </a:r>
            <a:endParaRPr kumimoji="1" lang="ja-JP" altLang="en-US" sz="3600" dirty="0"/>
          </a:p>
        </p:txBody>
      </p:sp>
      <p:sp>
        <p:nvSpPr>
          <p:cNvPr id="3" name="左矢印 2"/>
          <p:cNvSpPr/>
          <p:nvPr/>
        </p:nvSpPr>
        <p:spPr>
          <a:xfrm>
            <a:off x="6811363" y="2852614"/>
            <a:ext cx="886793" cy="2999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50356" y="1602159"/>
            <a:ext cx="1298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Riverbed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78857" y="2813538"/>
            <a:ext cx="8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10cm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95626" y="2759742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lang="ja-JP" altLang="en-US" dirty="0"/>
              <a:t>梅雨後</a:t>
            </a:r>
            <a:r>
              <a:rPr kumimoji="1" lang="ja-JP" altLang="en-US" dirty="0" smtClean="0"/>
              <a:t>に出現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68626" y="2063824"/>
            <a:ext cx="22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年梅雨後に出現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65826" y="1846892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lang="ja-JP" altLang="en-US" dirty="0"/>
              <a:t>梅雨後</a:t>
            </a:r>
            <a:r>
              <a:rPr kumimoji="1" lang="ja-JP" altLang="en-US" dirty="0" smtClean="0"/>
              <a:t>に出現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40172" y="2532685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lang="ja-JP" altLang="en-US" dirty="0"/>
              <a:t>梅雨後</a:t>
            </a:r>
            <a:r>
              <a:rPr kumimoji="1" lang="ja-JP" altLang="en-US" dirty="0" smtClean="0"/>
              <a:t>に出現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888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1143000"/>
          </a:xfrm>
        </p:spPr>
        <p:txBody>
          <a:bodyPr/>
          <a:lstStyle/>
          <a:p>
            <a:r>
              <a:rPr lang="en-US" altLang="ja-JP" dirty="0"/>
              <a:t>Cs Profiles </a:t>
            </a:r>
            <a:r>
              <a:rPr lang="ja-JP" altLang="en-US" dirty="0" smtClean="0"/>
              <a:t>荒川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19" y="498095"/>
            <a:ext cx="3629703" cy="608923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34066" y="5788415"/>
            <a:ext cx="22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0km from river mouth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99295" y="5788415"/>
            <a:ext cx="238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10km from river mouth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32" y="498095"/>
            <a:ext cx="3629703" cy="6089232"/>
          </a:xfrm>
          <a:prstGeom prst="rect">
            <a:avLst/>
          </a:prstGeom>
        </p:spPr>
      </p:pic>
      <p:sp>
        <p:nvSpPr>
          <p:cNvPr id="8" name="テキスト ボックス 15"/>
          <p:cNvSpPr txBox="1">
            <a:spLocks noChangeArrowheads="1"/>
          </p:cNvSpPr>
          <p:nvPr/>
        </p:nvSpPr>
        <p:spPr bwMode="auto">
          <a:xfrm>
            <a:off x="5656221" y="2218171"/>
            <a:ext cx="623013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aseline="30000" dirty="0" smtClean="0"/>
              <a:t>134</a:t>
            </a:r>
            <a:r>
              <a:rPr lang="en-US" altLang="ja-JP" sz="1400" dirty="0" smtClean="0"/>
              <a:t>Cs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746405" y="267546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/>
              <a:t>137</a:t>
            </a:r>
            <a:r>
              <a:rPr lang="en-US" altLang="ja-JP" dirty="0"/>
              <a:t>Cs</a:t>
            </a:r>
            <a:endParaRPr lang="ja-JP" altLang="en-US" dirty="0"/>
          </a:p>
        </p:txBody>
      </p:sp>
      <p:sp>
        <p:nvSpPr>
          <p:cNvPr id="10" name="テキスト ボックス 15"/>
          <p:cNvSpPr txBox="1">
            <a:spLocks noChangeArrowheads="1"/>
          </p:cNvSpPr>
          <p:nvPr/>
        </p:nvSpPr>
        <p:spPr bwMode="auto">
          <a:xfrm>
            <a:off x="2295681" y="2890905"/>
            <a:ext cx="623013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aseline="30000" dirty="0" smtClean="0"/>
              <a:t>134</a:t>
            </a:r>
            <a:r>
              <a:rPr lang="en-US" altLang="ja-JP" sz="1400" dirty="0" smtClean="0"/>
              <a:t>Cs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488949" y="200123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/>
              <a:t>137</a:t>
            </a:r>
            <a:r>
              <a:rPr lang="en-US" altLang="ja-JP" dirty="0"/>
              <a:t>Cs</a:t>
            </a:r>
            <a:endParaRPr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2062433" y="2404690"/>
            <a:ext cx="426516" cy="5415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952652" y="6134100"/>
            <a:ext cx="319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September2012</a:t>
            </a:r>
            <a:endParaRPr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6858000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表層だけを比較すると河口の方が高濃度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096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371475" y="260350"/>
            <a:ext cx="8208963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2800" b="1" dirty="0" smtClean="0">
                <a:latin typeface="+mn-ea"/>
                <a:ea typeface="+mn-ea"/>
              </a:rPr>
              <a:t>大堀川</a:t>
            </a:r>
            <a:r>
              <a:rPr lang="ja-JP" altLang="en-US" sz="2800" b="1" dirty="0" smtClean="0">
                <a:latin typeface="+mn-ea"/>
                <a:ea typeface="+mn-ea"/>
              </a:rPr>
              <a:t>昭和</a:t>
            </a:r>
            <a:r>
              <a:rPr lang="ja-JP" altLang="en-US" sz="2800" b="1" dirty="0" smtClean="0">
                <a:latin typeface="+mn-ea"/>
                <a:ea typeface="+mn-ea"/>
              </a:rPr>
              <a:t>橋の</a:t>
            </a:r>
            <a:r>
              <a:rPr lang="en-US" altLang="ja-JP" sz="2800" b="1" dirty="0" smtClean="0">
                <a:latin typeface="+mn-ea"/>
                <a:ea typeface="+mn-ea"/>
              </a:rPr>
              <a:t>2012</a:t>
            </a:r>
            <a:r>
              <a:rPr lang="ja-JP" altLang="en-US" sz="2800" b="1" dirty="0" smtClean="0">
                <a:latin typeface="+mn-ea"/>
                <a:ea typeface="+mn-ea"/>
              </a:rPr>
              <a:t>年度</a:t>
            </a:r>
            <a:r>
              <a:rPr lang="ja-JP" altLang="en-US" sz="2800" b="1" dirty="0" smtClean="0">
                <a:latin typeface="+mn-ea"/>
                <a:ea typeface="+mn-ea"/>
              </a:rPr>
              <a:t>時系列</a:t>
            </a:r>
            <a:endParaRPr lang="en-US" altLang="ja-JP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800" b="1" dirty="0" err="1" smtClean="0">
                <a:latin typeface="+mn-ea"/>
                <a:ea typeface="+mn-ea"/>
              </a:rPr>
              <a:t>Timeseries</a:t>
            </a:r>
            <a:r>
              <a:rPr lang="en-US" altLang="ko-KR" sz="2800" b="1" dirty="0" smtClean="0">
                <a:latin typeface="+mn-ea"/>
                <a:ea typeface="+mn-ea"/>
              </a:rPr>
              <a:t> of </a:t>
            </a:r>
            <a:r>
              <a:rPr lang="en-US" altLang="ko-KR" sz="2800" b="1" dirty="0" err="1" smtClean="0">
                <a:latin typeface="+mn-ea"/>
                <a:ea typeface="+mn-ea"/>
              </a:rPr>
              <a:t>Ohorigawa</a:t>
            </a:r>
            <a:r>
              <a:rPr lang="en-US" altLang="ko-KR" sz="2800" b="1" dirty="0" smtClean="0">
                <a:latin typeface="+mn-ea"/>
                <a:ea typeface="+mn-ea"/>
              </a:rPr>
              <a:t> river in 2012</a:t>
            </a:r>
            <a:endParaRPr lang="ko-KR" altLang="en-US" sz="2800" b="1" dirty="0">
              <a:latin typeface="+mn-ea"/>
              <a:ea typeface="+mn-ea"/>
            </a:endParaRPr>
          </a:p>
        </p:txBody>
      </p:sp>
      <p:grpSp>
        <p:nvGrpSpPr>
          <p:cNvPr id="5123" name="グループ化 21"/>
          <p:cNvGrpSpPr>
            <a:grpSpLocks/>
          </p:cNvGrpSpPr>
          <p:nvPr/>
        </p:nvGrpSpPr>
        <p:grpSpPr bwMode="auto">
          <a:xfrm>
            <a:off x="209550" y="1304925"/>
            <a:ext cx="8875713" cy="5364163"/>
            <a:chOff x="210022" y="1304529"/>
            <a:chExt cx="8874732" cy="5364831"/>
          </a:xfrm>
        </p:grpSpPr>
        <p:pic>
          <p:nvPicPr>
            <p:cNvPr id="5124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17" y="3257131"/>
              <a:ext cx="8351837" cy="143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81" y="4877542"/>
              <a:ext cx="8424000" cy="1240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3927536" y="6237506"/>
              <a:ext cx="2017490" cy="4318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b="1" dirty="0">
                  <a:solidFill>
                    <a:schemeClr val="tx1"/>
                  </a:solidFill>
                  <a:latin typeface="+mj-ea"/>
                  <a:ea typeface="+mj-ea"/>
                </a:rPr>
                <a:t>2012</a:t>
              </a:r>
              <a:r>
                <a:rPr lang="ja-JP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年</a:t>
              </a:r>
              <a:endParaRPr lang="en-US" altLang="ja-JP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51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17" y="1304529"/>
              <a:ext cx="8351837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210022" y="1340545"/>
              <a:ext cx="36004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schemeClr val="tx1"/>
                  </a:solidFill>
                  <a:latin typeface="+mn-ea"/>
                </a:rPr>
                <a:t>降雨量（</a:t>
              </a:r>
              <a:r>
                <a:rPr lang="en-US" altLang="ja-JP" sz="1600" b="1" dirty="0">
                  <a:solidFill>
                    <a:schemeClr val="tx1"/>
                  </a:solidFill>
                  <a:latin typeface="+mn-ea"/>
                </a:rPr>
                <a:t>mm</a:t>
              </a:r>
              <a:r>
                <a:rPr lang="ja-JP" altLang="en-US" sz="1600" b="1" dirty="0">
                  <a:solidFill>
                    <a:schemeClr val="tx1"/>
                  </a:solidFill>
                  <a:latin typeface="+mn-ea"/>
                </a:rPr>
                <a:t>）</a:t>
              </a:r>
              <a:endParaRPr lang="en-US" altLang="ja-JP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10022" y="3344681"/>
              <a:ext cx="360040" cy="12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schemeClr val="tx1"/>
                  </a:solidFill>
                  <a:latin typeface="+mn-ea"/>
                </a:rPr>
                <a:t>水位（</a:t>
              </a:r>
              <a:r>
                <a:rPr lang="en-US" altLang="ja-JP" sz="1600" b="1" dirty="0">
                  <a:solidFill>
                    <a:schemeClr val="tx1"/>
                  </a:solidFill>
                  <a:latin typeface="+mn-ea"/>
                </a:rPr>
                <a:t>m</a:t>
              </a:r>
              <a:r>
                <a:rPr lang="ja-JP" altLang="en-US" sz="1600" b="1" dirty="0">
                  <a:solidFill>
                    <a:schemeClr val="tx1"/>
                  </a:solidFill>
                  <a:latin typeface="+mn-ea"/>
                </a:rPr>
                <a:t>）</a:t>
              </a:r>
              <a:endParaRPr lang="en-US" altLang="ja-JP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10022" y="4831705"/>
              <a:ext cx="360040" cy="133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schemeClr val="tx1"/>
                  </a:solidFill>
                  <a:latin typeface="+mn-ea"/>
                </a:rPr>
                <a:t>流量（</a:t>
              </a:r>
              <a:r>
                <a:rPr lang="en-US" altLang="en-US" sz="1600" b="1" dirty="0">
                  <a:solidFill>
                    <a:srgbClr val="000000"/>
                  </a:solidFill>
                  <a:latin typeface="맑은 고딕" pitchFamily="34" charset="-127"/>
                  <a:ea typeface="맑은 고딕" pitchFamily="34" charset="-127"/>
                </a:rPr>
                <a:t> ｍ</a:t>
              </a:r>
              <a:r>
                <a:rPr lang="en-US" altLang="en-US" sz="1600" b="1" baseline="30000" dirty="0">
                  <a:solidFill>
                    <a:srgbClr val="000000"/>
                  </a:solidFill>
                  <a:latin typeface="맑은 고딕" pitchFamily="34" charset="-127"/>
                  <a:ea typeface="맑은 고딕" pitchFamily="34" charset="-127"/>
                </a:rPr>
                <a:t>3</a:t>
              </a:r>
              <a:r>
                <a:rPr lang="en-US" altLang="en-US" sz="1600" b="1" dirty="0">
                  <a:solidFill>
                    <a:srgbClr val="000000"/>
                  </a:solidFill>
                  <a:latin typeface="맑은 고딕" pitchFamily="34" charset="-127"/>
                  <a:ea typeface="맑은 고딕" pitchFamily="34" charset="-127"/>
                </a:rPr>
                <a:t>/s </a:t>
              </a:r>
              <a:r>
                <a:rPr lang="ja-JP" altLang="en-US" sz="1600" b="1" dirty="0">
                  <a:solidFill>
                    <a:schemeClr val="tx1"/>
                  </a:solidFill>
                  <a:latin typeface="+mn-ea"/>
                </a:rPr>
                <a:t>）</a:t>
              </a:r>
              <a:endParaRPr lang="en-US" altLang="ja-JP" sz="1600" b="1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1456</Words>
  <Application>Microsoft Macintosh PowerPoint</Application>
  <PresentationFormat>画面に合わせる (4:3)</PresentationFormat>
  <Paragraphs>243</Paragraphs>
  <Slides>13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ホワイト</vt:lpstr>
      <vt:lpstr>河川・沿岸域における 放射性物質の動態・予測 </vt:lpstr>
      <vt:lpstr>PowerPoint プレゼンテーション</vt:lpstr>
      <vt:lpstr>134Cs Distribution</vt:lpstr>
      <vt:lpstr>粒径補正による分布の変化 Normalize by sediment size</vt:lpstr>
      <vt:lpstr>荒川におけるCs時系列 Arakawa river</vt:lpstr>
      <vt:lpstr>江戸川 Edogawa estuary </vt:lpstr>
      <vt:lpstr>Cs Profiles 江戸川</vt:lpstr>
      <vt:lpstr>Cs Profiles 荒川</vt:lpstr>
      <vt:lpstr>PowerPoint プレゼンテーション</vt:lpstr>
      <vt:lpstr>Cs 輸送パターン Classification</vt:lpstr>
      <vt:lpstr>Time series of Cs in Tokyo Bay</vt:lpstr>
      <vt:lpstr>Future Plan今後のプラン</vt:lpstr>
      <vt:lpstr>Challenge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鯉渕 幸生</dc:creator>
  <cp:lastModifiedBy>鯉渕 幸生</cp:lastModifiedBy>
  <cp:revision>137</cp:revision>
  <cp:lastPrinted>2012-06-10T13:58:14Z</cp:lastPrinted>
  <dcterms:created xsi:type="dcterms:W3CDTF">2011-12-27T03:22:02Z</dcterms:created>
  <dcterms:modified xsi:type="dcterms:W3CDTF">2013-06-03T07:36:48Z</dcterms:modified>
</cp:coreProperties>
</file>