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79" r:id="rId3"/>
    <p:sldId id="291" r:id="rId4"/>
    <p:sldId id="280" r:id="rId5"/>
    <p:sldId id="281" r:id="rId6"/>
    <p:sldId id="282" r:id="rId7"/>
    <p:sldId id="283" r:id="rId8"/>
    <p:sldId id="262" r:id="rId9"/>
    <p:sldId id="261" r:id="rId10"/>
    <p:sldId id="260" r:id="rId11"/>
    <p:sldId id="257" r:id="rId12"/>
    <p:sldId id="258" r:id="rId13"/>
    <p:sldId id="264" r:id="rId14"/>
    <p:sldId id="275" r:id="rId15"/>
    <p:sldId id="271" r:id="rId16"/>
    <p:sldId id="272" r:id="rId17"/>
    <p:sldId id="273" r:id="rId18"/>
    <p:sldId id="265" r:id="rId19"/>
    <p:sldId id="266" r:id="rId20"/>
    <p:sldId id="268" r:id="rId21"/>
    <p:sldId id="267" r:id="rId22"/>
    <p:sldId id="269" r:id="rId23"/>
    <p:sldId id="274" r:id="rId24"/>
    <p:sldId id="284" r:id="rId25"/>
    <p:sldId id="285" r:id="rId26"/>
    <p:sldId id="287" r:id="rId27"/>
    <p:sldId id="286" r:id="rId28"/>
    <p:sldId id="289" r:id="rId29"/>
    <p:sldId id="288" r:id="rId30"/>
    <p:sldId id="290" r:id="rId3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4B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0" d="100"/>
          <a:sy n="120" d="100"/>
        </p:scale>
        <p:origin x="102" y="30"/>
      </p:cViewPr>
      <p:guideLst>
        <p:guide orient="horz" pos="2160"/>
        <p:guide pos="2880"/>
      </p:guideLst>
    </p:cSldViewPr>
  </p:slideViewPr>
  <p:notesTextViewPr>
    <p:cViewPr>
      <p:scale>
        <a:sx n="1" d="1"/>
        <a:sy n="1" d="1"/>
      </p:scale>
      <p:origin x="0" y="0"/>
    </p:cViewPr>
  </p:notesTextViewPr>
  <p:sorterViewPr>
    <p:cViewPr>
      <p:scale>
        <a:sx n="110" d="100"/>
        <a:sy n="110" d="100"/>
      </p:scale>
      <p:origin x="0" y="14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219088871716543"/>
          <c:y val="3.811677679375413E-2"/>
          <c:w val="0.81292057012726959"/>
          <c:h val="0.87587677480414061"/>
        </c:manualLayout>
      </c:layout>
      <c:scatterChart>
        <c:scatterStyle val="lineMarker"/>
        <c:varyColors val="0"/>
        <c:ser>
          <c:idx val="0"/>
          <c:order val="0"/>
          <c:spPr>
            <a:ln w="28575">
              <a:noFill/>
            </a:ln>
          </c:spPr>
          <c:xVal>
            <c:numRef>
              <c:f>'monka-110mAg'!$D$2:$D$24</c:f>
              <c:numCache>
                <c:formatCode>General</c:formatCode>
                <c:ptCount val="23"/>
                <c:pt idx="0">
                  <c:v>4.0999999999999996</c:v>
                </c:pt>
                <c:pt idx="1">
                  <c:v>9.1999999999999993</c:v>
                </c:pt>
                <c:pt idx="2">
                  <c:v>10</c:v>
                </c:pt>
                <c:pt idx="3">
                  <c:v>15.7</c:v>
                </c:pt>
                <c:pt idx="4">
                  <c:v>4.8</c:v>
                </c:pt>
                <c:pt idx="5">
                  <c:v>7.5</c:v>
                </c:pt>
                <c:pt idx="6">
                  <c:v>13</c:v>
                </c:pt>
                <c:pt idx="7">
                  <c:v>11.6</c:v>
                </c:pt>
                <c:pt idx="8">
                  <c:v>6.5</c:v>
                </c:pt>
                <c:pt idx="9">
                  <c:v>12.7</c:v>
                </c:pt>
                <c:pt idx="10">
                  <c:v>13.8</c:v>
                </c:pt>
                <c:pt idx="11">
                  <c:v>9.6999999999999993</c:v>
                </c:pt>
                <c:pt idx="12">
                  <c:v>11.2</c:v>
                </c:pt>
                <c:pt idx="13">
                  <c:v>16.100000000000001</c:v>
                </c:pt>
                <c:pt idx="14">
                  <c:v>14.8</c:v>
                </c:pt>
                <c:pt idx="15">
                  <c:v>17.899999999999999</c:v>
                </c:pt>
                <c:pt idx="16">
                  <c:v>17.899999999999999</c:v>
                </c:pt>
                <c:pt idx="17">
                  <c:v>19.5</c:v>
                </c:pt>
                <c:pt idx="18">
                  <c:v>15.4</c:v>
                </c:pt>
                <c:pt idx="19">
                  <c:v>18.7</c:v>
                </c:pt>
                <c:pt idx="20">
                  <c:v>15.1</c:v>
                </c:pt>
                <c:pt idx="21">
                  <c:v>15.5</c:v>
                </c:pt>
                <c:pt idx="22">
                  <c:v>3.5</c:v>
                </c:pt>
              </c:numCache>
            </c:numRef>
          </c:xVal>
          <c:yVal>
            <c:numRef>
              <c:f>'monka-110mAg'!$H$2:$H$24</c:f>
              <c:numCache>
                <c:formatCode>0.00E+00</c:formatCode>
                <c:ptCount val="23"/>
                <c:pt idx="0">
                  <c:v>2.6070437969787461E-2</c:v>
                </c:pt>
                <c:pt idx="1">
                  <c:v>2.1001186142328786E-2</c:v>
                </c:pt>
                <c:pt idx="2">
                  <c:v>1.9226948002718253E-2</c:v>
                </c:pt>
                <c:pt idx="3">
                  <c:v>1.8960318523481789E-2</c:v>
                </c:pt>
                <c:pt idx="4">
                  <c:v>1.8653847857692751E-2</c:v>
                </c:pt>
                <c:pt idx="5">
                  <c:v>1.7467193439757601E-2</c:v>
                </c:pt>
                <c:pt idx="6">
                  <c:v>1.7291617020777396E-2</c:v>
                </c:pt>
                <c:pt idx="7">
                  <c:v>1.6590278708046566E-2</c:v>
                </c:pt>
                <c:pt idx="8">
                  <c:v>1.6294023731117165E-2</c:v>
                </c:pt>
                <c:pt idx="9">
                  <c:v>1.4220238892611342E-2</c:v>
                </c:pt>
                <c:pt idx="10">
                  <c:v>1.4037928137577862E-2</c:v>
                </c:pt>
                <c:pt idx="11">
                  <c:v>1.2828310747038274E-2</c:v>
                </c:pt>
                <c:pt idx="12">
                  <c:v>1.090218315100203E-2</c:v>
                </c:pt>
                <c:pt idx="13">
                  <c:v>1.0862682487411443E-2</c:v>
                </c:pt>
                <c:pt idx="14">
                  <c:v>1.0591115425226155E-2</c:v>
                </c:pt>
                <c:pt idx="15">
                  <c:v>1.0210921538166755E-2</c:v>
                </c:pt>
                <c:pt idx="16">
                  <c:v>1.0072669215599701E-2</c:v>
                </c:pt>
                <c:pt idx="17">
                  <c:v>8.7691473171103273E-3</c:v>
                </c:pt>
                <c:pt idx="18">
                  <c:v>8.5660010472158807E-3</c:v>
                </c:pt>
                <c:pt idx="19">
                  <c:v>7.6677758734669012E-3</c:v>
                </c:pt>
                <c:pt idx="20">
                  <c:v>7.5604270112383633E-3</c:v>
                </c:pt>
                <c:pt idx="21">
                  <c:v>6.7038269065167752E-3</c:v>
                </c:pt>
                <c:pt idx="22">
                  <c:v>6.6361114832186258E-3</c:v>
                </c:pt>
              </c:numCache>
            </c:numRef>
          </c:yVal>
          <c:smooth val="0"/>
        </c:ser>
        <c:ser>
          <c:idx val="1"/>
          <c:order val="1"/>
          <c:spPr>
            <a:ln w="28575">
              <a:noFill/>
            </a:ln>
          </c:spPr>
          <c:xVal>
            <c:numRef>
              <c:f>'monka-110mAg'!$D$25:$D$61</c:f>
              <c:numCache>
                <c:formatCode>General</c:formatCode>
                <c:ptCount val="37"/>
                <c:pt idx="0">
                  <c:v>17.3</c:v>
                </c:pt>
                <c:pt idx="1">
                  <c:v>16.100000000000001</c:v>
                </c:pt>
                <c:pt idx="2">
                  <c:v>15</c:v>
                </c:pt>
                <c:pt idx="3">
                  <c:v>16.2</c:v>
                </c:pt>
                <c:pt idx="4">
                  <c:v>19.3</c:v>
                </c:pt>
                <c:pt idx="5">
                  <c:v>9.1</c:v>
                </c:pt>
                <c:pt idx="6">
                  <c:v>3.6</c:v>
                </c:pt>
                <c:pt idx="7">
                  <c:v>5.8</c:v>
                </c:pt>
                <c:pt idx="8">
                  <c:v>9</c:v>
                </c:pt>
                <c:pt idx="9">
                  <c:v>13.2</c:v>
                </c:pt>
                <c:pt idx="10">
                  <c:v>12.1</c:v>
                </c:pt>
                <c:pt idx="11">
                  <c:v>19.100000000000001</c:v>
                </c:pt>
                <c:pt idx="12">
                  <c:v>10.3</c:v>
                </c:pt>
                <c:pt idx="13">
                  <c:v>10.3</c:v>
                </c:pt>
                <c:pt idx="14">
                  <c:v>2.2999999999999998</c:v>
                </c:pt>
                <c:pt idx="15">
                  <c:v>4</c:v>
                </c:pt>
                <c:pt idx="16">
                  <c:v>2.4</c:v>
                </c:pt>
                <c:pt idx="17">
                  <c:v>5.2</c:v>
                </c:pt>
                <c:pt idx="18">
                  <c:v>16</c:v>
                </c:pt>
                <c:pt idx="19">
                  <c:v>14.7</c:v>
                </c:pt>
                <c:pt idx="20">
                  <c:v>19.399999999999999</c:v>
                </c:pt>
                <c:pt idx="21">
                  <c:v>18.399999999999999</c:v>
                </c:pt>
                <c:pt idx="22">
                  <c:v>14.5</c:v>
                </c:pt>
                <c:pt idx="23">
                  <c:v>11.1</c:v>
                </c:pt>
                <c:pt idx="24">
                  <c:v>14.7</c:v>
                </c:pt>
                <c:pt idx="25">
                  <c:v>19.100000000000001</c:v>
                </c:pt>
                <c:pt idx="26">
                  <c:v>11.3</c:v>
                </c:pt>
                <c:pt idx="27">
                  <c:v>13.1</c:v>
                </c:pt>
                <c:pt idx="28">
                  <c:v>3.4</c:v>
                </c:pt>
                <c:pt idx="29">
                  <c:v>14.8</c:v>
                </c:pt>
                <c:pt idx="30">
                  <c:v>12.8</c:v>
                </c:pt>
                <c:pt idx="31">
                  <c:v>8.1999999999999993</c:v>
                </c:pt>
                <c:pt idx="32">
                  <c:v>4.0999999999999996</c:v>
                </c:pt>
                <c:pt idx="33">
                  <c:v>10.1</c:v>
                </c:pt>
                <c:pt idx="34">
                  <c:v>2.6</c:v>
                </c:pt>
                <c:pt idx="35">
                  <c:v>3.7</c:v>
                </c:pt>
                <c:pt idx="36">
                  <c:v>5.7</c:v>
                </c:pt>
              </c:numCache>
            </c:numRef>
          </c:xVal>
          <c:yVal>
            <c:numRef>
              <c:f>'monka-110mAg'!$H$25:$H$61</c:f>
              <c:numCache>
                <c:formatCode>0.00E+00</c:formatCode>
                <c:ptCount val="37"/>
                <c:pt idx="0">
                  <c:v>5.8386918369836508E-3</c:v>
                </c:pt>
                <c:pt idx="1">
                  <c:v>5.7934306599527691E-3</c:v>
                </c:pt>
                <c:pt idx="2">
                  <c:v>4.8882071193351488E-3</c:v>
                </c:pt>
                <c:pt idx="3">
                  <c:v>3.9500663590587059E-3</c:v>
                </c:pt>
                <c:pt idx="4">
                  <c:v>2.9916896030903642E-3</c:v>
                </c:pt>
                <c:pt idx="5">
                  <c:v>2.7024234480877247E-3</c:v>
                </c:pt>
                <c:pt idx="6">
                  <c:v>2.7001525040137014E-3</c:v>
                </c:pt>
                <c:pt idx="7">
                  <c:v>2.6898070921209283E-3</c:v>
                </c:pt>
                <c:pt idx="8">
                  <c:v>2.6070437969787463E-3</c:v>
                </c:pt>
                <c:pt idx="9">
                  <c:v>2.3354767347934604E-3</c:v>
                </c:pt>
                <c:pt idx="10">
                  <c:v>1.9794221421505294E-3</c:v>
                </c:pt>
                <c:pt idx="11">
                  <c:v>1.8435523992921133E-3</c:v>
                </c:pt>
                <c:pt idx="12">
                  <c:v>1.7597545629606537E-3</c:v>
                </c:pt>
                <c:pt idx="13">
                  <c:v>1.7275591425762774E-3</c:v>
                </c:pt>
                <c:pt idx="14">
                  <c:v>1.4296691789883445E-3</c:v>
                </c:pt>
                <c:pt idx="15">
                  <c:v>1.4276668412026466E-3</c:v>
                </c:pt>
                <c:pt idx="16">
                  <c:v>1.2166204385900814E-3</c:v>
                </c:pt>
                <c:pt idx="17">
                  <c:v>1.0270172533552635E-3</c:v>
                </c:pt>
                <c:pt idx="18">
                  <c:v>8.2327698851960406E-3</c:v>
                </c:pt>
                <c:pt idx="19">
                  <c:v>7.7822202894887952E-3</c:v>
                </c:pt>
                <c:pt idx="20">
                  <c:v>7.5051260822115422E-3</c:v>
                </c:pt>
                <c:pt idx="21">
                  <c:v>6.6319535186301444E-3</c:v>
                </c:pt>
                <c:pt idx="22">
                  <c:v>4.2485158172986979E-3</c:v>
                </c:pt>
                <c:pt idx="23">
                  <c:v>3.997467155367411E-3</c:v>
                </c:pt>
                <c:pt idx="24">
                  <c:v>3.7920637046963582E-3</c:v>
                </c:pt>
                <c:pt idx="25">
                  <c:v>3.662275810041572E-3</c:v>
                </c:pt>
                <c:pt idx="26">
                  <c:v>2.8184257264635094E-3</c:v>
                </c:pt>
                <c:pt idx="27">
                  <c:v>2.7932612110486569E-3</c:v>
                </c:pt>
                <c:pt idx="28">
                  <c:v>2.3972816523942495E-3</c:v>
                </c:pt>
                <c:pt idx="29">
                  <c:v>2.2515378246634626E-3</c:v>
                </c:pt>
                <c:pt idx="30">
                  <c:v>2.1853161239380669E-3</c:v>
                </c:pt>
                <c:pt idx="31">
                  <c:v>2.1450360354888418E-3</c:v>
                </c:pt>
                <c:pt idx="32">
                  <c:v>1.993621727101394E-3</c:v>
                </c:pt>
                <c:pt idx="33">
                  <c:v>1.5248746737045497E-3</c:v>
                </c:pt>
                <c:pt idx="34">
                  <c:v>1.281047382998177E-3</c:v>
                </c:pt>
                <c:pt idx="35">
                  <c:v>1.150166381020035E-3</c:v>
                </c:pt>
                <c:pt idx="36">
                  <c:v>9.906766428519234E-4</c:v>
                </c:pt>
              </c:numCache>
            </c:numRef>
          </c:yVal>
          <c:smooth val="0"/>
        </c:ser>
        <c:ser>
          <c:idx val="2"/>
          <c:order val="2"/>
          <c:spPr>
            <a:ln w="28575">
              <a:noFill/>
            </a:ln>
          </c:spPr>
          <c:xVal>
            <c:numRef>
              <c:f>'monka-110mAg'!$D$289:$D$344</c:f>
              <c:numCache>
                <c:formatCode>General</c:formatCode>
                <c:ptCount val="56"/>
                <c:pt idx="0">
                  <c:v>49.3</c:v>
                </c:pt>
                <c:pt idx="1">
                  <c:v>52.7</c:v>
                </c:pt>
                <c:pt idx="2">
                  <c:v>80.400000000000006</c:v>
                </c:pt>
                <c:pt idx="3">
                  <c:v>67.2</c:v>
                </c:pt>
                <c:pt idx="4">
                  <c:v>37.799999999999997</c:v>
                </c:pt>
                <c:pt idx="5">
                  <c:v>54.5</c:v>
                </c:pt>
                <c:pt idx="6">
                  <c:v>66.5</c:v>
                </c:pt>
                <c:pt idx="7">
                  <c:v>77.3</c:v>
                </c:pt>
                <c:pt idx="8">
                  <c:v>73.7</c:v>
                </c:pt>
                <c:pt idx="9">
                  <c:v>82.3</c:v>
                </c:pt>
                <c:pt idx="10">
                  <c:v>35.4</c:v>
                </c:pt>
                <c:pt idx="11">
                  <c:v>36.9</c:v>
                </c:pt>
                <c:pt idx="12">
                  <c:v>33.200000000000003</c:v>
                </c:pt>
                <c:pt idx="13">
                  <c:v>29.8</c:v>
                </c:pt>
                <c:pt idx="14">
                  <c:v>63.4</c:v>
                </c:pt>
                <c:pt idx="15">
                  <c:v>41.9</c:v>
                </c:pt>
                <c:pt idx="16">
                  <c:v>84.9</c:v>
                </c:pt>
                <c:pt idx="17">
                  <c:v>30.4</c:v>
                </c:pt>
                <c:pt idx="18">
                  <c:v>34.700000000000003</c:v>
                </c:pt>
                <c:pt idx="19">
                  <c:v>64.099999999999994</c:v>
                </c:pt>
                <c:pt idx="20">
                  <c:v>21.9</c:v>
                </c:pt>
                <c:pt idx="21">
                  <c:v>26</c:v>
                </c:pt>
                <c:pt idx="22">
                  <c:v>62.7</c:v>
                </c:pt>
                <c:pt idx="23">
                  <c:v>39.9</c:v>
                </c:pt>
                <c:pt idx="24">
                  <c:v>27.3</c:v>
                </c:pt>
                <c:pt idx="25">
                  <c:v>60.3</c:v>
                </c:pt>
                <c:pt idx="26">
                  <c:v>60</c:v>
                </c:pt>
                <c:pt idx="27">
                  <c:v>31.4</c:v>
                </c:pt>
                <c:pt idx="28">
                  <c:v>60.6</c:v>
                </c:pt>
                <c:pt idx="29">
                  <c:v>67.599999999999994</c:v>
                </c:pt>
                <c:pt idx="30">
                  <c:v>65.8</c:v>
                </c:pt>
                <c:pt idx="31">
                  <c:v>31.3</c:v>
                </c:pt>
                <c:pt idx="32">
                  <c:v>68.7</c:v>
                </c:pt>
                <c:pt idx="33">
                  <c:v>45.4</c:v>
                </c:pt>
                <c:pt idx="34">
                  <c:v>29.4</c:v>
                </c:pt>
                <c:pt idx="35">
                  <c:v>63.5</c:v>
                </c:pt>
                <c:pt idx="36">
                  <c:v>30.8</c:v>
                </c:pt>
                <c:pt idx="37">
                  <c:v>64.8</c:v>
                </c:pt>
                <c:pt idx="38">
                  <c:v>28</c:v>
                </c:pt>
                <c:pt idx="39">
                  <c:v>46.4</c:v>
                </c:pt>
                <c:pt idx="40">
                  <c:v>41.5</c:v>
                </c:pt>
                <c:pt idx="41">
                  <c:v>53.4</c:v>
                </c:pt>
                <c:pt idx="42">
                  <c:v>64.3</c:v>
                </c:pt>
                <c:pt idx="43">
                  <c:v>33.5</c:v>
                </c:pt>
                <c:pt idx="44">
                  <c:v>39.5</c:v>
                </c:pt>
                <c:pt idx="45">
                  <c:v>70.2</c:v>
                </c:pt>
                <c:pt idx="46">
                  <c:v>21.5</c:v>
                </c:pt>
                <c:pt idx="47">
                  <c:v>51.2</c:v>
                </c:pt>
                <c:pt idx="48">
                  <c:v>83</c:v>
                </c:pt>
                <c:pt idx="49">
                  <c:v>22.9</c:v>
                </c:pt>
                <c:pt idx="50">
                  <c:v>26.8</c:v>
                </c:pt>
                <c:pt idx="51">
                  <c:v>25.8</c:v>
                </c:pt>
                <c:pt idx="52">
                  <c:v>23.7</c:v>
                </c:pt>
                <c:pt idx="53">
                  <c:v>46.8</c:v>
                </c:pt>
                <c:pt idx="54">
                  <c:v>47.6</c:v>
                </c:pt>
                <c:pt idx="55">
                  <c:v>25.4</c:v>
                </c:pt>
              </c:numCache>
            </c:numRef>
          </c:xVal>
          <c:yVal>
            <c:numRef>
              <c:f>'monka-110mAg'!$H$289:$H$344</c:f>
              <c:numCache>
                <c:formatCode>0.00E+00</c:formatCode>
                <c:ptCount val="56"/>
                <c:pt idx="0">
                  <c:v>3.5705165045578482E-2</c:v>
                </c:pt>
                <c:pt idx="1">
                  <c:v>2.8553336824052936E-2</c:v>
                </c:pt>
                <c:pt idx="2">
                  <c:v>2.1536448757650511E-2</c:v>
                </c:pt>
                <c:pt idx="3">
                  <c:v>1.6869106921627183E-2</c:v>
                </c:pt>
                <c:pt idx="4">
                  <c:v>1.6102329334280491E-2</c:v>
                </c:pt>
                <c:pt idx="5">
                  <c:v>1.5449148426540719E-2</c:v>
                </c:pt>
                <c:pt idx="6">
                  <c:v>1.5026710774252494E-2</c:v>
                </c:pt>
                <c:pt idx="7">
                  <c:v>1.4735464939445088E-2</c:v>
                </c:pt>
                <c:pt idx="8">
                  <c:v>1.4257270764727516E-2</c:v>
                </c:pt>
                <c:pt idx="9">
                  <c:v>1.4220238892611344E-2</c:v>
                </c:pt>
                <c:pt idx="10">
                  <c:v>1.303521898489373E-2</c:v>
                </c:pt>
                <c:pt idx="11">
                  <c:v>1.303521898489373E-2</c:v>
                </c:pt>
                <c:pt idx="12">
                  <c:v>1.2492084860523158E-2</c:v>
                </c:pt>
                <c:pt idx="13">
                  <c:v>1.2324207040263165E-2</c:v>
                </c:pt>
                <c:pt idx="14">
                  <c:v>1.224520571308199E-2</c:v>
                </c:pt>
                <c:pt idx="15">
                  <c:v>1.1933651183353414E-2</c:v>
                </c:pt>
                <c:pt idx="16">
                  <c:v>1.1885052603873696E-2</c:v>
                </c:pt>
                <c:pt idx="17">
                  <c:v>1.1831968001672771E-2</c:v>
                </c:pt>
                <c:pt idx="18">
                  <c:v>1.1297189786907901E-2</c:v>
                </c:pt>
                <c:pt idx="19">
                  <c:v>1.1173044844194627E-2</c:v>
                </c:pt>
                <c:pt idx="20">
                  <c:v>1.1089663912521532E-2</c:v>
                </c:pt>
                <c:pt idx="21">
                  <c:v>1.090218315100203E-2</c:v>
                </c:pt>
                <c:pt idx="22">
                  <c:v>1.0862682487411441E-2</c:v>
                </c:pt>
                <c:pt idx="23">
                  <c:v>1.0809693792350897E-2</c:v>
                </c:pt>
                <c:pt idx="24">
                  <c:v>1.0768224378825256E-2</c:v>
                </c:pt>
                <c:pt idx="25">
                  <c:v>1.0552320130628257E-2</c:v>
                </c:pt>
                <c:pt idx="26">
                  <c:v>1.0500593071164395E-2</c:v>
                </c:pt>
                <c:pt idx="27">
                  <c:v>1.0428175187914984E-2</c:v>
                </c:pt>
                <c:pt idx="28">
                  <c:v>1.0072669215599701E-2</c:v>
                </c:pt>
                <c:pt idx="29">
                  <c:v>9.0243823741571975E-3</c:v>
                </c:pt>
                <c:pt idx="30">
                  <c:v>8.9798175229267932E-3</c:v>
                </c:pt>
                <c:pt idx="31">
                  <c:v>8.8541110086070626E-3</c:v>
                </c:pt>
                <c:pt idx="32">
                  <c:v>8.8179422544869355E-3</c:v>
                </c:pt>
                <c:pt idx="33">
                  <c:v>8.6901459899291541E-3</c:v>
                </c:pt>
                <c:pt idx="34">
                  <c:v>8.5127960717673347E-3</c:v>
                </c:pt>
                <c:pt idx="35">
                  <c:v>8.3622159525733354E-3</c:v>
                </c:pt>
                <c:pt idx="36">
                  <c:v>8.2723505096440973E-3</c:v>
                </c:pt>
                <c:pt idx="37">
                  <c:v>7.7656623739792438E-3</c:v>
                </c:pt>
                <c:pt idx="38">
                  <c:v>7.5876647822515743E-3</c:v>
                </c:pt>
                <c:pt idx="39">
                  <c:v>7.4486965627964183E-3</c:v>
                </c:pt>
                <c:pt idx="40">
                  <c:v>7.2036736495465362E-3</c:v>
                </c:pt>
                <c:pt idx="41">
                  <c:v>6.6624452589456847E-3</c:v>
                </c:pt>
                <c:pt idx="42">
                  <c:v>6.2167967466416254E-3</c:v>
                </c:pt>
                <c:pt idx="43">
                  <c:v>6.0287887805133503E-3</c:v>
                </c:pt>
                <c:pt idx="44">
                  <c:v>5.8315453353471949E-3</c:v>
                </c:pt>
                <c:pt idx="45">
                  <c:v>5.6051441635043041E-3</c:v>
                </c:pt>
                <c:pt idx="46">
                  <c:v>5.1308840685220002E-3</c:v>
                </c:pt>
                <c:pt idx="47">
                  <c:v>4.754021041549478E-3</c:v>
                </c:pt>
                <c:pt idx="48">
                  <c:v>4.6405379586221679E-3</c:v>
                </c:pt>
                <c:pt idx="49">
                  <c:v>4.6057773746624514E-3</c:v>
                </c:pt>
                <c:pt idx="50">
                  <c:v>4.0647457049668625E-3</c:v>
                </c:pt>
                <c:pt idx="51">
                  <c:v>3.9600665270563239E-3</c:v>
                </c:pt>
                <c:pt idx="52">
                  <c:v>3.6498613157702449E-3</c:v>
                </c:pt>
                <c:pt idx="53">
                  <c:v>3.5484762792210708E-3</c:v>
                </c:pt>
                <c:pt idx="54">
                  <c:v>3.1501779213493186E-3</c:v>
                </c:pt>
                <c:pt idx="55">
                  <c:v>2.7156706218528608E-3</c:v>
                </c:pt>
              </c:numCache>
            </c:numRef>
          </c:yVal>
          <c:smooth val="0"/>
        </c:ser>
        <c:ser>
          <c:idx val="3"/>
          <c:order val="3"/>
          <c:spPr>
            <a:ln w="28575">
              <a:noFill/>
            </a:ln>
          </c:spPr>
          <c:marker>
            <c:symbol val="diamond"/>
            <c:size val="7"/>
            <c:spPr>
              <a:solidFill>
                <a:schemeClr val="accent1"/>
              </a:solidFill>
            </c:spPr>
          </c:marker>
          <c:xVal>
            <c:numRef>
              <c:f>'monka-110mAg'!$D$62:$D$126</c:f>
              <c:numCache>
                <c:formatCode>General</c:formatCode>
                <c:ptCount val="65"/>
                <c:pt idx="0">
                  <c:v>32.200000000000003</c:v>
                </c:pt>
                <c:pt idx="1">
                  <c:v>28.5</c:v>
                </c:pt>
                <c:pt idx="2">
                  <c:v>45.3</c:v>
                </c:pt>
                <c:pt idx="3">
                  <c:v>29</c:v>
                </c:pt>
                <c:pt idx="4">
                  <c:v>21</c:v>
                </c:pt>
                <c:pt idx="5">
                  <c:v>25.7</c:v>
                </c:pt>
                <c:pt idx="6">
                  <c:v>73.900000000000006</c:v>
                </c:pt>
                <c:pt idx="7">
                  <c:v>51.9</c:v>
                </c:pt>
                <c:pt idx="8">
                  <c:v>77.400000000000006</c:v>
                </c:pt>
                <c:pt idx="9">
                  <c:v>47.9</c:v>
                </c:pt>
                <c:pt idx="10">
                  <c:v>44.3</c:v>
                </c:pt>
                <c:pt idx="11">
                  <c:v>53.6</c:v>
                </c:pt>
                <c:pt idx="12">
                  <c:v>31.1</c:v>
                </c:pt>
                <c:pt idx="13">
                  <c:v>61.6</c:v>
                </c:pt>
                <c:pt idx="14">
                  <c:v>44</c:v>
                </c:pt>
                <c:pt idx="15">
                  <c:v>55.2</c:v>
                </c:pt>
                <c:pt idx="16">
                  <c:v>52.6</c:v>
                </c:pt>
                <c:pt idx="17">
                  <c:v>27.3</c:v>
                </c:pt>
                <c:pt idx="18">
                  <c:v>48.2</c:v>
                </c:pt>
                <c:pt idx="19">
                  <c:v>48.9</c:v>
                </c:pt>
                <c:pt idx="20">
                  <c:v>35.1</c:v>
                </c:pt>
                <c:pt idx="21">
                  <c:v>40.200000000000003</c:v>
                </c:pt>
                <c:pt idx="22">
                  <c:v>21</c:v>
                </c:pt>
                <c:pt idx="23">
                  <c:v>38.299999999999997</c:v>
                </c:pt>
                <c:pt idx="24">
                  <c:v>23.3</c:v>
                </c:pt>
                <c:pt idx="25">
                  <c:v>35.1</c:v>
                </c:pt>
                <c:pt idx="26">
                  <c:v>33.200000000000003</c:v>
                </c:pt>
                <c:pt idx="27">
                  <c:v>50</c:v>
                </c:pt>
                <c:pt idx="28">
                  <c:v>42.5</c:v>
                </c:pt>
                <c:pt idx="29">
                  <c:v>33.6</c:v>
                </c:pt>
                <c:pt idx="30">
                  <c:v>74.099999999999994</c:v>
                </c:pt>
                <c:pt idx="31">
                  <c:v>47.2</c:v>
                </c:pt>
                <c:pt idx="32">
                  <c:v>24.5</c:v>
                </c:pt>
                <c:pt idx="33">
                  <c:v>29.1</c:v>
                </c:pt>
                <c:pt idx="34">
                  <c:v>30.1</c:v>
                </c:pt>
                <c:pt idx="35">
                  <c:v>36.4</c:v>
                </c:pt>
                <c:pt idx="36">
                  <c:v>26.1</c:v>
                </c:pt>
                <c:pt idx="37">
                  <c:v>77.7</c:v>
                </c:pt>
                <c:pt idx="38">
                  <c:v>36.1</c:v>
                </c:pt>
                <c:pt idx="39">
                  <c:v>28.6</c:v>
                </c:pt>
                <c:pt idx="40">
                  <c:v>32.1</c:v>
                </c:pt>
                <c:pt idx="41">
                  <c:v>23</c:v>
                </c:pt>
                <c:pt idx="42">
                  <c:v>36.5</c:v>
                </c:pt>
                <c:pt idx="43">
                  <c:v>43.3</c:v>
                </c:pt>
                <c:pt idx="44">
                  <c:v>29.8</c:v>
                </c:pt>
                <c:pt idx="45">
                  <c:v>30.3</c:v>
                </c:pt>
                <c:pt idx="46">
                  <c:v>20.8</c:v>
                </c:pt>
                <c:pt idx="47">
                  <c:v>38.1</c:v>
                </c:pt>
                <c:pt idx="48">
                  <c:v>31.5</c:v>
                </c:pt>
                <c:pt idx="49">
                  <c:v>40.5</c:v>
                </c:pt>
                <c:pt idx="50">
                  <c:v>44.2</c:v>
                </c:pt>
                <c:pt idx="51">
                  <c:v>39.700000000000003</c:v>
                </c:pt>
                <c:pt idx="52">
                  <c:v>48.5</c:v>
                </c:pt>
                <c:pt idx="53">
                  <c:v>46.6</c:v>
                </c:pt>
                <c:pt idx="54">
                  <c:v>73.900000000000006</c:v>
                </c:pt>
                <c:pt idx="55">
                  <c:v>37.200000000000003</c:v>
                </c:pt>
                <c:pt idx="56">
                  <c:v>40</c:v>
                </c:pt>
                <c:pt idx="57">
                  <c:v>28.2</c:v>
                </c:pt>
                <c:pt idx="58">
                  <c:v>46.2</c:v>
                </c:pt>
                <c:pt idx="59">
                  <c:v>67.599999999999994</c:v>
                </c:pt>
                <c:pt idx="60">
                  <c:v>47.4</c:v>
                </c:pt>
                <c:pt idx="61">
                  <c:v>34.700000000000003</c:v>
                </c:pt>
                <c:pt idx="62">
                  <c:v>49.8</c:v>
                </c:pt>
                <c:pt idx="63">
                  <c:v>46.4</c:v>
                </c:pt>
                <c:pt idx="64">
                  <c:v>60.9</c:v>
                </c:pt>
              </c:numCache>
            </c:numRef>
          </c:xVal>
          <c:yVal>
            <c:numRef>
              <c:f>'monka-110mAg'!$H$62:$H$126</c:f>
              <c:numCache>
                <c:formatCode>0.00E+00</c:formatCode>
                <c:ptCount val="65"/>
                <c:pt idx="0">
                  <c:v>7.7396612722806521E-3</c:v>
                </c:pt>
                <c:pt idx="1">
                  <c:v>9.3108707034955229E-3</c:v>
                </c:pt>
                <c:pt idx="2">
                  <c:v>6.517609492446866E-3</c:v>
                </c:pt>
                <c:pt idx="3">
                  <c:v>2.4153494001420734E-3</c:v>
                </c:pt>
                <c:pt idx="4">
                  <c:v>1.0754055662537327E-2</c:v>
                </c:pt>
                <c:pt idx="5">
                  <c:v>9.7006280817813813E-3</c:v>
                </c:pt>
                <c:pt idx="6">
                  <c:v>1.0338277125950201E-3</c:v>
                </c:pt>
                <c:pt idx="7">
                  <c:v>7.5876647822515743E-3</c:v>
                </c:pt>
                <c:pt idx="8">
                  <c:v>7.3555878557614619E-3</c:v>
                </c:pt>
                <c:pt idx="9">
                  <c:v>2.0958587387476194E-3</c:v>
                </c:pt>
                <c:pt idx="10">
                  <c:v>8.8750427131191363E-3</c:v>
                </c:pt>
                <c:pt idx="11">
                  <c:v>6.1917290178245222E-3</c:v>
                </c:pt>
                <c:pt idx="12">
                  <c:v>6.3727737259480464E-3</c:v>
                </c:pt>
                <c:pt idx="13">
                  <c:v>2.4554714832009119E-3</c:v>
                </c:pt>
                <c:pt idx="14">
                  <c:v>5.9679315834453225E-3</c:v>
                </c:pt>
                <c:pt idx="15">
                  <c:v>2.96254976929403E-3</c:v>
                </c:pt>
                <c:pt idx="16">
                  <c:v>3.1973178642192173E-3</c:v>
                </c:pt>
                <c:pt idx="17">
                  <c:v>6.9199310660546971E-3</c:v>
                </c:pt>
                <c:pt idx="18">
                  <c:v>1.2533864408551664E-3</c:v>
                </c:pt>
                <c:pt idx="19">
                  <c:v>9.414324822423251E-3</c:v>
                </c:pt>
                <c:pt idx="20">
                  <c:v>6.6657369809115675E-3</c:v>
                </c:pt>
                <c:pt idx="21">
                  <c:v>6.4517750531292205E-3</c:v>
                </c:pt>
                <c:pt idx="22">
                  <c:v>5.8386918369836508E-3</c:v>
                </c:pt>
                <c:pt idx="23">
                  <c:v>5.4606998450230501E-3</c:v>
                </c:pt>
                <c:pt idx="24">
                  <c:v>7.430074821389427E-3</c:v>
                </c:pt>
                <c:pt idx="25">
                  <c:v>6.6479616822958032E-3</c:v>
                </c:pt>
                <c:pt idx="26">
                  <c:v>5.2667551454116087E-3</c:v>
                </c:pt>
                <c:pt idx="27">
                  <c:v>2.7024234480877243E-3</c:v>
                </c:pt>
                <c:pt idx="28">
                  <c:v>6.8009838182054244E-3</c:v>
                </c:pt>
                <c:pt idx="29">
                  <c:v>6.2806055109033429E-3</c:v>
                </c:pt>
                <c:pt idx="30">
                  <c:v>3.523032158079387E-3</c:v>
                </c:pt>
                <c:pt idx="31">
                  <c:v>1.9311435533175898E-3</c:v>
                </c:pt>
                <c:pt idx="32">
                  <c:v>5.4096158787308984E-3</c:v>
                </c:pt>
                <c:pt idx="33">
                  <c:v>7.4952509163138947E-3</c:v>
                </c:pt>
                <c:pt idx="34">
                  <c:v>6.1265529229000536E-3</c:v>
                </c:pt>
                <c:pt idx="35">
                  <c:v>5.9962007330511165E-3</c:v>
                </c:pt>
                <c:pt idx="36">
                  <c:v>7.4486965627964183E-3</c:v>
                </c:pt>
                <c:pt idx="37">
                  <c:v>3.7150374106947135E-3</c:v>
                </c:pt>
                <c:pt idx="38">
                  <c:v>6.517609492446866E-3</c:v>
                </c:pt>
                <c:pt idx="39">
                  <c:v>9.0243823741571992E-3</c:v>
                </c:pt>
                <c:pt idx="40">
                  <c:v>8.5543624588365098E-3</c:v>
                </c:pt>
                <c:pt idx="41">
                  <c:v>5.9744753680762933E-3</c:v>
                </c:pt>
                <c:pt idx="42">
                  <c:v>8.9617130521144409E-3</c:v>
                </c:pt>
                <c:pt idx="43">
                  <c:v>6.2979147904542749E-3</c:v>
                </c:pt>
                <c:pt idx="44">
                  <c:v>1.0768224378825256E-2</c:v>
                </c:pt>
                <c:pt idx="45">
                  <c:v>8.9021007701713274E-3</c:v>
                </c:pt>
                <c:pt idx="46">
                  <c:v>5.1007378636540686E-3</c:v>
                </c:pt>
                <c:pt idx="47">
                  <c:v>8.1935662190760605E-3</c:v>
                </c:pt>
                <c:pt idx="48">
                  <c:v>9.3108707034955229E-3</c:v>
                </c:pt>
                <c:pt idx="49">
                  <c:v>8.7987728148032681E-3</c:v>
                </c:pt>
                <c:pt idx="50">
                  <c:v>8.6413249450419116E-3</c:v>
                </c:pt>
                <c:pt idx="51">
                  <c:v>6.9009982861202111E-3</c:v>
                </c:pt>
                <c:pt idx="52">
                  <c:v>5.9744753680762933E-3</c:v>
                </c:pt>
                <c:pt idx="53">
                  <c:v>8.2467711945246065E-3</c:v>
                </c:pt>
                <c:pt idx="54">
                  <c:v>6.1265529229000536E-3</c:v>
                </c:pt>
                <c:pt idx="55">
                  <c:v>8.355909605701109E-3</c:v>
                </c:pt>
                <c:pt idx="56">
                  <c:v>9.4801592617408947E-3</c:v>
                </c:pt>
                <c:pt idx="57">
                  <c:v>7.1693704416915527E-3</c:v>
                </c:pt>
                <c:pt idx="58">
                  <c:v>5.5207986288961682E-3</c:v>
                </c:pt>
                <c:pt idx="59">
                  <c:v>2.6070437969787463E-3</c:v>
                </c:pt>
                <c:pt idx="60">
                  <c:v>5.1138166786890791E-3</c:v>
                </c:pt>
                <c:pt idx="61">
                  <c:v>7.4486965627964183E-3</c:v>
                </c:pt>
                <c:pt idx="62">
                  <c:v>4.8332834438370009E-3</c:v>
                </c:pt>
                <c:pt idx="63">
                  <c:v>5.9250995385880601E-3</c:v>
                </c:pt>
                <c:pt idx="64">
                  <c:v>4.0967831095380302E-3</c:v>
                </c:pt>
              </c:numCache>
            </c:numRef>
          </c:yVal>
          <c:smooth val="0"/>
        </c:ser>
        <c:ser>
          <c:idx val="4"/>
          <c:order val="4"/>
          <c:spPr>
            <a:ln w="28575">
              <a:noFill/>
            </a:ln>
          </c:spPr>
          <c:marker>
            <c:symbol val="square"/>
            <c:size val="7"/>
            <c:spPr>
              <a:solidFill>
                <a:srgbClr val="C00000"/>
              </a:solidFill>
            </c:spPr>
          </c:marker>
          <c:xVal>
            <c:numRef>
              <c:f>'monka-110mAg'!$D$127:$D$288</c:f>
              <c:numCache>
                <c:formatCode>General</c:formatCode>
                <c:ptCount val="162"/>
                <c:pt idx="0">
                  <c:v>40.799999999999997</c:v>
                </c:pt>
                <c:pt idx="1">
                  <c:v>81.8</c:v>
                </c:pt>
                <c:pt idx="2">
                  <c:v>43.1</c:v>
                </c:pt>
                <c:pt idx="3">
                  <c:v>62.1</c:v>
                </c:pt>
                <c:pt idx="4">
                  <c:v>34.1</c:v>
                </c:pt>
                <c:pt idx="5">
                  <c:v>68</c:v>
                </c:pt>
                <c:pt idx="6">
                  <c:v>63</c:v>
                </c:pt>
                <c:pt idx="7">
                  <c:v>39.799999999999997</c:v>
                </c:pt>
                <c:pt idx="8">
                  <c:v>61.5</c:v>
                </c:pt>
                <c:pt idx="9">
                  <c:v>57.2</c:v>
                </c:pt>
                <c:pt idx="10">
                  <c:v>35.1</c:v>
                </c:pt>
                <c:pt idx="11">
                  <c:v>65.5</c:v>
                </c:pt>
                <c:pt idx="12">
                  <c:v>67.8</c:v>
                </c:pt>
                <c:pt idx="13">
                  <c:v>42.2</c:v>
                </c:pt>
                <c:pt idx="14">
                  <c:v>38.6</c:v>
                </c:pt>
                <c:pt idx="15">
                  <c:v>45.2</c:v>
                </c:pt>
                <c:pt idx="16">
                  <c:v>44.2</c:v>
                </c:pt>
                <c:pt idx="17">
                  <c:v>64.900000000000006</c:v>
                </c:pt>
                <c:pt idx="18">
                  <c:v>52</c:v>
                </c:pt>
                <c:pt idx="19">
                  <c:v>56.3</c:v>
                </c:pt>
                <c:pt idx="20">
                  <c:v>67.099999999999994</c:v>
                </c:pt>
                <c:pt idx="21">
                  <c:v>55.1</c:v>
                </c:pt>
                <c:pt idx="22">
                  <c:v>65.3</c:v>
                </c:pt>
                <c:pt idx="23">
                  <c:v>42.3</c:v>
                </c:pt>
                <c:pt idx="24">
                  <c:v>37.700000000000003</c:v>
                </c:pt>
                <c:pt idx="25">
                  <c:v>63.2</c:v>
                </c:pt>
                <c:pt idx="26">
                  <c:v>32.4</c:v>
                </c:pt>
                <c:pt idx="27">
                  <c:v>49.4</c:v>
                </c:pt>
                <c:pt idx="28">
                  <c:v>48.5</c:v>
                </c:pt>
                <c:pt idx="29">
                  <c:v>38.5</c:v>
                </c:pt>
                <c:pt idx="30">
                  <c:v>51.5</c:v>
                </c:pt>
                <c:pt idx="31">
                  <c:v>52.6</c:v>
                </c:pt>
                <c:pt idx="32">
                  <c:v>29.7</c:v>
                </c:pt>
                <c:pt idx="33">
                  <c:v>41.2</c:v>
                </c:pt>
                <c:pt idx="34">
                  <c:v>20.100000000000001</c:v>
                </c:pt>
                <c:pt idx="35">
                  <c:v>56.3</c:v>
                </c:pt>
                <c:pt idx="36">
                  <c:v>31.2</c:v>
                </c:pt>
                <c:pt idx="37">
                  <c:v>33.200000000000003</c:v>
                </c:pt>
                <c:pt idx="38">
                  <c:v>63.6</c:v>
                </c:pt>
                <c:pt idx="39">
                  <c:v>50</c:v>
                </c:pt>
                <c:pt idx="40">
                  <c:v>69.599999999999994</c:v>
                </c:pt>
                <c:pt idx="41">
                  <c:v>45.3</c:v>
                </c:pt>
                <c:pt idx="42">
                  <c:v>24</c:v>
                </c:pt>
                <c:pt idx="43">
                  <c:v>48.2</c:v>
                </c:pt>
                <c:pt idx="44">
                  <c:v>39.799999999999997</c:v>
                </c:pt>
                <c:pt idx="45">
                  <c:v>31.3</c:v>
                </c:pt>
                <c:pt idx="46">
                  <c:v>64.3</c:v>
                </c:pt>
                <c:pt idx="47">
                  <c:v>28.7</c:v>
                </c:pt>
                <c:pt idx="48">
                  <c:v>36.299999999999997</c:v>
                </c:pt>
                <c:pt idx="49">
                  <c:v>32.4</c:v>
                </c:pt>
                <c:pt idx="50">
                  <c:v>37</c:v>
                </c:pt>
                <c:pt idx="51">
                  <c:v>53.9</c:v>
                </c:pt>
                <c:pt idx="52">
                  <c:v>51.5</c:v>
                </c:pt>
                <c:pt idx="53">
                  <c:v>23.4</c:v>
                </c:pt>
                <c:pt idx="54">
                  <c:v>35</c:v>
                </c:pt>
                <c:pt idx="55">
                  <c:v>33</c:v>
                </c:pt>
                <c:pt idx="56">
                  <c:v>39.200000000000003</c:v>
                </c:pt>
                <c:pt idx="57">
                  <c:v>58.9</c:v>
                </c:pt>
                <c:pt idx="58">
                  <c:v>29.8</c:v>
                </c:pt>
                <c:pt idx="59">
                  <c:v>38</c:v>
                </c:pt>
                <c:pt idx="60">
                  <c:v>40.200000000000003</c:v>
                </c:pt>
                <c:pt idx="61">
                  <c:v>33.799999999999997</c:v>
                </c:pt>
                <c:pt idx="62">
                  <c:v>39.200000000000003</c:v>
                </c:pt>
                <c:pt idx="63">
                  <c:v>50.4</c:v>
                </c:pt>
                <c:pt idx="64">
                  <c:v>39</c:v>
                </c:pt>
                <c:pt idx="65">
                  <c:v>60.3</c:v>
                </c:pt>
                <c:pt idx="66">
                  <c:v>45.6</c:v>
                </c:pt>
                <c:pt idx="67">
                  <c:v>48.5</c:v>
                </c:pt>
                <c:pt idx="68">
                  <c:v>47.4</c:v>
                </c:pt>
                <c:pt idx="69">
                  <c:v>30.7</c:v>
                </c:pt>
                <c:pt idx="70">
                  <c:v>31.9</c:v>
                </c:pt>
                <c:pt idx="71">
                  <c:v>45.8</c:v>
                </c:pt>
                <c:pt idx="72">
                  <c:v>32</c:v>
                </c:pt>
                <c:pt idx="73">
                  <c:v>43.3</c:v>
                </c:pt>
                <c:pt idx="74">
                  <c:v>60.9</c:v>
                </c:pt>
                <c:pt idx="75">
                  <c:v>25.3</c:v>
                </c:pt>
                <c:pt idx="76">
                  <c:v>53.8</c:v>
                </c:pt>
                <c:pt idx="77">
                  <c:v>32.9</c:v>
                </c:pt>
                <c:pt idx="78">
                  <c:v>64.400000000000006</c:v>
                </c:pt>
                <c:pt idx="79">
                  <c:v>29.5</c:v>
                </c:pt>
                <c:pt idx="80">
                  <c:v>48.8</c:v>
                </c:pt>
                <c:pt idx="81">
                  <c:v>45.5</c:v>
                </c:pt>
                <c:pt idx="82">
                  <c:v>62.5</c:v>
                </c:pt>
                <c:pt idx="83">
                  <c:v>49.1</c:v>
                </c:pt>
                <c:pt idx="84">
                  <c:v>45.5</c:v>
                </c:pt>
                <c:pt idx="85">
                  <c:v>46.6</c:v>
                </c:pt>
                <c:pt idx="86">
                  <c:v>51.8</c:v>
                </c:pt>
                <c:pt idx="87">
                  <c:v>44.5</c:v>
                </c:pt>
                <c:pt idx="88">
                  <c:v>55.9</c:v>
                </c:pt>
                <c:pt idx="89">
                  <c:v>57.8</c:v>
                </c:pt>
                <c:pt idx="90">
                  <c:v>48.6</c:v>
                </c:pt>
                <c:pt idx="91">
                  <c:v>58.6</c:v>
                </c:pt>
                <c:pt idx="92">
                  <c:v>53.6</c:v>
                </c:pt>
                <c:pt idx="93">
                  <c:v>51.9</c:v>
                </c:pt>
                <c:pt idx="94">
                  <c:v>42.9</c:v>
                </c:pt>
                <c:pt idx="95">
                  <c:v>50.8</c:v>
                </c:pt>
                <c:pt idx="96">
                  <c:v>46.5</c:v>
                </c:pt>
                <c:pt idx="97">
                  <c:v>53.8</c:v>
                </c:pt>
                <c:pt idx="98">
                  <c:v>28</c:v>
                </c:pt>
                <c:pt idx="99">
                  <c:v>47.2</c:v>
                </c:pt>
                <c:pt idx="100">
                  <c:v>56.2</c:v>
                </c:pt>
                <c:pt idx="101">
                  <c:v>72.099999999999994</c:v>
                </c:pt>
                <c:pt idx="102">
                  <c:v>57.3</c:v>
                </c:pt>
                <c:pt idx="103">
                  <c:v>44.3</c:v>
                </c:pt>
                <c:pt idx="104">
                  <c:v>48.2</c:v>
                </c:pt>
                <c:pt idx="105">
                  <c:v>56.9</c:v>
                </c:pt>
                <c:pt idx="106">
                  <c:v>59.1</c:v>
                </c:pt>
                <c:pt idx="107">
                  <c:v>60.9</c:v>
                </c:pt>
                <c:pt idx="108">
                  <c:v>48</c:v>
                </c:pt>
                <c:pt idx="109">
                  <c:v>54.3</c:v>
                </c:pt>
                <c:pt idx="110">
                  <c:v>46.4</c:v>
                </c:pt>
                <c:pt idx="111">
                  <c:v>52.4</c:v>
                </c:pt>
                <c:pt idx="112">
                  <c:v>52.9</c:v>
                </c:pt>
                <c:pt idx="113">
                  <c:v>70.7</c:v>
                </c:pt>
                <c:pt idx="114">
                  <c:v>70.400000000000006</c:v>
                </c:pt>
                <c:pt idx="115">
                  <c:v>65.599999999999994</c:v>
                </c:pt>
                <c:pt idx="116">
                  <c:v>59.3</c:v>
                </c:pt>
                <c:pt idx="117">
                  <c:v>64</c:v>
                </c:pt>
                <c:pt idx="118">
                  <c:v>57.8</c:v>
                </c:pt>
                <c:pt idx="119">
                  <c:v>61.4</c:v>
                </c:pt>
                <c:pt idx="120">
                  <c:v>59</c:v>
                </c:pt>
                <c:pt idx="121">
                  <c:v>62</c:v>
                </c:pt>
                <c:pt idx="122">
                  <c:v>63.3</c:v>
                </c:pt>
                <c:pt idx="123">
                  <c:v>46.8</c:v>
                </c:pt>
                <c:pt idx="124">
                  <c:v>65.099999999999994</c:v>
                </c:pt>
                <c:pt idx="125">
                  <c:v>69.5</c:v>
                </c:pt>
                <c:pt idx="126">
                  <c:v>77.5</c:v>
                </c:pt>
                <c:pt idx="127">
                  <c:v>76</c:v>
                </c:pt>
                <c:pt idx="128">
                  <c:v>71.7</c:v>
                </c:pt>
                <c:pt idx="129">
                  <c:v>41.2</c:v>
                </c:pt>
                <c:pt idx="130">
                  <c:v>66.599999999999994</c:v>
                </c:pt>
                <c:pt idx="131">
                  <c:v>69.5</c:v>
                </c:pt>
                <c:pt idx="132">
                  <c:v>73.5</c:v>
                </c:pt>
                <c:pt idx="133">
                  <c:v>69.3</c:v>
                </c:pt>
                <c:pt idx="134">
                  <c:v>73.599999999999994</c:v>
                </c:pt>
                <c:pt idx="135">
                  <c:v>68.5</c:v>
                </c:pt>
                <c:pt idx="136">
                  <c:v>73</c:v>
                </c:pt>
                <c:pt idx="137">
                  <c:v>67.8</c:v>
                </c:pt>
                <c:pt idx="138">
                  <c:v>72</c:v>
                </c:pt>
                <c:pt idx="139">
                  <c:v>62.7</c:v>
                </c:pt>
                <c:pt idx="140">
                  <c:v>53.8</c:v>
                </c:pt>
                <c:pt idx="141">
                  <c:v>73</c:v>
                </c:pt>
                <c:pt idx="142">
                  <c:v>43</c:v>
                </c:pt>
                <c:pt idx="143">
                  <c:v>71</c:v>
                </c:pt>
                <c:pt idx="144">
                  <c:v>86.3</c:v>
                </c:pt>
                <c:pt idx="145">
                  <c:v>84.5</c:v>
                </c:pt>
                <c:pt idx="146">
                  <c:v>72.2</c:v>
                </c:pt>
                <c:pt idx="147">
                  <c:v>77.400000000000006</c:v>
                </c:pt>
                <c:pt idx="148">
                  <c:v>65.8</c:v>
                </c:pt>
                <c:pt idx="149">
                  <c:v>72.400000000000006</c:v>
                </c:pt>
                <c:pt idx="150">
                  <c:v>51.5</c:v>
                </c:pt>
                <c:pt idx="151">
                  <c:v>78.7</c:v>
                </c:pt>
                <c:pt idx="152">
                  <c:v>78.400000000000006</c:v>
                </c:pt>
                <c:pt idx="153">
                  <c:v>58.2</c:v>
                </c:pt>
                <c:pt idx="154">
                  <c:v>63.8</c:v>
                </c:pt>
                <c:pt idx="155">
                  <c:v>67.599999999999994</c:v>
                </c:pt>
                <c:pt idx="156">
                  <c:v>74.099999999999994</c:v>
                </c:pt>
                <c:pt idx="157">
                  <c:v>65.099999999999994</c:v>
                </c:pt>
                <c:pt idx="158">
                  <c:v>54.5</c:v>
                </c:pt>
                <c:pt idx="159">
                  <c:v>71.5</c:v>
                </c:pt>
                <c:pt idx="160">
                  <c:v>55.9</c:v>
                </c:pt>
                <c:pt idx="161">
                  <c:v>67</c:v>
                </c:pt>
              </c:numCache>
            </c:numRef>
          </c:xVal>
          <c:yVal>
            <c:numRef>
              <c:f>'monka-110mAg'!$H$127:$H$288</c:f>
              <c:numCache>
                <c:formatCode>0.00E+00</c:formatCode>
                <c:ptCount val="162"/>
                <c:pt idx="0">
                  <c:v>7.9807463172818748E-3</c:v>
                </c:pt>
                <c:pt idx="1">
                  <c:v>3.9245820599680048E-3</c:v>
                </c:pt>
                <c:pt idx="2">
                  <c:v>6.2072471356636816E-3</c:v>
                </c:pt>
                <c:pt idx="3">
                  <c:v>4.345072994964577E-3</c:v>
                </c:pt>
                <c:pt idx="4">
                  <c:v>6.7783138721447395E-3</c:v>
                </c:pt>
                <c:pt idx="5">
                  <c:v>3.1036235678318408E-3</c:v>
                </c:pt>
                <c:pt idx="6">
                  <c:v>4.779580294461034E-3</c:v>
                </c:pt>
                <c:pt idx="7">
                  <c:v>3.1901983305134655E-3</c:v>
                </c:pt>
                <c:pt idx="8">
                  <c:v>4.2581715350652853E-3</c:v>
                </c:pt>
                <c:pt idx="9">
                  <c:v>4.934761472852627E-3</c:v>
                </c:pt>
                <c:pt idx="10">
                  <c:v>6.7181513229836922E-3</c:v>
                </c:pt>
                <c:pt idx="11">
                  <c:v>3.9262707785824493E-3</c:v>
                </c:pt>
                <c:pt idx="12">
                  <c:v>4.2726551117151677E-3</c:v>
                </c:pt>
                <c:pt idx="13">
                  <c:v>6.0287887805133503E-3</c:v>
                </c:pt>
                <c:pt idx="14">
                  <c:v>5.4313412437057215E-3</c:v>
                </c:pt>
                <c:pt idx="15">
                  <c:v>4.6926788345617431E-3</c:v>
                </c:pt>
                <c:pt idx="16">
                  <c:v>4.0514869817912949E-3</c:v>
                </c:pt>
                <c:pt idx="17">
                  <c:v>4.4971505497883365E-3</c:v>
                </c:pt>
                <c:pt idx="18">
                  <c:v>3.2931079540784165E-3</c:v>
                </c:pt>
                <c:pt idx="19">
                  <c:v>3.9105656954681193E-3</c:v>
                </c:pt>
                <c:pt idx="20">
                  <c:v>3.4593465767602592E-3</c:v>
                </c:pt>
                <c:pt idx="21">
                  <c:v>3.7733528640481852E-3</c:v>
                </c:pt>
                <c:pt idx="22">
                  <c:v>5.1054607690833777E-3</c:v>
                </c:pt>
                <c:pt idx="23">
                  <c:v>3.1610406038367297E-3</c:v>
                </c:pt>
                <c:pt idx="24">
                  <c:v>4.5188759147631596E-3</c:v>
                </c:pt>
                <c:pt idx="25">
                  <c:v>3.3519134532583876E-3</c:v>
                </c:pt>
                <c:pt idx="26">
                  <c:v>4.211378441273359E-3</c:v>
                </c:pt>
                <c:pt idx="27">
                  <c:v>5.4974619197160511E-3</c:v>
                </c:pt>
                <c:pt idx="28">
                  <c:v>4.0036744025030747E-3</c:v>
                </c:pt>
                <c:pt idx="29">
                  <c:v>3.406932234688134E-3</c:v>
                </c:pt>
                <c:pt idx="30">
                  <c:v>3.3810099242068113E-3</c:v>
                </c:pt>
                <c:pt idx="31">
                  <c:v>3.258804746223433E-3</c:v>
                </c:pt>
                <c:pt idx="32">
                  <c:v>3.8290955768125333E-3</c:v>
                </c:pt>
                <c:pt idx="33">
                  <c:v>1.5961492634563753E-3</c:v>
                </c:pt>
                <c:pt idx="34">
                  <c:v>6.2167967466416254E-3</c:v>
                </c:pt>
                <c:pt idx="35">
                  <c:v>2.0810612765356658E-3</c:v>
                </c:pt>
                <c:pt idx="36">
                  <c:v>3.2086692885892262E-3</c:v>
                </c:pt>
                <c:pt idx="37">
                  <c:v>4.0817352376939968E-3</c:v>
                </c:pt>
                <c:pt idx="38">
                  <c:v>2.6070437969787463E-3</c:v>
                </c:pt>
                <c:pt idx="39">
                  <c:v>3.1773346275678466E-3</c:v>
                </c:pt>
                <c:pt idx="40">
                  <c:v>3.997467155367411E-3</c:v>
                </c:pt>
                <c:pt idx="41">
                  <c:v>3.8255533977405516E-3</c:v>
                </c:pt>
                <c:pt idx="42">
                  <c:v>2.9729446807652367E-3</c:v>
                </c:pt>
                <c:pt idx="43">
                  <c:v>3.258804746223433E-3</c:v>
                </c:pt>
                <c:pt idx="44">
                  <c:v>1.3397308401140778E-3</c:v>
                </c:pt>
                <c:pt idx="45">
                  <c:v>2.1450360354888418E-3</c:v>
                </c:pt>
                <c:pt idx="46">
                  <c:v>2.3127001424811458E-3</c:v>
                </c:pt>
                <c:pt idx="47">
                  <c:v>3.8453896005436502E-3</c:v>
                </c:pt>
                <c:pt idx="48">
                  <c:v>2.2515378246634626E-3</c:v>
                </c:pt>
                <c:pt idx="49">
                  <c:v>2.2236550033054013E-3</c:v>
                </c:pt>
                <c:pt idx="50">
                  <c:v>2.5532903166286688E-3</c:v>
                </c:pt>
                <c:pt idx="51">
                  <c:v>3.4036405127222521E-3</c:v>
                </c:pt>
                <c:pt idx="52">
                  <c:v>5.1118505823112672E-3</c:v>
                </c:pt>
                <c:pt idx="53">
                  <c:v>1.3876200854886875E-3</c:v>
                </c:pt>
                <c:pt idx="54">
                  <c:v>2.2404282630286102E-3</c:v>
                </c:pt>
                <c:pt idx="55">
                  <c:v>2.0976214458449682E-3</c:v>
                </c:pt>
                <c:pt idx="56">
                  <c:v>2.6070437969787463E-3</c:v>
                </c:pt>
                <c:pt idx="57">
                  <c:v>2.1182230850452315E-3</c:v>
                </c:pt>
                <c:pt idx="58">
                  <c:v>2.1725364974822885E-3</c:v>
                </c:pt>
                <c:pt idx="59">
                  <c:v>2.6070437969787459E-3</c:v>
                </c:pt>
                <c:pt idx="60">
                  <c:v>3.9105656954681193E-3</c:v>
                </c:pt>
                <c:pt idx="61">
                  <c:v>3.0872887069485155E-3</c:v>
                </c:pt>
                <c:pt idx="62">
                  <c:v>2.7113255488578963E-3</c:v>
                </c:pt>
                <c:pt idx="63">
                  <c:v>1.7837668084591423E-3</c:v>
                </c:pt>
                <c:pt idx="64">
                  <c:v>3.0565341068026675E-3</c:v>
                </c:pt>
                <c:pt idx="65">
                  <c:v>1.6819637399862878E-3</c:v>
                </c:pt>
                <c:pt idx="66">
                  <c:v>3.5675336169182846E-3</c:v>
                </c:pt>
                <c:pt idx="67">
                  <c:v>3.1464321687674521E-3</c:v>
                </c:pt>
                <c:pt idx="68">
                  <c:v>2.6070437969787463E-3</c:v>
                </c:pt>
                <c:pt idx="69">
                  <c:v>3.2346654518069624E-3</c:v>
                </c:pt>
                <c:pt idx="70">
                  <c:v>2.7073147122471594E-3</c:v>
                </c:pt>
                <c:pt idx="71">
                  <c:v>2.6070437969787463E-3</c:v>
                </c:pt>
                <c:pt idx="72">
                  <c:v>3.8419592797581522E-3</c:v>
                </c:pt>
                <c:pt idx="73">
                  <c:v>2.1725364974822885E-3</c:v>
                </c:pt>
                <c:pt idx="74">
                  <c:v>1.9209796398790761E-3</c:v>
                </c:pt>
                <c:pt idx="75">
                  <c:v>2.6070437969787459E-3</c:v>
                </c:pt>
                <c:pt idx="76">
                  <c:v>3.0850018264248495E-3</c:v>
                </c:pt>
                <c:pt idx="77">
                  <c:v>4.1898918165729849E-3</c:v>
                </c:pt>
                <c:pt idx="78">
                  <c:v>3.9105656954681193E-3</c:v>
                </c:pt>
                <c:pt idx="79">
                  <c:v>3.0218007646799104E-3</c:v>
                </c:pt>
                <c:pt idx="80">
                  <c:v>2.8677481766766211E-3</c:v>
                </c:pt>
                <c:pt idx="81">
                  <c:v>2.5503689318270343E-3</c:v>
                </c:pt>
                <c:pt idx="82">
                  <c:v>2.0949459082864924E-3</c:v>
                </c:pt>
                <c:pt idx="83">
                  <c:v>2.4808965164797745E-3</c:v>
                </c:pt>
                <c:pt idx="84">
                  <c:v>3.1863868629740232E-3</c:v>
                </c:pt>
                <c:pt idx="85">
                  <c:v>5.3227144188316066E-3</c:v>
                </c:pt>
                <c:pt idx="86">
                  <c:v>3.523032158079387E-3</c:v>
                </c:pt>
                <c:pt idx="87">
                  <c:v>4.6554353517477614E-3</c:v>
                </c:pt>
                <c:pt idx="88">
                  <c:v>1.0626537215945977E-3</c:v>
                </c:pt>
                <c:pt idx="89">
                  <c:v>1.5207755482376021E-3</c:v>
                </c:pt>
                <c:pt idx="90">
                  <c:v>4.7338426839877226E-3</c:v>
                </c:pt>
                <c:pt idx="91">
                  <c:v>2.0018372012515374E-3</c:v>
                </c:pt>
                <c:pt idx="92">
                  <c:v>3.3519134532583876E-3</c:v>
                </c:pt>
                <c:pt idx="93">
                  <c:v>2.7699840342899178E-3</c:v>
                </c:pt>
                <c:pt idx="94">
                  <c:v>3.4760583959716619E-3</c:v>
                </c:pt>
                <c:pt idx="95">
                  <c:v>2.4984169721046319E-3</c:v>
                </c:pt>
                <c:pt idx="96">
                  <c:v>4.7127330176154258E-3</c:v>
                </c:pt>
                <c:pt idx="97">
                  <c:v>3.0810517600657911E-3</c:v>
                </c:pt>
                <c:pt idx="98">
                  <c:v>3.0143943902566752E-3</c:v>
                </c:pt>
                <c:pt idx="99">
                  <c:v>9.0061512986538506E-4</c:v>
                </c:pt>
                <c:pt idx="100">
                  <c:v>2.8115178202711968E-3</c:v>
                </c:pt>
                <c:pt idx="101">
                  <c:v>4.9873881333506445E-3</c:v>
                </c:pt>
                <c:pt idx="102">
                  <c:v>3.1773346275678466E-3</c:v>
                </c:pt>
                <c:pt idx="103">
                  <c:v>3.6498613157702449E-3</c:v>
                </c:pt>
                <c:pt idx="104">
                  <c:v>3.4092111191260524E-3</c:v>
                </c:pt>
                <c:pt idx="105">
                  <c:v>6.9009982861202102E-4</c:v>
                </c:pt>
                <c:pt idx="106">
                  <c:v>6.1342206987735203E-4</c:v>
                </c:pt>
                <c:pt idx="107">
                  <c:v>3.1284525563744954E-3</c:v>
                </c:pt>
                <c:pt idx="108">
                  <c:v>3.0551294495844684E-3</c:v>
                </c:pt>
                <c:pt idx="109">
                  <c:v>4.7127330176154258E-3</c:v>
                </c:pt>
                <c:pt idx="110">
                  <c:v>7.0348800870855049E-3</c:v>
                </c:pt>
                <c:pt idx="111">
                  <c:v>3.997467155367411E-3</c:v>
                </c:pt>
                <c:pt idx="112">
                  <c:v>3.2931079540784165E-3</c:v>
                </c:pt>
                <c:pt idx="113">
                  <c:v>8.3699827166159744E-4</c:v>
                </c:pt>
                <c:pt idx="114">
                  <c:v>4.8130039328838389E-4</c:v>
                </c:pt>
                <c:pt idx="115">
                  <c:v>3.3312226294728423E-3</c:v>
                </c:pt>
                <c:pt idx="116">
                  <c:v>2.4885418062069852E-3</c:v>
                </c:pt>
                <c:pt idx="117">
                  <c:v>4.8024490996976896E-3</c:v>
                </c:pt>
                <c:pt idx="118">
                  <c:v>1.4121487233634876E-3</c:v>
                </c:pt>
                <c:pt idx="119">
                  <c:v>2.4139294416469872E-3</c:v>
                </c:pt>
                <c:pt idx="120">
                  <c:v>2.1001186142328787E-3</c:v>
                </c:pt>
                <c:pt idx="121">
                  <c:v>2.4292908108211045E-3</c:v>
                </c:pt>
                <c:pt idx="122">
                  <c:v>3.6933120457198904E-3</c:v>
                </c:pt>
                <c:pt idx="123">
                  <c:v>4.2364461700904622E-3</c:v>
                </c:pt>
                <c:pt idx="124">
                  <c:v>4.0967831095380302E-3</c:v>
                </c:pt>
                <c:pt idx="125">
                  <c:v>5.2140875939574918E-3</c:v>
                </c:pt>
                <c:pt idx="126">
                  <c:v>2.3897901472305174E-3</c:v>
                </c:pt>
                <c:pt idx="127">
                  <c:v>3.6892129202529427E-3</c:v>
                </c:pt>
                <c:pt idx="128">
                  <c:v>3.1036235678318408E-3</c:v>
                </c:pt>
                <c:pt idx="129">
                  <c:v>2.4698309655588123E-3</c:v>
                </c:pt>
                <c:pt idx="130">
                  <c:v>2.8677481766766211E-3</c:v>
                </c:pt>
                <c:pt idx="131">
                  <c:v>2.205960135905093E-3</c:v>
                </c:pt>
                <c:pt idx="132">
                  <c:v>3.258804746223433E-3</c:v>
                </c:pt>
                <c:pt idx="133">
                  <c:v>3.3674315710975474E-3</c:v>
                </c:pt>
                <c:pt idx="134">
                  <c:v>3.7150374106947135E-3</c:v>
                </c:pt>
                <c:pt idx="135">
                  <c:v>4.4641160907170317E-3</c:v>
                </c:pt>
                <c:pt idx="136">
                  <c:v>2.6722198919032149E-3</c:v>
                </c:pt>
                <c:pt idx="137">
                  <c:v>3.5894081262750851E-3</c:v>
                </c:pt>
                <c:pt idx="138">
                  <c:v>3.072587332153522E-3</c:v>
                </c:pt>
                <c:pt idx="139">
                  <c:v>4.7689825554489262E-3</c:v>
                </c:pt>
                <c:pt idx="140">
                  <c:v>7.5467057280963704E-3</c:v>
                </c:pt>
                <c:pt idx="141">
                  <c:v>4.5623266447128051E-3</c:v>
                </c:pt>
                <c:pt idx="142">
                  <c:v>7.7245742132703594E-3</c:v>
                </c:pt>
                <c:pt idx="143">
                  <c:v>1.8367808569622985E-3</c:v>
                </c:pt>
                <c:pt idx="144">
                  <c:v>3.4668135598121628E-3</c:v>
                </c:pt>
                <c:pt idx="145">
                  <c:v>2.807585627515573E-3</c:v>
                </c:pt>
                <c:pt idx="146">
                  <c:v>4.6830231167951548E-3</c:v>
                </c:pt>
                <c:pt idx="147">
                  <c:v>4.0735059327792911E-3</c:v>
                </c:pt>
                <c:pt idx="148">
                  <c:v>2.6465444605693333E-3</c:v>
                </c:pt>
                <c:pt idx="149">
                  <c:v>1.1173044844194626E-2</c:v>
                </c:pt>
                <c:pt idx="150">
                  <c:v>1.0768224378825254E-3</c:v>
                </c:pt>
                <c:pt idx="151">
                  <c:v>2.6477788563065391E-3</c:v>
                </c:pt>
                <c:pt idx="152">
                  <c:v>1.3242127222749187E-3</c:v>
                </c:pt>
                <c:pt idx="153">
                  <c:v>1.3035218984893732E-3</c:v>
                </c:pt>
                <c:pt idx="154">
                  <c:v>1.0290962356495051E-2</c:v>
                </c:pt>
                <c:pt idx="155">
                  <c:v>1.3035218984893729E-3</c:v>
                </c:pt>
                <c:pt idx="156">
                  <c:v>4.4594170211478554E-3</c:v>
                </c:pt>
                <c:pt idx="157">
                  <c:v>4.7795802944610348E-3</c:v>
                </c:pt>
                <c:pt idx="158">
                  <c:v>1.2104131914544179E-3</c:v>
                </c:pt>
                <c:pt idx="159">
                  <c:v>1.1731697086404357E-2</c:v>
                </c:pt>
                <c:pt idx="160">
                  <c:v>9.4801592617408954E-4</c:v>
                </c:pt>
                <c:pt idx="161">
                  <c:v>1.2468470333376613E-2</c:v>
                </c:pt>
              </c:numCache>
            </c:numRef>
          </c:yVal>
          <c:smooth val="0"/>
        </c:ser>
        <c:dLbls>
          <c:showLegendKey val="0"/>
          <c:showVal val="0"/>
          <c:showCatName val="0"/>
          <c:showSerName val="0"/>
          <c:showPercent val="0"/>
          <c:showBubbleSize val="0"/>
        </c:dLbls>
        <c:axId val="412382416"/>
        <c:axId val="412380848"/>
      </c:scatterChart>
      <c:valAx>
        <c:axId val="412382416"/>
        <c:scaling>
          <c:orientation val="minMax"/>
        </c:scaling>
        <c:delete val="0"/>
        <c:axPos val="b"/>
        <c:majorGridlines>
          <c:spPr>
            <a:ln>
              <a:noFill/>
            </a:ln>
          </c:spPr>
        </c:majorGridlines>
        <c:numFmt formatCode="General" sourceLinked="1"/>
        <c:majorTickMark val="out"/>
        <c:minorTickMark val="out"/>
        <c:tickLblPos val="low"/>
        <c:crossAx val="412380848"/>
        <c:crosses val="autoZero"/>
        <c:crossBetween val="midCat"/>
      </c:valAx>
      <c:valAx>
        <c:axId val="412380848"/>
        <c:scaling>
          <c:logBase val="10"/>
          <c:orientation val="minMax"/>
          <c:max val="0.1"/>
        </c:scaling>
        <c:delete val="0"/>
        <c:axPos val="l"/>
        <c:majorGridlines>
          <c:spPr>
            <a:ln>
              <a:noFill/>
            </a:ln>
          </c:spPr>
        </c:majorGridlines>
        <c:numFmt formatCode="0.E+00" sourceLinked="0"/>
        <c:majorTickMark val="in"/>
        <c:minorTickMark val="in"/>
        <c:tickLblPos val="low"/>
        <c:crossAx val="412382416"/>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91EAE8-244F-4BA5-8ADA-09919720C7A6}" type="datetimeFigureOut">
              <a:rPr kumimoji="1" lang="ja-JP" altLang="en-US" smtClean="0"/>
              <a:t>2013/6/3</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3049C0-4558-4C97-989E-DAC87866AD77}" type="slidenum">
              <a:rPr kumimoji="1" lang="ja-JP" altLang="en-US" smtClean="0"/>
              <a:t>‹#›</a:t>
            </a:fld>
            <a:endParaRPr kumimoji="1" lang="ja-JP" altLang="en-US"/>
          </a:p>
        </p:txBody>
      </p:sp>
    </p:spTree>
    <p:extLst>
      <p:ext uri="{BB962C8B-B14F-4D97-AF65-F5344CB8AC3E}">
        <p14:creationId xmlns:p14="http://schemas.microsoft.com/office/powerpoint/2010/main" val="38366828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p:cNvSpPr>
            <a:spLocks noGrp="1" noRot="1" noChangeAspect="1" noTextEdit="1"/>
          </p:cNvSpPr>
          <p:nvPr>
            <p:ph type="sldImg"/>
          </p:nvPr>
        </p:nvSpPr>
        <p:spPr>
          <a:ln/>
        </p:spPr>
      </p:sp>
      <p:sp>
        <p:nvSpPr>
          <p:cNvPr id="23555"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23556"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300">
                <a:solidFill>
                  <a:srgbClr val="666633"/>
                </a:solidFill>
                <a:latin typeface="Arial" pitchFamily="34" charset="0"/>
                <a:ea typeface="ＭＳ Ｐゴシック" pitchFamily="50" charset="-128"/>
              </a:defRPr>
            </a:lvl1pPr>
            <a:lvl2pPr marL="685156" indent="-263521" eaLnBrk="0" hangingPunct="0">
              <a:defRPr kumimoji="1" sz="3300">
                <a:solidFill>
                  <a:srgbClr val="666633"/>
                </a:solidFill>
                <a:latin typeface="Arial" pitchFamily="34" charset="0"/>
                <a:ea typeface="ＭＳ Ｐゴシック" pitchFamily="50" charset="-128"/>
              </a:defRPr>
            </a:lvl2pPr>
            <a:lvl3pPr marL="1054086" indent="-210818" eaLnBrk="0" hangingPunct="0">
              <a:defRPr kumimoji="1" sz="3300">
                <a:solidFill>
                  <a:srgbClr val="666633"/>
                </a:solidFill>
                <a:latin typeface="Arial" pitchFamily="34" charset="0"/>
                <a:ea typeface="ＭＳ Ｐゴシック" pitchFamily="50" charset="-128"/>
              </a:defRPr>
            </a:lvl3pPr>
            <a:lvl4pPr marL="1475719" indent="-210818" eaLnBrk="0" hangingPunct="0">
              <a:defRPr kumimoji="1" sz="3300">
                <a:solidFill>
                  <a:srgbClr val="666633"/>
                </a:solidFill>
                <a:latin typeface="Arial" pitchFamily="34" charset="0"/>
                <a:ea typeface="ＭＳ Ｐゴシック" pitchFamily="50" charset="-128"/>
              </a:defRPr>
            </a:lvl4pPr>
            <a:lvl5pPr marL="1897354" indent="-210818" eaLnBrk="0" hangingPunct="0">
              <a:defRPr kumimoji="1" sz="3300">
                <a:solidFill>
                  <a:srgbClr val="666633"/>
                </a:solidFill>
                <a:latin typeface="Arial" pitchFamily="34" charset="0"/>
                <a:ea typeface="ＭＳ Ｐゴシック" pitchFamily="50" charset="-128"/>
              </a:defRPr>
            </a:lvl5pPr>
            <a:lvl6pPr marL="2318989"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6pPr>
            <a:lvl7pPr marL="2740622"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7pPr>
            <a:lvl8pPr marL="3162257"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8pPr>
            <a:lvl9pPr marL="3583891" indent="-210818" eaLnBrk="0" fontAlgn="base" hangingPunct="0">
              <a:spcBef>
                <a:spcPct val="0"/>
              </a:spcBef>
              <a:spcAft>
                <a:spcPct val="0"/>
              </a:spcAft>
              <a:defRPr kumimoji="1" sz="3300">
                <a:solidFill>
                  <a:srgbClr val="666633"/>
                </a:solidFill>
                <a:latin typeface="Arial" pitchFamily="34" charset="0"/>
                <a:ea typeface="ＭＳ Ｐゴシック" pitchFamily="50" charset="-128"/>
              </a:defRPr>
            </a:lvl9pPr>
          </a:lstStyle>
          <a:p>
            <a:pPr eaLnBrk="1" hangingPunct="1"/>
            <a:fld id="{8EDF0EF6-4D0D-45EA-9694-E41990A55889}" type="slidenum">
              <a:rPr lang="ja-JP" altLang="en-US" sz="1200">
                <a:solidFill>
                  <a:prstClr val="black"/>
                </a:solidFill>
              </a:rPr>
              <a:pPr eaLnBrk="1" hangingPunct="1"/>
              <a:t>2</a:t>
            </a:fld>
            <a:endParaRPr lang="en-US" altLang="ja-JP" sz="1200">
              <a:solidFill>
                <a:prstClr val="black"/>
              </a:solidFill>
            </a:endParaRPr>
          </a:p>
        </p:txBody>
      </p:sp>
    </p:spTree>
    <p:extLst>
      <p:ext uri="{BB962C8B-B14F-4D97-AF65-F5344CB8AC3E}">
        <p14:creationId xmlns:p14="http://schemas.microsoft.com/office/powerpoint/2010/main" val="1984590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kumimoji="1">
                <a:solidFill>
                  <a:schemeClr val="tx1"/>
                </a:solidFill>
                <a:latin typeface="Arial" charset="0"/>
                <a:ea typeface="ＭＳ Ｐゴシック" charset="-128"/>
              </a:defRPr>
            </a:lvl1pPr>
            <a:lvl2pPr marL="742877" indent="-285722" eaLnBrk="0" hangingPunct="0">
              <a:defRPr kumimoji="1">
                <a:solidFill>
                  <a:schemeClr val="tx1"/>
                </a:solidFill>
                <a:latin typeface="Arial" charset="0"/>
                <a:ea typeface="ＭＳ Ｐゴシック" charset="-128"/>
              </a:defRPr>
            </a:lvl2pPr>
            <a:lvl3pPr marL="1142888" indent="-228578" eaLnBrk="0" hangingPunct="0">
              <a:defRPr kumimoji="1">
                <a:solidFill>
                  <a:schemeClr val="tx1"/>
                </a:solidFill>
                <a:latin typeface="Arial" charset="0"/>
                <a:ea typeface="ＭＳ Ｐゴシック" charset="-128"/>
              </a:defRPr>
            </a:lvl3pPr>
            <a:lvl4pPr marL="1600043" indent="-228578" eaLnBrk="0" hangingPunct="0">
              <a:defRPr kumimoji="1">
                <a:solidFill>
                  <a:schemeClr val="tx1"/>
                </a:solidFill>
                <a:latin typeface="Arial" charset="0"/>
                <a:ea typeface="ＭＳ Ｐゴシック" charset="-128"/>
              </a:defRPr>
            </a:lvl4pPr>
            <a:lvl5pPr marL="2057199" indent="-228578" eaLnBrk="0" hangingPunct="0">
              <a:defRPr kumimoji="1">
                <a:solidFill>
                  <a:schemeClr val="tx1"/>
                </a:solidFill>
                <a:latin typeface="Arial" charset="0"/>
                <a:ea typeface="ＭＳ Ｐゴシック" charset="-128"/>
              </a:defRPr>
            </a:lvl5pPr>
            <a:lvl6pPr marL="2514354" indent="-228578" eaLnBrk="0" fontAlgn="base" hangingPunct="0">
              <a:spcBef>
                <a:spcPct val="0"/>
              </a:spcBef>
              <a:spcAft>
                <a:spcPct val="0"/>
              </a:spcAft>
              <a:defRPr kumimoji="1">
                <a:solidFill>
                  <a:schemeClr val="tx1"/>
                </a:solidFill>
                <a:latin typeface="Arial" charset="0"/>
                <a:ea typeface="ＭＳ Ｐゴシック" charset="-128"/>
              </a:defRPr>
            </a:lvl6pPr>
            <a:lvl7pPr marL="2971509" indent="-228578" eaLnBrk="0" fontAlgn="base" hangingPunct="0">
              <a:spcBef>
                <a:spcPct val="0"/>
              </a:spcBef>
              <a:spcAft>
                <a:spcPct val="0"/>
              </a:spcAft>
              <a:defRPr kumimoji="1">
                <a:solidFill>
                  <a:schemeClr val="tx1"/>
                </a:solidFill>
                <a:latin typeface="Arial" charset="0"/>
                <a:ea typeface="ＭＳ Ｐゴシック" charset="-128"/>
              </a:defRPr>
            </a:lvl7pPr>
            <a:lvl8pPr marL="3428664" indent="-228578" eaLnBrk="0" fontAlgn="base" hangingPunct="0">
              <a:spcBef>
                <a:spcPct val="0"/>
              </a:spcBef>
              <a:spcAft>
                <a:spcPct val="0"/>
              </a:spcAft>
              <a:defRPr kumimoji="1">
                <a:solidFill>
                  <a:schemeClr val="tx1"/>
                </a:solidFill>
                <a:latin typeface="Arial" charset="0"/>
                <a:ea typeface="ＭＳ Ｐゴシック" charset="-128"/>
              </a:defRPr>
            </a:lvl8pPr>
            <a:lvl9pPr marL="3885819" indent="-228578"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fld id="{C587800E-21BC-4275-9245-598B21BBE020}" type="slidenum">
              <a:rPr lang="en-US" altLang="ja-JP" smtClean="0"/>
              <a:pPr eaLnBrk="1" hangingPunct="1"/>
              <a:t>4</a:t>
            </a:fld>
            <a:endParaRPr lang="en-US" altLang="ja-JP" smtClean="0"/>
          </a:p>
        </p:txBody>
      </p:sp>
      <p:sp>
        <p:nvSpPr>
          <p:cNvPr id="45059" name="Rectangle 7"/>
          <p:cNvSpPr txBox="1">
            <a:spLocks noGrp="1" noChangeArrowheads="1"/>
          </p:cNvSpPr>
          <p:nvPr/>
        </p:nvSpPr>
        <p:spPr bwMode="auto">
          <a:xfrm>
            <a:off x="3884065" y="8685047"/>
            <a:ext cx="2972335" cy="457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464" tIns="43732" rIns="87464" bIns="43732" anchor="b"/>
          <a:lstStyle>
            <a:lvl1pPr defTabSz="874713" eaLnBrk="0" hangingPunct="0">
              <a:defRPr kumimoji="1">
                <a:solidFill>
                  <a:schemeClr val="tx1"/>
                </a:solidFill>
                <a:latin typeface="Arial" charset="0"/>
                <a:ea typeface="ＭＳ Ｐゴシック" charset="-128"/>
              </a:defRPr>
            </a:lvl1pPr>
            <a:lvl2pPr marL="742950" indent="-285750" defTabSz="874713" eaLnBrk="0" hangingPunct="0">
              <a:defRPr kumimoji="1">
                <a:solidFill>
                  <a:schemeClr val="tx1"/>
                </a:solidFill>
                <a:latin typeface="Arial" charset="0"/>
                <a:ea typeface="ＭＳ Ｐゴシック" charset="-128"/>
              </a:defRPr>
            </a:lvl2pPr>
            <a:lvl3pPr marL="1143000" indent="-228600" defTabSz="874713" eaLnBrk="0" hangingPunct="0">
              <a:defRPr kumimoji="1">
                <a:solidFill>
                  <a:schemeClr val="tx1"/>
                </a:solidFill>
                <a:latin typeface="Arial" charset="0"/>
                <a:ea typeface="ＭＳ Ｐゴシック" charset="-128"/>
              </a:defRPr>
            </a:lvl3pPr>
            <a:lvl4pPr marL="1600200" indent="-228600" defTabSz="874713" eaLnBrk="0" hangingPunct="0">
              <a:defRPr kumimoji="1">
                <a:solidFill>
                  <a:schemeClr val="tx1"/>
                </a:solidFill>
                <a:latin typeface="Arial" charset="0"/>
                <a:ea typeface="ＭＳ Ｐゴシック" charset="-128"/>
              </a:defRPr>
            </a:lvl4pPr>
            <a:lvl5pPr marL="2057400" indent="-228600" defTabSz="874713" eaLnBrk="0" hangingPunct="0">
              <a:defRPr kumimoji="1">
                <a:solidFill>
                  <a:schemeClr val="tx1"/>
                </a:solidFill>
                <a:latin typeface="Arial" charset="0"/>
                <a:ea typeface="ＭＳ Ｐゴシック" charset="-128"/>
              </a:defRPr>
            </a:lvl5pPr>
            <a:lvl6pPr marL="2514600" indent="-228600" defTabSz="874713"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defTabSz="874713"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defTabSz="874713"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defTabSz="874713"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A56D5F00-0D55-45BE-A221-76CDA54B01A0}" type="slidenum">
              <a:rPr lang="en-US" altLang="ja-JP" sz="1100"/>
              <a:pPr algn="r" eaLnBrk="1" hangingPunct="1"/>
              <a:t>4</a:t>
            </a:fld>
            <a:endParaRPr lang="en-US" altLang="ja-JP" sz="1100"/>
          </a:p>
        </p:txBody>
      </p:sp>
      <p:sp>
        <p:nvSpPr>
          <p:cNvPr id="45060" name="Rectangle 2"/>
          <p:cNvSpPr>
            <a:spLocks noGrp="1" noRot="1" noChangeAspect="1" noChangeArrowheads="1" noTextEdit="1"/>
          </p:cNvSpPr>
          <p:nvPr>
            <p:ph type="sldImg"/>
          </p:nvPr>
        </p:nvSpPr>
        <p:spPr>
          <a:ln/>
        </p:spPr>
      </p:sp>
      <p:sp>
        <p:nvSpPr>
          <p:cNvPr id="45061" name="Rectangle 3"/>
          <p:cNvSpPr>
            <a:spLocks noGrp="1" noChangeArrowheads="1"/>
          </p:cNvSpPr>
          <p:nvPr>
            <p:ph type="body" idx="1"/>
          </p:nvPr>
        </p:nvSpPr>
        <p:spPr>
          <a:xfrm>
            <a:off x="685800" y="4345447"/>
            <a:ext cx="5486400" cy="4113046"/>
          </a:xfrm>
          <a:noFill/>
        </p:spPr>
        <p:txBody>
          <a:bodyPr lIns="87464" tIns="43732" rIns="87464" bIns="43732"/>
          <a:lstStyle/>
          <a:p>
            <a:pPr eaLnBrk="1" hangingPunct="1"/>
            <a:endParaRPr lang="ja-JP" altLang="ja-JP" smtClean="0">
              <a:ea typeface="ＭＳ Ｐ明朝" charset="-128"/>
            </a:endParaRPr>
          </a:p>
        </p:txBody>
      </p:sp>
    </p:spTree>
    <p:extLst>
      <p:ext uri="{BB962C8B-B14F-4D97-AF65-F5344CB8AC3E}">
        <p14:creationId xmlns:p14="http://schemas.microsoft.com/office/powerpoint/2010/main" val="2735405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smtClean="0"/>
              <a:t>また、ヨウ素の</a:t>
            </a:r>
            <a:r>
              <a:rPr kumimoji="1" lang="en-US" altLang="ja-JP" sz="1800" b="1" dirty="0" smtClean="0"/>
              <a:t>AMS</a:t>
            </a:r>
            <a:r>
              <a:rPr kumimoji="1" lang="ja-JP" altLang="en-US" sz="1800" b="1" dirty="0" smtClean="0"/>
              <a:t>では、水試料をそのまま扱うことができないので、試料</a:t>
            </a:r>
            <a:r>
              <a:rPr kumimoji="1" lang="en-US" altLang="ja-JP" sz="1800" b="1" dirty="0" smtClean="0"/>
              <a:t>1L</a:t>
            </a:r>
            <a:r>
              <a:rPr kumimoji="1" lang="ja-JP" altLang="en-US" sz="1800" b="1" dirty="0" smtClean="0"/>
              <a:t>からこのような手順でヨウ素を抽出し、ヨウ化銀として東京大学の加速器、モルトへ持って行き、測定を行いました。</a:t>
            </a:r>
            <a:r>
              <a:rPr lang="ja-JP" altLang="en-US" sz="1800" b="1" dirty="0">
                <a:solidFill>
                  <a:srgbClr val="FF0000"/>
                </a:solidFill>
              </a:rPr>
              <a:t> ★</a:t>
            </a:r>
            <a:endParaRPr kumimoji="1" lang="ja-JP" altLang="en-US" sz="1800" b="1" dirty="0"/>
          </a:p>
        </p:txBody>
      </p:sp>
      <p:sp>
        <p:nvSpPr>
          <p:cNvPr id="4" name="スライド番号プレースホルダー 3"/>
          <p:cNvSpPr>
            <a:spLocks noGrp="1"/>
          </p:cNvSpPr>
          <p:nvPr>
            <p:ph type="sldNum" sz="quarter" idx="10"/>
          </p:nvPr>
        </p:nvSpPr>
        <p:spPr/>
        <p:txBody>
          <a:bodyPr/>
          <a:lstStyle/>
          <a:p>
            <a:fld id="{DF997B11-1175-4D9D-8F59-937AFC5F976F}" type="slidenum">
              <a:rPr kumimoji="1" lang="ja-JP" altLang="en-US" smtClean="0"/>
              <a:t>16</a:t>
            </a:fld>
            <a:endParaRPr kumimoji="1" lang="ja-JP" altLang="en-US"/>
          </a:p>
        </p:txBody>
      </p:sp>
    </p:spTree>
    <p:extLst>
      <p:ext uri="{BB962C8B-B14F-4D97-AF65-F5344CB8AC3E}">
        <p14:creationId xmlns:p14="http://schemas.microsoft.com/office/powerpoint/2010/main" val="119459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b="1" dirty="0" smtClean="0"/>
              <a:t>東大</a:t>
            </a:r>
            <a:r>
              <a:rPr kumimoji="1" lang="en-US" altLang="ja-JP" sz="1800" b="1" dirty="0" smtClean="0"/>
              <a:t>MALT</a:t>
            </a:r>
            <a:r>
              <a:rPr kumimoji="1" lang="ja-JP" altLang="en-US" sz="1800" b="1" dirty="0" smtClean="0"/>
              <a:t>の加速器の略図です。ヨウ化銀をイオン源にセットし、５</a:t>
            </a:r>
            <a:r>
              <a:rPr lang="en-US" altLang="ja-JP" sz="1800" b="1" dirty="0" smtClean="0"/>
              <a:t>MV</a:t>
            </a:r>
            <a:r>
              <a:rPr lang="ja-JP" altLang="en-US" sz="1800" b="1" dirty="0" smtClean="0"/>
              <a:t>で</a:t>
            </a:r>
            <a:r>
              <a:rPr kumimoji="1" lang="ja-JP" altLang="en-US" sz="1800" b="1" dirty="0" smtClean="0"/>
              <a:t>加速して測定しました。</a:t>
            </a:r>
            <a:r>
              <a:rPr lang="ja-JP" altLang="en-US" sz="1800" b="1" dirty="0">
                <a:solidFill>
                  <a:srgbClr val="FF0000"/>
                </a:solidFill>
              </a:rPr>
              <a:t> ★</a:t>
            </a:r>
            <a:endParaRPr kumimoji="1" lang="en-US" altLang="ja-JP" sz="1800" b="1" dirty="0" smtClean="0"/>
          </a:p>
        </p:txBody>
      </p:sp>
      <p:sp>
        <p:nvSpPr>
          <p:cNvPr id="4" name="スライド番号プレースホルダー 3"/>
          <p:cNvSpPr>
            <a:spLocks noGrp="1"/>
          </p:cNvSpPr>
          <p:nvPr>
            <p:ph type="sldNum" sz="quarter" idx="10"/>
          </p:nvPr>
        </p:nvSpPr>
        <p:spPr/>
        <p:txBody>
          <a:bodyPr/>
          <a:lstStyle/>
          <a:p>
            <a:fld id="{DF997B11-1175-4D9D-8F59-937AFC5F976F}" type="slidenum">
              <a:rPr kumimoji="1" lang="ja-JP" altLang="en-US" smtClean="0"/>
              <a:t>17</a:t>
            </a:fld>
            <a:endParaRPr kumimoji="1" lang="ja-JP" altLang="en-US"/>
          </a:p>
        </p:txBody>
      </p:sp>
    </p:spTree>
    <p:extLst>
      <p:ext uri="{BB962C8B-B14F-4D97-AF65-F5344CB8AC3E}">
        <p14:creationId xmlns:p14="http://schemas.microsoft.com/office/powerpoint/2010/main" val="1615602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113193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889781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26057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
        <p:nvSpPr>
          <p:cNvPr id="2" name="Line 2"/>
          <p:cNvSpPr>
            <a:spLocks noChangeShapeType="1"/>
          </p:cNvSpPr>
          <p:nvPr userDrawn="1"/>
        </p:nvSpPr>
        <p:spPr bwMode="auto">
          <a:xfrm>
            <a:off x="342900" y="549275"/>
            <a:ext cx="8458200" cy="0"/>
          </a:xfrm>
          <a:prstGeom prst="line">
            <a:avLst/>
          </a:prstGeom>
          <a:noFill/>
          <a:ln w="111125" cmpd="thinThick">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ja-JP" altLang="en-US" smtClean="0"/>
          </a:p>
        </p:txBody>
      </p:sp>
      <p:grpSp>
        <p:nvGrpSpPr>
          <p:cNvPr id="3" name="Group 3"/>
          <p:cNvGrpSpPr>
            <a:grpSpLocks/>
          </p:cNvGrpSpPr>
          <p:nvPr userDrawn="1"/>
        </p:nvGrpSpPr>
        <p:grpSpPr bwMode="auto">
          <a:xfrm>
            <a:off x="7112000" y="6135688"/>
            <a:ext cx="1997075" cy="677862"/>
            <a:chOff x="4358" y="149"/>
            <a:chExt cx="1258" cy="427"/>
          </a:xfrm>
        </p:grpSpPr>
        <p:grpSp>
          <p:nvGrpSpPr>
            <p:cNvPr id="4" name="Group 4"/>
            <p:cNvGrpSpPr>
              <a:grpSpLocks/>
            </p:cNvGrpSpPr>
            <p:nvPr/>
          </p:nvGrpSpPr>
          <p:grpSpPr bwMode="auto">
            <a:xfrm>
              <a:off x="4358" y="149"/>
              <a:ext cx="1258" cy="296"/>
              <a:chOff x="4325" y="101"/>
              <a:chExt cx="1258" cy="296"/>
            </a:xfrm>
          </p:grpSpPr>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 y="101"/>
                <a:ext cx="1258" cy="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2" y="105"/>
                <a:ext cx="273"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Line 7"/>
            <p:cNvSpPr>
              <a:spLocks noChangeShapeType="1"/>
            </p:cNvSpPr>
            <p:nvPr/>
          </p:nvSpPr>
          <p:spPr bwMode="auto">
            <a:xfrm flipV="1">
              <a:off x="4401" y="432"/>
              <a:ext cx="1200" cy="0"/>
            </a:xfrm>
            <a:prstGeom prst="line">
              <a:avLst/>
            </a:prstGeom>
            <a:noFill/>
            <a:ln w="22225">
              <a:solidFill>
                <a:srgbClr val="000099"/>
              </a:solidFill>
              <a:round/>
              <a:headEnd/>
              <a:tailEnd/>
            </a:ln>
            <a:extLst>
              <a:ext uri="{909E8E84-426E-40DD-AFC4-6F175D3DCCD1}">
                <a14:hiddenFill xmlns:a14="http://schemas.microsoft.com/office/drawing/2010/main">
                  <a:noFill/>
                </a14:hiddenFill>
              </a:ext>
            </a:extLst>
          </p:spPr>
          <p:txBody>
            <a:bodyPr/>
            <a:lstStyle/>
            <a:p>
              <a:endParaRPr lang="ja-JP" altLang="en-US" smtClean="0"/>
            </a:p>
          </p:txBody>
        </p:sp>
        <p:sp>
          <p:nvSpPr>
            <p:cNvPr id="6" name="WordArt 8"/>
            <p:cNvSpPr>
              <a:spLocks noChangeArrowheads="1" noChangeShapeType="1" noTextEdit="1"/>
            </p:cNvSpPr>
            <p:nvPr/>
          </p:nvSpPr>
          <p:spPr bwMode="auto">
            <a:xfrm>
              <a:off x="4497" y="480"/>
              <a:ext cx="1056" cy="96"/>
            </a:xfrm>
            <a:prstGeom prst="rect">
              <a:avLst/>
            </a:prstGeom>
          </p:spPr>
          <p:txBody>
            <a:bodyPr wrap="none" fromWordArt="1">
              <a:prstTxWarp prst="textPlain">
                <a:avLst>
                  <a:gd name="adj" fmla="val 50000"/>
                </a:avLst>
              </a:prstTxWarp>
            </a:bodyPr>
            <a:lstStyle/>
            <a:p>
              <a:pPr algn="ctr"/>
              <a:r>
                <a:rPr lang="en-US" altLang="ja-JP" sz="2400" b="1" i="1" kern="10" smtClean="0">
                  <a:ln w="12700">
                    <a:solidFill>
                      <a:srgbClr val="110687"/>
                    </a:solidFill>
                    <a:round/>
                    <a:headEnd/>
                    <a:tailEnd/>
                  </a:ln>
                  <a:solidFill>
                    <a:srgbClr val="33099E">
                      <a:alpha val="50195"/>
                    </a:srgbClr>
                  </a:solidFill>
                  <a:effectLst>
                    <a:outerShdw dist="45791" dir="2021404" algn="ctr" rotWithShape="0">
                      <a:srgbClr val="9999FF"/>
                    </a:outerShdw>
                  </a:effectLst>
                  <a:latin typeface="Times"/>
                  <a:cs typeface="Times"/>
                </a:rPr>
                <a:t>UTTAC</a:t>
              </a:r>
              <a:endParaRPr lang="ja-JP" altLang="en-US" sz="2400" b="1" i="1" kern="10" smtClean="0">
                <a:ln w="12700">
                  <a:solidFill>
                    <a:srgbClr val="110687"/>
                  </a:solidFill>
                  <a:round/>
                  <a:headEnd/>
                  <a:tailEnd/>
                </a:ln>
                <a:solidFill>
                  <a:srgbClr val="33099E">
                    <a:alpha val="50195"/>
                  </a:srgbClr>
                </a:solidFill>
                <a:effectLst>
                  <a:outerShdw dist="45791" dir="2021404" algn="ctr" rotWithShape="0">
                    <a:srgbClr val="9999FF"/>
                  </a:outerShdw>
                </a:effectLst>
                <a:latin typeface="Times"/>
                <a:cs typeface="Times"/>
              </a:endParaRPr>
            </a:p>
          </p:txBody>
        </p:sp>
      </p:grpSp>
      <p:pic>
        <p:nvPicPr>
          <p:cNvPr id="9" name="Picture 9"/>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372225" y="6165850"/>
            <a:ext cx="6810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769512"/>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1928669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352482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3045579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5884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2743461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97775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396961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4AE90F-6BC0-4011-AFC2-2BE78FC22A77}" type="datetimeFigureOut">
              <a:rPr kumimoji="1" lang="ja-JP" altLang="en-US" smtClean="0"/>
              <a:t>2013/6/3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4100924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AE90F-6BC0-4011-AFC2-2BE78FC22A77}" type="datetimeFigureOut">
              <a:rPr kumimoji="1" lang="ja-JP" altLang="en-US" smtClean="0"/>
              <a:t>2013/6/3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07951-2757-4103-94B8-1D636F61BA7A}" type="slidenum">
              <a:rPr kumimoji="1" lang="ja-JP" altLang="en-US" smtClean="0"/>
              <a:t>‹#›</a:t>
            </a:fld>
            <a:endParaRPr kumimoji="1" lang="ja-JP" altLang="en-US"/>
          </a:p>
        </p:txBody>
      </p:sp>
    </p:spTree>
    <p:extLst>
      <p:ext uri="{BB962C8B-B14F-4D97-AF65-F5344CB8AC3E}">
        <p14:creationId xmlns:p14="http://schemas.microsoft.com/office/powerpoint/2010/main" val="640918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87624" y="4797152"/>
            <a:ext cx="7416824" cy="1728192"/>
          </a:xfrm>
        </p:spPr>
        <p:txBody>
          <a:bodyPr>
            <a:normAutofit fontScale="55000" lnSpcReduction="20000"/>
          </a:bodyPr>
          <a:lstStyle/>
          <a:p>
            <a:pPr algn="l"/>
            <a:r>
              <a:rPr lang="ja-JP" altLang="ja-JP" dirty="0" smtClean="0">
                <a:solidFill>
                  <a:srgbClr val="0070C0"/>
                </a:solidFill>
              </a:rPr>
              <a:t>筑波大</a:t>
            </a:r>
            <a:r>
              <a:rPr lang="ja-JP" altLang="en-US" dirty="0" smtClean="0">
                <a:solidFill>
                  <a:srgbClr val="0070C0"/>
                </a:solidFill>
              </a:rPr>
              <a:t>学　数理物質系</a:t>
            </a:r>
            <a:endParaRPr lang="en-US" altLang="ja-JP" dirty="0" smtClean="0">
              <a:solidFill>
                <a:srgbClr val="0070C0"/>
              </a:solidFill>
            </a:endParaRPr>
          </a:p>
          <a:p>
            <a:pPr algn="l"/>
            <a:r>
              <a:rPr lang="ja-JP" altLang="en-US" dirty="0" smtClean="0">
                <a:solidFill>
                  <a:srgbClr val="0070C0"/>
                </a:solidFill>
              </a:rPr>
              <a:t>　アイソトープ</a:t>
            </a:r>
            <a:r>
              <a:rPr lang="ja-JP" altLang="en-US" dirty="0">
                <a:solidFill>
                  <a:srgbClr val="0070C0"/>
                </a:solidFill>
              </a:rPr>
              <a:t>環境動態研究</a:t>
            </a:r>
            <a:r>
              <a:rPr lang="ja-JP" altLang="en-US" dirty="0" smtClean="0">
                <a:solidFill>
                  <a:srgbClr val="0070C0"/>
                </a:solidFill>
              </a:rPr>
              <a:t>センター</a:t>
            </a:r>
            <a:r>
              <a:rPr lang="en-US" altLang="ja-JP" dirty="0" smtClean="0">
                <a:solidFill>
                  <a:srgbClr val="0070C0"/>
                </a:solidFill>
              </a:rPr>
              <a:t>		</a:t>
            </a:r>
            <a:r>
              <a:rPr lang="ja-JP" altLang="ja-JP" dirty="0" smtClean="0">
                <a:solidFill>
                  <a:srgbClr val="0070C0"/>
                </a:solidFill>
              </a:rPr>
              <a:t>末木</a:t>
            </a:r>
            <a:r>
              <a:rPr lang="ja-JP" altLang="ja-JP" dirty="0">
                <a:solidFill>
                  <a:srgbClr val="0070C0"/>
                </a:solidFill>
              </a:rPr>
              <a:t>啓</a:t>
            </a:r>
            <a:r>
              <a:rPr lang="ja-JP" altLang="ja-JP" dirty="0" smtClean="0">
                <a:solidFill>
                  <a:srgbClr val="0070C0"/>
                </a:solidFill>
              </a:rPr>
              <a:t>介</a:t>
            </a:r>
            <a:endParaRPr lang="en-US" altLang="ja-JP" dirty="0" smtClean="0">
              <a:solidFill>
                <a:srgbClr val="0070C0"/>
              </a:solidFill>
            </a:endParaRPr>
          </a:p>
          <a:p>
            <a:pPr algn="l"/>
            <a:r>
              <a:rPr lang="ja-JP" altLang="en-US" dirty="0" smtClean="0">
                <a:solidFill>
                  <a:srgbClr val="0070C0"/>
                </a:solidFill>
              </a:rPr>
              <a:t>　研究基盤総合センター応用加速器部門</a:t>
            </a:r>
            <a:r>
              <a:rPr lang="en-US" altLang="ja-JP" dirty="0" smtClean="0">
                <a:solidFill>
                  <a:srgbClr val="0070C0"/>
                </a:solidFill>
              </a:rPr>
              <a:t>	</a:t>
            </a:r>
            <a:r>
              <a:rPr lang="ja-JP" altLang="ja-JP" dirty="0" smtClean="0">
                <a:solidFill>
                  <a:srgbClr val="0070C0"/>
                </a:solidFill>
              </a:rPr>
              <a:t>笹公和</a:t>
            </a:r>
            <a:endParaRPr lang="en-US" altLang="ja-JP" dirty="0" smtClean="0">
              <a:solidFill>
                <a:srgbClr val="0070C0"/>
              </a:solidFill>
            </a:endParaRPr>
          </a:p>
          <a:p>
            <a:pPr algn="l"/>
            <a:r>
              <a:rPr kumimoji="1" lang="en-US" altLang="ja-JP" dirty="0" smtClean="0">
                <a:solidFill>
                  <a:srgbClr val="0070C0"/>
                </a:solidFill>
              </a:rPr>
              <a:t>			</a:t>
            </a:r>
            <a:r>
              <a:rPr kumimoji="1" lang="en-US" altLang="ja-JP" dirty="0" smtClean="0">
                <a:solidFill>
                  <a:srgbClr val="0070C0"/>
                </a:solidFill>
              </a:rPr>
              <a:t>M2</a:t>
            </a:r>
            <a:r>
              <a:rPr kumimoji="1" lang="ja-JP" altLang="en-US" dirty="0" smtClean="0">
                <a:solidFill>
                  <a:srgbClr val="0070C0"/>
                </a:solidFill>
              </a:rPr>
              <a:t>　→　</a:t>
            </a:r>
            <a:r>
              <a:rPr kumimoji="1" lang="en-US" altLang="ja-JP" dirty="0" smtClean="0">
                <a:solidFill>
                  <a:srgbClr val="0070C0"/>
                </a:solidFill>
              </a:rPr>
              <a:t>D1 </a:t>
            </a:r>
            <a:r>
              <a:rPr kumimoji="1" lang="en-US" altLang="ja-JP" dirty="0" smtClean="0">
                <a:solidFill>
                  <a:srgbClr val="0070C0"/>
                </a:solidFill>
              </a:rPr>
              <a:t>	</a:t>
            </a:r>
            <a:r>
              <a:rPr kumimoji="1" lang="ja-JP" altLang="en-US" dirty="0" smtClean="0">
                <a:solidFill>
                  <a:srgbClr val="0070C0"/>
                </a:solidFill>
              </a:rPr>
              <a:t>佐藤志彦</a:t>
            </a:r>
            <a:endParaRPr lang="en-US" altLang="ja-JP" dirty="0">
              <a:solidFill>
                <a:srgbClr val="0070C0"/>
              </a:solidFill>
            </a:endParaRPr>
          </a:p>
          <a:p>
            <a:pPr algn="l"/>
            <a:r>
              <a:rPr kumimoji="1" lang="en-US" altLang="ja-JP" dirty="0" smtClean="0">
                <a:solidFill>
                  <a:srgbClr val="0070C0"/>
                </a:solidFill>
              </a:rPr>
              <a:t>			</a:t>
            </a:r>
            <a:r>
              <a:rPr kumimoji="1" lang="en-US" altLang="ja-JP" dirty="0" smtClean="0">
                <a:solidFill>
                  <a:srgbClr val="0070C0"/>
                </a:solidFill>
              </a:rPr>
              <a:t>B4   </a:t>
            </a:r>
            <a:r>
              <a:rPr kumimoji="1" lang="ja-JP" altLang="en-US" dirty="0" smtClean="0">
                <a:solidFill>
                  <a:srgbClr val="0070C0"/>
                </a:solidFill>
              </a:rPr>
              <a:t>→　</a:t>
            </a:r>
            <a:r>
              <a:rPr kumimoji="1" lang="en-US" altLang="ja-JP" dirty="0" smtClean="0">
                <a:solidFill>
                  <a:srgbClr val="0070C0"/>
                </a:solidFill>
              </a:rPr>
              <a:t>M1</a:t>
            </a:r>
            <a:r>
              <a:rPr kumimoji="1" lang="en-US" altLang="ja-JP" dirty="0" smtClean="0">
                <a:solidFill>
                  <a:srgbClr val="0070C0"/>
                </a:solidFill>
              </a:rPr>
              <a:t>	</a:t>
            </a:r>
            <a:r>
              <a:rPr kumimoji="1" lang="ja-JP" altLang="en-US" dirty="0" smtClean="0">
                <a:solidFill>
                  <a:srgbClr val="0070C0"/>
                </a:solidFill>
              </a:rPr>
              <a:t>柴山尚大</a:t>
            </a:r>
            <a:endParaRPr kumimoji="1" lang="en-US" altLang="ja-JP" dirty="0" smtClean="0">
              <a:solidFill>
                <a:srgbClr val="0070C0"/>
              </a:solidFill>
            </a:endParaRPr>
          </a:p>
          <a:p>
            <a:pPr algn="l"/>
            <a:r>
              <a:rPr lang="en-US" altLang="ja-JP" dirty="0">
                <a:solidFill>
                  <a:srgbClr val="0070C0"/>
                </a:solidFill>
              </a:rPr>
              <a:t>	</a:t>
            </a:r>
            <a:r>
              <a:rPr lang="en-US" altLang="ja-JP" dirty="0" smtClean="0">
                <a:solidFill>
                  <a:srgbClr val="0070C0"/>
                </a:solidFill>
              </a:rPr>
              <a:t>		AMS</a:t>
            </a:r>
            <a:r>
              <a:rPr lang="ja-JP" altLang="en-US" dirty="0" smtClean="0">
                <a:solidFill>
                  <a:srgbClr val="0070C0"/>
                </a:solidFill>
              </a:rPr>
              <a:t>グループ</a:t>
            </a:r>
            <a:r>
              <a:rPr lang="en-US" altLang="ja-JP" dirty="0" smtClean="0">
                <a:solidFill>
                  <a:srgbClr val="0070C0"/>
                </a:solidFill>
              </a:rPr>
              <a:t>	</a:t>
            </a:r>
            <a:r>
              <a:rPr lang="ja-JP" altLang="en-US" dirty="0" smtClean="0">
                <a:solidFill>
                  <a:srgbClr val="0070C0"/>
                </a:solidFill>
              </a:rPr>
              <a:t>高橋努、松村万寿美</a:t>
            </a:r>
            <a:endParaRPr lang="en-US" altLang="ja-JP" dirty="0">
              <a:solidFill>
                <a:srgbClr val="0070C0"/>
              </a:solidFill>
            </a:endParaRPr>
          </a:p>
        </p:txBody>
      </p:sp>
      <p:sp>
        <p:nvSpPr>
          <p:cNvPr id="6" name="テキスト ボックス 5"/>
          <p:cNvSpPr txBox="1"/>
          <p:nvPr/>
        </p:nvSpPr>
        <p:spPr>
          <a:xfrm>
            <a:off x="467544" y="620688"/>
            <a:ext cx="8352928" cy="3046988"/>
          </a:xfrm>
          <a:prstGeom prst="rect">
            <a:avLst/>
          </a:prstGeom>
          <a:noFill/>
        </p:spPr>
        <p:txBody>
          <a:bodyPr wrap="square" rtlCol="0">
            <a:spAutoFit/>
          </a:bodyPr>
          <a:lstStyle/>
          <a:p>
            <a:r>
              <a:rPr kumimoji="1" lang="ja-JP" altLang="en-US" sz="3200" dirty="0" smtClean="0">
                <a:solidFill>
                  <a:srgbClr val="002060"/>
                </a:solidFill>
              </a:rPr>
              <a:t>平成２４年度　行なってきたこと</a:t>
            </a:r>
            <a:endParaRPr kumimoji="1" lang="en-US" altLang="ja-JP" sz="3200" dirty="0" smtClean="0">
              <a:solidFill>
                <a:srgbClr val="002060"/>
              </a:solidFill>
            </a:endParaRPr>
          </a:p>
          <a:p>
            <a:pPr marL="457200" indent="-457200">
              <a:buFont typeface="Arial" pitchFamily="34" charset="0"/>
              <a:buChar char="•"/>
            </a:pPr>
            <a:r>
              <a:rPr kumimoji="1" lang="ja-JP" altLang="en-US" sz="3200" dirty="0" smtClean="0">
                <a:solidFill>
                  <a:srgbClr val="002060"/>
                </a:solidFill>
              </a:rPr>
              <a:t>福島県内の表層土壌試料中のヨウ素－１２９</a:t>
            </a:r>
            <a:endParaRPr kumimoji="1" lang="en-US" altLang="ja-JP" sz="3200" dirty="0" smtClean="0">
              <a:solidFill>
                <a:srgbClr val="002060"/>
              </a:solidFill>
            </a:endParaRPr>
          </a:p>
          <a:p>
            <a:pPr marL="914400" lvl="1" indent="-457200">
              <a:buFont typeface="Arial" pitchFamily="34" charset="0"/>
              <a:buChar char="•"/>
            </a:pPr>
            <a:r>
              <a:rPr lang="ja-JP" altLang="en-US" sz="3200" dirty="0" smtClean="0">
                <a:solidFill>
                  <a:srgbClr val="002060"/>
                </a:solidFill>
              </a:rPr>
              <a:t>ヨウ素－１３１との相関を調べる</a:t>
            </a:r>
            <a:endParaRPr kumimoji="1" lang="en-US" altLang="ja-JP" sz="3200" dirty="0" smtClean="0">
              <a:solidFill>
                <a:srgbClr val="002060"/>
              </a:solidFill>
            </a:endParaRPr>
          </a:p>
          <a:p>
            <a:pPr marL="457200" indent="-457200">
              <a:buFont typeface="Arial" pitchFamily="34" charset="0"/>
              <a:buChar char="•"/>
            </a:pPr>
            <a:r>
              <a:rPr kumimoji="1" lang="ja-JP" altLang="en-US" sz="3200" dirty="0" smtClean="0">
                <a:solidFill>
                  <a:srgbClr val="002060"/>
                </a:solidFill>
              </a:rPr>
              <a:t>大堀川</a:t>
            </a:r>
            <a:r>
              <a:rPr lang="ja-JP" altLang="en-US" sz="3200" dirty="0">
                <a:solidFill>
                  <a:srgbClr val="002060"/>
                </a:solidFill>
              </a:rPr>
              <a:t>流域</a:t>
            </a:r>
            <a:r>
              <a:rPr lang="ja-JP" altLang="en-US" sz="3200" dirty="0" smtClean="0">
                <a:solidFill>
                  <a:srgbClr val="002060"/>
                </a:solidFill>
              </a:rPr>
              <a:t>で</a:t>
            </a:r>
            <a:r>
              <a:rPr kumimoji="1" lang="ja-JP" altLang="en-US" sz="3200" dirty="0" smtClean="0">
                <a:solidFill>
                  <a:srgbClr val="002060"/>
                </a:solidFill>
              </a:rPr>
              <a:t>採取した河川水の溶存態中の放射性</a:t>
            </a:r>
            <a:r>
              <a:rPr lang="ja-JP" altLang="en-US" sz="3200" dirty="0" smtClean="0">
                <a:solidFill>
                  <a:srgbClr val="002060"/>
                </a:solidFill>
              </a:rPr>
              <a:t>セシウムとヨウ素－１２９</a:t>
            </a:r>
            <a:endParaRPr lang="en-US" altLang="ja-JP" sz="3200" dirty="0" smtClean="0">
              <a:solidFill>
                <a:srgbClr val="002060"/>
              </a:solidFill>
            </a:endParaRPr>
          </a:p>
          <a:p>
            <a:pPr marL="914400" lvl="1" indent="-457200">
              <a:buFont typeface="Arial" pitchFamily="34" charset="0"/>
              <a:buChar char="•"/>
            </a:pPr>
            <a:r>
              <a:rPr kumimoji="1" lang="ja-JP" altLang="en-US" sz="3200" dirty="0">
                <a:solidFill>
                  <a:srgbClr val="002060"/>
                </a:solidFill>
              </a:rPr>
              <a:t>浮遊</a:t>
            </a:r>
            <a:r>
              <a:rPr kumimoji="1" lang="ja-JP" altLang="en-US" sz="3200" dirty="0" smtClean="0">
                <a:solidFill>
                  <a:srgbClr val="002060"/>
                </a:solidFill>
              </a:rPr>
              <a:t>砂中の放射性セシウムとの相関</a:t>
            </a:r>
            <a:endParaRPr kumimoji="1" lang="ja-JP" altLang="en-US" sz="3200" dirty="0">
              <a:solidFill>
                <a:srgbClr val="002060"/>
              </a:solidFill>
            </a:endParaRPr>
          </a:p>
        </p:txBody>
      </p:sp>
    </p:spTree>
    <p:extLst>
      <p:ext uri="{BB962C8B-B14F-4D97-AF65-F5344CB8AC3E}">
        <p14:creationId xmlns:p14="http://schemas.microsoft.com/office/powerpoint/2010/main" val="11725012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5641" t="24569" r="2822" b="7758"/>
          <a:stretch/>
        </p:blipFill>
        <p:spPr bwMode="auto">
          <a:xfrm>
            <a:off x="683568" y="1430955"/>
            <a:ext cx="8006801" cy="495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23528" y="548680"/>
            <a:ext cx="4288353" cy="707886"/>
          </a:xfrm>
          <a:prstGeom prst="rect">
            <a:avLst/>
          </a:prstGeom>
          <a:noFill/>
        </p:spPr>
        <p:txBody>
          <a:bodyPr wrap="none" rtlCol="0">
            <a:spAutoFit/>
          </a:bodyPr>
          <a:lstStyle/>
          <a:p>
            <a:r>
              <a:rPr kumimoji="1" lang="ja-JP" altLang="en-US" sz="4000" dirty="0" smtClean="0"/>
              <a:t>大堀川流域の概要</a:t>
            </a:r>
            <a:endParaRPr kumimoji="1" lang="ja-JP" altLang="en-US" sz="4000" dirty="0"/>
          </a:p>
        </p:txBody>
      </p:sp>
      <p:sp>
        <p:nvSpPr>
          <p:cNvPr id="5" name="テキスト ボックス 4"/>
          <p:cNvSpPr txBox="1"/>
          <p:nvPr/>
        </p:nvSpPr>
        <p:spPr>
          <a:xfrm>
            <a:off x="2123728" y="4886290"/>
            <a:ext cx="346249" cy="630942"/>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新駒木橋</a:t>
            </a:r>
            <a:endParaRPr kumimoji="1" lang="ja-JP" altLang="en-US" sz="1050" dirty="0">
              <a:solidFill>
                <a:srgbClr val="FF0000"/>
              </a:solidFill>
              <a:latin typeface="HGSｺﾞｼｯｸE" pitchFamily="50" charset="-128"/>
              <a:ea typeface="HGSｺﾞｼｯｸE" pitchFamily="50" charset="-128"/>
            </a:endParaRPr>
          </a:p>
        </p:txBody>
      </p:sp>
      <p:sp>
        <p:nvSpPr>
          <p:cNvPr id="8" name="テキスト ボックス 7"/>
          <p:cNvSpPr txBox="1"/>
          <p:nvPr/>
        </p:nvSpPr>
        <p:spPr>
          <a:xfrm>
            <a:off x="2411760" y="479715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駒木橋</a:t>
            </a:r>
            <a:endParaRPr kumimoji="1" lang="ja-JP" altLang="en-US" sz="1050" dirty="0">
              <a:latin typeface="HGSｺﾞｼｯｸE" pitchFamily="50" charset="-128"/>
              <a:ea typeface="HGSｺﾞｼｯｸE" pitchFamily="50" charset="-128"/>
            </a:endParaRPr>
          </a:p>
        </p:txBody>
      </p:sp>
      <p:sp>
        <p:nvSpPr>
          <p:cNvPr id="9" name="テキスト ボックス 8"/>
          <p:cNvSpPr txBox="1"/>
          <p:nvPr/>
        </p:nvSpPr>
        <p:spPr>
          <a:xfrm>
            <a:off x="2915816" y="443711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青葉橋</a:t>
            </a:r>
            <a:endParaRPr kumimoji="1" lang="ja-JP" altLang="en-US" sz="1050" dirty="0">
              <a:latin typeface="HGSｺﾞｼｯｸE" pitchFamily="50" charset="-128"/>
              <a:ea typeface="HGSｺﾞｼｯｸE" pitchFamily="50" charset="-128"/>
            </a:endParaRPr>
          </a:p>
        </p:txBody>
      </p:sp>
      <p:sp>
        <p:nvSpPr>
          <p:cNvPr id="10" name="テキスト ボックス 9"/>
          <p:cNvSpPr txBox="1"/>
          <p:nvPr/>
        </p:nvSpPr>
        <p:spPr>
          <a:xfrm>
            <a:off x="3433663" y="4724741"/>
            <a:ext cx="346249" cy="361637"/>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新橋</a:t>
            </a:r>
            <a:endParaRPr kumimoji="1" lang="ja-JP" altLang="en-US" sz="1050" dirty="0">
              <a:solidFill>
                <a:srgbClr val="FF0000"/>
              </a:solidFill>
              <a:latin typeface="HGSｺﾞｼｯｸE" pitchFamily="50" charset="-128"/>
              <a:ea typeface="HGSｺﾞｼｯｸE" pitchFamily="50" charset="-128"/>
            </a:endParaRPr>
          </a:p>
        </p:txBody>
      </p:sp>
      <p:sp>
        <p:nvSpPr>
          <p:cNvPr id="11" name="テキスト ボックス 10"/>
          <p:cNvSpPr txBox="1"/>
          <p:nvPr/>
        </p:nvSpPr>
        <p:spPr>
          <a:xfrm>
            <a:off x="3707904" y="443711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新堤橋</a:t>
            </a:r>
            <a:endParaRPr kumimoji="1" lang="ja-JP" altLang="en-US" sz="1050" dirty="0">
              <a:latin typeface="HGSｺﾞｼｯｸE" pitchFamily="50" charset="-128"/>
              <a:ea typeface="HGSｺﾞｼｯｸE" pitchFamily="50" charset="-128"/>
            </a:endParaRPr>
          </a:p>
        </p:txBody>
      </p:sp>
      <p:sp>
        <p:nvSpPr>
          <p:cNvPr id="12" name="テキスト ボックス 11"/>
          <p:cNvSpPr txBox="1"/>
          <p:nvPr/>
        </p:nvSpPr>
        <p:spPr>
          <a:xfrm>
            <a:off x="3995936" y="4509120"/>
            <a:ext cx="346249" cy="361637"/>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勝橋</a:t>
            </a:r>
            <a:endParaRPr kumimoji="1" lang="ja-JP" altLang="en-US" sz="1050" dirty="0">
              <a:latin typeface="HGSｺﾞｼｯｸE" pitchFamily="50" charset="-128"/>
              <a:ea typeface="HGSｺﾞｼｯｸE" pitchFamily="50" charset="-128"/>
            </a:endParaRPr>
          </a:p>
        </p:txBody>
      </p:sp>
      <p:sp>
        <p:nvSpPr>
          <p:cNvPr id="13" name="テキスト ボックス 12"/>
          <p:cNvSpPr txBox="1"/>
          <p:nvPr/>
        </p:nvSpPr>
        <p:spPr>
          <a:xfrm>
            <a:off x="4657799" y="4509120"/>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高田橋</a:t>
            </a:r>
            <a:endParaRPr kumimoji="1" lang="ja-JP" altLang="en-US" sz="1050" dirty="0">
              <a:latin typeface="HGSｺﾞｼｯｸE" pitchFamily="50" charset="-128"/>
              <a:ea typeface="HGSｺﾞｼｯｸE" pitchFamily="50" charset="-128"/>
            </a:endParaRPr>
          </a:p>
        </p:txBody>
      </p:sp>
      <p:sp>
        <p:nvSpPr>
          <p:cNvPr id="14" name="テキスト ボックス 13"/>
          <p:cNvSpPr txBox="1"/>
          <p:nvPr/>
        </p:nvSpPr>
        <p:spPr>
          <a:xfrm>
            <a:off x="5452447" y="4900779"/>
            <a:ext cx="346249" cy="49629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昭和橋</a:t>
            </a:r>
            <a:endParaRPr kumimoji="1" lang="ja-JP" altLang="en-US" sz="1050" dirty="0">
              <a:solidFill>
                <a:srgbClr val="FF0000"/>
              </a:solidFill>
              <a:latin typeface="HGSｺﾞｼｯｸE" pitchFamily="50" charset="-128"/>
              <a:ea typeface="HGSｺﾞｼｯｸE" pitchFamily="50" charset="-128"/>
            </a:endParaRPr>
          </a:p>
        </p:txBody>
      </p:sp>
      <p:sp>
        <p:nvSpPr>
          <p:cNvPr id="15" name="テキスト ボックス 14"/>
          <p:cNvSpPr txBox="1"/>
          <p:nvPr/>
        </p:nvSpPr>
        <p:spPr>
          <a:xfrm>
            <a:off x="5796136" y="4609896"/>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初音橋</a:t>
            </a:r>
            <a:endParaRPr kumimoji="1" lang="ja-JP" altLang="en-US" sz="1050" dirty="0">
              <a:latin typeface="HGSｺﾞｼｯｸE" pitchFamily="50" charset="-128"/>
              <a:ea typeface="HGSｺﾞｼｯｸE" pitchFamily="50" charset="-128"/>
            </a:endParaRPr>
          </a:p>
        </p:txBody>
      </p:sp>
      <p:sp>
        <p:nvSpPr>
          <p:cNvPr id="16" name="テキスト ボックス 15"/>
          <p:cNvSpPr txBox="1"/>
          <p:nvPr/>
        </p:nvSpPr>
        <p:spPr>
          <a:xfrm>
            <a:off x="6084168" y="4365104"/>
            <a:ext cx="346249" cy="630942"/>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松ヶ崎橋</a:t>
            </a:r>
            <a:endParaRPr kumimoji="1" lang="ja-JP" altLang="en-US" sz="1050" dirty="0">
              <a:latin typeface="HGSｺﾞｼｯｸE" pitchFamily="50" charset="-128"/>
              <a:ea typeface="HGSｺﾞｼｯｸE" pitchFamily="50" charset="-128"/>
            </a:endParaRPr>
          </a:p>
        </p:txBody>
      </p:sp>
      <p:sp>
        <p:nvSpPr>
          <p:cNvPr id="17" name="テキスト ボックス 16"/>
          <p:cNvSpPr txBox="1"/>
          <p:nvPr/>
        </p:nvSpPr>
        <p:spPr>
          <a:xfrm>
            <a:off x="6588224" y="4077072"/>
            <a:ext cx="346249" cy="496290"/>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木崎橋</a:t>
            </a:r>
            <a:endParaRPr kumimoji="1" lang="ja-JP" altLang="en-US" sz="1050" dirty="0">
              <a:latin typeface="HGSｺﾞｼｯｸE" pitchFamily="50" charset="-128"/>
              <a:ea typeface="HGSｺﾞｼｯｸE" pitchFamily="50" charset="-128"/>
            </a:endParaRPr>
          </a:p>
        </p:txBody>
      </p:sp>
      <p:sp>
        <p:nvSpPr>
          <p:cNvPr id="18" name="テキスト ボックス 17"/>
          <p:cNvSpPr txBox="1"/>
          <p:nvPr/>
        </p:nvSpPr>
        <p:spPr>
          <a:xfrm>
            <a:off x="6956429" y="4454122"/>
            <a:ext cx="346249" cy="49629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呼塚橋</a:t>
            </a:r>
            <a:endParaRPr kumimoji="1" lang="ja-JP" altLang="en-US" sz="1050" dirty="0">
              <a:solidFill>
                <a:srgbClr val="FF0000"/>
              </a:solidFill>
              <a:latin typeface="HGSｺﾞｼｯｸE" pitchFamily="50" charset="-128"/>
              <a:ea typeface="HGSｺﾞｼｯｸE" pitchFamily="50" charset="-128"/>
            </a:endParaRPr>
          </a:p>
        </p:txBody>
      </p:sp>
      <p:sp>
        <p:nvSpPr>
          <p:cNvPr id="19" name="テキスト ボックス 18"/>
          <p:cNvSpPr txBox="1"/>
          <p:nvPr/>
        </p:nvSpPr>
        <p:spPr>
          <a:xfrm rot="960000">
            <a:off x="7153972" y="4766811"/>
            <a:ext cx="346249" cy="49629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北柏橋</a:t>
            </a:r>
            <a:endParaRPr kumimoji="1" lang="ja-JP" altLang="en-US" sz="1050" dirty="0">
              <a:solidFill>
                <a:srgbClr val="FF0000"/>
              </a:solidFill>
              <a:latin typeface="HGSｺﾞｼｯｸE" pitchFamily="50" charset="-128"/>
              <a:ea typeface="HGSｺﾞｼｯｸE" pitchFamily="50" charset="-128"/>
            </a:endParaRPr>
          </a:p>
        </p:txBody>
      </p:sp>
      <p:sp>
        <p:nvSpPr>
          <p:cNvPr id="20" name="テキスト ボックス 19"/>
          <p:cNvSpPr txBox="1"/>
          <p:nvPr/>
        </p:nvSpPr>
        <p:spPr>
          <a:xfrm rot="1620000">
            <a:off x="7493787" y="5163513"/>
            <a:ext cx="346249" cy="900246"/>
          </a:xfrm>
          <a:prstGeom prst="rect">
            <a:avLst/>
          </a:prstGeom>
          <a:noFill/>
        </p:spPr>
        <p:txBody>
          <a:bodyPr vert="eaVert" wrap="none" rtlCol="0">
            <a:spAutoFit/>
          </a:bodyPr>
          <a:lstStyle/>
          <a:p>
            <a:r>
              <a:rPr kumimoji="1" lang="ja-JP" altLang="en-US" sz="1050" dirty="0" smtClean="0">
                <a:latin typeface="HGSｺﾞｼｯｸE" pitchFamily="50" charset="-128"/>
                <a:ea typeface="HGSｺﾞｼｯｸE" pitchFamily="50" charset="-128"/>
              </a:rPr>
              <a:t>ふるさと大橋</a:t>
            </a:r>
            <a:endParaRPr kumimoji="1" lang="ja-JP" altLang="en-US" sz="1050" dirty="0">
              <a:latin typeface="HGSｺﾞｼｯｸE" pitchFamily="50" charset="-128"/>
              <a:ea typeface="HGSｺﾞｼｯｸE" pitchFamily="50" charset="-128"/>
            </a:endParaRPr>
          </a:p>
        </p:txBody>
      </p:sp>
      <p:sp>
        <p:nvSpPr>
          <p:cNvPr id="6" name="テキスト ボックス 5"/>
          <p:cNvSpPr txBox="1"/>
          <p:nvPr/>
        </p:nvSpPr>
        <p:spPr>
          <a:xfrm>
            <a:off x="8316416" y="5425479"/>
            <a:ext cx="723275" cy="307777"/>
          </a:xfrm>
          <a:prstGeom prst="rect">
            <a:avLst/>
          </a:prstGeom>
          <a:noFill/>
        </p:spPr>
        <p:txBody>
          <a:bodyPr wrap="none" rtlCol="0">
            <a:spAutoFit/>
          </a:bodyPr>
          <a:lstStyle/>
          <a:p>
            <a:r>
              <a:rPr kumimoji="1" lang="ja-JP" altLang="en-US" sz="1400" dirty="0" smtClean="0">
                <a:latin typeface="HGSｺﾞｼｯｸE" pitchFamily="50" charset="-128"/>
                <a:ea typeface="HGSｺﾞｼｯｸE" pitchFamily="50" charset="-128"/>
              </a:rPr>
              <a:t>手賀沼</a:t>
            </a:r>
            <a:endParaRPr kumimoji="1" lang="ja-JP" altLang="en-US" sz="1400" dirty="0">
              <a:latin typeface="HGSｺﾞｼｯｸE" pitchFamily="50" charset="-128"/>
              <a:ea typeface="HGSｺﾞｼｯｸE" pitchFamily="50" charset="-128"/>
            </a:endParaRPr>
          </a:p>
        </p:txBody>
      </p:sp>
      <p:sp>
        <p:nvSpPr>
          <p:cNvPr id="21" name="テキスト ボックス 20"/>
          <p:cNvSpPr txBox="1"/>
          <p:nvPr/>
        </p:nvSpPr>
        <p:spPr>
          <a:xfrm>
            <a:off x="6733981" y="3872081"/>
            <a:ext cx="646331" cy="276999"/>
          </a:xfrm>
          <a:prstGeom prst="rect">
            <a:avLst/>
          </a:prstGeom>
          <a:noFill/>
        </p:spPr>
        <p:txBody>
          <a:bodyPr wrap="none" rtlCol="0">
            <a:spAutoFit/>
          </a:bodyPr>
          <a:lstStyle/>
          <a:p>
            <a:r>
              <a:rPr kumimoji="1" lang="ja-JP" altLang="en-US" sz="1200" dirty="0" smtClean="0">
                <a:solidFill>
                  <a:srgbClr val="7030A0"/>
                </a:solidFill>
                <a:latin typeface="HGSｺﾞｼｯｸE" pitchFamily="50" charset="-128"/>
                <a:ea typeface="HGSｺﾞｼｯｸE" pitchFamily="50" charset="-128"/>
              </a:rPr>
              <a:t>地金掘</a:t>
            </a:r>
            <a:endParaRPr kumimoji="1" lang="ja-JP" altLang="en-US" sz="1200" dirty="0">
              <a:solidFill>
                <a:srgbClr val="7030A0"/>
              </a:solidFill>
              <a:latin typeface="HGSｺﾞｼｯｸE" pitchFamily="50" charset="-128"/>
              <a:ea typeface="HGSｺﾞｼｯｸE" pitchFamily="50" charset="-128"/>
            </a:endParaRPr>
          </a:p>
        </p:txBody>
      </p:sp>
      <p:cxnSp>
        <p:nvCxnSpPr>
          <p:cNvPr id="23" name="直線矢印コネクタ 22"/>
          <p:cNvCxnSpPr/>
          <p:nvPr/>
        </p:nvCxnSpPr>
        <p:spPr>
          <a:xfrm>
            <a:off x="2411760" y="4509120"/>
            <a:ext cx="0" cy="441292"/>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835696" y="4232121"/>
            <a:ext cx="1569660" cy="276999"/>
          </a:xfrm>
          <a:prstGeom prst="rect">
            <a:avLst/>
          </a:prstGeom>
          <a:noFill/>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ja-JP" altLang="en-US" sz="1200" dirty="0">
              <a:solidFill>
                <a:srgbClr val="00B050"/>
              </a:solidFill>
              <a:latin typeface="HGSｺﾞｼｯｸE" pitchFamily="50" charset="-128"/>
              <a:ea typeface="HGSｺﾞｼｯｸE" pitchFamily="50" charset="-128"/>
            </a:endParaRPr>
          </a:p>
        </p:txBody>
      </p:sp>
      <p:sp>
        <p:nvSpPr>
          <p:cNvPr id="28" name="テキスト ボックス 27"/>
          <p:cNvSpPr txBox="1"/>
          <p:nvPr/>
        </p:nvSpPr>
        <p:spPr>
          <a:xfrm>
            <a:off x="1516600" y="4090720"/>
            <a:ext cx="346249" cy="1708160"/>
          </a:xfrm>
          <a:prstGeom prst="rect">
            <a:avLst/>
          </a:prstGeom>
          <a:noFill/>
        </p:spPr>
        <p:txBody>
          <a:bodyPr vert="eaVert" wrap="none" rtlCol="0">
            <a:spAutoFit/>
          </a:bodyPr>
          <a:lstStyle/>
          <a:p>
            <a:r>
              <a:rPr kumimoji="1" lang="ja-JP" altLang="en-US" sz="1050" dirty="0" smtClean="0">
                <a:solidFill>
                  <a:srgbClr val="FF0000"/>
                </a:solidFill>
                <a:latin typeface="HGSｺﾞｼｯｸE" pitchFamily="50" charset="-128"/>
                <a:ea typeface="HGSｺﾞｼｯｸE" pitchFamily="50" charset="-128"/>
              </a:rPr>
              <a:t>つくばエクスプレス高架下</a:t>
            </a:r>
            <a:endParaRPr kumimoji="1" lang="ja-JP" altLang="en-US" sz="1050" dirty="0">
              <a:solidFill>
                <a:srgbClr val="FF0000"/>
              </a:solidFill>
              <a:latin typeface="HGSｺﾞｼｯｸE" pitchFamily="50" charset="-128"/>
              <a:ea typeface="HGSｺﾞｼｯｸE" pitchFamily="50" charset="-128"/>
            </a:endParaRPr>
          </a:p>
        </p:txBody>
      </p:sp>
      <p:sp>
        <p:nvSpPr>
          <p:cNvPr id="33" name="フリーフォーム 32"/>
          <p:cNvSpPr/>
          <p:nvPr/>
        </p:nvSpPr>
        <p:spPr>
          <a:xfrm>
            <a:off x="6919415" y="3910628"/>
            <a:ext cx="323889" cy="456656"/>
          </a:xfrm>
          <a:custGeom>
            <a:avLst/>
            <a:gdLst>
              <a:gd name="connsiteX0" fmla="*/ 0 w 323889"/>
              <a:gd name="connsiteY0" fmla="*/ 456656 h 456656"/>
              <a:gd name="connsiteX1" fmla="*/ 54591 w 323889"/>
              <a:gd name="connsiteY1" fmla="*/ 265587 h 456656"/>
              <a:gd name="connsiteX2" fmla="*/ 300251 w 323889"/>
              <a:gd name="connsiteY2" fmla="*/ 33575 h 456656"/>
              <a:gd name="connsiteX3" fmla="*/ 300251 w 323889"/>
              <a:gd name="connsiteY3" fmla="*/ 6279 h 456656"/>
            </a:gdLst>
            <a:ahLst/>
            <a:cxnLst>
              <a:cxn ang="0">
                <a:pos x="connsiteX0" y="connsiteY0"/>
              </a:cxn>
              <a:cxn ang="0">
                <a:pos x="connsiteX1" y="connsiteY1"/>
              </a:cxn>
              <a:cxn ang="0">
                <a:pos x="connsiteX2" y="connsiteY2"/>
              </a:cxn>
              <a:cxn ang="0">
                <a:pos x="connsiteX3" y="connsiteY3"/>
              </a:cxn>
            </a:cxnLst>
            <a:rect l="l" t="t" r="r" b="b"/>
            <a:pathLst>
              <a:path w="323889" h="456656">
                <a:moveTo>
                  <a:pt x="0" y="456656"/>
                </a:moveTo>
                <a:cubicBezTo>
                  <a:pt x="2274" y="396378"/>
                  <a:pt x="4549" y="336101"/>
                  <a:pt x="54591" y="265587"/>
                </a:cubicBezTo>
                <a:cubicBezTo>
                  <a:pt x="104633" y="195073"/>
                  <a:pt x="259308" y="76793"/>
                  <a:pt x="300251" y="33575"/>
                </a:cubicBezTo>
                <a:cubicBezTo>
                  <a:pt x="341194" y="-9643"/>
                  <a:pt x="320722" y="-1682"/>
                  <a:pt x="300251" y="6279"/>
                </a:cubicBezTo>
              </a:path>
            </a:pathLst>
          </a:cu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8604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912768" y="1187460"/>
            <a:ext cx="1776320" cy="369332"/>
          </a:xfrm>
          <a:prstGeom prst="rect">
            <a:avLst/>
          </a:prstGeom>
        </p:spPr>
        <p:txBody>
          <a:bodyPr wrap="none">
            <a:spAutoFit/>
          </a:bodyPr>
          <a:lstStyle/>
          <a:p>
            <a:r>
              <a:rPr lang="en-US" altLang="ja-JP" dirty="0"/>
              <a:t>dissolved matter</a:t>
            </a:r>
            <a:endParaRPr lang="ja-JP" altLang="en-US" dirty="0"/>
          </a:p>
        </p:txBody>
      </p:sp>
      <p:sp>
        <p:nvSpPr>
          <p:cNvPr id="5" name="正方形/長方形 4"/>
          <p:cNvSpPr/>
          <p:nvPr/>
        </p:nvSpPr>
        <p:spPr>
          <a:xfrm>
            <a:off x="6912768" y="908720"/>
            <a:ext cx="1786066" cy="369332"/>
          </a:xfrm>
          <a:prstGeom prst="rect">
            <a:avLst/>
          </a:prstGeom>
        </p:spPr>
        <p:txBody>
          <a:bodyPr wrap="none">
            <a:spAutoFit/>
          </a:bodyPr>
          <a:lstStyle/>
          <a:p>
            <a:r>
              <a:rPr lang="ja-JP" altLang="ja-JP" dirty="0"/>
              <a:t>suspended solids</a:t>
            </a:r>
            <a:endParaRPr lang="ja-JP" altLang="en-US" dirty="0"/>
          </a:p>
        </p:txBody>
      </p:sp>
      <p:sp>
        <p:nvSpPr>
          <p:cNvPr id="6" name="テキスト ボックス 5"/>
          <p:cNvSpPr txBox="1"/>
          <p:nvPr/>
        </p:nvSpPr>
        <p:spPr>
          <a:xfrm>
            <a:off x="6392946" y="972017"/>
            <a:ext cx="510076" cy="584775"/>
          </a:xfrm>
          <a:prstGeom prst="rect">
            <a:avLst/>
          </a:prstGeom>
          <a:noFill/>
        </p:spPr>
        <p:txBody>
          <a:bodyPr wrap="none" rtlCol="0">
            <a:spAutoFit/>
          </a:bodyPr>
          <a:lstStyle/>
          <a:p>
            <a:r>
              <a:rPr lang="ja-JP" altLang="en-US" sz="800" dirty="0" smtClean="0">
                <a:solidFill>
                  <a:srgbClr val="0070C0"/>
                </a:solidFill>
              </a:rPr>
              <a:t>●</a:t>
            </a:r>
            <a:r>
              <a:rPr lang="en-US" altLang="ja-JP" sz="800" dirty="0" smtClean="0">
                <a:solidFill>
                  <a:srgbClr val="0070C0"/>
                </a:solidFill>
              </a:rPr>
              <a:t> </a:t>
            </a:r>
            <a:r>
              <a:rPr lang="en-US" altLang="ja-JP" sz="800" baseline="30000" dirty="0">
                <a:solidFill>
                  <a:srgbClr val="0070C0"/>
                </a:solidFill>
              </a:rPr>
              <a:t>137</a:t>
            </a:r>
            <a:r>
              <a:rPr lang="en-US" altLang="ja-JP" sz="800" dirty="0">
                <a:solidFill>
                  <a:srgbClr val="0070C0"/>
                </a:solidFill>
              </a:rPr>
              <a:t>Cs</a:t>
            </a:r>
          </a:p>
          <a:p>
            <a:r>
              <a:rPr lang="ja-JP" altLang="en-US" sz="800" dirty="0" smtClean="0">
                <a:solidFill>
                  <a:srgbClr val="FF0000"/>
                </a:solidFill>
              </a:rPr>
              <a:t>● </a:t>
            </a:r>
            <a:r>
              <a:rPr lang="en-US" altLang="ja-JP" sz="800" baseline="30000" dirty="0" smtClean="0">
                <a:solidFill>
                  <a:srgbClr val="FF0000"/>
                </a:solidFill>
              </a:rPr>
              <a:t>134</a:t>
            </a:r>
            <a:r>
              <a:rPr lang="en-US" altLang="ja-JP" sz="800" dirty="0" smtClean="0">
                <a:solidFill>
                  <a:srgbClr val="FF0000"/>
                </a:solidFill>
              </a:rPr>
              <a:t>Cs</a:t>
            </a:r>
          </a:p>
          <a:p>
            <a:endParaRPr lang="en-US" altLang="ja-JP" sz="800" dirty="0" smtClean="0">
              <a:solidFill>
                <a:srgbClr val="FF0000"/>
              </a:solidFill>
            </a:endParaRPr>
          </a:p>
          <a:p>
            <a:r>
              <a:rPr lang="ja-JP" altLang="en-US" sz="800" dirty="0">
                <a:solidFill>
                  <a:srgbClr val="00B050"/>
                </a:solidFill>
              </a:rPr>
              <a:t>●</a:t>
            </a:r>
            <a:r>
              <a:rPr lang="en-US" altLang="ja-JP" sz="800" dirty="0">
                <a:solidFill>
                  <a:srgbClr val="00B050"/>
                </a:solidFill>
              </a:rPr>
              <a:t> </a:t>
            </a:r>
            <a:r>
              <a:rPr lang="en-US" altLang="ja-JP" sz="800" baseline="30000" dirty="0" smtClean="0">
                <a:solidFill>
                  <a:srgbClr val="00B050"/>
                </a:solidFill>
              </a:rPr>
              <a:t>137</a:t>
            </a:r>
            <a:r>
              <a:rPr lang="en-US" altLang="ja-JP" sz="800" dirty="0" smtClean="0">
                <a:solidFill>
                  <a:srgbClr val="00B050"/>
                </a:solidFill>
              </a:rPr>
              <a:t>Cs</a:t>
            </a:r>
            <a:endParaRPr lang="en-US" altLang="ja-JP" sz="800" dirty="0">
              <a:solidFill>
                <a:srgbClr val="00B050"/>
              </a:solidFill>
            </a:endParaRPr>
          </a:p>
        </p:txBody>
      </p:sp>
      <p:sp>
        <p:nvSpPr>
          <p:cNvPr id="3" name="正方形/長方形 2"/>
          <p:cNvSpPr/>
          <p:nvPr/>
        </p:nvSpPr>
        <p:spPr>
          <a:xfrm>
            <a:off x="6408712" y="1772816"/>
            <a:ext cx="1512168"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251520" y="266081"/>
            <a:ext cx="8496944" cy="646331"/>
          </a:xfrm>
          <a:prstGeom prst="rect">
            <a:avLst/>
          </a:prstGeom>
          <a:noFill/>
        </p:spPr>
        <p:txBody>
          <a:bodyPr wrap="square" rtlCol="0">
            <a:spAutoFit/>
          </a:bodyPr>
          <a:lstStyle/>
          <a:p>
            <a:r>
              <a:rPr kumimoji="1" lang="ja-JP" altLang="en-US" dirty="0" smtClean="0"/>
              <a:t>昭和橋の下に設置された浮遊砂サンプラーの試料を採取するときに河川水を採取して</a:t>
            </a:r>
            <a:r>
              <a:rPr kumimoji="1" lang="en-US" altLang="ja-JP" dirty="0" smtClean="0"/>
              <a:t>0.2 </a:t>
            </a:r>
            <a:r>
              <a:rPr kumimoji="1" lang="en-US" altLang="ja-JP" dirty="0" err="1" smtClean="0"/>
              <a:t>μm</a:t>
            </a:r>
            <a:r>
              <a:rPr kumimoji="1" lang="ja-JP" altLang="en-US" dirty="0" smtClean="0"/>
              <a:t>フィルターでろ過し</a:t>
            </a:r>
            <a:r>
              <a:rPr lang="ja-JP" altLang="en-US" dirty="0" smtClean="0"/>
              <a:t>た</a:t>
            </a:r>
            <a:r>
              <a:rPr lang="ja-JP" altLang="en-US" dirty="0" err="1" smtClean="0"/>
              <a:t>ろ</a:t>
            </a:r>
            <a:r>
              <a:rPr lang="ja-JP" altLang="en-US" dirty="0" smtClean="0"/>
              <a:t>液</a:t>
            </a:r>
            <a:r>
              <a:rPr kumimoji="1" lang="ja-JP" altLang="en-US" dirty="0" smtClean="0"/>
              <a:t>中の放射性セシウム（溶存態）</a:t>
            </a:r>
            <a:endParaRPr kumimoji="1" lang="ja-JP" altLang="en-US" dirty="0"/>
          </a:p>
        </p:txBody>
      </p:sp>
      <p:pic>
        <p:nvPicPr>
          <p:cNvPr id="550" name="図 54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593304"/>
            <a:ext cx="6264696" cy="6264696"/>
          </a:xfrm>
          <a:prstGeom prst="rect">
            <a:avLst/>
          </a:prstGeom>
        </p:spPr>
      </p:pic>
    </p:spTree>
    <p:extLst>
      <p:ext uri="{BB962C8B-B14F-4D97-AF65-F5344CB8AC3E}">
        <p14:creationId xmlns:p14="http://schemas.microsoft.com/office/powerpoint/2010/main" val="2694463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4860032" y="2204864"/>
            <a:ext cx="1656223" cy="461665"/>
          </a:xfrm>
          <a:prstGeom prst="rect">
            <a:avLst/>
          </a:prstGeom>
          <a:noFill/>
        </p:spPr>
        <p:txBody>
          <a:bodyPr wrap="none" rtlCol="0">
            <a:spAutoFit/>
          </a:bodyPr>
          <a:lstStyle/>
          <a:p>
            <a:r>
              <a:rPr kumimoji="1" lang="en-US" altLang="ja-JP" sz="2400" dirty="0" smtClean="0">
                <a:ea typeface="HG創英角ｺﾞｼｯｸUB" pitchFamily="49" charset="-128"/>
              </a:rPr>
              <a:t>2.6</a:t>
            </a:r>
            <a:r>
              <a:rPr lang="en-US" altLang="ja-JP" sz="2400" dirty="0">
                <a:ea typeface="HG創英角ｺﾞｼｯｸUB" pitchFamily="49" charset="-128"/>
              </a:rPr>
              <a:t>2</a:t>
            </a:r>
            <a:r>
              <a:rPr kumimoji="1" lang="en-US" altLang="ja-JP" sz="2400" dirty="0" smtClean="0">
                <a:ea typeface="HG創英角ｺﾞｼｯｸUB" pitchFamily="49" charset="-128"/>
              </a:rPr>
              <a:t>×10</a:t>
            </a:r>
            <a:r>
              <a:rPr kumimoji="1" lang="ja-JP" altLang="en-US" sz="2400" baseline="30000" dirty="0" smtClean="0">
                <a:ea typeface="HG創英角ｺﾞｼｯｸUB" pitchFamily="49" charset="-128"/>
              </a:rPr>
              <a:t>－</a:t>
            </a:r>
            <a:r>
              <a:rPr kumimoji="1" lang="en-US" altLang="ja-JP" sz="2400" baseline="30000" dirty="0" smtClean="0">
                <a:ea typeface="HG創英角ｺﾞｼｯｸUB" pitchFamily="49" charset="-128"/>
              </a:rPr>
              <a:t>5</a:t>
            </a:r>
            <a:endParaRPr kumimoji="1" lang="ja-JP" altLang="en-US" sz="2400" baseline="30000" dirty="0">
              <a:ea typeface="HG創英角ｺﾞｼｯｸUB" pitchFamily="49" charset="-128"/>
            </a:endParaRPr>
          </a:p>
        </p:txBody>
      </p:sp>
      <p:sp>
        <p:nvSpPr>
          <p:cNvPr id="2" name="テキスト ボックス 1"/>
          <p:cNvSpPr txBox="1"/>
          <p:nvPr/>
        </p:nvSpPr>
        <p:spPr>
          <a:xfrm>
            <a:off x="4860032" y="4871393"/>
            <a:ext cx="2060051" cy="461665"/>
          </a:xfrm>
          <a:prstGeom prst="rect">
            <a:avLst/>
          </a:prstGeom>
          <a:noFill/>
        </p:spPr>
        <p:txBody>
          <a:bodyPr wrap="none" rtlCol="0">
            <a:spAutoFit/>
          </a:bodyPr>
          <a:lstStyle/>
          <a:p>
            <a:r>
              <a:rPr kumimoji="1" lang="en-US" altLang="ja-JP" sz="2400" dirty="0" err="1" smtClean="0"/>
              <a:t>Kd</a:t>
            </a:r>
            <a:r>
              <a:rPr kumimoji="1" lang="en-US" altLang="ja-JP" sz="2400" dirty="0" smtClean="0"/>
              <a:t> = 3.82×10</a:t>
            </a:r>
            <a:r>
              <a:rPr kumimoji="1" lang="en-US" altLang="ja-JP" sz="2400" baseline="30000" dirty="0" smtClean="0"/>
              <a:t>4</a:t>
            </a:r>
            <a:endParaRPr kumimoji="1" lang="ja-JP" altLang="en-US" sz="2400" baseline="30000" dirty="0"/>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415412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6084168" y="548680"/>
            <a:ext cx="2868179" cy="842862"/>
            <a:chOff x="1562986" y="3615070"/>
            <a:chExt cx="6669281" cy="1959879"/>
          </a:xfrm>
        </p:grpSpPr>
        <p:sp>
          <p:nvSpPr>
            <p:cNvPr id="5" name="フリーフォーム 4"/>
            <p:cNvSpPr/>
            <p:nvPr/>
          </p:nvSpPr>
          <p:spPr>
            <a:xfrm>
              <a:off x="1562986" y="3615070"/>
              <a:ext cx="6669281" cy="1959879"/>
            </a:xfrm>
            <a:custGeom>
              <a:avLst/>
              <a:gdLst>
                <a:gd name="connsiteX0" fmla="*/ 0 w 6669281"/>
                <a:gd name="connsiteY0" fmla="*/ 0 h 1959879"/>
                <a:gd name="connsiteX1" fmla="*/ 159488 w 6669281"/>
                <a:gd name="connsiteY1" fmla="*/ 233916 h 1959879"/>
                <a:gd name="connsiteX2" fmla="*/ 116958 w 6669281"/>
                <a:gd name="connsiteY2" fmla="*/ 520995 h 1959879"/>
                <a:gd name="connsiteX3" fmla="*/ 180754 w 6669281"/>
                <a:gd name="connsiteY3" fmla="*/ 637953 h 1959879"/>
                <a:gd name="connsiteX4" fmla="*/ 202019 w 6669281"/>
                <a:gd name="connsiteY4" fmla="*/ 712381 h 1959879"/>
                <a:gd name="connsiteX5" fmla="*/ 223284 w 6669281"/>
                <a:gd name="connsiteY5" fmla="*/ 808074 h 1959879"/>
                <a:gd name="connsiteX6" fmla="*/ 287079 w 6669281"/>
                <a:gd name="connsiteY6" fmla="*/ 946297 h 1959879"/>
                <a:gd name="connsiteX7" fmla="*/ 393405 w 6669281"/>
                <a:gd name="connsiteY7" fmla="*/ 1286539 h 1959879"/>
                <a:gd name="connsiteX8" fmla="*/ 542261 w 6669281"/>
                <a:gd name="connsiteY8" fmla="*/ 1307804 h 1959879"/>
                <a:gd name="connsiteX9" fmla="*/ 797442 w 6669281"/>
                <a:gd name="connsiteY9" fmla="*/ 1350335 h 1959879"/>
                <a:gd name="connsiteX10" fmla="*/ 1105786 w 6669281"/>
                <a:gd name="connsiteY10" fmla="*/ 1403497 h 1959879"/>
                <a:gd name="connsiteX11" fmla="*/ 1275907 w 6669281"/>
                <a:gd name="connsiteY11" fmla="*/ 1254642 h 1959879"/>
                <a:gd name="connsiteX12" fmla="*/ 1424763 w 6669281"/>
                <a:gd name="connsiteY12" fmla="*/ 1084521 h 1959879"/>
                <a:gd name="connsiteX13" fmla="*/ 1616149 w 6669281"/>
                <a:gd name="connsiteY13" fmla="*/ 1041990 h 1959879"/>
                <a:gd name="connsiteX14" fmla="*/ 1828800 w 6669281"/>
                <a:gd name="connsiteY14" fmla="*/ 1095153 h 1959879"/>
                <a:gd name="connsiteX15" fmla="*/ 2009554 w 6669281"/>
                <a:gd name="connsiteY15" fmla="*/ 1148316 h 1959879"/>
                <a:gd name="connsiteX16" fmla="*/ 2200940 w 6669281"/>
                <a:gd name="connsiteY16" fmla="*/ 1084521 h 1959879"/>
                <a:gd name="connsiteX17" fmla="*/ 2434856 w 6669281"/>
                <a:gd name="connsiteY17" fmla="*/ 1041990 h 1959879"/>
                <a:gd name="connsiteX18" fmla="*/ 2743200 w 6669281"/>
                <a:gd name="connsiteY18" fmla="*/ 1105786 h 1959879"/>
                <a:gd name="connsiteX19" fmla="*/ 3104707 w 6669281"/>
                <a:gd name="connsiteY19" fmla="*/ 1127051 h 1959879"/>
                <a:gd name="connsiteX20" fmla="*/ 3391786 w 6669281"/>
                <a:gd name="connsiteY20" fmla="*/ 1148316 h 1959879"/>
                <a:gd name="connsiteX21" fmla="*/ 3657600 w 6669281"/>
                <a:gd name="connsiteY21" fmla="*/ 1190846 h 1959879"/>
                <a:gd name="connsiteX22" fmla="*/ 3912781 w 6669281"/>
                <a:gd name="connsiteY22" fmla="*/ 1286539 h 1959879"/>
                <a:gd name="connsiteX23" fmla="*/ 4189228 w 6669281"/>
                <a:gd name="connsiteY23" fmla="*/ 1339702 h 1959879"/>
                <a:gd name="connsiteX24" fmla="*/ 4391247 w 6669281"/>
                <a:gd name="connsiteY24" fmla="*/ 1275907 h 1959879"/>
                <a:gd name="connsiteX25" fmla="*/ 4603898 w 6669281"/>
                <a:gd name="connsiteY25" fmla="*/ 1095153 h 1959879"/>
                <a:gd name="connsiteX26" fmla="*/ 4869712 w 6669281"/>
                <a:gd name="connsiteY26" fmla="*/ 903767 h 1959879"/>
                <a:gd name="connsiteX27" fmla="*/ 5124893 w 6669281"/>
                <a:gd name="connsiteY27" fmla="*/ 765544 h 1959879"/>
                <a:gd name="connsiteX28" fmla="*/ 5380074 w 6669281"/>
                <a:gd name="connsiteY28" fmla="*/ 765544 h 1959879"/>
                <a:gd name="connsiteX29" fmla="*/ 5560828 w 6669281"/>
                <a:gd name="connsiteY29" fmla="*/ 850604 h 1959879"/>
                <a:gd name="connsiteX30" fmla="*/ 5730949 w 6669281"/>
                <a:gd name="connsiteY30" fmla="*/ 988828 h 1959879"/>
                <a:gd name="connsiteX31" fmla="*/ 5869172 w 6669281"/>
                <a:gd name="connsiteY31" fmla="*/ 1403497 h 1959879"/>
                <a:gd name="connsiteX32" fmla="*/ 5922335 w 6669281"/>
                <a:gd name="connsiteY32" fmla="*/ 1584251 h 1959879"/>
                <a:gd name="connsiteX33" fmla="*/ 6060558 w 6669281"/>
                <a:gd name="connsiteY33" fmla="*/ 1743739 h 1959879"/>
                <a:gd name="connsiteX34" fmla="*/ 6198781 w 6669281"/>
                <a:gd name="connsiteY34" fmla="*/ 1828800 h 1959879"/>
                <a:gd name="connsiteX35" fmla="*/ 6368902 w 6669281"/>
                <a:gd name="connsiteY35" fmla="*/ 1924493 h 1959879"/>
                <a:gd name="connsiteX36" fmla="*/ 6475228 w 6669281"/>
                <a:gd name="connsiteY36" fmla="*/ 1956390 h 1959879"/>
                <a:gd name="connsiteX37" fmla="*/ 6517758 w 6669281"/>
                <a:gd name="connsiteY37" fmla="*/ 1850065 h 1959879"/>
                <a:gd name="connsiteX38" fmla="*/ 6655981 w 6669281"/>
                <a:gd name="connsiteY38" fmla="*/ 1850065 h 1959879"/>
                <a:gd name="connsiteX39" fmla="*/ 6655981 w 6669281"/>
                <a:gd name="connsiteY39" fmla="*/ 1860697 h 19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9281" h="1959879">
                  <a:moveTo>
                    <a:pt x="0" y="0"/>
                  </a:moveTo>
                  <a:cubicBezTo>
                    <a:pt x="69997" y="73542"/>
                    <a:pt x="139995" y="147084"/>
                    <a:pt x="159488" y="233916"/>
                  </a:cubicBezTo>
                  <a:cubicBezTo>
                    <a:pt x="178981" y="320749"/>
                    <a:pt x="113414" y="453656"/>
                    <a:pt x="116958" y="520995"/>
                  </a:cubicBezTo>
                  <a:cubicBezTo>
                    <a:pt x="120502" y="588335"/>
                    <a:pt x="166577" y="606055"/>
                    <a:pt x="180754" y="637953"/>
                  </a:cubicBezTo>
                  <a:cubicBezTo>
                    <a:pt x="194931" y="669851"/>
                    <a:pt x="194931" y="684028"/>
                    <a:pt x="202019" y="712381"/>
                  </a:cubicBezTo>
                  <a:cubicBezTo>
                    <a:pt x="209107" y="740734"/>
                    <a:pt x="209107" y="769088"/>
                    <a:pt x="223284" y="808074"/>
                  </a:cubicBezTo>
                  <a:cubicBezTo>
                    <a:pt x="237461" y="847060"/>
                    <a:pt x="258726" y="866553"/>
                    <a:pt x="287079" y="946297"/>
                  </a:cubicBezTo>
                  <a:cubicBezTo>
                    <a:pt x="315433" y="1026041"/>
                    <a:pt x="350875" y="1226288"/>
                    <a:pt x="393405" y="1286539"/>
                  </a:cubicBezTo>
                  <a:cubicBezTo>
                    <a:pt x="435935" y="1346790"/>
                    <a:pt x="542261" y="1307804"/>
                    <a:pt x="542261" y="1307804"/>
                  </a:cubicBezTo>
                  <a:lnTo>
                    <a:pt x="797442" y="1350335"/>
                  </a:lnTo>
                  <a:cubicBezTo>
                    <a:pt x="891363" y="1366284"/>
                    <a:pt x="1026042" y="1419446"/>
                    <a:pt x="1105786" y="1403497"/>
                  </a:cubicBezTo>
                  <a:cubicBezTo>
                    <a:pt x="1185530" y="1387548"/>
                    <a:pt x="1222744" y="1307805"/>
                    <a:pt x="1275907" y="1254642"/>
                  </a:cubicBezTo>
                  <a:cubicBezTo>
                    <a:pt x="1329070" y="1201479"/>
                    <a:pt x="1368056" y="1119963"/>
                    <a:pt x="1424763" y="1084521"/>
                  </a:cubicBezTo>
                  <a:cubicBezTo>
                    <a:pt x="1481470" y="1049079"/>
                    <a:pt x="1548810" y="1040218"/>
                    <a:pt x="1616149" y="1041990"/>
                  </a:cubicBezTo>
                  <a:cubicBezTo>
                    <a:pt x="1683488" y="1043762"/>
                    <a:pt x="1763233" y="1077432"/>
                    <a:pt x="1828800" y="1095153"/>
                  </a:cubicBezTo>
                  <a:cubicBezTo>
                    <a:pt x="1894368" y="1112874"/>
                    <a:pt x="1947531" y="1150088"/>
                    <a:pt x="2009554" y="1148316"/>
                  </a:cubicBezTo>
                  <a:cubicBezTo>
                    <a:pt x="2071577" y="1146544"/>
                    <a:pt x="2130056" y="1102242"/>
                    <a:pt x="2200940" y="1084521"/>
                  </a:cubicBezTo>
                  <a:cubicBezTo>
                    <a:pt x="2271824" y="1066800"/>
                    <a:pt x="2344480" y="1038446"/>
                    <a:pt x="2434856" y="1041990"/>
                  </a:cubicBezTo>
                  <a:cubicBezTo>
                    <a:pt x="2525232" y="1045534"/>
                    <a:pt x="2631558" y="1091609"/>
                    <a:pt x="2743200" y="1105786"/>
                  </a:cubicBezTo>
                  <a:cubicBezTo>
                    <a:pt x="2854842" y="1119963"/>
                    <a:pt x="3104707" y="1127051"/>
                    <a:pt x="3104707" y="1127051"/>
                  </a:cubicBezTo>
                  <a:cubicBezTo>
                    <a:pt x="3212805" y="1134139"/>
                    <a:pt x="3299637" y="1137684"/>
                    <a:pt x="3391786" y="1148316"/>
                  </a:cubicBezTo>
                  <a:cubicBezTo>
                    <a:pt x="3483935" y="1158949"/>
                    <a:pt x="3570768" y="1167809"/>
                    <a:pt x="3657600" y="1190846"/>
                  </a:cubicBezTo>
                  <a:cubicBezTo>
                    <a:pt x="3744432" y="1213883"/>
                    <a:pt x="3824176" y="1261730"/>
                    <a:pt x="3912781" y="1286539"/>
                  </a:cubicBezTo>
                  <a:cubicBezTo>
                    <a:pt x="4001386" y="1311348"/>
                    <a:pt x="4109484" y="1341474"/>
                    <a:pt x="4189228" y="1339702"/>
                  </a:cubicBezTo>
                  <a:cubicBezTo>
                    <a:pt x="4268972" y="1337930"/>
                    <a:pt x="4322135" y="1316665"/>
                    <a:pt x="4391247" y="1275907"/>
                  </a:cubicBezTo>
                  <a:cubicBezTo>
                    <a:pt x="4460359" y="1235149"/>
                    <a:pt x="4524154" y="1157176"/>
                    <a:pt x="4603898" y="1095153"/>
                  </a:cubicBezTo>
                  <a:cubicBezTo>
                    <a:pt x="4683642" y="1033130"/>
                    <a:pt x="4782879" y="958702"/>
                    <a:pt x="4869712" y="903767"/>
                  </a:cubicBezTo>
                  <a:cubicBezTo>
                    <a:pt x="4956545" y="848832"/>
                    <a:pt x="5039833" y="788581"/>
                    <a:pt x="5124893" y="765544"/>
                  </a:cubicBezTo>
                  <a:cubicBezTo>
                    <a:pt x="5209953" y="742507"/>
                    <a:pt x="5307418" y="751367"/>
                    <a:pt x="5380074" y="765544"/>
                  </a:cubicBezTo>
                  <a:cubicBezTo>
                    <a:pt x="5452730" y="779721"/>
                    <a:pt x="5502349" y="813390"/>
                    <a:pt x="5560828" y="850604"/>
                  </a:cubicBezTo>
                  <a:cubicBezTo>
                    <a:pt x="5619307" y="887818"/>
                    <a:pt x="5679558" y="896679"/>
                    <a:pt x="5730949" y="988828"/>
                  </a:cubicBezTo>
                  <a:cubicBezTo>
                    <a:pt x="5782340" y="1080977"/>
                    <a:pt x="5837274" y="1304260"/>
                    <a:pt x="5869172" y="1403497"/>
                  </a:cubicBezTo>
                  <a:cubicBezTo>
                    <a:pt x="5901070" y="1502734"/>
                    <a:pt x="5890437" y="1527544"/>
                    <a:pt x="5922335" y="1584251"/>
                  </a:cubicBezTo>
                  <a:cubicBezTo>
                    <a:pt x="5954233" y="1640958"/>
                    <a:pt x="6014484" y="1702981"/>
                    <a:pt x="6060558" y="1743739"/>
                  </a:cubicBezTo>
                  <a:cubicBezTo>
                    <a:pt x="6106632" y="1784497"/>
                    <a:pt x="6147390" y="1798674"/>
                    <a:pt x="6198781" y="1828800"/>
                  </a:cubicBezTo>
                  <a:cubicBezTo>
                    <a:pt x="6250172" y="1858926"/>
                    <a:pt x="6322828" y="1903228"/>
                    <a:pt x="6368902" y="1924493"/>
                  </a:cubicBezTo>
                  <a:cubicBezTo>
                    <a:pt x="6414976" y="1945758"/>
                    <a:pt x="6450419" y="1968795"/>
                    <a:pt x="6475228" y="1956390"/>
                  </a:cubicBezTo>
                  <a:cubicBezTo>
                    <a:pt x="6500037" y="1943985"/>
                    <a:pt x="6487633" y="1867786"/>
                    <a:pt x="6517758" y="1850065"/>
                  </a:cubicBezTo>
                  <a:cubicBezTo>
                    <a:pt x="6547883" y="1832344"/>
                    <a:pt x="6632944" y="1848293"/>
                    <a:pt x="6655981" y="1850065"/>
                  </a:cubicBezTo>
                  <a:cubicBezTo>
                    <a:pt x="6679018" y="1851837"/>
                    <a:pt x="6667499" y="1856267"/>
                    <a:pt x="6655981" y="1860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562986" y="4043619"/>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6</a:t>
              </a:r>
              <a:endParaRPr kumimoji="1" lang="ja-JP" altLang="en-US" sz="1050" dirty="0"/>
            </a:p>
          </p:txBody>
        </p:sp>
        <p:sp>
          <p:nvSpPr>
            <p:cNvPr id="7" name="円/楕円 6"/>
            <p:cNvSpPr/>
            <p:nvPr/>
          </p:nvSpPr>
          <p:spPr>
            <a:xfrm flipH="1">
              <a:off x="2127303" y="4803939"/>
              <a:ext cx="242758" cy="242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5</a:t>
              </a:r>
              <a:endParaRPr kumimoji="1" lang="ja-JP" altLang="en-US" sz="1050" dirty="0"/>
            </a:p>
          </p:txBody>
        </p:sp>
        <p:sp>
          <p:nvSpPr>
            <p:cNvPr id="8" name="円/楕円 7"/>
            <p:cNvSpPr/>
            <p:nvPr/>
          </p:nvSpPr>
          <p:spPr>
            <a:xfrm>
              <a:off x="3504605" y="4625752"/>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4</a:t>
              </a:r>
              <a:endParaRPr kumimoji="1" lang="ja-JP" altLang="en-US" sz="1050" dirty="0"/>
            </a:p>
          </p:txBody>
        </p:sp>
        <p:sp>
          <p:nvSpPr>
            <p:cNvPr id="9" name="円/楕円 8"/>
            <p:cNvSpPr/>
            <p:nvPr/>
          </p:nvSpPr>
          <p:spPr>
            <a:xfrm flipH="1">
              <a:off x="5246618" y="4799417"/>
              <a:ext cx="251129" cy="251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3</a:t>
              </a:r>
              <a:endParaRPr kumimoji="1" lang="ja-JP" altLang="en-US" sz="1050" dirty="0"/>
            </a:p>
          </p:txBody>
        </p:sp>
        <p:sp>
          <p:nvSpPr>
            <p:cNvPr id="10" name="円/楕円 9"/>
            <p:cNvSpPr/>
            <p:nvPr/>
          </p:nvSpPr>
          <p:spPr>
            <a:xfrm>
              <a:off x="7014154" y="43332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2</a:t>
              </a:r>
              <a:endParaRPr kumimoji="1" lang="ja-JP" altLang="en-US" sz="1050" dirty="0"/>
            </a:p>
          </p:txBody>
        </p:sp>
        <p:sp>
          <p:nvSpPr>
            <p:cNvPr id="11" name="円/楕円 10"/>
            <p:cNvSpPr/>
            <p:nvPr/>
          </p:nvSpPr>
          <p:spPr>
            <a:xfrm>
              <a:off x="7208912" y="44856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1</a:t>
              </a:r>
              <a:endParaRPr kumimoji="1" lang="ja-JP" altLang="en-US" sz="1050" dirty="0"/>
            </a:p>
          </p:txBody>
        </p:sp>
        <p:sp>
          <p:nvSpPr>
            <p:cNvPr id="12" name="フリーフォーム 11"/>
            <p:cNvSpPr/>
            <p:nvPr/>
          </p:nvSpPr>
          <p:spPr>
            <a:xfrm>
              <a:off x="6921795" y="3906021"/>
              <a:ext cx="318977" cy="453328"/>
            </a:xfrm>
            <a:custGeom>
              <a:avLst/>
              <a:gdLst>
                <a:gd name="connsiteX0" fmla="*/ 0 w 318977"/>
                <a:gd name="connsiteY0" fmla="*/ 453328 h 453328"/>
                <a:gd name="connsiteX1" fmla="*/ 63796 w 318977"/>
                <a:gd name="connsiteY1" fmla="*/ 198146 h 453328"/>
                <a:gd name="connsiteX2" fmla="*/ 276447 w 318977"/>
                <a:gd name="connsiteY2" fmla="*/ 17393 h 453328"/>
                <a:gd name="connsiteX3" fmla="*/ 318977 w 318977"/>
                <a:gd name="connsiteY3" fmla="*/ 17393 h 453328"/>
              </a:gdLst>
              <a:ahLst/>
              <a:cxnLst>
                <a:cxn ang="0">
                  <a:pos x="connsiteX0" y="connsiteY0"/>
                </a:cxn>
                <a:cxn ang="0">
                  <a:pos x="connsiteX1" y="connsiteY1"/>
                </a:cxn>
                <a:cxn ang="0">
                  <a:pos x="connsiteX2" y="connsiteY2"/>
                </a:cxn>
                <a:cxn ang="0">
                  <a:pos x="connsiteX3" y="connsiteY3"/>
                </a:cxn>
              </a:cxnLst>
              <a:rect l="l" t="t" r="r" b="b"/>
              <a:pathLst>
                <a:path w="318977" h="453328">
                  <a:moveTo>
                    <a:pt x="0" y="453328"/>
                  </a:moveTo>
                  <a:cubicBezTo>
                    <a:pt x="8861" y="362065"/>
                    <a:pt x="17722" y="270802"/>
                    <a:pt x="63796" y="198146"/>
                  </a:cubicBezTo>
                  <a:cubicBezTo>
                    <a:pt x="109871" y="125490"/>
                    <a:pt x="233917" y="47519"/>
                    <a:pt x="276447" y="17393"/>
                  </a:cubicBezTo>
                  <a:cubicBezTo>
                    <a:pt x="318977" y="-12733"/>
                    <a:pt x="318977" y="2330"/>
                    <a:pt x="318977" y="1739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411760" y="4509120"/>
              <a:ext cx="0" cy="4412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792088"/>
            <a:ext cx="6065912" cy="6065912"/>
          </a:xfrm>
          <a:prstGeom prst="rect">
            <a:avLst/>
          </a:prstGeom>
        </p:spPr>
      </p:pic>
      <p:cxnSp>
        <p:nvCxnSpPr>
          <p:cNvPr id="17" name="直線矢印コネクタ 16"/>
          <p:cNvCxnSpPr/>
          <p:nvPr/>
        </p:nvCxnSpPr>
        <p:spPr>
          <a:xfrm flipV="1">
            <a:off x="4067944" y="3717032"/>
            <a:ext cx="0" cy="86409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297122" y="4592161"/>
            <a:ext cx="1569660" cy="276999"/>
          </a:xfrm>
          <a:prstGeom prst="rect">
            <a:avLst/>
          </a:prstGeom>
          <a:noFill/>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ja-JP" altLang="en-US" sz="1200" dirty="0">
              <a:solidFill>
                <a:srgbClr val="00B050"/>
              </a:solidFill>
              <a:latin typeface="HGSｺﾞｼｯｸE" pitchFamily="50" charset="-128"/>
              <a:ea typeface="HGSｺﾞｼｯｸE" pitchFamily="50" charset="-128"/>
            </a:endParaRPr>
          </a:p>
        </p:txBody>
      </p:sp>
      <p:sp>
        <p:nvSpPr>
          <p:cNvPr id="19" name="正方形/長方形 18"/>
          <p:cNvSpPr/>
          <p:nvPr/>
        </p:nvSpPr>
        <p:spPr>
          <a:xfrm>
            <a:off x="5292080" y="2834093"/>
            <a:ext cx="72008" cy="2880320"/>
          </a:xfrm>
          <a:prstGeom prst="rect">
            <a:avLst/>
          </a:prstGeom>
          <a:solidFill>
            <a:srgbClr val="DF4B2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861241" y="4890167"/>
            <a:ext cx="1582409" cy="461665"/>
          </a:xfrm>
          <a:prstGeom prst="rect">
            <a:avLst/>
          </a:prstGeom>
          <a:noFill/>
          <a:ln>
            <a:solidFill>
              <a:srgbClr val="7030A0"/>
            </a:solidFill>
          </a:ln>
        </p:spPr>
        <p:txBody>
          <a:bodyPr wrap="square" rtlCol="0">
            <a:spAutoFit/>
          </a:bodyPr>
          <a:lstStyle/>
          <a:p>
            <a:r>
              <a:rPr kumimoji="1" lang="ja-JP" altLang="en-US" sz="1200" dirty="0" smtClean="0">
                <a:solidFill>
                  <a:srgbClr val="7030A0"/>
                </a:solidFill>
                <a:latin typeface="HGSｺﾞｼｯｸE" pitchFamily="50" charset="-128"/>
                <a:ea typeface="HGSｺﾞｼｯｸE" pitchFamily="50" charset="-128"/>
              </a:rPr>
              <a:t>地金掘 </a:t>
            </a:r>
            <a:r>
              <a:rPr kumimoji="1" lang="en-US" altLang="ja-JP" sz="1200" dirty="0" smtClean="0">
                <a:solidFill>
                  <a:srgbClr val="7030A0"/>
                </a:solidFill>
                <a:latin typeface="HGSｺﾞｼｯｸE" pitchFamily="50" charset="-128"/>
                <a:ea typeface="HGSｺﾞｼｯｸE" pitchFamily="50" charset="-128"/>
              </a:rPr>
              <a:t>2012/10/31 274 </a:t>
            </a:r>
            <a:r>
              <a:rPr kumimoji="1" lang="en-US" altLang="ja-JP" sz="1200" dirty="0" err="1" smtClean="0">
                <a:solidFill>
                  <a:srgbClr val="7030A0"/>
                </a:solidFill>
                <a:latin typeface="HGSｺﾞｼｯｸE" pitchFamily="50" charset="-128"/>
                <a:ea typeface="HGSｺﾞｼｯｸE" pitchFamily="50" charset="-128"/>
              </a:rPr>
              <a:t>mBq</a:t>
            </a:r>
            <a:r>
              <a:rPr kumimoji="1" lang="en-US" altLang="ja-JP" sz="1200" dirty="0" smtClean="0">
                <a:solidFill>
                  <a:srgbClr val="7030A0"/>
                </a:solidFill>
                <a:latin typeface="HGSｺﾞｼｯｸE" pitchFamily="50" charset="-128"/>
                <a:ea typeface="HGSｺﾞｼｯｸE" pitchFamily="50" charset="-128"/>
              </a:rPr>
              <a:t>/L</a:t>
            </a:r>
            <a:endParaRPr kumimoji="1" lang="ja-JP" altLang="en-US" sz="1200" dirty="0">
              <a:solidFill>
                <a:srgbClr val="7030A0"/>
              </a:solidFill>
              <a:latin typeface="HGSｺﾞｼｯｸE" pitchFamily="50" charset="-128"/>
              <a:ea typeface="HGSｺﾞｼｯｸE" pitchFamily="50" charset="-128"/>
            </a:endParaRPr>
          </a:p>
        </p:txBody>
      </p:sp>
      <p:cxnSp>
        <p:nvCxnSpPr>
          <p:cNvPr id="22" name="直線矢印コネクタ 21"/>
          <p:cNvCxnSpPr/>
          <p:nvPr/>
        </p:nvCxnSpPr>
        <p:spPr>
          <a:xfrm flipH="1" flipV="1">
            <a:off x="5364088" y="4149080"/>
            <a:ext cx="1497153" cy="86409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62247" y="304898"/>
            <a:ext cx="3858749" cy="461665"/>
          </a:xfrm>
          <a:prstGeom prst="rect">
            <a:avLst/>
          </a:prstGeom>
          <a:noFill/>
        </p:spPr>
        <p:txBody>
          <a:bodyPr wrap="none" rtlCol="0">
            <a:spAutoFit/>
          </a:bodyPr>
          <a:lstStyle/>
          <a:p>
            <a:r>
              <a:rPr kumimoji="1" lang="ja-JP" altLang="en-US" sz="2400" dirty="0" smtClean="0"/>
              <a:t>溶存態中の</a:t>
            </a:r>
            <a:r>
              <a:rPr kumimoji="1" lang="en-US" altLang="ja-JP" sz="2400" baseline="30000" dirty="0" smtClean="0"/>
              <a:t>137</a:t>
            </a:r>
            <a:r>
              <a:rPr kumimoji="1" lang="en-US" altLang="ja-JP" sz="2400" dirty="0" smtClean="0"/>
              <a:t>Cs</a:t>
            </a:r>
            <a:r>
              <a:rPr kumimoji="1" lang="ja-JP" altLang="en-US" sz="2400" dirty="0" smtClean="0"/>
              <a:t>の流域変動</a:t>
            </a:r>
            <a:endParaRPr kumimoji="1" lang="en-US" altLang="ja-JP" sz="2400" dirty="0" smtClean="0"/>
          </a:p>
        </p:txBody>
      </p:sp>
      <p:sp>
        <p:nvSpPr>
          <p:cNvPr id="2" name="テキスト ボックス 1"/>
          <p:cNvSpPr txBox="1"/>
          <p:nvPr/>
        </p:nvSpPr>
        <p:spPr>
          <a:xfrm rot="-5400000">
            <a:off x="4601498" y="6055588"/>
            <a:ext cx="744627" cy="307777"/>
          </a:xfrm>
          <a:prstGeom prst="rect">
            <a:avLst/>
          </a:prstGeom>
          <a:solidFill>
            <a:schemeClr val="bg1"/>
          </a:solidFill>
        </p:spPr>
        <p:txBody>
          <a:bodyPr wrap="none" rtlCol="0">
            <a:spAutoFit/>
          </a:bodyPr>
          <a:lstStyle/>
          <a:p>
            <a:r>
              <a:rPr kumimoji="1" lang="en-US" altLang="ja-JP" sz="1400" dirty="0" err="1" smtClean="0"/>
              <a:t>Syouwa</a:t>
            </a:r>
            <a:endParaRPr kumimoji="1" lang="ja-JP" altLang="en-US" sz="1400" dirty="0"/>
          </a:p>
        </p:txBody>
      </p:sp>
    </p:spTree>
    <p:extLst>
      <p:ext uri="{BB962C8B-B14F-4D97-AF65-F5344CB8AC3E}">
        <p14:creationId xmlns:p14="http://schemas.microsoft.com/office/powerpoint/2010/main" val="580403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234534"/>
            <a:ext cx="6048672" cy="523220"/>
          </a:xfrm>
          <a:prstGeom prst="rect">
            <a:avLst/>
          </a:prstGeom>
          <a:noFill/>
        </p:spPr>
        <p:txBody>
          <a:bodyPr wrap="square" rtlCol="0">
            <a:spAutoFit/>
          </a:bodyPr>
          <a:lstStyle/>
          <a:p>
            <a:r>
              <a:rPr kumimoji="1" lang="en-US" altLang="ja-JP" sz="2800" baseline="30000" dirty="0" smtClean="0"/>
              <a:t>137</a:t>
            </a:r>
            <a:r>
              <a:rPr kumimoji="1" lang="en-US" altLang="ja-JP" sz="2800" dirty="0" smtClean="0"/>
              <a:t>Cs</a:t>
            </a:r>
            <a:r>
              <a:rPr kumimoji="1" lang="ja-JP" altLang="en-US" sz="2800" dirty="0" smtClean="0"/>
              <a:t>の河川水中</a:t>
            </a:r>
            <a:r>
              <a:rPr lang="ja-JP" altLang="en-US" sz="2800" dirty="0" smtClean="0"/>
              <a:t>での移行過程の検討</a:t>
            </a:r>
            <a:endParaRPr kumimoji="1" lang="ja-JP" altLang="en-US" sz="2800" dirty="0"/>
          </a:p>
        </p:txBody>
      </p:sp>
      <p:sp>
        <p:nvSpPr>
          <p:cNvPr id="3" name="テキスト ボックス 2"/>
          <p:cNvSpPr txBox="1"/>
          <p:nvPr/>
        </p:nvSpPr>
        <p:spPr>
          <a:xfrm>
            <a:off x="594625" y="994893"/>
            <a:ext cx="8225847" cy="5324535"/>
          </a:xfrm>
          <a:prstGeom prst="rect">
            <a:avLst/>
          </a:prstGeom>
          <a:noFill/>
        </p:spPr>
        <p:txBody>
          <a:bodyPr wrap="square" rtlCol="0">
            <a:spAutoFit/>
          </a:bodyPr>
          <a:lstStyle/>
          <a:p>
            <a:r>
              <a:rPr kumimoji="1" lang="en-US" altLang="ja-JP" sz="2000" dirty="0" smtClean="0"/>
              <a:t>2012</a:t>
            </a:r>
            <a:r>
              <a:rPr kumimoji="1" lang="ja-JP" altLang="en-US" sz="2000" dirty="0" smtClean="0"/>
              <a:t>年</a:t>
            </a:r>
            <a:r>
              <a:rPr kumimoji="1" lang="en-US" altLang="ja-JP" sz="2000" dirty="0" smtClean="0"/>
              <a:t>5</a:t>
            </a:r>
            <a:r>
              <a:rPr kumimoji="1" lang="ja-JP" altLang="en-US" sz="2000" dirty="0" smtClean="0"/>
              <a:t>月～</a:t>
            </a:r>
            <a:r>
              <a:rPr kumimoji="1" lang="en-US" altLang="ja-JP" sz="2000" dirty="0" smtClean="0"/>
              <a:t>2013</a:t>
            </a:r>
            <a:r>
              <a:rPr kumimoji="1" lang="ja-JP" altLang="en-US" sz="2000" dirty="0" smtClean="0"/>
              <a:t>年</a:t>
            </a:r>
            <a:r>
              <a:rPr kumimoji="1" lang="en-US" altLang="ja-JP" sz="2000" dirty="0" smtClean="0"/>
              <a:t>3</a:t>
            </a:r>
            <a:r>
              <a:rPr kumimoji="1" lang="ja-JP" altLang="en-US" sz="2000" dirty="0" smtClean="0"/>
              <a:t>月の期間</a:t>
            </a:r>
            <a:endParaRPr kumimoji="1" lang="en-US" altLang="ja-JP" sz="2000" dirty="0" smtClean="0"/>
          </a:p>
          <a:p>
            <a:pPr marL="441325" indent="-441325"/>
            <a:r>
              <a:rPr lang="en-US" altLang="ja-JP" sz="2000" dirty="0"/>
              <a:t>	</a:t>
            </a:r>
            <a:r>
              <a:rPr lang="ja-JP" altLang="en-US" sz="2000" dirty="0" smtClean="0"/>
              <a:t>浮遊砂サンプラーの結果</a:t>
            </a:r>
            <a:endParaRPr lang="en-US" altLang="ja-JP" sz="2000" dirty="0" smtClean="0"/>
          </a:p>
          <a:p>
            <a:pPr marL="441325" indent="-441325"/>
            <a:r>
              <a:rPr kumimoji="1" lang="en-US" altLang="ja-JP" sz="2000" dirty="0"/>
              <a:t>	</a:t>
            </a:r>
            <a:r>
              <a:rPr kumimoji="1" lang="en-US" altLang="ja-JP" sz="2000" dirty="0" smtClean="0"/>
              <a:t>	</a:t>
            </a:r>
            <a:r>
              <a:rPr kumimoji="1" lang="ja-JP" altLang="en-US" sz="2000" dirty="0" smtClean="0"/>
              <a:t>長期的には減少傾向が観測される→</a:t>
            </a:r>
            <a:r>
              <a:rPr kumimoji="1" lang="en-US" altLang="ja-JP" sz="2000" dirty="0" smtClean="0"/>
              <a:t>1/5</a:t>
            </a:r>
            <a:r>
              <a:rPr kumimoji="1" lang="ja-JP" altLang="en-US" sz="2000" dirty="0" smtClean="0"/>
              <a:t>程度まで減少している</a:t>
            </a:r>
            <a:endParaRPr kumimoji="1" lang="en-US" altLang="ja-JP" sz="2000" dirty="0" smtClean="0"/>
          </a:p>
          <a:p>
            <a:pPr marL="441325" indent="-441325"/>
            <a:r>
              <a:rPr lang="en-US" altLang="ja-JP" sz="2000" dirty="0"/>
              <a:t>	</a:t>
            </a:r>
            <a:r>
              <a:rPr lang="ja-JP" altLang="en-US" sz="2000" dirty="0"/>
              <a:t>採取</a:t>
            </a:r>
            <a:r>
              <a:rPr lang="ja-JP" altLang="en-US" sz="2000" dirty="0" smtClean="0"/>
              <a:t>した河川中の浮遊物質の結果</a:t>
            </a:r>
            <a:endParaRPr lang="en-US" altLang="ja-JP" sz="2000" dirty="0" smtClean="0"/>
          </a:p>
          <a:p>
            <a:pPr marL="441325" indent="-441325"/>
            <a:r>
              <a:rPr kumimoji="1" lang="en-US" altLang="ja-JP" sz="2000" dirty="0"/>
              <a:t>	</a:t>
            </a:r>
            <a:r>
              <a:rPr kumimoji="1" lang="en-US" altLang="ja-JP" sz="2000" dirty="0" smtClean="0"/>
              <a:t>	</a:t>
            </a:r>
            <a:r>
              <a:rPr kumimoji="1" lang="ja-JP" altLang="en-US" sz="2000" dirty="0" smtClean="0"/>
              <a:t>その日、降雨時には高濃度に、晴天時は低濃度に変動している</a:t>
            </a:r>
            <a:endParaRPr kumimoji="1" lang="en-US" altLang="ja-JP" sz="2000" dirty="0" smtClean="0"/>
          </a:p>
          <a:p>
            <a:pPr marL="441325" indent="-441325"/>
            <a:endParaRPr lang="en-US" altLang="ja-JP" sz="2000" dirty="0"/>
          </a:p>
          <a:p>
            <a:pPr marL="441325" indent="-441325"/>
            <a:r>
              <a:rPr kumimoji="1" lang="en-US" altLang="ja-JP" sz="2000" dirty="0" smtClean="0"/>
              <a:t>	</a:t>
            </a:r>
            <a:r>
              <a:rPr kumimoji="1" lang="ja-JP" altLang="en-US" sz="2000" dirty="0" smtClean="0"/>
              <a:t>降雨時には道路上の埃塵などが供給源となっているのか</a:t>
            </a:r>
            <a:endParaRPr kumimoji="1" lang="en-US" altLang="ja-JP" sz="2000" dirty="0" smtClean="0"/>
          </a:p>
          <a:p>
            <a:pPr marL="441325" indent="-441325"/>
            <a:endParaRPr lang="en-US" altLang="ja-JP" sz="2000" dirty="0"/>
          </a:p>
          <a:p>
            <a:pPr marL="441325" indent="-441325"/>
            <a:r>
              <a:rPr kumimoji="1" lang="en-US" altLang="ja-JP" sz="2000" dirty="0" smtClean="0"/>
              <a:t>	</a:t>
            </a:r>
            <a:r>
              <a:rPr kumimoji="1" lang="ja-JP" altLang="en-US" sz="2000" dirty="0" smtClean="0"/>
              <a:t>浮遊物質と溶存態に相関関係が有る</a:t>
            </a:r>
            <a:endParaRPr kumimoji="1" lang="en-US" altLang="ja-JP" sz="2000" dirty="0" smtClean="0"/>
          </a:p>
          <a:p>
            <a:pPr marL="441325" indent="-441325"/>
            <a:r>
              <a:rPr lang="en-US" altLang="ja-JP" sz="2000" dirty="0"/>
              <a:t>	</a:t>
            </a:r>
            <a:r>
              <a:rPr lang="en-US" altLang="ja-JP" sz="2000" dirty="0" smtClean="0"/>
              <a:t>	</a:t>
            </a:r>
            <a:r>
              <a:rPr lang="ja-JP" altLang="en-US" sz="2000" dirty="0" smtClean="0"/>
              <a:t>その比は</a:t>
            </a:r>
            <a:r>
              <a:rPr lang="en-US" altLang="ja-JP" sz="2000" dirty="0" err="1" smtClean="0"/>
              <a:t>dm</a:t>
            </a:r>
            <a:r>
              <a:rPr lang="en-US" altLang="ja-JP" sz="2000" dirty="0" smtClean="0"/>
              <a:t>/</a:t>
            </a:r>
            <a:r>
              <a:rPr lang="en-US" altLang="ja-JP" sz="2000" dirty="0" err="1" smtClean="0"/>
              <a:t>ss</a:t>
            </a:r>
            <a:r>
              <a:rPr lang="en-US" altLang="ja-JP" sz="2000" dirty="0" smtClean="0"/>
              <a:t> = 2.62×10</a:t>
            </a:r>
            <a:r>
              <a:rPr lang="en-US" altLang="ja-JP" sz="2000" baseline="30000" dirty="0" smtClean="0"/>
              <a:t>-5</a:t>
            </a:r>
          </a:p>
          <a:p>
            <a:pPr marL="441325" indent="-441325"/>
            <a:endParaRPr kumimoji="1" lang="en-US" altLang="ja-JP" sz="2000" dirty="0"/>
          </a:p>
          <a:p>
            <a:pPr marL="441325" indent="-441325"/>
            <a:r>
              <a:rPr lang="ja-JP" altLang="en-US" sz="2000" dirty="0"/>
              <a:t>流域</a:t>
            </a:r>
            <a:r>
              <a:rPr lang="ja-JP" altLang="en-US" sz="2000" dirty="0" smtClean="0"/>
              <a:t>調査</a:t>
            </a:r>
            <a:endParaRPr lang="en-US" altLang="ja-JP" sz="2000" dirty="0" smtClean="0"/>
          </a:p>
          <a:p>
            <a:pPr marL="441325" indent="-441325"/>
            <a:r>
              <a:rPr kumimoji="1" lang="en-US" altLang="ja-JP" sz="2000" dirty="0"/>
              <a:t>	</a:t>
            </a:r>
            <a:r>
              <a:rPr kumimoji="1" lang="ja-JP" altLang="en-US" sz="2000" dirty="0" smtClean="0"/>
              <a:t>溶存態の濃度は北千葉導水の注入地点の上流と下流で明らかな変化があり、下流で大きく減少が観測される</a:t>
            </a:r>
            <a:endParaRPr lang="en-US" altLang="ja-JP" sz="2000" dirty="0"/>
          </a:p>
          <a:p>
            <a:pPr marL="441325" indent="-441325"/>
            <a:r>
              <a:rPr kumimoji="1" lang="en-US" altLang="ja-JP" sz="2000" dirty="0"/>
              <a:t>	</a:t>
            </a:r>
            <a:r>
              <a:rPr kumimoji="1" lang="ja-JP" altLang="en-US" sz="2000" dirty="0" smtClean="0"/>
              <a:t>同様に地金掘の下流で上昇が観測される</a:t>
            </a:r>
            <a:endParaRPr kumimoji="1" lang="en-US" altLang="ja-JP" sz="2000" dirty="0" smtClean="0"/>
          </a:p>
          <a:p>
            <a:pPr marL="441325" indent="-441325"/>
            <a:r>
              <a:rPr lang="en-US" altLang="ja-JP" sz="2000" dirty="0"/>
              <a:t>	</a:t>
            </a:r>
            <a:r>
              <a:rPr lang="en-US" altLang="ja-JP" sz="2000" dirty="0" smtClean="0"/>
              <a:t>	</a:t>
            </a:r>
            <a:r>
              <a:rPr lang="ja-JP" altLang="en-US" sz="2000" dirty="0" smtClean="0"/>
              <a:t>河川水の流入とその流入水の持つ放射性セシウムの濃度によって変化が観測された。</a:t>
            </a:r>
            <a:endParaRPr kumimoji="1" lang="en-US" altLang="ja-JP" sz="2000" dirty="0" smtClean="0"/>
          </a:p>
        </p:txBody>
      </p:sp>
    </p:spTree>
    <p:extLst>
      <p:ext uri="{BB962C8B-B14F-4D97-AF65-F5344CB8AC3E}">
        <p14:creationId xmlns:p14="http://schemas.microsoft.com/office/powerpoint/2010/main" val="475364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en-US" altLang="ja-JP" baseline="30000" dirty="0" smtClean="0">
                <a:solidFill>
                  <a:schemeClr val="bg1">
                    <a:lumMod val="65000"/>
                  </a:schemeClr>
                </a:solidFill>
              </a:rPr>
              <a:t>137</a:t>
            </a:r>
            <a:r>
              <a:rPr kumimoji="1" lang="en-US" altLang="ja-JP" dirty="0" smtClean="0">
                <a:solidFill>
                  <a:schemeClr val="bg1">
                    <a:lumMod val="65000"/>
                  </a:schemeClr>
                </a:solidFill>
              </a:rPr>
              <a:t>Cs</a:t>
            </a:r>
            <a:r>
              <a:rPr lang="ja-JP" altLang="en-US" dirty="0" smtClean="0">
                <a:solidFill>
                  <a:schemeClr val="bg1">
                    <a:lumMod val="65000"/>
                  </a:schemeClr>
                </a:solidFill>
              </a:rPr>
              <a:t>をトレーサにして分かること</a:t>
            </a:r>
            <a:endParaRPr kumimoji="1" lang="ja-JP" altLang="en-US" dirty="0">
              <a:solidFill>
                <a:schemeClr val="bg1">
                  <a:lumMod val="65000"/>
                </a:schemeClr>
              </a:solidFill>
            </a:endParaRPr>
          </a:p>
        </p:txBody>
      </p:sp>
      <p:sp>
        <p:nvSpPr>
          <p:cNvPr id="3" name="コンテンツ プレースホルダー 2"/>
          <p:cNvSpPr>
            <a:spLocks noGrp="1"/>
          </p:cNvSpPr>
          <p:nvPr>
            <p:ph idx="1"/>
          </p:nvPr>
        </p:nvSpPr>
        <p:spPr>
          <a:xfrm>
            <a:off x="467544" y="1196753"/>
            <a:ext cx="8229600" cy="3960440"/>
          </a:xfrm>
        </p:spPr>
        <p:txBody>
          <a:bodyPr>
            <a:normAutofit/>
          </a:bodyPr>
          <a:lstStyle/>
          <a:p>
            <a:r>
              <a:rPr kumimoji="1" lang="ja-JP" altLang="en-US" dirty="0" smtClean="0">
                <a:solidFill>
                  <a:schemeClr val="bg1">
                    <a:lumMod val="65000"/>
                  </a:schemeClr>
                </a:solidFill>
              </a:rPr>
              <a:t>浮遊砂サンプラーを用いた２週間の平均変動</a:t>
            </a:r>
            <a:endParaRPr kumimoji="1" lang="en-US" altLang="ja-JP" dirty="0" smtClean="0">
              <a:solidFill>
                <a:schemeClr val="bg1">
                  <a:lumMod val="65000"/>
                </a:schemeClr>
              </a:solidFill>
            </a:endParaRPr>
          </a:p>
          <a:p>
            <a:r>
              <a:rPr lang="ja-JP" altLang="en-US" dirty="0" smtClean="0">
                <a:solidFill>
                  <a:schemeClr val="bg1">
                    <a:lumMod val="65000"/>
                  </a:schemeClr>
                </a:solidFill>
              </a:rPr>
              <a:t>採取</a:t>
            </a:r>
            <a:r>
              <a:rPr lang="ja-JP" altLang="en-US" dirty="0">
                <a:solidFill>
                  <a:schemeClr val="bg1">
                    <a:lumMod val="65000"/>
                  </a:schemeClr>
                </a:solidFill>
              </a:rPr>
              <a:t>した</a:t>
            </a:r>
            <a:r>
              <a:rPr lang="ja-JP" altLang="en-US" dirty="0" smtClean="0">
                <a:solidFill>
                  <a:schemeClr val="bg1">
                    <a:lumMod val="65000"/>
                  </a:schemeClr>
                </a:solidFill>
              </a:rPr>
              <a:t>河川水中の浮遊物質の経時変動</a:t>
            </a:r>
            <a:endParaRPr lang="en-US" altLang="ja-JP" dirty="0" smtClean="0">
              <a:solidFill>
                <a:schemeClr val="bg1">
                  <a:lumMod val="65000"/>
                </a:schemeClr>
              </a:solidFill>
            </a:endParaRPr>
          </a:p>
          <a:p>
            <a:r>
              <a:rPr lang="ja-JP" altLang="en-US" dirty="0" smtClean="0">
                <a:solidFill>
                  <a:schemeClr val="bg1">
                    <a:lumMod val="65000"/>
                  </a:schemeClr>
                </a:solidFill>
              </a:rPr>
              <a:t>採取</a:t>
            </a:r>
            <a:r>
              <a:rPr lang="ja-JP" altLang="en-US" dirty="0">
                <a:solidFill>
                  <a:schemeClr val="bg1">
                    <a:lumMod val="65000"/>
                  </a:schemeClr>
                </a:solidFill>
              </a:rPr>
              <a:t>した河川水中の浮遊</a:t>
            </a:r>
            <a:r>
              <a:rPr lang="ja-JP" altLang="en-US" dirty="0" smtClean="0">
                <a:solidFill>
                  <a:schemeClr val="bg1">
                    <a:lumMod val="65000"/>
                  </a:schemeClr>
                </a:solidFill>
              </a:rPr>
              <a:t>物質と溶存態の関係</a:t>
            </a:r>
            <a:endParaRPr lang="en-US" altLang="ja-JP" dirty="0" smtClean="0">
              <a:solidFill>
                <a:schemeClr val="bg1">
                  <a:lumMod val="65000"/>
                </a:schemeClr>
              </a:solidFill>
            </a:endParaRPr>
          </a:p>
          <a:p>
            <a:r>
              <a:rPr lang="ja-JP" altLang="en-US" dirty="0" smtClean="0">
                <a:solidFill>
                  <a:schemeClr val="bg1">
                    <a:lumMod val="65000"/>
                  </a:schemeClr>
                </a:solidFill>
              </a:rPr>
              <a:t>降雨時の浮遊物質のソースは</a:t>
            </a:r>
            <a:r>
              <a:rPr kumimoji="1" lang="ja-JP" altLang="en-US" dirty="0" smtClean="0">
                <a:solidFill>
                  <a:schemeClr val="bg1">
                    <a:lumMod val="65000"/>
                  </a:schemeClr>
                </a:solidFill>
              </a:rPr>
              <a:t>河底土または</a:t>
            </a:r>
            <a:r>
              <a:rPr lang="ja-JP" altLang="ja-JP" dirty="0" smtClean="0">
                <a:solidFill>
                  <a:schemeClr val="bg1">
                    <a:lumMod val="65000"/>
                  </a:schemeClr>
                </a:solidFill>
              </a:rPr>
              <a:t>道路塵埃</a:t>
            </a:r>
            <a:endParaRPr lang="en-US" altLang="ja-JP" dirty="0" smtClean="0">
              <a:solidFill>
                <a:schemeClr val="bg1">
                  <a:lumMod val="65000"/>
                </a:schemeClr>
              </a:solidFill>
            </a:endParaRPr>
          </a:p>
          <a:p>
            <a:r>
              <a:rPr kumimoji="1" lang="ja-JP" altLang="en-US" dirty="0" smtClean="0">
                <a:solidFill>
                  <a:schemeClr val="bg1">
                    <a:lumMod val="65000"/>
                  </a:schemeClr>
                </a:solidFill>
              </a:rPr>
              <a:t>流域変動</a:t>
            </a:r>
            <a:endParaRPr kumimoji="1" lang="en-US" altLang="ja-JP" dirty="0" smtClean="0">
              <a:solidFill>
                <a:schemeClr val="bg1">
                  <a:lumMod val="65000"/>
                </a:schemeClr>
              </a:solidFill>
            </a:endParaRPr>
          </a:p>
        </p:txBody>
      </p:sp>
      <p:sp>
        <p:nvSpPr>
          <p:cNvPr id="4" name="タイトル 1"/>
          <p:cNvSpPr txBox="1">
            <a:spLocks/>
          </p:cNvSpPr>
          <p:nvPr/>
        </p:nvSpPr>
        <p:spPr>
          <a:xfrm>
            <a:off x="734888" y="5243190"/>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baseline="30000" dirty="0" smtClean="0"/>
              <a:t>129</a:t>
            </a:r>
            <a:r>
              <a:rPr lang="en-US" altLang="ja-JP" dirty="0" smtClean="0"/>
              <a:t>I</a:t>
            </a:r>
            <a:r>
              <a:rPr lang="ja-JP" altLang="en-US" dirty="0" smtClean="0"/>
              <a:t>は環境トレーサとして有効か？</a:t>
            </a:r>
            <a:endParaRPr lang="ja-JP" altLang="en-US" dirty="0"/>
          </a:p>
        </p:txBody>
      </p:sp>
      <p:sp>
        <p:nvSpPr>
          <p:cNvPr id="5" name="コンテンツ プレースホルダー 2"/>
          <p:cNvSpPr txBox="1">
            <a:spLocks/>
          </p:cNvSpPr>
          <p:nvPr/>
        </p:nvSpPr>
        <p:spPr>
          <a:xfrm>
            <a:off x="467544" y="6049850"/>
            <a:ext cx="8229600" cy="64807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dirty="0" smtClean="0"/>
              <a:t>溶存態のみ</a:t>
            </a:r>
            <a:r>
              <a:rPr lang="ja-JP" altLang="en-US" dirty="0"/>
              <a:t>測定</a:t>
            </a:r>
            <a:endParaRPr lang="en-US" altLang="ja-JP" dirty="0" smtClean="0"/>
          </a:p>
        </p:txBody>
      </p:sp>
    </p:spTree>
    <p:extLst>
      <p:ext uri="{BB962C8B-B14F-4D97-AF65-F5344CB8AC3E}">
        <p14:creationId xmlns:p14="http://schemas.microsoft.com/office/powerpoint/2010/main" val="42181667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AMS</a:t>
            </a:r>
            <a:r>
              <a:rPr kumimoji="1" lang="ja-JP" altLang="en-US" dirty="0" smtClean="0"/>
              <a:t>用試料前処理</a:t>
            </a:r>
            <a:endParaRPr kumimoji="1" lang="ja-JP" altLang="en-US" dirty="0"/>
          </a:p>
        </p:txBody>
      </p:sp>
      <p:pic>
        <p:nvPicPr>
          <p:cNvPr id="1027" name="Picture 3" descr="C:\Users\SuekiLab\Desktop\重要：卒論\卒画像\AMS試料処理.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340768"/>
            <a:ext cx="8688314" cy="4752528"/>
          </a:xfrm>
          <a:prstGeom prst="rect">
            <a:avLst/>
          </a:prstGeom>
          <a:noFill/>
          <a:extLst>
            <a:ext uri="{909E8E84-426E-40DD-AFC4-6F175D3DCCD1}">
              <a14:hiddenFill xmlns:a14="http://schemas.microsoft.com/office/drawing/2010/main">
                <a:solidFill>
                  <a:srgbClr val="FFFFFF"/>
                </a:solidFill>
              </a14:hiddenFill>
            </a:ext>
          </a:extLst>
        </p:spPr>
      </p:pic>
      <p:sp>
        <p:nvSpPr>
          <p:cNvPr id="7" name="屈折矢印 6"/>
          <p:cNvSpPr/>
          <p:nvPr/>
        </p:nvSpPr>
        <p:spPr>
          <a:xfrm rot="5400000">
            <a:off x="2824922" y="6076834"/>
            <a:ext cx="536108" cy="365760"/>
          </a:xfrm>
          <a:prstGeom prst="bent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8" name="正方形/長方形 7"/>
          <p:cNvSpPr/>
          <p:nvPr/>
        </p:nvSpPr>
        <p:spPr>
          <a:xfrm>
            <a:off x="3304792" y="6259714"/>
            <a:ext cx="1809085" cy="369332"/>
          </a:xfrm>
          <a:prstGeom prst="rect">
            <a:avLst/>
          </a:prstGeom>
        </p:spPr>
        <p:txBody>
          <a:bodyPr wrap="none">
            <a:spAutoFit/>
          </a:bodyPr>
          <a:lstStyle/>
          <a:p>
            <a:r>
              <a:rPr lang="ja-JP" altLang="en-US" dirty="0"/>
              <a:t>東</a:t>
            </a:r>
            <a:r>
              <a:rPr lang="ja-JP" altLang="en-US" dirty="0" smtClean="0"/>
              <a:t>大</a:t>
            </a:r>
            <a:r>
              <a:rPr lang="en-US" altLang="ja-JP" dirty="0" smtClean="0"/>
              <a:t>MALT-AMS</a:t>
            </a:r>
            <a:endParaRPr lang="ja-JP" altLang="en-US" dirty="0"/>
          </a:p>
        </p:txBody>
      </p:sp>
      <p:sp>
        <p:nvSpPr>
          <p:cNvPr id="3" name="正方形/長方形 2"/>
          <p:cNvSpPr/>
          <p:nvPr/>
        </p:nvSpPr>
        <p:spPr>
          <a:xfrm>
            <a:off x="1043608" y="1340768"/>
            <a:ext cx="936104" cy="216024"/>
          </a:xfrm>
          <a:prstGeom prst="rect">
            <a:avLst/>
          </a:prstGeom>
          <a:noFill/>
          <a:ln w="317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4" name="正方形/長方形 3"/>
          <p:cNvSpPr/>
          <p:nvPr/>
        </p:nvSpPr>
        <p:spPr>
          <a:xfrm>
            <a:off x="2555776" y="5733691"/>
            <a:ext cx="864096" cy="258404"/>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558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494184"/>
            <a:ext cx="8229600" cy="990600"/>
          </a:xfrm>
        </p:spPr>
        <p:txBody>
          <a:bodyPr/>
          <a:lstStyle/>
          <a:p>
            <a:r>
              <a:rPr lang="ja-JP" altLang="en-US" dirty="0"/>
              <a:t>東</a:t>
            </a:r>
            <a:r>
              <a:rPr lang="ja-JP" altLang="en-US" dirty="0" smtClean="0"/>
              <a:t>大</a:t>
            </a:r>
            <a:r>
              <a:rPr lang="en-US" altLang="ja-JP" dirty="0" smtClean="0"/>
              <a:t>MALT-AMS</a:t>
            </a:r>
            <a:r>
              <a:rPr lang="ja-JP" altLang="en-US" dirty="0" smtClean="0"/>
              <a:t>装置</a:t>
            </a:r>
            <a:endParaRPr kumimoji="1" lang="ja-JP" altLang="en-US" dirty="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741" y="1700808"/>
            <a:ext cx="6974162" cy="4875891"/>
          </a:xfrm>
          <a:prstGeom prst="rect">
            <a:avLst/>
          </a:prstGeom>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010878" y="1916833"/>
            <a:ext cx="2665578" cy="255769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5828184" y="1658399"/>
            <a:ext cx="3061302" cy="2864920"/>
          </a:xfrm>
          <a:prstGeom prst="rect">
            <a:avLst/>
          </a:prstGeom>
          <a:solidFill>
            <a:schemeClr val="lt1">
              <a:alpha val="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 name="正方形/長方形 4"/>
          <p:cNvSpPr/>
          <p:nvPr/>
        </p:nvSpPr>
        <p:spPr>
          <a:xfrm>
            <a:off x="5794566" y="1289067"/>
            <a:ext cx="1869423" cy="369332"/>
          </a:xfrm>
          <a:prstGeom prst="rect">
            <a:avLst/>
          </a:prstGeom>
        </p:spPr>
        <p:txBody>
          <a:bodyPr wrap="none">
            <a:spAutoFit/>
          </a:bodyPr>
          <a:lstStyle/>
          <a:p>
            <a:r>
              <a:rPr lang="ja-JP" altLang="en-US" dirty="0" smtClean="0"/>
              <a:t>スペクトルの一例</a:t>
            </a:r>
            <a:endParaRPr lang="ja-JP" altLang="en-US" dirty="0"/>
          </a:p>
        </p:txBody>
      </p:sp>
      <p:sp>
        <p:nvSpPr>
          <p:cNvPr id="6" name="正方形/長方形 5"/>
          <p:cNvSpPr/>
          <p:nvPr/>
        </p:nvSpPr>
        <p:spPr>
          <a:xfrm>
            <a:off x="6372200" y="3861048"/>
            <a:ext cx="2095445" cy="369332"/>
          </a:xfrm>
          <a:prstGeom prst="rect">
            <a:avLst/>
          </a:prstGeom>
        </p:spPr>
        <p:txBody>
          <a:bodyPr wrap="none">
            <a:spAutoFit/>
          </a:bodyPr>
          <a:lstStyle/>
          <a:p>
            <a:r>
              <a:rPr lang="en-US" altLang="ja-JP" dirty="0" smtClean="0"/>
              <a:t>Sampling point(ⅵ)</a:t>
            </a:r>
            <a:endParaRPr lang="ja-JP" altLang="en-US" dirty="0"/>
          </a:p>
        </p:txBody>
      </p:sp>
      <p:sp>
        <p:nvSpPr>
          <p:cNvPr id="7" name="正方形/長方形 6"/>
          <p:cNvSpPr/>
          <p:nvPr/>
        </p:nvSpPr>
        <p:spPr>
          <a:xfrm>
            <a:off x="6985598" y="5157192"/>
            <a:ext cx="678391" cy="369332"/>
          </a:xfrm>
          <a:prstGeom prst="rect">
            <a:avLst/>
          </a:prstGeom>
          <a:ln w="19050">
            <a:solidFill>
              <a:schemeClr val="accent2"/>
            </a:solidFill>
          </a:ln>
        </p:spPr>
        <p:txBody>
          <a:bodyPr wrap="none">
            <a:spAutoFit/>
          </a:bodyPr>
          <a:lstStyle/>
          <a:p>
            <a:r>
              <a:rPr lang="en-US" altLang="ja-JP" baseline="30000" dirty="0" smtClean="0">
                <a:latin typeface="HGP明朝E" pitchFamily="18" charset="-128"/>
                <a:ea typeface="HGP明朝E" pitchFamily="18" charset="-128"/>
              </a:rPr>
              <a:t>129</a:t>
            </a:r>
            <a:r>
              <a:rPr lang="en-US" altLang="ja-JP" dirty="0" smtClean="0">
                <a:latin typeface="HGP明朝E" pitchFamily="18" charset="-128"/>
                <a:ea typeface="HGP明朝E" pitchFamily="18" charset="-128"/>
              </a:rPr>
              <a:t>I</a:t>
            </a:r>
            <a:r>
              <a:rPr lang="en-US" altLang="ja-JP" baseline="30000" dirty="0" smtClean="0">
                <a:latin typeface="HGP明朝E" pitchFamily="18" charset="-128"/>
                <a:ea typeface="HGP明朝E" pitchFamily="18" charset="-128"/>
              </a:rPr>
              <a:t>7+</a:t>
            </a:r>
            <a:endParaRPr lang="ja-JP" altLang="en-US" baseline="30000" dirty="0">
              <a:latin typeface="HGP明朝E" pitchFamily="18" charset="-128"/>
              <a:ea typeface="HGP明朝E" pitchFamily="18" charset="-128"/>
            </a:endParaRPr>
          </a:p>
        </p:txBody>
      </p:sp>
    </p:spTree>
    <p:extLst>
      <p:ext uri="{BB962C8B-B14F-4D97-AF65-F5344CB8AC3E}">
        <p14:creationId xmlns:p14="http://schemas.microsoft.com/office/powerpoint/2010/main" val="28352428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038" y="824197"/>
            <a:ext cx="6035040" cy="6035040"/>
          </a:xfrm>
          <a:prstGeom prst="rect">
            <a:avLst/>
          </a:prstGeom>
        </p:spPr>
      </p:pic>
      <p:grpSp>
        <p:nvGrpSpPr>
          <p:cNvPr id="14" name="グループ化 13"/>
          <p:cNvGrpSpPr/>
          <p:nvPr/>
        </p:nvGrpSpPr>
        <p:grpSpPr>
          <a:xfrm>
            <a:off x="6084168" y="548680"/>
            <a:ext cx="2868179" cy="842862"/>
            <a:chOff x="1562986" y="3615070"/>
            <a:chExt cx="6669281" cy="1959879"/>
          </a:xfrm>
        </p:grpSpPr>
        <p:sp>
          <p:nvSpPr>
            <p:cNvPr id="5" name="フリーフォーム 4"/>
            <p:cNvSpPr/>
            <p:nvPr/>
          </p:nvSpPr>
          <p:spPr>
            <a:xfrm>
              <a:off x="1562986" y="3615070"/>
              <a:ext cx="6669281" cy="1959879"/>
            </a:xfrm>
            <a:custGeom>
              <a:avLst/>
              <a:gdLst>
                <a:gd name="connsiteX0" fmla="*/ 0 w 6669281"/>
                <a:gd name="connsiteY0" fmla="*/ 0 h 1959879"/>
                <a:gd name="connsiteX1" fmla="*/ 159488 w 6669281"/>
                <a:gd name="connsiteY1" fmla="*/ 233916 h 1959879"/>
                <a:gd name="connsiteX2" fmla="*/ 116958 w 6669281"/>
                <a:gd name="connsiteY2" fmla="*/ 520995 h 1959879"/>
                <a:gd name="connsiteX3" fmla="*/ 180754 w 6669281"/>
                <a:gd name="connsiteY3" fmla="*/ 637953 h 1959879"/>
                <a:gd name="connsiteX4" fmla="*/ 202019 w 6669281"/>
                <a:gd name="connsiteY4" fmla="*/ 712381 h 1959879"/>
                <a:gd name="connsiteX5" fmla="*/ 223284 w 6669281"/>
                <a:gd name="connsiteY5" fmla="*/ 808074 h 1959879"/>
                <a:gd name="connsiteX6" fmla="*/ 287079 w 6669281"/>
                <a:gd name="connsiteY6" fmla="*/ 946297 h 1959879"/>
                <a:gd name="connsiteX7" fmla="*/ 393405 w 6669281"/>
                <a:gd name="connsiteY7" fmla="*/ 1286539 h 1959879"/>
                <a:gd name="connsiteX8" fmla="*/ 542261 w 6669281"/>
                <a:gd name="connsiteY8" fmla="*/ 1307804 h 1959879"/>
                <a:gd name="connsiteX9" fmla="*/ 797442 w 6669281"/>
                <a:gd name="connsiteY9" fmla="*/ 1350335 h 1959879"/>
                <a:gd name="connsiteX10" fmla="*/ 1105786 w 6669281"/>
                <a:gd name="connsiteY10" fmla="*/ 1403497 h 1959879"/>
                <a:gd name="connsiteX11" fmla="*/ 1275907 w 6669281"/>
                <a:gd name="connsiteY11" fmla="*/ 1254642 h 1959879"/>
                <a:gd name="connsiteX12" fmla="*/ 1424763 w 6669281"/>
                <a:gd name="connsiteY12" fmla="*/ 1084521 h 1959879"/>
                <a:gd name="connsiteX13" fmla="*/ 1616149 w 6669281"/>
                <a:gd name="connsiteY13" fmla="*/ 1041990 h 1959879"/>
                <a:gd name="connsiteX14" fmla="*/ 1828800 w 6669281"/>
                <a:gd name="connsiteY14" fmla="*/ 1095153 h 1959879"/>
                <a:gd name="connsiteX15" fmla="*/ 2009554 w 6669281"/>
                <a:gd name="connsiteY15" fmla="*/ 1148316 h 1959879"/>
                <a:gd name="connsiteX16" fmla="*/ 2200940 w 6669281"/>
                <a:gd name="connsiteY16" fmla="*/ 1084521 h 1959879"/>
                <a:gd name="connsiteX17" fmla="*/ 2434856 w 6669281"/>
                <a:gd name="connsiteY17" fmla="*/ 1041990 h 1959879"/>
                <a:gd name="connsiteX18" fmla="*/ 2743200 w 6669281"/>
                <a:gd name="connsiteY18" fmla="*/ 1105786 h 1959879"/>
                <a:gd name="connsiteX19" fmla="*/ 3104707 w 6669281"/>
                <a:gd name="connsiteY19" fmla="*/ 1127051 h 1959879"/>
                <a:gd name="connsiteX20" fmla="*/ 3391786 w 6669281"/>
                <a:gd name="connsiteY20" fmla="*/ 1148316 h 1959879"/>
                <a:gd name="connsiteX21" fmla="*/ 3657600 w 6669281"/>
                <a:gd name="connsiteY21" fmla="*/ 1190846 h 1959879"/>
                <a:gd name="connsiteX22" fmla="*/ 3912781 w 6669281"/>
                <a:gd name="connsiteY22" fmla="*/ 1286539 h 1959879"/>
                <a:gd name="connsiteX23" fmla="*/ 4189228 w 6669281"/>
                <a:gd name="connsiteY23" fmla="*/ 1339702 h 1959879"/>
                <a:gd name="connsiteX24" fmla="*/ 4391247 w 6669281"/>
                <a:gd name="connsiteY24" fmla="*/ 1275907 h 1959879"/>
                <a:gd name="connsiteX25" fmla="*/ 4603898 w 6669281"/>
                <a:gd name="connsiteY25" fmla="*/ 1095153 h 1959879"/>
                <a:gd name="connsiteX26" fmla="*/ 4869712 w 6669281"/>
                <a:gd name="connsiteY26" fmla="*/ 903767 h 1959879"/>
                <a:gd name="connsiteX27" fmla="*/ 5124893 w 6669281"/>
                <a:gd name="connsiteY27" fmla="*/ 765544 h 1959879"/>
                <a:gd name="connsiteX28" fmla="*/ 5380074 w 6669281"/>
                <a:gd name="connsiteY28" fmla="*/ 765544 h 1959879"/>
                <a:gd name="connsiteX29" fmla="*/ 5560828 w 6669281"/>
                <a:gd name="connsiteY29" fmla="*/ 850604 h 1959879"/>
                <a:gd name="connsiteX30" fmla="*/ 5730949 w 6669281"/>
                <a:gd name="connsiteY30" fmla="*/ 988828 h 1959879"/>
                <a:gd name="connsiteX31" fmla="*/ 5869172 w 6669281"/>
                <a:gd name="connsiteY31" fmla="*/ 1403497 h 1959879"/>
                <a:gd name="connsiteX32" fmla="*/ 5922335 w 6669281"/>
                <a:gd name="connsiteY32" fmla="*/ 1584251 h 1959879"/>
                <a:gd name="connsiteX33" fmla="*/ 6060558 w 6669281"/>
                <a:gd name="connsiteY33" fmla="*/ 1743739 h 1959879"/>
                <a:gd name="connsiteX34" fmla="*/ 6198781 w 6669281"/>
                <a:gd name="connsiteY34" fmla="*/ 1828800 h 1959879"/>
                <a:gd name="connsiteX35" fmla="*/ 6368902 w 6669281"/>
                <a:gd name="connsiteY35" fmla="*/ 1924493 h 1959879"/>
                <a:gd name="connsiteX36" fmla="*/ 6475228 w 6669281"/>
                <a:gd name="connsiteY36" fmla="*/ 1956390 h 1959879"/>
                <a:gd name="connsiteX37" fmla="*/ 6517758 w 6669281"/>
                <a:gd name="connsiteY37" fmla="*/ 1850065 h 1959879"/>
                <a:gd name="connsiteX38" fmla="*/ 6655981 w 6669281"/>
                <a:gd name="connsiteY38" fmla="*/ 1850065 h 1959879"/>
                <a:gd name="connsiteX39" fmla="*/ 6655981 w 6669281"/>
                <a:gd name="connsiteY39" fmla="*/ 1860697 h 19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9281" h="1959879">
                  <a:moveTo>
                    <a:pt x="0" y="0"/>
                  </a:moveTo>
                  <a:cubicBezTo>
                    <a:pt x="69997" y="73542"/>
                    <a:pt x="139995" y="147084"/>
                    <a:pt x="159488" y="233916"/>
                  </a:cubicBezTo>
                  <a:cubicBezTo>
                    <a:pt x="178981" y="320749"/>
                    <a:pt x="113414" y="453656"/>
                    <a:pt x="116958" y="520995"/>
                  </a:cubicBezTo>
                  <a:cubicBezTo>
                    <a:pt x="120502" y="588335"/>
                    <a:pt x="166577" y="606055"/>
                    <a:pt x="180754" y="637953"/>
                  </a:cubicBezTo>
                  <a:cubicBezTo>
                    <a:pt x="194931" y="669851"/>
                    <a:pt x="194931" y="684028"/>
                    <a:pt x="202019" y="712381"/>
                  </a:cubicBezTo>
                  <a:cubicBezTo>
                    <a:pt x="209107" y="740734"/>
                    <a:pt x="209107" y="769088"/>
                    <a:pt x="223284" y="808074"/>
                  </a:cubicBezTo>
                  <a:cubicBezTo>
                    <a:pt x="237461" y="847060"/>
                    <a:pt x="258726" y="866553"/>
                    <a:pt x="287079" y="946297"/>
                  </a:cubicBezTo>
                  <a:cubicBezTo>
                    <a:pt x="315433" y="1026041"/>
                    <a:pt x="350875" y="1226288"/>
                    <a:pt x="393405" y="1286539"/>
                  </a:cubicBezTo>
                  <a:cubicBezTo>
                    <a:pt x="435935" y="1346790"/>
                    <a:pt x="542261" y="1307804"/>
                    <a:pt x="542261" y="1307804"/>
                  </a:cubicBezTo>
                  <a:lnTo>
                    <a:pt x="797442" y="1350335"/>
                  </a:lnTo>
                  <a:cubicBezTo>
                    <a:pt x="891363" y="1366284"/>
                    <a:pt x="1026042" y="1419446"/>
                    <a:pt x="1105786" y="1403497"/>
                  </a:cubicBezTo>
                  <a:cubicBezTo>
                    <a:pt x="1185530" y="1387548"/>
                    <a:pt x="1222744" y="1307805"/>
                    <a:pt x="1275907" y="1254642"/>
                  </a:cubicBezTo>
                  <a:cubicBezTo>
                    <a:pt x="1329070" y="1201479"/>
                    <a:pt x="1368056" y="1119963"/>
                    <a:pt x="1424763" y="1084521"/>
                  </a:cubicBezTo>
                  <a:cubicBezTo>
                    <a:pt x="1481470" y="1049079"/>
                    <a:pt x="1548810" y="1040218"/>
                    <a:pt x="1616149" y="1041990"/>
                  </a:cubicBezTo>
                  <a:cubicBezTo>
                    <a:pt x="1683488" y="1043762"/>
                    <a:pt x="1763233" y="1077432"/>
                    <a:pt x="1828800" y="1095153"/>
                  </a:cubicBezTo>
                  <a:cubicBezTo>
                    <a:pt x="1894368" y="1112874"/>
                    <a:pt x="1947531" y="1150088"/>
                    <a:pt x="2009554" y="1148316"/>
                  </a:cubicBezTo>
                  <a:cubicBezTo>
                    <a:pt x="2071577" y="1146544"/>
                    <a:pt x="2130056" y="1102242"/>
                    <a:pt x="2200940" y="1084521"/>
                  </a:cubicBezTo>
                  <a:cubicBezTo>
                    <a:pt x="2271824" y="1066800"/>
                    <a:pt x="2344480" y="1038446"/>
                    <a:pt x="2434856" y="1041990"/>
                  </a:cubicBezTo>
                  <a:cubicBezTo>
                    <a:pt x="2525232" y="1045534"/>
                    <a:pt x="2631558" y="1091609"/>
                    <a:pt x="2743200" y="1105786"/>
                  </a:cubicBezTo>
                  <a:cubicBezTo>
                    <a:pt x="2854842" y="1119963"/>
                    <a:pt x="3104707" y="1127051"/>
                    <a:pt x="3104707" y="1127051"/>
                  </a:cubicBezTo>
                  <a:cubicBezTo>
                    <a:pt x="3212805" y="1134139"/>
                    <a:pt x="3299637" y="1137684"/>
                    <a:pt x="3391786" y="1148316"/>
                  </a:cubicBezTo>
                  <a:cubicBezTo>
                    <a:pt x="3483935" y="1158949"/>
                    <a:pt x="3570768" y="1167809"/>
                    <a:pt x="3657600" y="1190846"/>
                  </a:cubicBezTo>
                  <a:cubicBezTo>
                    <a:pt x="3744432" y="1213883"/>
                    <a:pt x="3824176" y="1261730"/>
                    <a:pt x="3912781" y="1286539"/>
                  </a:cubicBezTo>
                  <a:cubicBezTo>
                    <a:pt x="4001386" y="1311348"/>
                    <a:pt x="4109484" y="1341474"/>
                    <a:pt x="4189228" y="1339702"/>
                  </a:cubicBezTo>
                  <a:cubicBezTo>
                    <a:pt x="4268972" y="1337930"/>
                    <a:pt x="4322135" y="1316665"/>
                    <a:pt x="4391247" y="1275907"/>
                  </a:cubicBezTo>
                  <a:cubicBezTo>
                    <a:pt x="4460359" y="1235149"/>
                    <a:pt x="4524154" y="1157176"/>
                    <a:pt x="4603898" y="1095153"/>
                  </a:cubicBezTo>
                  <a:cubicBezTo>
                    <a:pt x="4683642" y="1033130"/>
                    <a:pt x="4782879" y="958702"/>
                    <a:pt x="4869712" y="903767"/>
                  </a:cubicBezTo>
                  <a:cubicBezTo>
                    <a:pt x="4956545" y="848832"/>
                    <a:pt x="5039833" y="788581"/>
                    <a:pt x="5124893" y="765544"/>
                  </a:cubicBezTo>
                  <a:cubicBezTo>
                    <a:pt x="5209953" y="742507"/>
                    <a:pt x="5307418" y="751367"/>
                    <a:pt x="5380074" y="765544"/>
                  </a:cubicBezTo>
                  <a:cubicBezTo>
                    <a:pt x="5452730" y="779721"/>
                    <a:pt x="5502349" y="813390"/>
                    <a:pt x="5560828" y="850604"/>
                  </a:cubicBezTo>
                  <a:cubicBezTo>
                    <a:pt x="5619307" y="887818"/>
                    <a:pt x="5679558" y="896679"/>
                    <a:pt x="5730949" y="988828"/>
                  </a:cubicBezTo>
                  <a:cubicBezTo>
                    <a:pt x="5782340" y="1080977"/>
                    <a:pt x="5837274" y="1304260"/>
                    <a:pt x="5869172" y="1403497"/>
                  </a:cubicBezTo>
                  <a:cubicBezTo>
                    <a:pt x="5901070" y="1502734"/>
                    <a:pt x="5890437" y="1527544"/>
                    <a:pt x="5922335" y="1584251"/>
                  </a:cubicBezTo>
                  <a:cubicBezTo>
                    <a:pt x="5954233" y="1640958"/>
                    <a:pt x="6014484" y="1702981"/>
                    <a:pt x="6060558" y="1743739"/>
                  </a:cubicBezTo>
                  <a:cubicBezTo>
                    <a:pt x="6106632" y="1784497"/>
                    <a:pt x="6147390" y="1798674"/>
                    <a:pt x="6198781" y="1828800"/>
                  </a:cubicBezTo>
                  <a:cubicBezTo>
                    <a:pt x="6250172" y="1858926"/>
                    <a:pt x="6322828" y="1903228"/>
                    <a:pt x="6368902" y="1924493"/>
                  </a:cubicBezTo>
                  <a:cubicBezTo>
                    <a:pt x="6414976" y="1945758"/>
                    <a:pt x="6450419" y="1968795"/>
                    <a:pt x="6475228" y="1956390"/>
                  </a:cubicBezTo>
                  <a:cubicBezTo>
                    <a:pt x="6500037" y="1943985"/>
                    <a:pt x="6487633" y="1867786"/>
                    <a:pt x="6517758" y="1850065"/>
                  </a:cubicBezTo>
                  <a:cubicBezTo>
                    <a:pt x="6547883" y="1832344"/>
                    <a:pt x="6632944" y="1848293"/>
                    <a:pt x="6655981" y="1850065"/>
                  </a:cubicBezTo>
                  <a:cubicBezTo>
                    <a:pt x="6679018" y="1851837"/>
                    <a:pt x="6667499" y="1856267"/>
                    <a:pt x="6655981" y="1860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562986" y="4043619"/>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6</a:t>
              </a:r>
              <a:endParaRPr kumimoji="1" lang="ja-JP" altLang="en-US" sz="1050" dirty="0"/>
            </a:p>
          </p:txBody>
        </p:sp>
        <p:sp>
          <p:nvSpPr>
            <p:cNvPr id="7" name="円/楕円 6"/>
            <p:cNvSpPr/>
            <p:nvPr/>
          </p:nvSpPr>
          <p:spPr>
            <a:xfrm flipH="1">
              <a:off x="2127303" y="4803939"/>
              <a:ext cx="242758" cy="242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5</a:t>
              </a:r>
              <a:endParaRPr kumimoji="1" lang="ja-JP" altLang="en-US" sz="1050" dirty="0"/>
            </a:p>
          </p:txBody>
        </p:sp>
        <p:sp>
          <p:nvSpPr>
            <p:cNvPr id="8" name="円/楕円 7"/>
            <p:cNvSpPr/>
            <p:nvPr/>
          </p:nvSpPr>
          <p:spPr>
            <a:xfrm>
              <a:off x="3504605" y="4625752"/>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4</a:t>
              </a:r>
              <a:endParaRPr kumimoji="1" lang="ja-JP" altLang="en-US" sz="1050" dirty="0"/>
            </a:p>
          </p:txBody>
        </p:sp>
        <p:sp>
          <p:nvSpPr>
            <p:cNvPr id="9" name="円/楕円 8"/>
            <p:cNvSpPr/>
            <p:nvPr/>
          </p:nvSpPr>
          <p:spPr>
            <a:xfrm flipH="1">
              <a:off x="5246618" y="4799417"/>
              <a:ext cx="251129" cy="251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3</a:t>
              </a:r>
              <a:endParaRPr kumimoji="1" lang="ja-JP" altLang="en-US" sz="1050" dirty="0"/>
            </a:p>
          </p:txBody>
        </p:sp>
        <p:sp>
          <p:nvSpPr>
            <p:cNvPr id="10" name="円/楕円 9"/>
            <p:cNvSpPr/>
            <p:nvPr/>
          </p:nvSpPr>
          <p:spPr>
            <a:xfrm>
              <a:off x="7014154" y="43332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2</a:t>
              </a:r>
              <a:endParaRPr kumimoji="1" lang="ja-JP" altLang="en-US" sz="1050" dirty="0"/>
            </a:p>
          </p:txBody>
        </p:sp>
        <p:sp>
          <p:nvSpPr>
            <p:cNvPr id="11" name="円/楕円 10"/>
            <p:cNvSpPr/>
            <p:nvPr/>
          </p:nvSpPr>
          <p:spPr>
            <a:xfrm>
              <a:off x="7208912" y="44856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1</a:t>
              </a:r>
              <a:endParaRPr kumimoji="1" lang="ja-JP" altLang="en-US" sz="1050" dirty="0"/>
            </a:p>
          </p:txBody>
        </p:sp>
        <p:sp>
          <p:nvSpPr>
            <p:cNvPr id="12" name="フリーフォーム 11"/>
            <p:cNvSpPr/>
            <p:nvPr/>
          </p:nvSpPr>
          <p:spPr>
            <a:xfrm>
              <a:off x="6921795" y="3906021"/>
              <a:ext cx="318977" cy="453328"/>
            </a:xfrm>
            <a:custGeom>
              <a:avLst/>
              <a:gdLst>
                <a:gd name="connsiteX0" fmla="*/ 0 w 318977"/>
                <a:gd name="connsiteY0" fmla="*/ 453328 h 453328"/>
                <a:gd name="connsiteX1" fmla="*/ 63796 w 318977"/>
                <a:gd name="connsiteY1" fmla="*/ 198146 h 453328"/>
                <a:gd name="connsiteX2" fmla="*/ 276447 w 318977"/>
                <a:gd name="connsiteY2" fmla="*/ 17393 h 453328"/>
                <a:gd name="connsiteX3" fmla="*/ 318977 w 318977"/>
                <a:gd name="connsiteY3" fmla="*/ 17393 h 453328"/>
              </a:gdLst>
              <a:ahLst/>
              <a:cxnLst>
                <a:cxn ang="0">
                  <a:pos x="connsiteX0" y="connsiteY0"/>
                </a:cxn>
                <a:cxn ang="0">
                  <a:pos x="connsiteX1" y="connsiteY1"/>
                </a:cxn>
                <a:cxn ang="0">
                  <a:pos x="connsiteX2" y="connsiteY2"/>
                </a:cxn>
                <a:cxn ang="0">
                  <a:pos x="connsiteX3" y="connsiteY3"/>
                </a:cxn>
              </a:cxnLst>
              <a:rect l="l" t="t" r="r" b="b"/>
              <a:pathLst>
                <a:path w="318977" h="453328">
                  <a:moveTo>
                    <a:pt x="0" y="453328"/>
                  </a:moveTo>
                  <a:cubicBezTo>
                    <a:pt x="8861" y="362065"/>
                    <a:pt x="17722" y="270802"/>
                    <a:pt x="63796" y="198146"/>
                  </a:cubicBezTo>
                  <a:cubicBezTo>
                    <a:pt x="109871" y="125490"/>
                    <a:pt x="233917" y="47519"/>
                    <a:pt x="276447" y="17393"/>
                  </a:cubicBezTo>
                  <a:cubicBezTo>
                    <a:pt x="318977" y="-12733"/>
                    <a:pt x="318977" y="2330"/>
                    <a:pt x="318977" y="1739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411760" y="4509120"/>
              <a:ext cx="0" cy="4412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直線矢印コネクタ 16"/>
          <p:cNvCxnSpPr/>
          <p:nvPr/>
        </p:nvCxnSpPr>
        <p:spPr>
          <a:xfrm flipV="1">
            <a:off x="4067944" y="4293096"/>
            <a:ext cx="0" cy="86409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297122" y="5168225"/>
            <a:ext cx="1569660" cy="276999"/>
          </a:xfrm>
          <a:prstGeom prst="rect">
            <a:avLst/>
          </a:prstGeom>
          <a:noFill/>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ja-JP" altLang="en-US" sz="1200" dirty="0">
              <a:solidFill>
                <a:srgbClr val="00B050"/>
              </a:solidFill>
              <a:latin typeface="HGSｺﾞｼｯｸE" pitchFamily="50" charset="-128"/>
              <a:ea typeface="HGSｺﾞｼｯｸE" pitchFamily="50" charset="-128"/>
            </a:endParaRPr>
          </a:p>
        </p:txBody>
      </p:sp>
      <p:sp>
        <p:nvSpPr>
          <p:cNvPr id="19" name="正方形/長方形 18"/>
          <p:cNvSpPr/>
          <p:nvPr/>
        </p:nvSpPr>
        <p:spPr>
          <a:xfrm>
            <a:off x="5292080" y="4293096"/>
            <a:ext cx="72008" cy="1421316"/>
          </a:xfrm>
          <a:prstGeom prst="rect">
            <a:avLst/>
          </a:prstGeom>
          <a:solidFill>
            <a:srgbClr val="DF4B2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861241" y="4890167"/>
            <a:ext cx="1582409" cy="461665"/>
          </a:xfrm>
          <a:prstGeom prst="rect">
            <a:avLst/>
          </a:prstGeom>
          <a:noFill/>
          <a:ln>
            <a:solidFill>
              <a:srgbClr val="7030A0"/>
            </a:solidFill>
          </a:ln>
        </p:spPr>
        <p:txBody>
          <a:bodyPr wrap="square" rtlCol="0">
            <a:spAutoFit/>
          </a:bodyPr>
          <a:lstStyle/>
          <a:p>
            <a:r>
              <a:rPr kumimoji="1" lang="ja-JP" altLang="en-US" sz="1200" dirty="0" smtClean="0">
                <a:solidFill>
                  <a:srgbClr val="7030A0"/>
                </a:solidFill>
                <a:latin typeface="HGSｺﾞｼｯｸE" pitchFamily="50" charset="-128"/>
                <a:ea typeface="HGSｺﾞｼｯｸE" pitchFamily="50" charset="-128"/>
              </a:rPr>
              <a:t>地金掘 </a:t>
            </a:r>
            <a:r>
              <a:rPr kumimoji="1" lang="en-US" altLang="ja-JP" sz="1200" dirty="0" smtClean="0">
                <a:solidFill>
                  <a:srgbClr val="7030A0"/>
                </a:solidFill>
                <a:latin typeface="HGSｺﾞｼｯｸE" pitchFamily="50" charset="-128"/>
                <a:ea typeface="HGSｺﾞｼｯｸE" pitchFamily="50" charset="-128"/>
              </a:rPr>
              <a:t>2012/10/31 0.12 </a:t>
            </a:r>
            <a:r>
              <a:rPr kumimoji="1" lang="en-US" altLang="ja-JP" sz="1200" dirty="0" err="1" smtClean="0">
                <a:solidFill>
                  <a:srgbClr val="7030A0"/>
                </a:solidFill>
                <a:latin typeface="Symbol" pitchFamily="18" charset="2"/>
                <a:ea typeface="HGSｺﾞｼｯｸE" pitchFamily="50" charset="-128"/>
              </a:rPr>
              <a:t>m</a:t>
            </a:r>
            <a:r>
              <a:rPr kumimoji="1" lang="en-US" altLang="ja-JP" sz="1200" dirty="0" err="1" smtClean="0">
                <a:solidFill>
                  <a:srgbClr val="7030A0"/>
                </a:solidFill>
                <a:latin typeface="HGSｺﾞｼｯｸE" pitchFamily="50" charset="-128"/>
                <a:ea typeface="HGSｺﾞｼｯｸE" pitchFamily="50" charset="-128"/>
              </a:rPr>
              <a:t>Bq</a:t>
            </a:r>
            <a:r>
              <a:rPr kumimoji="1" lang="en-US" altLang="ja-JP" sz="1200" dirty="0" smtClean="0">
                <a:solidFill>
                  <a:srgbClr val="7030A0"/>
                </a:solidFill>
                <a:latin typeface="HGSｺﾞｼｯｸE" pitchFamily="50" charset="-128"/>
                <a:ea typeface="HGSｺﾞｼｯｸE" pitchFamily="50" charset="-128"/>
              </a:rPr>
              <a:t>/L</a:t>
            </a:r>
            <a:endParaRPr kumimoji="1" lang="ja-JP" altLang="en-US" sz="1200" dirty="0">
              <a:solidFill>
                <a:srgbClr val="7030A0"/>
              </a:solidFill>
              <a:latin typeface="HGSｺﾞｼｯｸE" pitchFamily="50" charset="-128"/>
              <a:ea typeface="HGSｺﾞｼｯｸE" pitchFamily="50" charset="-128"/>
            </a:endParaRPr>
          </a:p>
        </p:txBody>
      </p:sp>
      <p:cxnSp>
        <p:nvCxnSpPr>
          <p:cNvPr id="22" name="直線矢印コネクタ 21"/>
          <p:cNvCxnSpPr/>
          <p:nvPr/>
        </p:nvCxnSpPr>
        <p:spPr>
          <a:xfrm flipH="1" flipV="1">
            <a:off x="5364088" y="4509120"/>
            <a:ext cx="1497154" cy="504056"/>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62247" y="304898"/>
            <a:ext cx="3651962" cy="461665"/>
          </a:xfrm>
          <a:prstGeom prst="rect">
            <a:avLst/>
          </a:prstGeom>
          <a:noFill/>
        </p:spPr>
        <p:txBody>
          <a:bodyPr wrap="none" rtlCol="0">
            <a:spAutoFit/>
          </a:bodyPr>
          <a:lstStyle/>
          <a:p>
            <a:r>
              <a:rPr kumimoji="1" lang="ja-JP" altLang="en-US" sz="2400" dirty="0" smtClean="0"/>
              <a:t>溶存態中の</a:t>
            </a:r>
            <a:r>
              <a:rPr kumimoji="1" lang="en-US" altLang="ja-JP" sz="2400" baseline="30000" dirty="0" smtClean="0"/>
              <a:t>129</a:t>
            </a:r>
            <a:r>
              <a:rPr kumimoji="1" lang="en-US" altLang="ja-JP" sz="2400" dirty="0" smtClean="0"/>
              <a:t>I</a:t>
            </a:r>
            <a:r>
              <a:rPr kumimoji="1" lang="ja-JP" altLang="en-US" sz="2400" dirty="0" smtClean="0"/>
              <a:t>の流域変動</a:t>
            </a:r>
            <a:endParaRPr kumimoji="1" lang="en-US" altLang="ja-JP" sz="2400" dirty="0" smtClean="0"/>
          </a:p>
        </p:txBody>
      </p:sp>
      <p:sp>
        <p:nvSpPr>
          <p:cNvPr id="21" name="テキスト ボックス 20"/>
          <p:cNvSpPr txBox="1"/>
          <p:nvPr/>
        </p:nvSpPr>
        <p:spPr>
          <a:xfrm rot="-5400000">
            <a:off x="4601498" y="6055588"/>
            <a:ext cx="744627" cy="307777"/>
          </a:xfrm>
          <a:prstGeom prst="rect">
            <a:avLst/>
          </a:prstGeom>
          <a:solidFill>
            <a:schemeClr val="bg1"/>
          </a:solidFill>
        </p:spPr>
        <p:txBody>
          <a:bodyPr wrap="none" rtlCol="0">
            <a:spAutoFit/>
          </a:bodyPr>
          <a:lstStyle/>
          <a:p>
            <a:r>
              <a:rPr kumimoji="1" lang="en-US" altLang="ja-JP" sz="1400" dirty="0" err="1" smtClean="0"/>
              <a:t>Syouwa</a:t>
            </a:r>
            <a:endParaRPr kumimoji="1" lang="ja-JP" altLang="en-US" sz="1400" dirty="0"/>
          </a:p>
        </p:txBody>
      </p:sp>
    </p:spTree>
    <p:extLst>
      <p:ext uri="{BB962C8B-B14F-4D97-AF65-F5344CB8AC3E}">
        <p14:creationId xmlns:p14="http://schemas.microsoft.com/office/powerpoint/2010/main" val="27251342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1456" y="994360"/>
            <a:ext cx="6035040" cy="6035040"/>
          </a:xfrm>
          <a:prstGeom prst="rect">
            <a:avLst/>
          </a:prstGeom>
        </p:spPr>
      </p:pic>
      <p:grpSp>
        <p:nvGrpSpPr>
          <p:cNvPr id="14" name="グループ化 13"/>
          <p:cNvGrpSpPr/>
          <p:nvPr/>
        </p:nvGrpSpPr>
        <p:grpSpPr>
          <a:xfrm>
            <a:off x="6084168" y="548680"/>
            <a:ext cx="2868179" cy="842862"/>
            <a:chOff x="1562986" y="3615070"/>
            <a:chExt cx="6669281" cy="1959879"/>
          </a:xfrm>
        </p:grpSpPr>
        <p:sp>
          <p:nvSpPr>
            <p:cNvPr id="5" name="フリーフォーム 4"/>
            <p:cNvSpPr/>
            <p:nvPr/>
          </p:nvSpPr>
          <p:spPr>
            <a:xfrm>
              <a:off x="1562986" y="3615070"/>
              <a:ext cx="6669281" cy="1959879"/>
            </a:xfrm>
            <a:custGeom>
              <a:avLst/>
              <a:gdLst>
                <a:gd name="connsiteX0" fmla="*/ 0 w 6669281"/>
                <a:gd name="connsiteY0" fmla="*/ 0 h 1959879"/>
                <a:gd name="connsiteX1" fmla="*/ 159488 w 6669281"/>
                <a:gd name="connsiteY1" fmla="*/ 233916 h 1959879"/>
                <a:gd name="connsiteX2" fmla="*/ 116958 w 6669281"/>
                <a:gd name="connsiteY2" fmla="*/ 520995 h 1959879"/>
                <a:gd name="connsiteX3" fmla="*/ 180754 w 6669281"/>
                <a:gd name="connsiteY3" fmla="*/ 637953 h 1959879"/>
                <a:gd name="connsiteX4" fmla="*/ 202019 w 6669281"/>
                <a:gd name="connsiteY4" fmla="*/ 712381 h 1959879"/>
                <a:gd name="connsiteX5" fmla="*/ 223284 w 6669281"/>
                <a:gd name="connsiteY5" fmla="*/ 808074 h 1959879"/>
                <a:gd name="connsiteX6" fmla="*/ 287079 w 6669281"/>
                <a:gd name="connsiteY6" fmla="*/ 946297 h 1959879"/>
                <a:gd name="connsiteX7" fmla="*/ 393405 w 6669281"/>
                <a:gd name="connsiteY7" fmla="*/ 1286539 h 1959879"/>
                <a:gd name="connsiteX8" fmla="*/ 542261 w 6669281"/>
                <a:gd name="connsiteY8" fmla="*/ 1307804 h 1959879"/>
                <a:gd name="connsiteX9" fmla="*/ 797442 w 6669281"/>
                <a:gd name="connsiteY9" fmla="*/ 1350335 h 1959879"/>
                <a:gd name="connsiteX10" fmla="*/ 1105786 w 6669281"/>
                <a:gd name="connsiteY10" fmla="*/ 1403497 h 1959879"/>
                <a:gd name="connsiteX11" fmla="*/ 1275907 w 6669281"/>
                <a:gd name="connsiteY11" fmla="*/ 1254642 h 1959879"/>
                <a:gd name="connsiteX12" fmla="*/ 1424763 w 6669281"/>
                <a:gd name="connsiteY12" fmla="*/ 1084521 h 1959879"/>
                <a:gd name="connsiteX13" fmla="*/ 1616149 w 6669281"/>
                <a:gd name="connsiteY13" fmla="*/ 1041990 h 1959879"/>
                <a:gd name="connsiteX14" fmla="*/ 1828800 w 6669281"/>
                <a:gd name="connsiteY14" fmla="*/ 1095153 h 1959879"/>
                <a:gd name="connsiteX15" fmla="*/ 2009554 w 6669281"/>
                <a:gd name="connsiteY15" fmla="*/ 1148316 h 1959879"/>
                <a:gd name="connsiteX16" fmla="*/ 2200940 w 6669281"/>
                <a:gd name="connsiteY16" fmla="*/ 1084521 h 1959879"/>
                <a:gd name="connsiteX17" fmla="*/ 2434856 w 6669281"/>
                <a:gd name="connsiteY17" fmla="*/ 1041990 h 1959879"/>
                <a:gd name="connsiteX18" fmla="*/ 2743200 w 6669281"/>
                <a:gd name="connsiteY18" fmla="*/ 1105786 h 1959879"/>
                <a:gd name="connsiteX19" fmla="*/ 3104707 w 6669281"/>
                <a:gd name="connsiteY19" fmla="*/ 1127051 h 1959879"/>
                <a:gd name="connsiteX20" fmla="*/ 3391786 w 6669281"/>
                <a:gd name="connsiteY20" fmla="*/ 1148316 h 1959879"/>
                <a:gd name="connsiteX21" fmla="*/ 3657600 w 6669281"/>
                <a:gd name="connsiteY21" fmla="*/ 1190846 h 1959879"/>
                <a:gd name="connsiteX22" fmla="*/ 3912781 w 6669281"/>
                <a:gd name="connsiteY22" fmla="*/ 1286539 h 1959879"/>
                <a:gd name="connsiteX23" fmla="*/ 4189228 w 6669281"/>
                <a:gd name="connsiteY23" fmla="*/ 1339702 h 1959879"/>
                <a:gd name="connsiteX24" fmla="*/ 4391247 w 6669281"/>
                <a:gd name="connsiteY24" fmla="*/ 1275907 h 1959879"/>
                <a:gd name="connsiteX25" fmla="*/ 4603898 w 6669281"/>
                <a:gd name="connsiteY25" fmla="*/ 1095153 h 1959879"/>
                <a:gd name="connsiteX26" fmla="*/ 4869712 w 6669281"/>
                <a:gd name="connsiteY26" fmla="*/ 903767 h 1959879"/>
                <a:gd name="connsiteX27" fmla="*/ 5124893 w 6669281"/>
                <a:gd name="connsiteY27" fmla="*/ 765544 h 1959879"/>
                <a:gd name="connsiteX28" fmla="*/ 5380074 w 6669281"/>
                <a:gd name="connsiteY28" fmla="*/ 765544 h 1959879"/>
                <a:gd name="connsiteX29" fmla="*/ 5560828 w 6669281"/>
                <a:gd name="connsiteY29" fmla="*/ 850604 h 1959879"/>
                <a:gd name="connsiteX30" fmla="*/ 5730949 w 6669281"/>
                <a:gd name="connsiteY30" fmla="*/ 988828 h 1959879"/>
                <a:gd name="connsiteX31" fmla="*/ 5869172 w 6669281"/>
                <a:gd name="connsiteY31" fmla="*/ 1403497 h 1959879"/>
                <a:gd name="connsiteX32" fmla="*/ 5922335 w 6669281"/>
                <a:gd name="connsiteY32" fmla="*/ 1584251 h 1959879"/>
                <a:gd name="connsiteX33" fmla="*/ 6060558 w 6669281"/>
                <a:gd name="connsiteY33" fmla="*/ 1743739 h 1959879"/>
                <a:gd name="connsiteX34" fmla="*/ 6198781 w 6669281"/>
                <a:gd name="connsiteY34" fmla="*/ 1828800 h 1959879"/>
                <a:gd name="connsiteX35" fmla="*/ 6368902 w 6669281"/>
                <a:gd name="connsiteY35" fmla="*/ 1924493 h 1959879"/>
                <a:gd name="connsiteX36" fmla="*/ 6475228 w 6669281"/>
                <a:gd name="connsiteY36" fmla="*/ 1956390 h 1959879"/>
                <a:gd name="connsiteX37" fmla="*/ 6517758 w 6669281"/>
                <a:gd name="connsiteY37" fmla="*/ 1850065 h 1959879"/>
                <a:gd name="connsiteX38" fmla="*/ 6655981 w 6669281"/>
                <a:gd name="connsiteY38" fmla="*/ 1850065 h 1959879"/>
                <a:gd name="connsiteX39" fmla="*/ 6655981 w 6669281"/>
                <a:gd name="connsiteY39" fmla="*/ 1860697 h 1959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669281" h="1959879">
                  <a:moveTo>
                    <a:pt x="0" y="0"/>
                  </a:moveTo>
                  <a:cubicBezTo>
                    <a:pt x="69997" y="73542"/>
                    <a:pt x="139995" y="147084"/>
                    <a:pt x="159488" y="233916"/>
                  </a:cubicBezTo>
                  <a:cubicBezTo>
                    <a:pt x="178981" y="320749"/>
                    <a:pt x="113414" y="453656"/>
                    <a:pt x="116958" y="520995"/>
                  </a:cubicBezTo>
                  <a:cubicBezTo>
                    <a:pt x="120502" y="588335"/>
                    <a:pt x="166577" y="606055"/>
                    <a:pt x="180754" y="637953"/>
                  </a:cubicBezTo>
                  <a:cubicBezTo>
                    <a:pt x="194931" y="669851"/>
                    <a:pt x="194931" y="684028"/>
                    <a:pt x="202019" y="712381"/>
                  </a:cubicBezTo>
                  <a:cubicBezTo>
                    <a:pt x="209107" y="740734"/>
                    <a:pt x="209107" y="769088"/>
                    <a:pt x="223284" y="808074"/>
                  </a:cubicBezTo>
                  <a:cubicBezTo>
                    <a:pt x="237461" y="847060"/>
                    <a:pt x="258726" y="866553"/>
                    <a:pt x="287079" y="946297"/>
                  </a:cubicBezTo>
                  <a:cubicBezTo>
                    <a:pt x="315433" y="1026041"/>
                    <a:pt x="350875" y="1226288"/>
                    <a:pt x="393405" y="1286539"/>
                  </a:cubicBezTo>
                  <a:cubicBezTo>
                    <a:pt x="435935" y="1346790"/>
                    <a:pt x="542261" y="1307804"/>
                    <a:pt x="542261" y="1307804"/>
                  </a:cubicBezTo>
                  <a:lnTo>
                    <a:pt x="797442" y="1350335"/>
                  </a:lnTo>
                  <a:cubicBezTo>
                    <a:pt x="891363" y="1366284"/>
                    <a:pt x="1026042" y="1419446"/>
                    <a:pt x="1105786" y="1403497"/>
                  </a:cubicBezTo>
                  <a:cubicBezTo>
                    <a:pt x="1185530" y="1387548"/>
                    <a:pt x="1222744" y="1307805"/>
                    <a:pt x="1275907" y="1254642"/>
                  </a:cubicBezTo>
                  <a:cubicBezTo>
                    <a:pt x="1329070" y="1201479"/>
                    <a:pt x="1368056" y="1119963"/>
                    <a:pt x="1424763" y="1084521"/>
                  </a:cubicBezTo>
                  <a:cubicBezTo>
                    <a:pt x="1481470" y="1049079"/>
                    <a:pt x="1548810" y="1040218"/>
                    <a:pt x="1616149" y="1041990"/>
                  </a:cubicBezTo>
                  <a:cubicBezTo>
                    <a:pt x="1683488" y="1043762"/>
                    <a:pt x="1763233" y="1077432"/>
                    <a:pt x="1828800" y="1095153"/>
                  </a:cubicBezTo>
                  <a:cubicBezTo>
                    <a:pt x="1894368" y="1112874"/>
                    <a:pt x="1947531" y="1150088"/>
                    <a:pt x="2009554" y="1148316"/>
                  </a:cubicBezTo>
                  <a:cubicBezTo>
                    <a:pt x="2071577" y="1146544"/>
                    <a:pt x="2130056" y="1102242"/>
                    <a:pt x="2200940" y="1084521"/>
                  </a:cubicBezTo>
                  <a:cubicBezTo>
                    <a:pt x="2271824" y="1066800"/>
                    <a:pt x="2344480" y="1038446"/>
                    <a:pt x="2434856" y="1041990"/>
                  </a:cubicBezTo>
                  <a:cubicBezTo>
                    <a:pt x="2525232" y="1045534"/>
                    <a:pt x="2631558" y="1091609"/>
                    <a:pt x="2743200" y="1105786"/>
                  </a:cubicBezTo>
                  <a:cubicBezTo>
                    <a:pt x="2854842" y="1119963"/>
                    <a:pt x="3104707" y="1127051"/>
                    <a:pt x="3104707" y="1127051"/>
                  </a:cubicBezTo>
                  <a:cubicBezTo>
                    <a:pt x="3212805" y="1134139"/>
                    <a:pt x="3299637" y="1137684"/>
                    <a:pt x="3391786" y="1148316"/>
                  </a:cubicBezTo>
                  <a:cubicBezTo>
                    <a:pt x="3483935" y="1158949"/>
                    <a:pt x="3570768" y="1167809"/>
                    <a:pt x="3657600" y="1190846"/>
                  </a:cubicBezTo>
                  <a:cubicBezTo>
                    <a:pt x="3744432" y="1213883"/>
                    <a:pt x="3824176" y="1261730"/>
                    <a:pt x="3912781" y="1286539"/>
                  </a:cubicBezTo>
                  <a:cubicBezTo>
                    <a:pt x="4001386" y="1311348"/>
                    <a:pt x="4109484" y="1341474"/>
                    <a:pt x="4189228" y="1339702"/>
                  </a:cubicBezTo>
                  <a:cubicBezTo>
                    <a:pt x="4268972" y="1337930"/>
                    <a:pt x="4322135" y="1316665"/>
                    <a:pt x="4391247" y="1275907"/>
                  </a:cubicBezTo>
                  <a:cubicBezTo>
                    <a:pt x="4460359" y="1235149"/>
                    <a:pt x="4524154" y="1157176"/>
                    <a:pt x="4603898" y="1095153"/>
                  </a:cubicBezTo>
                  <a:cubicBezTo>
                    <a:pt x="4683642" y="1033130"/>
                    <a:pt x="4782879" y="958702"/>
                    <a:pt x="4869712" y="903767"/>
                  </a:cubicBezTo>
                  <a:cubicBezTo>
                    <a:pt x="4956545" y="848832"/>
                    <a:pt x="5039833" y="788581"/>
                    <a:pt x="5124893" y="765544"/>
                  </a:cubicBezTo>
                  <a:cubicBezTo>
                    <a:pt x="5209953" y="742507"/>
                    <a:pt x="5307418" y="751367"/>
                    <a:pt x="5380074" y="765544"/>
                  </a:cubicBezTo>
                  <a:cubicBezTo>
                    <a:pt x="5452730" y="779721"/>
                    <a:pt x="5502349" y="813390"/>
                    <a:pt x="5560828" y="850604"/>
                  </a:cubicBezTo>
                  <a:cubicBezTo>
                    <a:pt x="5619307" y="887818"/>
                    <a:pt x="5679558" y="896679"/>
                    <a:pt x="5730949" y="988828"/>
                  </a:cubicBezTo>
                  <a:cubicBezTo>
                    <a:pt x="5782340" y="1080977"/>
                    <a:pt x="5837274" y="1304260"/>
                    <a:pt x="5869172" y="1403497"/>
                  </a:cubicBezTo>
                  <a:cubicBezTo>
                    <a:pt x="5901070" y="1502734"/>
                    <a:pt x="5890437" y="1527544"/>
                    <a:pt x="5922335" y="1584251"/>
                  </a:cubicBezTo>
                  <a:cubicBezTo>
                    <a:pt x="5954233" y="1640958"/>
                    <a:pt x="6014484" y="1702981"/>
                    <a:pt x="6060558" y="1743739"/>
                  </a:cubicBezTo>
                  <a:cubicBezTo>
                    <a:pt x="6106632" y="1784497"/>
                    <a:pt x="6147390" y="1798674"/>
                    <a:pt x="6198781" y="1828800"/>
                  </a:cubicBezTo>
                  <a:cubicBezTo>
                    <a:pt x="6250172" y="1858926"/>
                    <a:pt x="6322828" y="1903228"/>
                    <a:pt x="6368902" y="1924493"/>
                  </a:cubicBezTo>
                  <a:cubicBezTo>
                    <a:pt x="6414976" y="1945758"/>
                    <a:pt x="6450419" y="1968795"/>
                    <a:pt x="6475228" y="1956390"/>
                  </a:cubicBezTo>
                  <a:cubicBezTo>
                    <a:pt x="6500037" y="1943985"/>
                    <a:pt x="6487633" y="1867786"/>
                    <a:pt x="6517758" y="1850065"/>
                  </a:cubicBezTo>
                  <a:cubicBezTo>
                    <a:pt x="6547883" y="1832344"/>
                    <a:pt x="6632944" y="1848293"/>
                    <a:pt x="6655981" y="1850065"/>
                  </a:cubicBezTo>
                  <a:cubicBezTo>
                    <a:pt x="6679018" y="1851837"/>
                    <a:pt x="6667499" y="1856267"/>
                    <a:pt x="6655981" y="18606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1562986" y="4043619"/>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6</a:t>
              </a:r>
              <a:endParaRPr kumimoji="1" lang="ja-JP" altLang="en-US" sz="1050" dirty="0"/>
            </a:p>
          </p:txBody>
        </p:sp>
        <p:sp>
          <p:nvSpPr>
            <p:cNvPr id="7" name="円/楕円 6"/>
            <p:cNvSpPr/>
            <p:nvPr/>
          </p:nvSpPr>
          <p:spPr>
            <a:xfrm flipH="1">
              <a:off x="2127303" y="4803939"/>
              <a:ext cx="242758" cy="2427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5</a:t>
              </a:r>
              <a:endParaRPr kumimoji="1" lang="ja-JP" altLang="en-US" sz="1050" dirty="0"/>
            </a:p>
          </p:txBody>
        </p:sp>
        <p:sp>
          <p:nvSpPr>
            <p:cNvPr id="8" name="円/楕円 7"/>
            <p:cNvSpPr/>
            <p:nvPr/>
          </p:nvSpPr>
          <p:spPr>
            <a:xfrm>
              <a:off x="3504605" y="4625752"/>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4</a:t>
              </a:r>
              <a:endParaRPr kumimoji="1" lang="ja-JP" altLang="en-US" sz="1050" dirty="0"/>
            </a:p>
          </p:txBody>
        </p:sp>
        <p:sp>
          <p:nvSpPr>
            <p:cNvPr id="9" name="円/楕円 8"/>
            <p:cNvSpPr/>
            <p:nvPr/>
          </p:nvSpPr>
          <p:spPr>
            <a:xfrm flipH="1">
              <a:off x="5246618" y="4799417"/>
              <a:ext cx="251129" cy="25112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3</a:t>
              </a:r>
              <a:endParaRPr kumimoji="1" lang="ja-JP" altLang="en-US" sz="1050" dirty="0"/>
            </a:p>
          </p:txBody>
        </p:sp>
        <p:sp>
          <p:nvSpPr>
            <p:cNvPr id="10" name="円/楕円 9"/>
            <p:cNvSpPr/>
            <p:nvPr/>
          </p:nvSpPr>
          <p:spPr>
            <a:xfrm>
              <a:off x="7014154" y="43332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2</a:t>
              </a:r>
              <a:endParaRPr kumimoji="1" lang="ja-JP" altLang="en-US" sz="1050" dirty="0"/>
            </a:p>
          </p:txBody>
        </p:sp>
        <p:sp>
          <p:nvSpPr>
            <p:cNvPr id="11" name="円/楕円 10"/>
            <p:cNvSpPr/>
            <p:nvPr/>
          </p:nvSpPr>
          <p:spPr>
            <a:xfrm>
              <a:off x="7208912" y="4485605"/>
              <a:ext cx="243408" cy="2434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smtClean="0"/>
                <a:t>1</a:t>
              </a:r>
              <a:endParaRPr kumimoji="1" lang="ja-JP" altLang="en-US" sz="1050" dirty="0"/>
            </a:p>
          </p:txBody>
        </p:sp>
        <p:sp>
          <p:nvSpPr>
            <p:cNvPr id="12" name="フリーフォーム 11"/>
            <p:cNvSpPr/>
            <p:nvPr/>
          </p:nvSpPr>
          <p:spPr>
            <a:xfrm>
              <a:off x="6921795" y="3906021"/>
              <a:ext cx="318977" cy="453328"/>
            </a:xfrm>
            <a:custGeom>
              <a:avLst/>
              <a:gdLst>
                <a:gd name="connsiteX0" fmla="*/ 0 w 318977"/>
                <a:gd name="connsiteY0" fmla="*/ 453328 h 453328"/>
                <a:gd name="connsiteX1" fmla="*/ 63796 w 318977"/>
                <a:gd name="connsiteY1" fmla="*/ 198146 h 453328"/>
                <a:gd name="connsiteX2" fmla="*/ 276447 w 318977"/>
                <a:gd name="connsiteY2" fmla="*/ 17393 h 453328"/>
                <a:gd name="connsiteX3" fmla="*/ 318977 w 318977"/>
                <a:gd name="connsiteY3" fmla="*/ 17393 h 453328"/>
              </a:gdLst>
              <a:ahLst/>
              <a:cxnLst>
                <a:cxn ang="0">
                  <a:pos x="connsiteX0" y="connsiteY0"/>
                </a:cxn>
                <a:cxn ang="0">
                  <a:pos x="connsiteX1" y="connsiteY1"/>
                </a:cxn>
                <a:cxn ang="0">
                  <a:pos x="connsiteX2" y="connsiteY2"/>
                </a:cxn>
                <a:cxn ang="0">
                  <a:pos x="connsiteX3" y="connsiteY3"/>
                </a:cxn>
              </a:cxnLst>
              <a:rect l="l" t="t" r="r" b="b"/>
              <a:pathLst>
                <a:path w="318977" h="453328">
                  <a:moveTo>
                    <a:pt x="0" y="453328"/>
                  </a:moveTo>
                  <a:cubicBezTo>
                    <a:pt x="8861" y="362065"/>
                    <a:pt x="17722" y="270802"/>
                    <a:pt x="63796" y="198146"/>
                  </a:cubicBezTo>
                  <a:cubicBezTo>
                    <a:pt x="109871" y="125490"/>
                    <a:pt x="233917" y="47519"/>
                    <a:pt x="276447" y="17393"/>
                  </a:cubicBezTo>
                  <a:cubicBezTo>
                    <a:pt x="318977" y="-12733"/>
                    <a:pt x="318977" y="2330"/>
                    <a:pt x="318977" y="17393"/>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2411760" y="4509120"/>
              <a:ext cx="0" cy="4412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7" name="直線矢印コネクタ 16"/>
          <p:cNvCxnSpPr/>
          <p:nvPr/>
        </p:nvCxnSpPr>
        <p:spPr>
          <a:xfrm flipV="1">
            <a:off x="5508104" y="4005064"/>
            <a:ext cx="0" cy="86409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737282" y="4880193"/>
            <a:ext cx="1569660" cy="276999"/>
          </a:xfrm>
          <a:prstGeom prst="rect">
            <a:avLst/>
          </a:prstGeom>
          <a:noFill/>
        </p:spPr>
        <p:txBody>
          <a:bodyPr wrap="none" rtlCol="0">
            <a:spAutoFit/>
          </a:bodyPr>
          <a:lstStyle/>
          <a:p>
            <a:r>
              <a:rPr kumimoji="1" lang="ja-JP" altLang="en-US" sz="1200" dirty="0" smtClean="0">
                <a:solidFill>
                  <a:srgbClr val="00B050"/>
                </a:solidFill>
                <a:latin typeface="HGSｺﾞｼｯｸE" pitchFamily="50" charset="-128"/>
                <a:ea typeface="HGSｺﾞｼｯｸE" pitchFamily="50" charset="-128"/>
              </a:rPr>
              <a:t>北千葉導水注入地点</a:t>
            </a:r>
            <a:endParaRPr kumimoji="1" lang="ja-JP" altLang="en-US" sz="1200" dirty="0">
              <a:solidFill>
                <a:srgbClr val="00B050"/>
              </a:solidFill>
              <a:latin typeface="HGSｺﾞｼｯｸE" pitchFamily="50" charset="-128"/>
              <a:ea typeface="HGSｺﾞｼｯｸE" pitchFamily="50" charset="-128"/>
            </a:endParaRPr>
          </a:p>
        </p:txBody>
      </p:sp>
      <p:sp>
        <p:nvSpPr>
          <p:cNvPr id="23" name="テキスト ボックス 22"/>
          <p:cNvSpPr txBox="1"/>
          <p:nvPr/>
        </p:nvSpPr>
        <p:spPr>
          <a:xfrm>
            <a:off x="362247" y="304898"/>
            <a:ext cx="4643542" cy="830997"/>
          </a:xfrm>
          <a:prstGeom prst="rect">
            <a:avLst/>
          </a:prstGeom>
          <a:noFill/>
        </p:spPr>
        <p:txBody>
          <a:bodyPr wrap="square" rtlCol="0">
            <a:spAutoFit/>
          </a:bodyPr>
          <a:lstStyle/>
          <a:p>
            <a:r>
              <a:rPr kumimoji="1" lang="ja-JP" altLang="en-US" sz="2400" dirty="0" smtClean="0"/>
              <a:t>溶存態中の</a:t>
            </a:r>
            <a:r>
              <a:rPr kumimoji="1" lang="en-US" altLang="ja-JP" sz="2400" baseline="30000" dirty="0" smtClean="0"/>
              <a:t>137</a:t>
            </a:r>
            <a:r>
              <a:rPr kumimoji="1" lang="en-US" altLang="ja-JP" sz="2400" dirty="0" smtClean="0"/>
              <a:t>Cs</a:t>
            </a:r>
            <a:r>
              <a:rPr lang="ja-JP" altLang="en-US" sz="2400" dirty="0" smtClean="0"/>
              <a:t>と</a:t>
            </a:r>
            <a:r>
              <a:rPr kumimoji="1" lang="en-US" altLang="ja-JP" sz="2400" baseline="30000" dirty="0" smtClean="0"/>
              <a:t>129</a:t>
            </a:r>
            <a:r>
              <a:rPr kumimoji="1" lang="en-US" altLang="ja-JP" sz="2400" dirty="0" smtClean="0"/>
              <a:t>I</a:t>
            </a:r>
            <a:r>
              <a:rPr kumimoji="1" lang="ja-JP" altLang="en-US" sz="2400" dirty="0" smtClean="0"/>
              <a:t>の流域変動</a:t>
            </a:r>
            <a:endParaRPr kumimoji="1" lang="en-US" altLang="ja-JP" sz="2400" dirty="0" smtClean="0"/>
          </a:p>
          <a:p>
            <a:r>
              <a:rPr lang="en-US" altLang="ja-JP" sz="2400" dirty="0"/>
              <a:t>	</a:t>
            </a:r>
            <a:r>
              <a:rPr lang="en-US" altLang="ja-JP" sz="2400" dirty="0" smtClean="0"/>
              <a:t>2012/10/31</a:t>
            </a:r>
            <a:endParaRPr kumimoji="1" lang="en-US" altLang="ja-JP" sz="2400" dirty="0" smtClean="0"/>
          </a:p>
        </p:txBody>
      </p:sp>
      <p:sp>
        <p:nvSpPr>
          <p:cNvPr id="21" name="テキスト ボックス 20"/>
          <p:cNvSpPr txBox="1"/>
          <p:nvPr/>
        </p:nvSpPr>
        <p:spPr>
          <a:xfrm>
            <a:off x="6445949" y="2719953"/>
            <a:ext cx="646331" cy="276999"/>
          </a:xfrm>
          <a:prstGeom prst="rect">
            <a:avLst/>
          </a:prstGeom>
          <a:noFill/>
        </p:spPr>
        <p:txBody>
          <a:bodyPr wrap="none" rtlCol="0">
            <a:spAutoFit/>
          </a:bodyPr>
          <a:lstStyle/>
          <a:p>
            <a:r>
              <a:rPr kumimoji="1" lang="ja-JP" altLang="en-US" sz="1200" dirty="0" smtClean="0">
                <a:solidFill>
                  <a:srgbClr val="7030A0"/>
                </a:solidFill>
                <a:latin typeface="HGSｺﾞｼｯｸE" pitchFamily="50" charset="-128"/>
                <a:ea typeface="HGSｺﾞｼｯｸE" pitchFamily="50" charset="-128"/>
              </a:rPr>
              <a:t>地金掘</a:t>
            </a:r>
            <a:endParaRPr kumimoji="1" lang="ja-JP" altLang="en-US" sz="1200" dirty="0">
              <a:solidFill>
                <a:srgbClr val="7030A0"/>
              </a:solidFill>
              <a:latin typeface="HGSｺﾞｼｯｸE" pitchFamily="50" charset="-128"/>
              <a:ea typeface="HGSｺﾞｼｯｸE" pitchFamily="50" charset="-128"/>
            </a:endParaRPr>
          </a:p>
        </p:txBody>
      </p:sp>
      <p:cxnSp>
        <p:nvCxnSpPr>
          <p:cNvPr id="15" name="直線矢印コネクタ 14"/>
          <p:cNvCxnSpPr/>
          <p:nvPr/>
        </p:nvCxnSpPr>
        <p:spPr>
          <a:xfrm>
            <a:off x="6769114" y="2996952"/>
            <a:ext cx="0" cy="360040"/>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rot="-5400000">
            <a:off x="6041658" y="6055588"/>
            <a:ext cx="744627" cy="307777"/>
          </a:xfrm>
          <a:prstGeom prst="rect">
            <a:avLst/>
          </a:prstGeom>
          <a:solidFill>
            <a:schemeClr val="bg1"/>
          </a:solidFill>
        </p:spPr>
        <p:txBody>
          <a:bodyPr wrap="none" rtlCol="0">
            <a:spAutoFit/>
          </a:bodyPr>
          <a:lstStyle/>
          <a:p>
            <a:r>
              <a:rPr kumimoji="1" lang="en-US" altLang="ja-JP" sz="1400" dirty="0" err="1" smtClean="0"/>
              <a:t>Syouwa</a:t>
            </a:r>
            <a:endParaRPr kumimoji="1" lang="ja-JP" altLang="en-US" sz="1400" dirty="0"/>
          </a:p>
        </p:txBody>
      </p:sp>
      <p:sp>
        <p:nvSpPr>
          <p:cNvPr id="20" name="テキスト ボックス 19"/>
          <p:cNvSpPr txBox="1"/>
          <p:nvPr/>
        </p:nvSpPr>
        <p:spPr>
          <a:xfrm>
            <a:off x="251520" y="1319857"/>
            <a:ext cx="3096344" cy="4247317"/>
          </a:xfrm>
          <a:prstGeom prst="rect">
            <a:avLst/>
          </a:prstGeom>
          <a:noFill/>
        </p:spPr>
        <p:txBody>
          <a:bodyPr wrap="square" rtlCol="0">
            <a:spAutoFit/>
          </a:bodyPr>
          <a:lstStyle/>
          <a:p>
            <a:r>
              <a:rPr kumimoji="1" lang="en-US" altLang="ja-JP" baseline="30000" dirty="0" smtClean="0"/>
              <a:t>137</a:t>
            </a:r>
            <a:r>
              <a:rPr kumimoji="1" lang="en-US" altLang="ja-JP" dirty="0" smtClean="0"/>
              <a:t>Cs</a:t>
            </a:r>
            <a:r>
              <a:rPr kumimoji="1" lang="ja-JP" altLang="en-US" dirty="0" smtClean="0"/>
              <a:t>と</a:t>
            </a:r>
            <a:r>
              <a:rPr kumimoji="1" lang="en-US" altLang="ja-JP" baseline="30000" dirty="0" smtClean="0"/>
              <a:t>129</a:t>
            </a:r>
            <a:r>
              <a:rPr kumimoji="1" lang="en-US" altLang="ja-JP" dirty="0" smtClean="0"/>
              <a:t>I</a:t>
            </a:r>
            <a:r>
              <a:rPr kumimoji="1" lang="ja-JP" altLang="en-US" dirty="0" smtClean="0"/>
              <a:t>は変動は同期しているようである。</a:t>
            </a:r>
            <a:endParaRPr kumimoji="1" lang="en-US" altLang="ja-JP" dirty="0" smtClean="0"/>
          </a:p>
          <a:p>
            <a:endParaRPr lang="en-US" altLang="ja-JP" dirty="0"/>
          </a:p>
          <a:p>
            <a:r>
              <a:rPr kumimoji="1" lang="ja-JP" altLang="en-US" dirty="0" smtClean="0"/>
              <a:t>新駒木橋と新橋の間で濃度が大きく変動している。</a:t>
            </a:r>
            <a:endParaRPr kumimoji="1" lang="en-US" altLang="ja-JP" dirty="0" smtClean="0"/>
          </a:p>
          <a:p>
            <a:endParaRPr lang="en-US" altLang="ja-JP" dirty="0"/>
          </a:p>
          <a:p>
            <a:r>
              <a:rPr lang="ja-JP" altLang="en-US" dirty="0" smtClean="0"/>
              <a:t>新駒木橋下流で北千葉導水注入が行われている。</a:t>
            </a:r>
            <a:endParaRPr lang="en-US" altLang="ja-JP" dirty="0" smtClean="0"/>
          </a:p>
          <a:p>
            <a:r>
              <a:rPr kumimoji="1" lang="ja-JP" altLang="en-US" dirty="0" smtClean="0"/>
              <a:t>大堀川の水質浄化のための事業として</a:t>
            </a:r>
            <a:r>
              <a:rPr lang="ja-JP" altLang="en-US" dirty="0"/>
              <a:t>行われている</a:t>
            </a:r>
            <a:r>
              <a:rPr lang="ja-JP" altLang="en-US" dirty="0" smtClean="0"/>
              <a:t>。</a:t>
            </a:r>
            <a:endParaRPr lang="en-US" altLang="ja-JP" dirty="0" smtClean="0"/>
          </a:p>
          <a:p>
            <a:endParaRPr kumimoji="1" lang="en-US" altLang="ja-JP" dirty="0"/>
          </a:p>
          <a:p>
            <a:r>
              <a:rPr lang="ja-JP" altLang="en-US" dirty="0" smtClean="0"/>
              <a:t>昭和橋と呼塚橋の間に地金掘の流入が起こっているが、それの影響によって増加が見られている。</a:t>
            </a:r>
            <a:endParaRPr kumimoji="1" lang="ja-JP" altLang="en-US" dirty="0"/>
          </a:p>
        </p:txBody>
      </p:sp>
    </p:spTree>
    <p:extLst>
      <p:ext uri="{BB962C8B-B14F-4D97-AF65-F5344CB8AC3E}">
        <p14:creationId xmlns:p14="http://schemas.microsoft.com/office/powerpoint/2010/main" val="338709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ChangeArrowheads="1"/>
          </p:cNvSpPr>
          <p:nvPr/>
        </p:nvSpPr>
        <p:spPr bwMode="auto">
          <a:xfrm>
            <a:off x="2817091" y="0"/>
            <a:ext cx="3563796" cy="523220"/>
          </a:xfrm>
          <a:prstGeom prst="rect">
            <a:avLst/>
          </a:prstGeom>
          <a:noFill/>
          <a:ln>
            <a:noFill/>
          </a:ln>
          <a:effectLst/>
          <a:extLst/>
        </p:spPr>
        <p:txBody>
          <a:bodyPr wrap="none">
            <a:spAutoFit/>
          </a:bodyPr>
          <a:lstStyle/>
          <a:p>
            <a:pPr algn="ctr">
              <a:defRPr/>
            </a:pPr>
            <a:r>
              <a:rPr lang="ja-JP" altLang="en-US" sz="2800" b="1" baseline="30000" dirty="0" smtClean="0">
                <a:solidFill>
                  <a:schemeClr val="tx1"/>
                </a:solidFill>
                <a:effectLst>
                  <a:outerShdw blurRad="38100" dist="38100" dir="2700000" algn="tl">
                    <a:srgbClr val="C0C0C0"/>
                  </a:outerShdw>
                </a:effectLst>
                <a:latin typeface="Arial" charset="0"/>
              </a:rPr>
              <a:t>１２９</a:t>
            </a:r>
            <a:r>
              <a:rPr lang="en-US" altLang="ja-JP" sz="2800" b="1" dirty="0" smtClean="0">
                <a:solidFill>
                  <a:schemeClr val="tx1"/>
                </a:solidFill>
                <a:effectLst>
                  <a:outerShdw blurRad="38100" dist="38100" dir="2700000" algn="tl">
                    <a:srgbClr val="C0C0C0"/>
                  </a:outerShdw>
                </a:effectLst>
                <a:latin typeface="Arial" charset="0"/>
              </a:rPr>
              <a:t>I</a:t>
            </a:r>
            <a:r>
              <a:rPr lang="ja-JP" altLang="en-US" sz="2800" b="1" dirty="0" err="1" smtClean="0">
                <a:solidFill>
                  <a:schemeClr val="tx1"/>
                </a:solidFill>
                <a:effectLst>
                  <a:outerShdw blurRad="38100" dist="38100" dir="2700000" algn="tl">
                    <a:srgbClr val="C0C0C0"/>
                  </a:outerShdw>
                </a:effectLst>
                <a:latin typeface="Arial" charset="0"/>
              </a:rPr>
              <a:t>の沈</a:t>
            </a:r>
            <a:r>
              <a:rPr lang="ja-JP" altLang="en-US" sz="2800" b="1" dirty="0" smtClean="0">
                <a:solidFill>
                  <a:schemeClr val="tx1"/>
                </a:solidFill>
                <a:effectLst>
                  <a:outerShdw blurRad="38100" dist="38100" dir="2700000" algn="tl">
                    <a:srgbClr val="C0C0C0"/>
                  </a:outerShdw>
                </a:effectLst>
                <a:latin typeface="Arial" charset="0"/>
              </a:rPr>
              <a:t>着量を調べる</a:t>
            </a:r>
            <a:endParaRPr lang="ja-JP" altLang="en-US" sz="2800" b="1" dirty="0">
              <a:solidFill>
                <a:schemeClr val="tx1"/>
              </a:solidFill>
              <a:effectLst>
                <a:outerShdw blurRad="38100" dist="38100" dir="2700000" algn="tl">
                  <a:srgbClr val="C0C0C0"/>
                </a:outerShdw>
              </a:effectLst>
              <a:latin typeface="Arial" charset="0"/>
            </a:endParaRPr>
          </a:p>
        </p:txBody>
      </p:sp>
      <p:sp>
        <p:nvSpPr>
          <p:cNvPr id="12" name="Rectangle 4221"/>
          <p:cNvSpPr>
            <a:spLocks noChangeArrowheads="1"/>
          </p:cNvSpPr>
          <p:nvPr/>
        </p:nvSpPr>
        <p:spPr bwMode="auto">
          <a:xfrm>
            <a:off x="369888" y="722313"/>
            <a:ext cx="8458200" cy="460375"/>
          </a:xfrm>
          <a:prstGeom prst="rect">
            <a:avLst/>
          </a:prstGeom>
          <a:solidFill>
            <a:srgbClr val="FFCCCC"/>
          </a:solidFill>
          <a:ln>
            <a:noFill/>
          </a:ln>
          <a:effectLst/>
          <a:extLst/>
        </p:spPr>
        <p:txBody>
          <a:bodyPr wrap="none">
            <a:spAutoFit/>
          </a:bodyPr>
          <a:lstStyle/>
          <a:p>
            <a:pPr defTabSz="1358900">
              <a:defRPr/>
            </a:pPr>
            <a:r>
              <a:rPr lang="ja-JP" altLang="en-US" sz="2400" b="1" u="sng" dirty="0">
                <a:solidFill>
                  <a:srgbClr val="333399"/>
                </a:solidFill>
                <a:effectLst>
                  <a:outerShdw blurRad="38100" dist="38100" dir="2700000" algn="tl">
                    <a:srgbClr val="000000"/>
                  </a:outerShdw>
                </a:effectLst>
                <a:latin typeface="Times" charset="0"/>
              </a:rPr>
              <a:t>福島第</a:t>
            </a:r>
            <a:r>
              <a:rPr lang="en-US" altLang="ja-JP" sz="2400" b="1" u="sng" dirty="0">
                <a:solidFill>
                  <a:srgbClr val="333399"/>
                </a:solidFill>
                <a:effectLst>
                  <a:outerShdw blurRad="38100" dist="38100" dir="2700000" algn="tl">
                    <a:srgbClr val="000000"/>
                  </a:outerShdw>
                </a:effectLst>
                <a:latin typeface="Times" charset="0"/>
              </a:rPr>
              <a:t>1</a:t>
            </a:r>
            <a:r>
              <a:rPr lang="ja-JP" altLang="en-US" sz="2400" b="1" u="sng" dirty="0">
                <a:solidFill>
                  <a:srgbClr val="333399"/>
                </a:solidFill>
                <a:effectLst>
                  <a:outerShdw blurRad="38100" dist="38100" dir="2700000" algn="tl">
                    <a:srgbClr val="000000"/>
                  </a:outerShdw>
                </a:effectLst>
                <a:latin typeface="Times" charset="0"/>
              </a:rPr>
              <a:t>原子力発電所事故により放出された放射性核種の分布</a:t>
            </a:r>
            <a:endParaRPr lang="en-US" altLang="ja-JP" sz="2400" b="1" u="sng" dirty="0">
              <a:solidFill>
                <a:srgbClr val="333399"/>
              </a:solidFill>
              <a:effectLst>
                <a:outerShdw blurRad="38100" dist="38100" dir="2700000" algn="tl">
                  <a:srgbClr val="000000"/>
                </a:outerShdw>
              </a:effectLst>
              <a:latin typeface="Times" charset="0"/>
            </a:endParaRPr>
          </a:p>
        </p:txBody>
      </p:sp>
      <p:sp>
        <p:nvSpPr>
          <p:cNvPr id="13" name="テキスト ボックス 47"/>
          <p:cNvSpPr txBox="1">
            <a:spLocks noChangeArrowheads="1"/>
          </p:cNvSpPr>
          <p:nvPr/>
        </p:nvSpPr>
        <p:spPr bwMode="auto">
          <a:xfrm>
            <a:off x="234950" y="5639620"/>
            <a:ext cx="8740775" cy="1200329"/>
          </a:xfrm>
          <a:prstGeom prst="rect">
            <a:avLst/>
          </a:prstGeom>
          <a:solidFill>
            <a:srgbClr val="FFFFCC"/>
          </a:solidFill>
          <a:ln>
            <a:noFill/>
          </a:ln>
          <a:extLst/>
        </p:spPr>
        <p:txBody>
          <a:bodyPr>
            <a:spAutoFit/>
          </a:bodyPr>
          <a:lstStyle>
            <a:lvl1pPr eaLnBrk="0" hangingPunct="0">
              <a:defRPr kumimoji="1" sz="3600">
                <a:solidFill>
                  <a:schemeClr val="tx1"/>
                </a:solidFill>
                <a:latin typeface="Times" pitchFamily="18" charset="0"/>
                <a:ea typeface="ＭＳ 明朝" pitchFamily="17" charset="-128"/>
              </a:defRPr>
            </a:lvl1pPr>
            <a:lvl2pPr marL="742950" indent="-285750" eaLnBrk="0" hangingPunct="0">
              <a:defRPr kumimoji="1" sz="3600">
                <a:solidFill>
                  <a:schemeClr val="tx1"/>
                </a:solidFill>
                <a:latin typeface="Times" pitchFamily="18" charset="0"/>
                <a:ea typeface="ＭＳ 明朝" pitchFamily="17" charset="-128"/>
              </a:defRPr>
            </a:lvl2pPr>
            <a:lvl3pPr marL="1143000" indent="-228600" eaLnBrk="0" hangingPunct="0">
              <a:defRPr kumimoji="1" sz="3600">
                <a:solidFill>
                  <a:schemeClr val="tx1"/>
                </a:solidFill>
                <a:latin typeface="Times" pitchFamily="18" charset="0"/>
                <a:ea typeface="ＭＳ 明朝" pitchFamily="17" charset="-128"/>
              </a:defRPr>
            </a:lvl3pPr>
            <a:lvl4pPr marL="1600200" indent="-228600" eaLnBrk="0" hangingPunct="0">
              <a:defRPr kumimoji="1" sz="3600">
                <a:solidFill>
                  <a:schemeClr val="tx1"/>
                </a:solidFill>
                <a:latin typeface="Times" pitchFamily="18" charset="0"/>
                <a:ea typeface="ＭＳ 明朝" pitchFamily="17" charset="-128"/>
              </a:defRPr>
            </a:lvl4pPr>
            <a:lvl5pPr marL="2057400" indent="-228600" eaLnBrk="0" hangingPunct="0">
              <a:defRPr kumimoji="1" sz="3600">
                <a:solidFill>
                  <a:schemeClr val="tx1"/>
                </a:solidFill>
                <a:latin typeface="Times" pitchFamily="18" charset="0"/>
                <a:ea typeface="ＭＳ 明朝" pitchFamily="17" charset="-128"/>
              </a:defRPr>
            </a:lvl5pPr>
            <a:lvl6pPr marL="25146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marL="29718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marL="34290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marL="38862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ja-JP" altLang="en-US" sz="2400" b="1" dirty="0">
                <a:effectLst>
                  <a:outerShdw blurRad="38100" dist="38100" dir="2700000" algn="tl">
                    <a:srgbClr val="000000">
                      <a:alpha val="43137"/>
                    </a:srgbClr>
                  </a:outerShdw>
                </a:effectLst>
                <a:latin typeface="Times New Roman" pitchFamily="18" charset="0"/>
                <a:cs typeface="Times New Roman" pitchFamily="18" charset="0"/>
              </a:rPr>
              <a:t>福島第一原発事故により放出された</a:t>
            </a: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福島県東部地域の表層土壌に存在する</a:t>
            </a:r>
            <a:r>
              <a:rPr lang="en-US" altLang="ja-JP" sz="2400" b="1" u="sng" baseline="30000" dirty="0" smtClean="0">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2400" b="1" u="sng" dirty="0" smtClean="0">
                <a:effectLst>
                  <a:outerShdw blurRad="38100" dist="38100" dir="2700000" algn="tl">
                    <a:srgbClr val="000000">
                      <a:alpha val="43137"/>
                    </a:srgbClr>
                  </a:outerShdw>
                </a:effectLst>
                <a:latin typeface="Times New Roman" pitchFamily="18" charset="0"/>
                <a:cs typeface="Times New Roman" pitchFamily="18" charset="0"/>
              </a:rPr>
              <a:t>I</a:t>
            </a:r>
            <a:r>
              <a:rPr lang="ja-JP" altLang="en-US" sz="2400" b="1" u="sng" dirty="0" smtClean="0">
                <a:effectLst>
                  <a:outerShdw blurRad="38100" dist="38100" dir="2700000" algn="tl">
                    <a:srgbClr val="000000">
                      <a:alpha val="43137"/>
                    </a:srgbClr>
                  </a:outerShdw>
                </a:effectLst>
                <a:latin typeface="Times New Roman" pitchFamily="18" charset="0"/>
                <a:cs typeface="Times New Roman" pitchFamily="18" charset="0"/>
              </a:rPr>
              <a:t>の分布状況を調査</a:t>
            </a: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する。</a:t>
            </a:r>
            <a:endParaRPr lang="en-US" altLang="ja-JP" sz="2400" b="1" dirty="0" smtClean="0">
              <a:effectLst>
                <a:outerShdw blurRad="38100" dist="38100" dir="2700000" algn="tl">
                  <a:srgbClr val="000000">
                    <a:alpha val="43137"/>
                  </a:srgbClr>
                </a:outerShdw>
              </a:effectLst>
              <a:latin typeface="Times New Roman" pitchFamily="18" charset="0"/>
              <a:cs typeface="Times New Roman" pitchFamily="18" charset="0"/>
            </a:endParaRPr>
          </a:p>
          <a:p>
            <a:pPr eaLnBrk="1" hangingPunct="1">
              <a:defRPr/>
            </a:pP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altLang="ja-JP"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2400" b="1" dirty="0" smtClean="0">
                <a:effectLst>
                  <a:outerShdw blurRad="38100" dist="38100" dir="2700000" algn="tl">
                    <a:srgbClr val="000000">
                      <a:alpha val="43137"/>
                    </a:srgbClr>
                  </a:outerShdw>
                </a:effectLst>
                <a:latin typeface="Times New Roman" pitchFamily="18" charset="0"/>
                <a:cs typeface="Times New Roman" pitchFamily="18" charset="0"/>
              </a:rPr>
              <a:t>I/</a:t>
            </a:r>
            <a:r>
              <a:rPr lang="en-US" altLang="ja-JP" sz="2400" b="1" baseline="30000" dirty="0" smtClean="0">
                <a:effectLst>
                  <a:outerShdw blurRad="38100" dist="38100" dir="2700000" algn="tl">
                    <a:srgbClr val="000000">
                      <a:alpha val="43137"/>
                    </a:srgbClr>
                  </a:outerShdw>
                </a:effectLst>
                <a:latin typeface="Times New Roman" pitchFamily="18" charset="0"/>
                <a:cs typeface="Times New Roman" pitchFamily="18" charset="0"/>
              </a:rPr>
              <a:t>131</a:t>
            </a:r>
            <a:r>
              <a:rPr lang="en-US" altLang="ja-JP" sz="2400" b="1" dirty="0" smtClean="0">
                <a:effectLst>
                  <a:outerShdw blurRad="38100" dist="38100" dir="2700000" algn="tl">
                    <a:srgbClr val="000000">
                      <a:alpha val="43137"/>
                    </a:srgbClr>
                  </a:outerShdw>
                </a:effectLst>
                <a:latin typeface="Times New Roman" pitchFamily="18" charset="0"/>
                <a:cs typeface="Times New Roman" pitchFamily="18" charset="0"/>
              </a:rPr>
              <a:t>I</a:t>
            </a: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比の導出</a:t>
            </a:r>
          </a:p>
        </p:txBody>
      </p:sp>
      <p:sp>
        <p:nvSpPr>
          <p:cNvPr id="6149" name="正方形/長方形 3"/>
          <p:cNvSpPr>
            <a:spLocks noChangeArrowheads="1"/>
          </p:cNvSpPr>
          <p:nvPr/>
        </p:nvSpPr>
        <p:spPr bwMode="auto">
          <a:xfrm>
            <a:off x="307975" y="1290634"/>
            <a:ext cx="8448675" cy="8302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dirty="0" smtClean="0">
                <a:solidFill>
                  <a:schemeClr val="tx1"/>
                </a:solidFill>
                <a:latin typeface="Times New Roman" pitchFamily="18" charset="0"/>
                <a:cs typeface="Times New Roman" pitchFamily="18" charset="0"/>
              </a:rPr>
              <a:t>福島第一原発事故により、環境中に揮発性の高いセシウムやヨウ素などの核分裂生成の放射性核種が大量に放出された。</a:t>
            </a:r>
            <a:endParaRPr lang="ja-JP" altLang="en-US" sz="2400" dirty="0" smtClean="0">
              <a:solidFill>
                <a:schemeClr val="tx1"/>
              </a:solidFill>
            </a:endParaRPr>
          </a:p>
        </p:txBody>
      </p:sp>
      <p:sp>
        <p:nvSpPr>
          <p:cNvPr id="5" name="正方形/長方形 4"/>
          <p:cNvSpPr>
            <a:spLocks noChangeArrowheads="1"/>
          </p:cNvSpPr>
          <p:nvPr/>
        </p:nvSpPr>
        <p:spPr bwMode="auto">
          <a:xfrm>
            <a:off x="319882" y="2511422"/>
            <a:ext cx="8448675" cy="8302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2400" baseline="30000" dirty="0" smtClean="0">
                <a:solidFill>
                  <a:schemeClr val="tx1"/>
                </a:solidFill>
                <a:latin typeface="Times New Roman" pitchFamily="18" charset="0"/>
                <a:cs typeface="Times New Roman" pitchFamily="18" charset="0"/>
              </a:rPr>
              <a:t>131</a:t>
            </a:r>
            <a:r>
              <a:rPr lang="en-US" altLang="ja-JP" sz="2400" dirty="0" smtClean="0">
                <a:solidFill>
                  <a:schemeClr val="tx1"/>
                </a:solidFill>
                <a:latin typeface="Times New Roman" pitchFamily="18" charset="0"/>
                <a:cs typeface="Times New Roman" pitchFamily="18" charset="0"/>
              </a:rPr>
              <a:t>I</a:t>
            </a:r>
            <a:r>
              <a:rPr lang="ja-JP" altLang="en-US" sz="2400" dirty="0" smtClean="0">
                <a:solidFill>
                  <a:schemeClr val="tx1"/>
                </a:solidFill>
                <a:latin typeface="Times New Roman" pitchFamily="18" charset="0"/>
                <a:cs typeface="Times New Roman" pitchFamily="18" charset="0"/>
              </a:rPr>
              <a:t>の半減期が約</a:t>
            </a:r>
            <a:r>
              <a:rPr lang="en-US" altLang="ja-JP" sz="2400" dirty="0" smtClean="0">
                <a:solidFill>
                  <a:schemeClr val="tx1"/>
                </a:solidFill>
                <a:latin typeface="Times New Roman" pitchFamily="18" charset="0"/>
                <a:cs typeface="Times New Roman" pitchFamily="18" charset="0"/>
              </a:rPr>
              <a:t>8</a:t>
            </a:r>
            <a:r>
              <a:rPr lang="ja-JP" altLang="en-US" sz="2400" dirty="0" smtClean="0">
                <a:solidFill>
                  <a:schemeClr val="tx1"/>
                </a:solidFill>
                <a:latin typeface="Times New Roman" pitchFamily="18" charset="0"/>
                <a:cs typeface="Times New Roman" pitchFamily="18" charset="0"/>
              </a:rPr>
              <a:t>日と短い為に、内部被ばく線量評価を実施する為の詳細なデータの入手が既に困難となっている。</a:t>
            </a:r>
            <a:endParaRPr lang="ja-JP" altLang="en-US" sz="2400" dirty="0" smtClean="0">
              <a:solidFill>
                <a:schemeClr val="tx1"/>
              </a:solidFill>
            </a:endParaRPr>
          </a:p>
        </p:txBody>
      </p:sp>
      <p:sp>
        <p:nvSpPr>
          <p:cNvPr id="6" name="正方形/長方形 5"/>
          <p:cNvSpPr>
            <a:spLocks noChangeArrowheads="1"/>
          </p:cNvSpPr>
          <p:nvPr/>
        </p:nvSpPr>
        <p:spPr bwMode="auto">
          <a:xfrm>
            <a:off x="307974" y="3740147"/>
            <a:ext cx="8448675" cy="830262"/>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sz="2400" dirty="0" smtClean="0">
                <a:solidFill>
                  <a:schemeClr val="tx1"/>
                </a:solidFill>
                <a:latin typeface="Times New Roman" pitchFamily="18" charset="0"/>
                <a:cs typeface="Times New Roman" pitchFamily="18" charset="0"/>
              </a:rPr>
              <a:t>半減期約</a:t>
            </a:r>
            <a:r>
              <a:rPr lang="en-US" altLang="ja-JP" sz="2400" dirty="0" smtClean="0">
                <a:solidFill>
                  <a:schemeClr val="tx1"/>
                </a:solidFill>
                <a:latin typeface="Times New Roman" pitchFamily="18" charset="0"/>
                <a:cs typeface="Times New Roman" pitchFamily="18" charset="0"/>
              </a:rPr>
              <a:t>1570</a:t>
            </a:r>
            <a:r>
              <a:rPr lang="ja-JP" altLang="en-US" sz="2400" dirty="0" smtClean="0">
                <a:solidFill>
                  <a:schemeClr val="tx1"/>
                </a:solidFill>
                <a:latin typeface="Times New Roman" pitchFamily="18" charset="0"/>
                <a:cs typeface="Times New Roman" pitchFamily="18" charset="0"/>
              </a:rPr>
              <a:t>万年の</a:t>
            </a:r>
            <a:r>
              <a:rPr lang="en-US" altLang="ja-JP" sz="2400" baseline="30000" dirty="0" smtClean="0">
                <a:solidFill>
                  <a:schemeClr val="tx1"/>
                </a:solidFill>
                <a:latin typeface="Times New Roman" pitchFamily="18" charset="0"/>
                <a:cs typeface="Times New Roman" pitchFamily="18" charset="0"/>
              </a:rPr>
              <a:t>129</a:t>
            </a:r>
            <a:r>
              <a:rPr lang="en-US" altLang="ja-JP" sz="2400" dirty="0" smtClean="0">
                <a:solidFill>
                  <a:schemeClr val="tx1"/>
                </a:solidFill>
                <a:latin typeface="Times New Roman" pitchFamily="18" charset="0"/>
                <a:cs typeface="Times New Roman" pitchFamily="18" charset="0"/>
              </a:rPr>
              <a:t>I</a:t>
            </a:r>
            <a:r>
              <a:rPr lang="ja-JP" altLang="en-US" sz="2400" dirty="0" smtClean="0">
                <a:solidFill>
                  <a:schemeClr val="tx1"/>
                </a:solidFill>
                <a:latin typeface="Times New Roman" pitchFamily="18" charset="0"/>
                <a:cs typeface="Times New Roman" pitchFamily="18" charset="0"/>
              </a:rPr>
              <a:t>を</a:t>
            </a:r>
            <a:r>
              <a:rPr lang="en-US" altLang="ja-JP" sz="2400" baseline="30000" dirty="0" smtClean="0">
                <a:solidFill>
                  <a:schemeClr val="tx1"/>
                </a:solidFill>
                <a:latin typeface="Times New Roman" pitchFamily="18" charset="0"/>
                <a:cs typeface="Times New Roman" pitchFamily="18" charset="0"/>
              </a:rPr>
              <a:t>131</a:t>
            </a:r>
            <a:r>
              <a:rPr lang="en-US" altLang="ja-JP" sz="2400" dirty="0" smtClean="0">
                <a:solidFill>
                  <a:schemeClr val="tx1"/>
                </a:solidFill>
                <a:latin typeface="Times New Roman" pitchFamily="18" charset="0"/>
                <a:cs typeface="Times New Roman" pitchFamily="18" charset="0"/>
              </a:rPr>
              <a:t>I</a:t>
            </a:r>
            <a:r>
              <a:rPr lang="ja-JP" altLang="en-US" sz="2400" dirty="0" smtClean="0">
                <a:solidFill>
                  <a:schemeClr val="tx1"/>
                </a:solidFill>
                <a:latin typeface="Times New Roman" pitchFamily="18" charset="0"/>
                <a:cs typeface="Times New Roman" pitchFamily="18" charset="0"/>
              </a:rPr>
              <a:t>降下・沈着量の推定に使用することが考えられる。</a:t>
            </a:r>
            <a:endParaRPr lang="ja-JP" altLang="en-US" sz="2400" dirty="0" smtClean="0">
              <a:solidFill>
                <a:schemeClr val="tx1"/>
              </a:solidFill>
            </a:endParaRPr>
          </a:p>
        </p:txBody>
      </p:sp>
      <p:sp>
        <p:nvSpPr>
          <p:cNvPr id="7" name="下矢印 6"/>
          <p:cNvSpPr>
            <a:spLocks noChangeArrowheads="1"/>
          </p:cNvSpPr>
          <p:nvPr/>
        </p:nvSpPr>
        <p:spPr bwMode="auto">
          <a:xfrm>
            <a:off x="3987800" y="2120897"/>
            <a:ext cx="1130300" cy="390525"/>
          </a:xfrm>
          <a:prstGeom prst="downArrow">
            <a:avLst>
              <a:gd name="adj1" fmla="val 50000"/>
              <a:gd name="adj2" fmla="val 50000"/>
            </a:avLst>
          </a:prstGeom>
          <a:solidFill>
            <a:srgbClr val="FFC000"/>
          </a:solidFill>
          <a:ln w="9525" algn="ctr">
            <a:solidFill>
              <a:schemeClr val="tx1"/>
            </a:solidFill>
            <a:round/>
            <a:headEnd/>
            <a:tailEnd/>
          </a:ln>
        </p:spPr>
        <p:txBody>
          <a:bodyPr wrap="none"/>
          <a:lstStyle/>
          <a:p>
            <a:endParaRPr lang="ja-JP" altLang="en-US" sz="1800" b="1" smtClean="0">
              <a:solidFill>
                <a:srgbClr val="000000"/>
              </a:solidFill>
              <a:latin typeface="Times" pitchFamily="18" charset="0"/>
              <a:ea typeface="ＭＳ 明朝" pitchFamily="17" charset="-128"/>
            </a:endParaRPr>
          </a:p>
        </p:txBody>
      </p:sp>
      <p:sp>
        <p:nvSpPr>
          <p:cNvPr id="18" name="下矢印 17"/>
          <p:cNvSpPr>
            <a:spLocks noChangeArrowheads="1"/>
          </p:cNvSpPr>
          <p:nvPr/>
        </p:nvSpPr>
        <p:spPr bwMode="auto">
          <a:xfrm>
            <a:off x="3992562" y="3341684"/>
            <a:ext cx="1130300" cy="390525"/>
          </a:xfrm>
          <a:prstGeom prst="downArrow">
            <a:avLst>
              <a:gd name="adj1" fmla="val 50000"/>
              <a:gd name="adj2" fmla="val 50000"/>
            </a:avLst>
          </a:prstGeom>
          <a:solidFill>
            <a:srgbClr val="FFC000"/>
          </a:solidFill>
          <a:ln w="9525" algn="ctr">
            <a:solidFill>
              <a:schemeClr val="tx1"/>
            </a:solidFill>
            <a:round/>
            <a:headEnd/>
            <a:tailEnd/>
          </a:ln>
        </p:spPr>
        <p:txBody>
          <a:bodyPr wrap="none"/>
          <a:lstStyle/>
          <a:p>
            <a:endParaRPr lang="ja-JP" altLang="en-US" sz="1800" b="1" smtClean="0">
              <a:solidFill>
                <a:srgbClr val="000000"/>
              </a:solidFill>
              <a:latin typeface="Times" pitchFamily="18" charset="0"/>
              <a:ea typeface="ＭＳ 明朝" pitchFamily="17" charset="-128"/>
            </a:endParaRPr>
          </a:p>
        </p:txBody>
      </p:sp>
      <p:sp>
        <p:nvSpPr>
          <p:cNvPr id="10" name="テキスト ボックス 47"/>
          <p:cNvSpPr txBox="1">
            <a:spLocks noChangeArrowheads="1"/>
          </p:cNvSpPr>
          <p:nvPr/>
        </p:nvSpPr>
        <p:spPr bwMode="auto">
          <a:xfrm>
            <a:off x="213517" y="4694274"/>
            <a:ext cx="8740775" cy="830997"/>
          </a:xfrm>
          <a:prstGeom prst="rect">
            <a:avLst/>
          </a:prstGeom>
          <a:solidFill>
            <a:srgbClr val="FFFFCC"/>
          </a:solidFill>
          <a:ln>
            <a:noFill/>
          </a:ln>
          <a:extLst/>
        </p:spPr>
        <p:txBody>
          <a:bodyPr>
            <a:spAutoFit/>
          </a:bodyPr>
          <a:lstStyle>
            <a:lvl1pPr eaLnBrk="0" hangingPunct="0">
              <a:defRPr kumimoji="1" sz="3600">
                <a:solidFill>
                  <a:schemeClr val="tx1"/>
                </a:solidFill>
                <a:latin typeface="Times" pitchFamily="18" charset="0"/>
                <a:ea typeface="ＭＳ 明朝" pitchFamily="17" charset="-128"/>
              </a:defRPr>
            </a:lvl1pPr>
            <a:lvl2pPr marL="742950" indent="-285750" eaLnBrk="0" hangingPunct="0">
              <a:defRPr kumimoji="1" sz="3600">
                <a:solidFill>
                  <a:schemeClr val="tx1"/>
                </a:solidFill>
                <a:latin typeface="Times" pitchFamily="18" charset="0"/>
                <a:ea typeface="ＭＳ 明朝" pitchFamily="17" charset="-128"/>
              </a:defRPr>
            </a:lvl2pPr>
            <a:lvl3pPr marL="1143000" indent="-228600" eaLnBrk="0" hangingPunct="0">
              <a:defRPr kumimoji="1" sz="3600">
                <a:solidFill>
                  <a:schemeClr val="tx1"/>
                </a:solidFill>
                <a:latin typeface="Times" pitchFamily="18" charset="0"/>
                <a:ea typeface="ＭＳ 明朝" pitchFamily="17" charset="-128"/>
              </a:defRPr>
            </a:lvl3pPr>
            <a:lvl4pPr marL="1600200" indent="-228600" eaLnBrk="0" hangingPunct="0">
              <a:defRPr kumimoji="1" sz="3600">
                <a:solidFill>
                  <a:schemeClr val="tx1"/>
                </a:solidFill>
                <a:latin typeface="Times" pitchFamily="18" charset="0"/>
                <a:ea typeface="ＭＳ 明朝" pitchFamily="17" charset="-128"/>
              </a:defRPr>
            </a:lvl4pPr>
            <a:lvl5pPr marL="2057400" indent="-228600" eaLnBrk="0" hangingPunct="0">
              <a:defRPr kumimoji="1" sz="3600">
                <a:solidFill>
                  <a:schemeClr val="tx1"/>
                </a:solidFill>
                <a:latin typeface="Times" pitchFamily="18" charset="0"/>
                <a:ea typeface="ＭＳ 明朝" pitchFamily="17" charset="-128"/>
              </a:defRPr>
            </a:lvl5pPr>
            <a:lvl6pPr marL="25146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marL="29718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marL="34290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marL="3886200" indent="-2286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rPr>
              <a:t>福島原発事故前の表層土壌から</a:t>
            </a:r>
            <a:r>
              <a:rPr lang="ja-JP" altLang="en-US" sz="2400" b="1" u="sng" dirty="0" smtClean="0">
                <a:effectLst>
                  <a:outerShdw blurRad="38100" dist="38100" dir="2700000" algn="tl">
                    <a:srgbClr val="000000">
                      <a:alpha val="43137"/>
                    </a:srgbClr>
                  </a:outerShdw>
                </a:effectLst>
                <a:latin typeface="Times New Roman" pitchFamily="18" charset="0"/>
                <a:cs typeface="Times New Roman" pitchFamily="18" charset="0"/>
              </a:rPr>
              <a:t>事故前の</a:t>
            </a:r>
            <a:r>
              <a:rPr lang="en-US" altLang="ja-JP" sz="2400" b="1" u="sng" baseline="30000" dirty="0" smtClean="0">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2400" b="1" u="sng" dirty="0" smtClean="0">
                <a:effectLst>
                  <a:outerShdw blurRad="38100" dist="38100" dir="2700000" algn="tl">
                    <a:srgbClr val="000000">
                      <a:alpha val="43137"/>
                    </a:srgbClr>
                  </a:outerShdw>
                </a:effectLst>
                <a:latin typeface="Times New Roman" pitchFamily="18" charset="0"/>
                <a:cs typeface="Times New Roman" pitchFamily="18" charset="0"/>
              </a:rPr>
              <a:t>I</a:t>
            </a:r>
            <a:r>
              <a:rPr lang="ja-JP" altLang="en-US" sz="2400" b="1" u="sng" dirty="0" smtClean="0">
                <a:effectLst>
                  <a:outerShdw blurRad="38100" dist="38100" dir="2700000" algn="tl">
                    <a:srgbClr val="000000">
                      <a:alpha val="43137"/>
                    </a:srgbClr>
                  </a:outerShdw>
                </a:effectLst>
                <a:latin typeface="Times New Roman" pitchFamily="18" charset="0"/>
                <a:cs typeface="Times New Roman" pitchFamily="18" charset="0"/>
              </a:rPr>
              <a:t>のバックグランド値を推定する。</a:t>
            </a:r>
            <a:endParaRPr lang="ja-JP" altLang="en-US" sz="2400" b="1" dirty="0" smtClean="0">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56594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P spid="1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3" y="0"/>
            <a:ext cx="4789714" cy="6858000"/>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9532" y="0"/>
            <a:ext cx="4789714" cy="6858000"/>
          </a:xfrm>
          <a:prstGeom prst="rect">
            <a:avLst/>
          </a:prstGeom>
        </p:spPr>
      </p:pic>
      <p:sp>
        <p:nvSpPr>
          <p:cNvPr id="5" name="テキスト ボックス 4"/>
          <p:cNvSpPr txBox="1"/>
          <p:nvPr/>
        </p:nvSpPr>
        <p:spPr>
          <a:xfrm>
            <a:off x="277334" y="188640"/>
            <a:ext cx="2884123" cy="369332"/>
          </a:xfrm>
          <a:prstGeom prst="rect">
            <a:avLst/>
          </a:prstGeom>
          <a:noFill/>
        </p:spPr>
        <p:txBody>
          <a:bodyPr wrap="none" rtlCol="0">
            <a:spAutoFit/>
          </a:bodyPr>
          <a:lstStyle/>
          <a:p>
            <a:r>
              <a:rPr lang="ja-JP" altLang="en-US" dirty="0"/>
              <a:t>昭和橋下に</a:t>
            </a:r>
            <a:r>
              <a:rPr lang="ja-JP" altLang="en-US" dirty="0" smtClean="0"/>
              <a:t>おける定点観測</a:t>
            </a:r>
            <a:endParaRPr kumimoji="1" lang="ja-JP" altLang="en-US" dirty="0"/>
          </a:p>
        </p:txBody>
      </p:sp>
      <p:sp>
        <p:nvSpPr>
          <p:cNvPr id="6" name="テキスト ボックス 5"/>
          <p:cNvSpPr txBox="1"/>
          <p:nvPr/>
        </p:nvSpPr>
        <p:spPr>
          <a:xfrm>
            <a:off x="4688140" y="188640"/>
            <a:ext cx="1107996" cy="369332"/>
          </a:xfrm>
          <a:prstGeom prst="rect">
            <a:avLst/>
          </a:prstGeom>
          <a:noFill/>
        </p:spPr>
        <p:txBody>
          <a:bodyPr wrap="none" rtlCol="0">
            <a:spAutoFit/>
          </a:bodyPr>
          <a:lstStyle/>
          <a:p>
            <a:r>
              <a:rPr kumimoji="1" lang="ja-JP" altLang="en-US" dirty="0" smtClean="0"/>
              <a:t>流域変動</a:t>
            </a:r>
            <a:endParaRPr kumimoji="1" lang="ja-JP" altLang="en-US" dirty="0"/>
          </a:p>
        </p:txBody>
      </p:sp>
      <p:sp>
        <p:nvSpPr>
          <p:cNvPr id="7" name="テキスト ボックス 6"/>
          <p:cNvSpPr txBox="1"/>
          <p:nvPr/>
        </p:nvSpPr>
        <p:spPr>
          <a:xfrm rot="-5400000">
            <a:off x="-50415" y="5227337"/>
            <a:ext cx="736099" cy="307777"/>
          </a:xfrm>
          <a:prstGeom prst="rect">
            <a:avLst/>
          </a:prstGeom>
          <a:solidFill>
            <a:schemeClr val="bg1"/>
          </a:solidFill>
        </p:spPr>
        <p:txBody>
          <a:bodyPr wrap="none" rtlCol="0">
            <a:spAutoFit/>
          </a:bodyPr>
          <a:lstStyle/>
          <a:p>
            <a:r>
              <a:rPr kumimoji="1" lang="en-US" altLang="ja-JP" sz="1400" baseline="30000" dirty="0" smtClean="0"/>
              <a:t>127</a:t>
            </a:r>
            <a:r>
              <a:rPr kumimoji="1" lang="en-US" altLang="ja-JP" sz="1400" dirty="0" smtClean="0"/>
              <a:t>I ppb</a:t>
            </a:r>
            <a:endParaRPr kumimoji="1" lang="ja-JP" altLang="en-US" sz="1400" dirty="0"/>
          </a:p>
        </p:txBody>
      </p:sp>
      <p:sp>
        <p:nvSpPr>
          <p:cNvPr id="8" name="テキスト ボックス 7"/>
          <p:cNvSpPr txBox="1"/>
          <p:nvPr/>
        </p:nvSpPr>
        <p:spPr>
          <a:xfrm rot="-5400000">
            <a:off x="4338094" y="5227337"/>
            <a:ext cx="736099" cy="307777"/>
          </a:xfrm>
          <a:prstGeom prst="rect">
            <a:avLst/>
          </a:prstGeom>
          <a:solidFill>
            <a:schemeClr val="bg1"/>
          </a:solidFill>
        </p:spPr>
        <p:txBody>
          <a:bodyPr wrap="none" rtlCol="0">
            <a:spAutoFit/>
          </a:bodyPr>
          <a:lstStyle/>
          <a:p>
            <a:r>
              <a:rPr kumimoji="1" lang="en-US" altLang="ja-JP" sz="1400" baseline="30000" dirty="0" smtClean="0"/>
              <a:t>127</a:t>
            </a:r>
            <a:r>
              <a:rPr kumimoji="1" lang="en-US" altLang="ja-JP" sz="1400" dirty="0" smtClean="0"/>
              <a:t>I ppb</a:t>
            </a:r>
            <a:endParaRPr kumimoji="1" lang="ja-JP" altLang="en-US" sz="1400" dirty="0"/>
          </a:p>
        </p:txBody>
      </p:sp>
      <p:sp>
        <p:nvSpPr>
          <p:cNvPr id="9" name="テキスト ボックス 8"/>
          <p:cNvSpPr txBox="1"/>
          <p:nvPr/>
        </p:nvSpPr>
        <p:spPr>
          <a:xfrm rot="-5400000">
            <a:off x="-30194" y="1101641"/>
            <a:ext cx="644728" cy="307777"/>
          </a:xfrm>
          <a:prstGeom prst="rect">
            <a:avLst/>
          </a:prstGeom>
          <a:noFill/>
        </p:spPr>
        <p:txBody>
          <a:bodyPr wrap="none" rtlCol="0">
            <a:spAutoFit/>
          </a:bodyPr>
          <a:lstStyle/>
          <a:p>
            <a:r>
              <a:rPr kumimoji="1" lang="en-US" altLang="ja-JP" sz="1400" b="1" dirty="0" smtClean="0"/>
              <a:t>×</a:t>
            </a:r>
            <a:r>
              <a:rPr kumimoji="1" lang="en-US" altLang="ja-JP" sz="1400" dirty="0" smtClean="0"/>
              <a:t>10</a:t>
            </a:r>
            <a:r>
              <a:rPr kumimoji="1" lang="en-US" altLang="ja-JP" sz="1400" baseline="30000" dirty="0" smtClean="0"/>
              <a:t>-9</a:t>
            </a:r>
            <a:endParaRPr kumimoji="1" lang="ja-JP" altLang="en-US" sz="1400" baseline="30000" dirty="0"/>
          </a:p>
        </p:txBody>
      </p:sp>
      <p:sp>
        <p:nvSpPr>
          <p:cNvPr id="10" name="テキスト ボックス 9"/>
          <p:cNvSpPr txBox="1"/>
          <p:nvPr/>
        </p:nvSpPr>
        <p:spPr>
          <a:xfrm rot="-5400000">
            <a:off x="4352247" y="1092962"/>
            <a:ext cx="644728" cy="307777"/>
          </a:xfrm>
          <a:prstGeom prst="rect">
            <a:avLst/>
          </a:prstGeom>
          <a:noFill/>
        </p:spPr>
        <p:txBody>
          <a:bodyPr wrap="none" rtlCol="0">
            <a:spAutoFit/>
          </a:bodyPr>
          <a:lstStyle/>
          <a:p>
            <a:r>
              <a:rPr kumimoji="1" lang="en-US" altLang="ja-JP" sz="1400" b="1" dirty="0" smtClean="0"/>
              <a:t>×</a:t>
            </a:r>
            <a:r>
              <a:rPr kumimoji="1" lang="en-US" altLang="ja-JP" sz="1400" dirty="0" smtClean="0"/>
              <a:t>10</a:t>
            </a:r>
            <a:r>
              <a:rPr kumimoji="1" lang="en-US" altLang="ja-JP" sz="1400" baseline="30000" dirty="0" smtClean="0"/>
              <a:t>-9</a:t>
            </a:r>
            <a:endParaRPr kumimoji="1" lang="ja-JP" altLang="en-US" sz="1400" baseline="30000" dirty="0"/>
          </a:p>
        </p:txBody>
      </p:sp>
    </p:spTree>
    <p:extLst>
      <p:ext uri="{BB962C8B-B14F-4D97-AF65-F5344CB8AC3E}">
        <p14:creationId xmlns:p14="http://schemas.microsoft.com/office/powerpoint/2010/main" val="2281228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3648" y="0"/>
            <a:ext cx="6035040" cy="6035040"/>
          </a:xfrm>
          <a:prstGeom prst="rect">
            <a:avLst/>
          </a:prstGeom>
        </p:spPr>
      </p:pic>
      <p:sp>
        <p:nvSpPr>
          <p:cNvPr id="4" name="テキスト ボックス 3"/>
          <p:cNvSpPr txBox="1"/>
          <p:nvPr/>
        </p:nvSpPr>
        <p:spPr>
          <a:xfrm>
            <a:off x="362247" y="304898"/>
            <a:ext cx="4643542" cy="461665"/>
          </a:xfrm>
          <a:prstGeom prst="rect">
            <a:avLst/>
          </a:prstGeom>
          <a:noFill/>
        </p:spPr>
        <p:txBody>
          <a:bodyPr wrap="square" rtlCol="0">
            <a:spAutoFit/>
          </a:bodyPr>
          <a:lstStyle/>
          <a:p>
            <a:r>
              <a:rPr kumimoji="1" lang="ja-JP" altLang="en-US" sz="2400" dirty="0" smtClean="0"/>
              <a:t>溶存態中の</a:t>
            </a:r>
            <a:r>
              <a:rPr kumimoji="1" lang="en-US" altLang="ja-JP" sz="2400" baseline="30000" dirty="0" smtClean="0"/>
              <a:t>137</a:t>
            </a:r>
            <a:r>
              <a:rPr kumimoji="1" lang="en-US" altLang="ja-JP" sz="2400" dirty="0" smtClean="0"/>
              <a:t>Cs</a:t>
            </a:r>
            <a:r>
              <a:rPr lang="ja-JP" altLang="en-US" sz="2400" dirty="0" smtClean="0"/>
              <a:t>と</a:t>
            </a:r>
            <a:r>
              <a:rPr kumimoji="1" lang="en-US" altLang="ja-JP" sz="2400" baseline="30000" dirty="0" smtClean="0"/>
              <a:t>129</a:t>
            </a:r>
            <a:r>
              <a:rPr kumimoji="1" lang="en-US" altLang="ja-JP" sz="2400" dirty="0" smtClean="0"/>
              <a:t>I</a:t>
            </a:r>
            <a:r>
              <a:rPr kumimoji="1" lang="ja-JP" altLang="en-US" sz="2400" dirty="0" smtClean="0"/>
              <a:t>の</a:t>
            </a:r>
            <a:r>
              <a:rPr lang="ja-JP" altLang="en-US" sz="2400" dirty="0"/>
              <a:t>相関</a:t>
            </a:r>
            <a:endParaRPr kumimoji="1" lang="en-US" altLang="ja-JP" sz="2400" dirty="0" smtClean="0"/>
          </a:p>
        </p:txBody>
      </p:sp>
    </p:spTree>
    <p:extLst>
      <p:ext uri="{BB962C8B-B14F-4D97-AF65-F5344CB8AC3E}">
        <p14:creationId xmlns:p14="http://schemas.microsoft.com/office/powerpoint/2010/main" val="1231435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rot="-5400000">
            <a:off x="1561069" y="2263468"/>
            <a:ext cx="774571" cy="369332"/>
          </a:xfrm>
          <a:prstGeom prst="rect">
            <a:avLst/>
          </a:prstGeom>
          <a:noFill/>
        </p:spPr>
        <p:txBody>
          <a:bodyPr wrap="none" rtlCol="0">
            <a:spAutoFit/>
          </a:bodyPr>
          <a:lstStyle/>
          <a:p>
            <a:r>
              <a:rPr kumimoji="1" lang="en-US" altLang="ja-JP" b="1" dirty="0" smtClean="0"/>
              <a:t>×</a:t>
            </a:r>
            <a:r>
              <a:rPr kumimoji="1" lang="en-US" altLang="ja-JP" dirty="0" smtClean="0"/>
              <a:t>10</a:t>
            </a:r>
            <a:r>
              <a:rPr kumimoji="1" lang="en-US" altLang="ja-JP" baseline="30000" dirty="0" smtClean="0"/>
              <a:t>-9</a:t>
            </a:r>
            <a:endParaRPr kumimoji="1" lang="ja-JP" altLang="en-US" baseline="30000" dirty="0"/>
          </a:p>
        </p:txBody>
      </p:sp>
      <p:sp>
        <p:nvSpPr>
          <p:cNvPr id="4" name="テキスト ボックス 3"/>
          <p:cNvSpPr txBox="1"/>
          <p:nvPr/>
        </p:nvSpPr>
        <p:spPr>
          <a:xfrm>
            <a:off x="4283968" y="5805264"/>
            <a:ext cx="1228221" cy="369332"/>
          </a:xfrm>
          <a:prstGeom prst="rect">
            <a:avLst/>
          </a:prstGeom>
          <a:solidFill>
            <a:schemeClr val="bg1"/>
          </a:solidFill>
        </p:spPr>
        <p:txBody>
          <a:bodyPr wrap="none" rtlCol="0">
            <a:spAutoFit/>
          </a:bodyPr>
          <a:lstStyle/>
          <a:p>
            <a:r>
              <a:rPr kumimoji="1" lang="en-US" altLang="ja-JP" dirty="0" smtClean="0"/>
              <a:t>1/</a:t>
            </a:r>
            <a:r>
              <a:rPr kumimoji="1" lang="en-US" altLang="ja-JP" baseline="30000" dirty="0" smtClean="0"/>
              <a:t>127</a:t>
            </a:r>
            <a:r>
              <a:rPr kumimoji="1" lang="en-US" altLang="ja-JP" dirty="0" smtClean="0"/>
              <a:t>I ppb</a:t>
            </a:r>
            <a:r>
              <a:rPr kumimoji="1" lang="en-US" altLang="ja-JP" baseline="30000" dirty="0" smtClean="0"/>
              <a:t>-1</a:t>
            </a:r>
            <a:endParaRPr kumimoji="1" lang="ja-JP" altLang="en-US" baseline="30000" dirty="0"/>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t="12281" r="7467"/>
          <a:stretch/>
        </p:blipFill>
        <p:spPr>
          <a:xfrm>
            <a:off x="1447783" y="382772"/>
            <a:ext cx="6345882" cy="6015796"/>
          </a:xfrm>
          <a:prstGeom prst="rect">
            <a:avLst/>
          </a:prstGeom>
        </p:spPr>
      </p:pic>
    </p:spTree>
    <p:extLst>
      <p:ext uri="{BB962C8B-B14F-4D97-AF65-F5344CB8AC3E}">
        <p14:creationId xmlns:p14="http://schemas.microsoft.com/office/powerpoint/2010/main" val="27624337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234534"/>
            <a:ext cx="5472608" cy="523220"/>
          </a:xfrm>
          <a:prstGeom prst="rect">
            <a:avLst/>
          </a:prstGeom>
          <a:noFill/>
        </p:spPr>
        <p:txBody>
          <a:bodyPr wrap="square" rtlCol="0">
            <a:spAutoFit/>
          </a:bodyPr>
          <a:lstStyle/>
          <a:p>
            <a:r>
              <a:rPr kumimoji="1" lang="en-US" altLang="ja-JP" sz="2800" baseline="30000" dirty="0" smtClean="0"/>
              <a:t>129</a:t>
            </a:r>
            <a:r>
              <a:rPr kumimoji="1" lang="en-US" altLang="ja-JP" sz="2800" dirty="0" smtClean="0"/>
              <a:t>I</a:t>
            </a:r>
            <a:r>
              <a:rPr kumimoji="1" lang="ja-JP" altLang="en-US" sz="2800" dirty="0" smtClean="0"/>
              <a:t>の環境トレーサとしての可能性</a:t>
            </a:r>
            <a:endParaRPr kumimoji="1" lang="ja-JP" altLang="en-US" sz="2800" dirty="0"/>
          </a:p>
        </p:txBody>
      </p:sp>
      <p:sp>
        <p:nvSpPr>
          <p:cNvPr id="3" name="テキスト ボックス 2"/>
          <p:cNvSpPr txBox="1"/>
          <p:nvPr/>
        </p:nvSpPr>
        <p:spPr>
          <a:xfrm>
            <a:off x="467544" y="1012086"/>
            <a:ext cx="8352928" cy="1938992"/>
          </a:xfrm>
          <a:prstGeom prst="rect">
            <a:avLst/>
          </a:prstGeom>
          <a:noFill/>
        </p:spPr>
        <p:txBody>
          <a:bodyPr wrap="square" rtlCol="0">
            <a:spAutoFit/>
          </a:bodyPr>
          <a:lstStyle/>
          <a:p>
            <a:r>
              <a:rPr kumimoji="1" lang="ja-JP" altLang="en-US" sz="2400" dirty="0" smtClean="0"/>
              <a:t>原発事故由来の</a:t>
            </a:r>
            <a:r>
              <a:rPr kumimoji="1" lang="en-US" altLang="ja-JP" sz="2400" baseline="30000" dirty="0" smtClean="0"/>
              <a:t>137</a:t>
            </a:r>
            <a:r>
              <a:rPr kumimoji="1" lang="en-US" altLang="ja-JP" sz="2400" dirty="0" smtClean="0"/>
              <a:t>Cs</a:t>
            </a:r>
            <a:r>
              <a:rPr kumimoji="1" lang="ja-JP" altLang="en-US" sz="2400" dirty="0" smtClean="0"/>
              <a:t>との関連が強く見られている。</a:t>
            </a:r>
            <a:endParaRPr kumimoji="1" lang="en-US" altLang="ja-JP" sz="2400" dirty="0" smtClean="0"/>
          </a:p>
          <a:p>
            <a:pPr marL="630238" indent="-630238"/>
            <a:r>
              <a:rPr lang="en-US" altLang="ja-JP" sz="2400" dirty="0"/>
              <a:t>	</a:t>
            </a:r>
            <a:r>
              <a:rPr lang="ja-JP" altLang="en-US" sz="2400" dirty="0" smtClean="0"/>
              <a:t>元素の違いが見いだせると重要なトレーサとなると考えられる。</a:t>
            </a:r>
            <a:endParaRPr lang="en-US" altLang="ja-JP" sz="2400" dirty="0" smtClean="0"/>
          </a:p>
          <a:p>
            <a:pPr marL="630238" indent="-630238"/>
            <a:endParaRPr kumimoji="1" lang="en-US" altLang="ja-JP" sz="2400" dirty="0"/>
          </a:p>
          <a:p>
            <a:pPr marL="630238" indent="-630238"/>
            <a:r>
              <a:rPr lang="ja-JP" altLang="en-US" sz="2400" dirty="0" smtClean="0"/>
              <a:t>周辺環境中の</a:t>
            </a:r>
            <a:r>
              <a:rPr lang="en-US" altLang="ja-JP" sz="2400" baseline="30000" dirty="0" smtClean="0"/>
              <a:t>129</a:t>
            </a:r>
            <a:r>
              <a:rPr lang="en-US" altLang="ja-JP" sz="2400" dirty="0" smtClean="0"/>
              <a:t>I</a:t>
            </a:r>
            <a:r>
              <a:rPr lang="ja-JP" altLang="en-US" sz="2400" dirty="0" smtClean="0"/>
              <a:t>の測定が必要で、今後進めていく必要がある。</a:t>
            </a:r>
            <a:endParaRPr kumimoji="1" lang="ja-JP" altLang="en-US" sz="2400" dirty="0"/>
          </a:p>
        </p:txBody>
      </p:sp>
    </p:spTree>
    <p:extLst>
      <p:ext uri="{BB962C8B-B14F-4D97-AF65-F5344CB8AC3E}">
        <p14:creationId xmlns:p14="http://schemas.microsoft.com/office/powerpoint/2010/main" val="2636920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404664"/>
            <a:ext cx="8496944" cy="5509200"/>
          </a:xfrm>
          <a:prstGeom prst="rect">
            <a:avLst/>
          </a:prstGeom>
          <a:noFill/>
        </p:spPr>
        <p:txBody>
          <a:bodyPr wrap="square" rtlCol="0">
            <a:spAutoFit/>
          </a:bodyPr>
          <a:lstStyle/>
          <a:p>
            <a:r>
              <a:rPr lang="ja-JP" altLang="en-US" sz="3200" dirty="0" smtClean="0"/>
              <a:t>平成</a:t>
            </a:r>
            <a:r>
              <a:rPr lang="en-US" altLang="ja-JP" sz="3200" dirty="0" smtClean="0"/>
              <a:t>25</a:t>
            </a:r>
            <a:r>
              <a:rPr lang="ja-JP" altLang="en-US" sz="3200" dirty="0" smtClean="0"/>
              <a:t>年度</a:t>
            </a:r>
            <a:r>
              <a:rPr lang="ja-JP" altLang="en-US" sz="3200" dirty="0"/>
              <a:t>以降の</a:t>
            </a:r>
            <a:r>
              <a:rPr lang="ja-JP" altLang="en-US" sz="3200" dirty="0" smtClean="0"/>
              <a:t>計画</a:t>
            </a:r>
            <a:endParaRPr lang="en-US" altLang="ja-JP" sz="3200" dirty="0" smtClean="0"/>
          </a:p>
          <a:p>
            <a:pPr marL="457200" indent="-457200">
              <a:buFont typeface="Arial" pitchFamily="34" charset="0"/>
              <a:buChar char="•"/>
            </a:pPr>
            <a:r>
              <a:rPr kumimoji="1" lang="ja-JP" altLang="en-US" sz="3200" dirty="0" smtClean="0"/>
              <a:t>大堀川について継続調査（</a:t>
            </a:r>
            <a:r>
              <a:rPr lang="en-US" altLang="ja-JP" sz="3200" baseline="30000" dirty="0" smtClean="0"/>
              <a:t>134</a:t>
            </a:r>
            <a:r>
              <a:rPr lang="en-US" altLang="ja-JP" sz="3200" dirty="0" smtClean="0"/>
              <a:t>Cs, </a:t>
            </a:r>
            <a:r>
              <a:rPr lang="en-US" altLang="ja-JP" sz="3200" baseline="30000" dirty="0" smtClean="0"/>
              <a:t>137</a:t>
            </a:r>
            <a:r>
              <a:rPr lang="en-US" altLang="ja-JP" sz="3200" dirty="0" smtClean="0"/>
              <a:t>Cs, </a:t>
            </a:r>
            <a:r>
              <a:rPr lang="en-US" altLang="ja-JP" sz="3200" baseline="30000" dirty="0" smtClean="0"/>
              <a:t>129</a:t>
            </a:r>
            <a:r>
              <a:rPr lang="en-US" altLang="ja-JP" sz="3200" dirty="0" smtClean="0"/>
              <a:t>I</a:t>
            </a:r>
            <a:r>
              <a:rPr lang="ja-JP" altLang="en-US" sz="3200" dirty="0" smtClean="0"/>
              <a:t>）</a:t>
            </a:r>
            <a:endParaRPr kumimoji="1" lang="en-US" altLang="ja-JP" sz="3200" dirty="0" smtClean="0"/>
          </a:p>
          <a:p>
            <a:pPr marL="914400" lvl="1" indent="-457200">
              <a:buFont typeface="Arial" pitchFamily="34" charset="0"/>
              <a:buChar char="•"/>
            </a:pPr>
            <a:r>
              <a:rPr lang="ja-JP" altLang="en-US" sz="3200" dirty="0" smtClean="0"/>
              <a:t>流域調査　北千葉導水からの流入水も採取 </a:t>
            </a:r>
            <a:r>
              <a:rPr lang="en-US" altLang="ja-JP" sz="3200" dirty="0" smtClean="0"/>
              <a:t>(4/30)</a:t>
            </a:r>
          </a:p>
          <a:p>
            <a:pPr marL="914400" lvl="1" indent="-457200">
              <a:buFont typeface="Arial" pitchFamily="34" charset="0"/>
              <a:buChar char="•"/>
            </a:pPr>
            <a:r>
              <a:rPr kumimoji="1" lang="ja-JP" altLang="en-US" sz="3200" dirty="0" smtClean="0"/>
              <a:t>河底質土、周辺表層土壌中の</a:t>
            </a:r>
            <a:r>
              <a:rPr lang="en-US" altLang="ja-JP" sz="3200" baseline="30000" dirty="0" smtClean="0"/>
              <a:t>129</a:t>
            </a:r>
            <a:r>
              <a:rPr lang="en-US" altLang="ja-JP" sz="3200" dirty="0" smtClean="0"/>
              <a:t>I</a:t>
            </a:r>
            <a:r>
              <a:rPr lang="ja-JP" altLang="en-US" sz="3200" dirty="0"/>
              <a:t>の</a:t>
            </a:r>
            <a:r>
              <a:rPr lang="ja-JP" altLang="en-US" sz="3200" dirty="0" smtClean="0"/>
              <a:t>調査</a:t>
            </a:r>
            <a:endParaRPr lang="en-US" altLang="ja-JP" sz="3200" dirty="0" smtClean="0"/>
          </a:p>
          <a:p>
            <a:pPr marL="457200" indent="-457200">
              <a:buFont typeface="Arial" pitchFamily="34" charset="0"/>
              <a:buChar char="•"/>
            </a:pPr>
            <a:endParaRPr kumimoji="1" lang="en-US" altLang="ja-JP" sz="3200" dirty="0" smtClean="0"/>
          </a:p>
          <a:p>
            <a:pPr marL="457200" indent="-457200">
              <a:buFont typeface="Arial" pitchFamily="34" charset="0"/>
              <a:buChar char="•"/>
            </a:pPr>
            <a:r>
              <a:rPr lang="ja-JP" altLang="en-US" sz="3200" dirty="0"/>
              <a:t>福島県の河川水に関して</a:t>
            </a:r>
            <a:r>
              <a:rPr lang="ja-JP" altLang="en-US" sz="3200" dirty="0" smtClean="0"/>
              <a:t>も</a:t>
            </a:r>
            <a:r>
              <a:rPr lang="en-US" altLang="ja-JP" sz="3200" baseline="30000" dirty="0" smtClean="0"/>
              <a:t>129</a:t>
            </a:r>
            <a:r>
              <a:rPr lang="en-US" altLang="ja-JP" sz="3200" dirty="0" smtClean="0"/>
              <a:t>I</a:t>
            </a:r>
            <a:r>
              <a:rPr lang="ja-JP" altLang="en-US" sz="3200" dirty="0" smtClean="0"/>
              <a:t>の調査をして</a:t>
            </a:r>
            <a:r>
              <a:rPr lang="ja-JP" altLang="en-US" sz="3200" dirty="0" smtClean="0"/>
              <a:t>みたい（</a:t>
            </a:r>
            <a:r>
              <a:rPr lang="en-US" altLang="ja-JP" sz="3200" dirty="0" smtClean="0"/>
              <a:t>6/12-13</a:t>
            </a:r>
            <a:r>
              <a:rPr lang="ja-JP" altLang="en-US" sz="3200" dirty="0" smtClean="0"/>
              <a:t>　浪江町請戸川）</a:t>
            </a:r>
            <a:endParaRPr lang="en-US" altLang="ja-JP" sz="3200" dirty="0" smtClean="0"/>
          </a:p>
          <a:p>
            <a:pPr marL="457200" indent="-457200">
              <a:buFont typeface="Arial" pitchFamily="34" charset="0"/>
              <a:buChar char="•"/>
            </a:pPr>
            <a:endParaRPr kumimoji="1" lang="en-US" altLang="ja-JP" sz="3200" dirty="0"/>
          </a:p>
          <a:p>
            <a:pPr marL="457200" indent="-457200">
              <a:buFont typeface="Arial" pitchFamily="34" charset="0"/>
              <a:buChar char="•"/>
            </a:pPr>
            <a:r>
              <a:rPr lang="ja-JP" altLang="en-US" sz="3200" dirty="0" smtClean="0"/>
              <a:t>溶存態中の放射性セシウムの回収法を</a:t>
            </a:r>
            <a:r>
              <a:rPr lang="ja-JP" altLang="en-US" sz="3200" dirty="0" smtClean="0"/>
              <a:t>考える（現在の検出限界　</a:t>
            </a:r>
            <a:r>
              <a:rPr lang="en-US" altLang="ja-JP" sz="3200" dirty="0" smtClean="0"/>
              <a:t>30 </a:t>
            </a:r>
            <a:r>
              <a:rPr lang="en-US" altLang="ja-JP" sz="3200" dirty="0" err="1" smtClean="0"/>
              <a:t>mBq</a:t>
            </a:r>
            <a:r>
              <a:rPr lang="en-US" altLang="ja-JP" sz="3200" dirty="0" smtClean="0"/>
              <a:t>/L</a:t>
            </a:r>
            <a:r>
              <a:rPr lang="ja-JP" altLang="en-US" sz="3200" dirty="0" smtClean="0"/>
              <a:t>）</a:t>
            </a:r>
            <a:endParaRPr kumimoji="1" lang="ja-JP" altLang="en-US" sz="3200" dirty="0"/>
          </a:p>
        </p:txBody>
      </p:sp>
    </p:spTree>
    <p:extLst>
      <p:ext uri="{BB962C8B-B14F-4D97-AF65-F5344CB8AC3E}">
        <p14:creationId xmlns:p14="http://schemas.microsoft.com/office/powerpoint/2010/main" val="41200483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332656"/>
            <a:ext cx="2952328" cy="461665"/>
          </a:xfrm>
          <a:prstGeom prst="rect">
            <a:avLst/>
          </a:prstGeom>
          <a:noFill/>
        </p:spPr>
        <p:txBody>
          <a:bodyPr wrap="square" rtlCol="0">
            <a:spAutoFit/>
          </a:bodyPr>
          <a:lstStyle/>
          <a:p>
            <a:r>
              <a:rPr kumimoji="1" lang="ja-JP" altLang="en-US" sz="2400" dirty="0" smtClean="0"/>
              <a:t>福島県請戸川</a:t>
            </a:r>
            <a:endParaRPr kumimoji="1" lang="ja-JP" altLang="en-US" sz="2400" dirty="0"/>
          </a:p>
        </p:txBody>
      </p:sp>
      <p:pic>
        <p:nvPicPr>
          <p:cNvPr id="5" name="図 4"/>
          <p:cNvPicPr>
            <a:picLocks noChangeAspect="1"/>
          </p:cNvPicPr>
          <p:nvPr/>
        </p:nvPicPr>
        <p:blipFill rotWithShape="1">
          <a:blip r:embed="rId2"/>
          <a:srcRect l="1569" t="18500" r="27163" b="29700"/>
          <a:stretch/>
        </p:blipFill>
        <p:spPr>
          <a:xfrm>
            <a:off x="43545" y="3838983"/>
            <a:ext cx="9144000" cy="3738431"/>
          </a:xfrm>
          <a:prstGeom prst="rect">
            <a:avLst/>
          </a:prstGeom>
        </p:spPr>
      </p:pic>
      <p:pic>
        <p:nvPicPr>
          <p:cNvPr id="2" name="図 1"/>
          <p:cNvPicPr>
            <a:picLocks noChangeAspect="1"/>
          </p:cNvPicPr>
          <p:nvPr/>
        </p:nvPicPr>
        <p:blipFill rotWithShape="1">
          <a:blip r:embed="rId3"/>
          <a:srcRect l="1569" t="15001" r="27557" b="29700"/>
          <a:stretch/>
        </p:blipFill>
        <p:spPr>
          <a:xfrm>
            <a:off x="9872" y="945893"/>
            <a:ext cx="9134128" cy="4008867"/>
          </a:xfrm>
          <a:prstGeom prst="rect">
            <a:avLst/>
          </a:prstGeom>
        </p:spPr>
      </p:pic>
    </p:spTree>
    <p:extLst>
      <p:ext uri="{BB962C8B-B14F-4D97-AF65-F5344CB8AC3E}">
        <p14:creationId xmlns:p14="http://schemas.microsoft.com/office/powerpoint/2010/main" val="22404951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35038" t="11501" r="34644" b="6601"/>
          <a:stretch/>
        </p:blipFill>
        <p:spPr>
          <a:xfrm>
            <a:off x="3707904" y="0"/>
            <a:ext cx="4536504" cy="6893129"/>
          </a:xfrm>
          <a:prstGeom prst="rect">
            <a:avLst/>
          </a:prstGeom>
        </p:spPr>
      </p:pic>
      <p:pic>
        <p:nvPicPr>
          <p:cNvPr id="3" name="図 2"/>
          <p:cNvPicPr>
            <a:picLocks noChangeAspect="1"/>
          </p:cNvPicPr>
          <p:nvPr/>
        </p:nvPicPr>
        <p:blipFill>
          <a:blip r:embed="rId3"/>
          <a:stretch>
            <a:fillRect/>
          </a:stretch>
        </p:blipFill>
        <p:spPr>
          <a:xfrm>
            <a:off x="467544" y="3193362"/>
            <a:ext cx="2727219" cy="3668754"/>
          </a:xfrm>
          <a:prstGeom prst="rect">
            <a:avLst/>
          </a:prstGeom>
        </p:spPr>
      </p:pic>
      <p:pic>
        <p:nvPicPr>
          <p:cNvPr id="4" name="図 3"/>
          <p:cNvPicPr>
            <a:picLocks noChangeAspect="1"/>
          </p:cNvPicPr>
          <p:nvPr/>
        </p:nvPicPr>
        <p:blipFill rotWithShape="1">
          <a:blip r:embed="rId4"/>
          <a:srcRect l="25145" t="38853" r="20415" b="17977"/>
          <a:stretch/>
        </p:blipFill>
        <p:spPr>
          <a:xfrm>
            <a:off x="683568" y="260647"/>
            <a:ext cx="2304256" cy="2880321"/>
          </a:xfrm>
          <a:prstGeom prst="rect">
            <a:avLst/>
          </a:prstGeom>
        </p:spPr>
      </p:pic>
      <p:sp>
        <p:nvSpPr>
          <p:cNvPr id="5" name="テキスト ボックス 4"/>
          <p:cNvSpPr txBox="1"/>
          <p:nvPr/>
        </p:nvSpPr>
        <p:spPr>
          <a:xfrm>
            <a:off x="35496" y="-36676"/>
            <a:ext cx="1418978" cy="369332"/>
          </a:xfrm>
          <a:prstGeom prst="rect">
            <a:avLst/>
          </a:prstGeom>
          <a:noFill/>
        </p:spPr>
        <p:txBody>
          <a:bodyPr wrap="none" rtlCol="0">
            <a:spAutoFit/>
          </a:bodyPr>
          <a:lstStyle/>
          <a:p>
            <a:r>
              <a:rPr kumimoji="1" lang="en-US" altLang="ja-JP" dirty="0" smtClean="0"/>
              <a:t>2011</a:t>
            </a:r>
            <a:r>
              <a:rPr kumimoji="1" lang="ja-JP" altLang="en-US" dirty="0" smtClean="0"/>
              <a:t>年</a:t>
            </a:r>
            <a:r>
              <a:rPr kumimoji="1" lang="en-US" altLang="ja-JP" dirty="0" smtClean="0"/>
              <a:t>6-7</a:t>
            </a:r>
            <a:r>
              <a:rPr kumimoji="1" lang="ja-JP" altLang="en-US" dirty="0" smtClean="0"/>
              <a:t>月</a:t>
            </a:r>
            <a:endParaRPr kumimoji="1" lang="ja-JP" altLang="en-US" dirty="0"/>
          </a:p>
        </p:txBody>
      </p:sp>
      <p:sp>
        <p:nvSpPr>
          <p:cNvPr id="6" name="テキスト ボックス 5"/>
          <p:cNvSpPr txBox="1"/>
          <p:nvPr/>
        </p:nvSpPr>
        <p:spPr>
          <a:xfrm>
            <a:off x="35496" y="3059668"/>
            <a:ext cx="1348446" cy="369332"/>
          </a:xfrm>
          <a:prstGeom prst="rect">
            <a:avLst/>
          </a:prstGeom>
          <a:noFill/>
        </p:spPr>
        <p:txBody>
          <a:bodyPr wrap="none" rtlCol="0">
            <a:spAutoFit/>
          </a:bodyPr>
          <a:lstStyle/>
          <a:p>
            <a:r>
              <a:rPr kumimoji="1" lang="en-US" altLang="ja-JP" dirty="0" smtClean="0"/>
              <a:t>2012</a:t>
            </a:r>
            <a:r>
              <a:rPr kumimoji="1" lang="ja-JP" altLang="en-US" dirty="0" smtClean="0"/>
              <a:t>年</a:t>
            </a:r>
            <a:r>
              <a:rPr lang="en-US" altLang="ja-JP" dirty="0"/>
              <a:t>11</a:t>
            </a:r>
            <a:r>
              <a:rPr kumimoji="1" lang="ja-JP" altLang="en-US" dirty="0" smtClean="0"/>
              <a:t>月</a:t>
            </a:r>
            <a:endParaRPr kumimoji="1" lang="ja-JP" altLang="en-US" dirty="0"/>
          </a:p>
        </p:txBody>
      </p:sp>
    </p:spTree>
    <p:extLst>
      <p:ext uri="{BB962C8B-B14F-4D97-AF65-F5344CB8AC3E}">
        <p14:creationId xmlns:p14="http://schemas.microsoft.com/office/powerpoint/2010/main" val="13276066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79512" y="332656"/>
            <a:ext cx="2952328" cy="461665"/>
          </a:xfrm>
          <a:prstGeom prst="rect">
            <a:avLst/>
          </a:prstGeom>
          <a:noFill/>
        </p:spPr>
        <p:txBody>
          <a:bodyPr wrap="square" rtlCol="0">
            <a:spAutoFit/>
          </a:bodyPr>
          <a:lstStyle/>
          <a:p>
            <a:r>
              <a:rPr kumimoji="1" lang="ja-JP" altLang="en-US" sz="2400" dirty="0" smtClean="0"/>
              <a:t>福島県請戸川</a:t>
            </a:r>
            <a:endParaRPr kumimoji="1" lang="ja-JP" altLang="en-US" sz="2400" dirty="0"/>
          </a:p>
        </p:txBody>
      </p:sp>
      <p:pic>
        <p:nvPicPr>
          <p:cNvPr id="5" name="図 4"/>
          <p:cNvPicPr>
            <a:picLocks noChangeAspect="1"/>
          </p:cNvPicPr>
          <p:nvPr/>
        </p:nvPicPr>
        <p:blipFill rotWithShape="1">
          <a:blip r:embed="rId2"/>
          <a:srcRect l="1568" t="18500" r="27779" b="29700"/>
          <a:stretch/>
        </p:blipFill>
        <p:spPr>
          <a:xfrm>
            <a:off x="43545" y="3835137"/>
            <a:ext cx="9064959" cy="3738431"/>
          </a:xfrm>
          <a:prstGeom prst="rect">
            <a:avLst/>
          </a:prstGeom>
        </p:spPr>
      </p:pic>
      <p:pic>
        <p:nvPicPr>
          <p:cNvPr id="2" name="図 1"/>
          <p:cNvPicPr>
            <a:picLocks noChangeAspect="1"/>
          </p:cNvPicPr>
          <p:nvPr/>
        </p:nvPicPr>
        <p:blipFill rotWithShape="1">
          <a:blip r:embed="rId3"/>
          <a:srcRect l="1569" t="15001" r="27557" b="29700"/>
          <a:stretch/>
        </p:blipFill>
        <p:spPr>
          <a:xfrm>
            <a:off x="9872" y="945893"/>
            <a:ext cx="9134128" cy="4008867"/>
          </a:xfrm>
          <a:prstGeom prst="rect">
            <a:avLst/>
          </a:prstGeom>
        </p:spPr>
      </p:pic>
      <p:sp>
        <p:nvSpPr>
          <p:cNvPr id="4" name="線吹き出し 1 (枠付き) 3"/>
          <p:cNvSpPr/>
          <p:nvPr/>
        </p:nvSpPr>
        <p:spPr>
          <a:xfrm>
            <a:off x="8100393" y="4641718"/>
            <a:ext cx="1008111" cy="576064"/>
          </a:xfrm>
          <a:prstGeom prst="borderCallout1">
            <a:avLst>
              <a:gd name="adj1" fmla="val 1591"/>
              <a:gd name="adj2" fmla="val 13226"/>
              <a:gd name="adj3" fmla="val -77959"/>
              <a:gd name="adj4" fmla="val 36832"/>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800" dirty="0" smtClean="0"/>
              <a:t>請戸橋</a:t>
            </a:r>
            <a:endParaRPr kumimoji="1" lang="en-US" altLang="ja-JP" sz="800" dirty="0" smtClean="0"/>
          </a:p>
          <a:p>
            <a:r>
              <a:rPr lang="en-US" altLang="ja-JP" sz="800" dirty="0" smtClean="0"/>
              <a:t>2012/11/15</a:t>
            </a:r>
          </a:p>
          <a:p>
            <a:r>
              <a:rPr kumimoji="1" lang="en-US" altLang="ja-JP" sz="800" dirty="0" smtClean="0"/>
              <a:t>134Cs 1500 </a:t>
            </a:r>
            <a:r>
              <a:rPr kumimoji="1" lang="en-US" altLang="ja-JP" sz="800" dirty="0" err="1" smtClean="0"/>
              <a:t>Bq</a:t>
            </a:r>
            <a:r>
              <a:rPr kumimoji="1" lang="en-US" altLang="ja-JP" sz="800" dirty="0" smtClean="0"/>
              <a:t>/kg</a:t>
            </a:r>
          </a:p>
          <a:p>
            <a:r>
              <a:rPr lang="en-US" altLang="ja-JP" sz="800" dirty="0" smtClean="0"/>
              <a:t>137Cs 2600 </a:t>
            </a:r>
            <a:r>
              <a:rPr lang="en-US" altLang="ja-JP" sz="800" dirty="0" err="1" smtClean="0"/>
              <a:t>Bq</a:t>
            </a:r>
            <a:r>
              <a:rPr lang="en-US" altLang="ja-JP" sz="800" dirty="0" smtClean="0"/>
              <a:t>/kg</a:t>
            </a:r>
            <a:endParaRPr kumimoji="1" lang="en-US" altLang="ja-JP" sz="800" dirty="0" smtClean="0"/>
          </a:p>
        </p:txBody>
      </p:sp>
      <p:sp>
        <p:nvSpPr>
          <p:cNvPr id="6" name="線吹き出し 1 (枠付き) 5"/>
          <p:cNvSpPr/>
          <p:nvPr/>
        </p:nvSpPr>
        <p:spPr>
          <a:xfrm>
            <a:off x="8172400" y="3542970"/>
            <a:ext cx="648072" cy="144016"/>
          </a:xfrm>
          <a:prstGeom prst="borderCallout1">
            <a:avLst>
              <a:gd name="adj1" fmla="val 24041"/>
              <a:gd name="adj2" fmla="val -1490"/>
              <a:gd name="adj3" fmla="val 218322"/>
              <a:gd name="adj4" fmla="val -5584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北幾代橋</a:t>
            </a:r>
            <a:endParaRPr kumimoji="1" lang="ja-JP" altLang="en-US" sz="800" dirty="0"/>
          </a:p>
        </p:txBody>
      </p:sp>
      <p:sp>
        <p:nvSpPr>
          <p:cNvPr id="7" name="線吹き出し 1 (枠付き) 6"/>
          <p:cNvSpPr/>
          <p:nvPr/>
        </p:nvSpPr>
        <p:spPr>
          <a:xfrm>
            <a:off x="5436096" y="3861048"/>
            <a:ext cx="504056" cy="144016"/>
          </a:xfrm>
          <a:prstGeom prst="borderCallout1">
            <a:avLst>
              <a:gd name="adj1" fmla="val 24041"/>
              <a:gd name="adj2" fmla="val -1490"/>
              <a:gd name="adj3" fmla="val -226128"/>
              <a:gd name="adj4" fmla="val -17632"/>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800" dirty="0" smtClean="0"/>
              <a:t>堰守橋</a:t>
            </a:r>
            <a:endParaRPr kumimoji="1" lang="ja-JP" altLang="en-US" sz="800" dirty="0"/>
          </a:p>
        </p:txBody>
      </p:sp>
      <p:sp>
        <p:nvSpPr>
          <p:cNvPr id="8" name="テキスト ボックス 7"/>
          <p:cNvSpPr txBox="1"/>
          <p:nvPr/>
        </p:nvSpPr>
        <p:spPr>
          <a:xfrm>
            <a:off x="4445732" y="3376927"/>
            <a:ext cx="1008112" cy="584775"/>
          </a:xfrm>
          <a:prstGeom prst="rect">
            <a:avLst/>
          </a:prstGeom>
          <a:noFill/>
        </p:spPr>
        <p:txBody>
          <a:bodyPr wrap="square" rtlCol="0">
            <a:spAutoFit/>
          </a:bodyPr>
          <a:lstStyle/>
          <a:p>
            <a:r>
              <a:rPr kumimoji="1" lang="ja-JP" altLang="en-US" sz="800" dirty="0" smtClean="0"/>
              <a:t>大柿ダム</a:t>
            </a:r>
            <a:endParaRPr kumimoji="1" lang="en-US" altLang="ja-JP" sz="800" dirty="0" smtClean="0"/>
          </a:p>
          <a:p>
            <a:r>
              <a:rPr lang="en-US" altLang="ja-JP" sz="800" dirty="0" smtClean="0"/>
              <a:t>2012/11/15</a:t>
            </a:r>
          </a:p>
          <a:p>
            <a:r>
              <a:rPr kumimoji="1" lang="en-US" altLang="ja-JP" sz="800" dirty="0" smtClean="0"/>
              <a:t>134Cs 13000 </a:t>
            </a:r>
            <a:r>
              <a:rPr kumimoji="1" lang="en-US" altLang="ja-JP" sz="800" dirty="0" err="1" smtClean="0"/>
              <a:t>Bq</a:t>
            </a:r>
            <a:r>
              <a:rPr kumimoji="1" lang="en-US" altLang="ja-JP" sz="800" dirty="0" smtClean="0"/>
              <a:t>/kg</a:t>
            </a:r>
          </a:p>
          <a:p>
            <a:r>
              <a:rPr lang="en-US" altLang="ja-JP" sz="800" dirty="0" smtClean="0"/>
              <a:t>137cs 22000 </a:t>
            </a:r>
            <a:r>
              <a:rPr lang="en-US" altLang="ja-JP" sz="800" dirty="0" err="1" smtClean="0"/>
              <a:t>Bq</a:t>
            </a:r>
            <a:r>
              <a:rPr lang="en-US" altLang="ja-JP" sz="800" dirty="0" smtClean="0"/>
              <a:t>/kg</a:t>
            </a:r>
            <a:endParaRPr kumimoji="1" lang="ja-JP" altLang="en-US" sz="800" dirty="0"/>
          </a:p>
        </p:txBody>
      </p:sp>
      <p:sp>
        <p:nvSpPr>
          <p:cNvPr id="10" name="テキスト ボックス 9"/>
          <p:cNvSpPr txBox="1"/>
          <p:nvPr/>
        </p:nvSpPr>
        <p:spPr>
          <a:xfrm>
            <a:off x="8244408" y="5867980"/>
            <a:ext cx="936475" cy="369332"/>
          </a:xfrm>
          <a:prstGeom prst="rect">
            <a:avLst/>
          </a:prstGeom>
          <a:noFill/>
        </p:spPr>
        <p:txBody>
          <a:bodyPr wrap="none" rtlCol="0">
            <a:spAutoFit/>
          </a:bodyPr>
          <a:lstStyle/>
          <a:p>
            <a:r>
              <a:rPr kumimoji="1" lang="en-US" altLang="ja-JP" dirty="0" smtClean="0"/>
              <a:t>FD1NPP</a:t>
            </a:r>
            <a:endParaRPr kumimoji="1" lang="ja-JP" altLang="en-US" dirty="0"/>
          </a:p>
        </p:txBody>
      </p:sp>
      <p:sp>
        <p:nvSpPr>
          <p:cNvPr id="11" name="線吹き出し 1 (枠付き) 10"/>
          <p:cNvSpPr/>
          <p:nvPr/>
        </p:nvSpPr>
        <p:spPr>
          <a:xfrm>
            <a:off x="5466339" y="2597409"/>
            <a:ext cx="1008111" cy="576064"/>
          </a:xfrm>
          <a:prstGeom prst="borderCallout1">
            <a:avLst>
              <a:gd name="adj1" fmla="val 100971"/>
              <a:gd name="adj2" fmla="val 25846"/>
              <a:gd name="adj3" fmla="val 164970"/>
              <a:gd name="adj4" fmla="val 71536"/>
            </a:avLst>
          </a:prstGeom>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a:t>室原橋</a:t>
            </a:r>
            <a:endParaRPr lang="en-US" altLang="ja-JP" sz="800" dirty="0"/>
          </a:p>
          <a:p>
            <a:r>
              <a:rPr lang="en-US" altLang="ja-JP" sz="800" dirty="0"/>
              <a:t>2012/11/15</a:t>
            </a:r>
          </a:p>
          <a:p>
            <a:r>
              <a:rPr lang="en-US" altLang="ja-JP" sz="800" baseline="30000" dirty="0"/>
              <a:t>134</a:t>
            </a:r>
            <a:r>
              <a:rPr lang="en-US" altLang="ja-JP" sz="800" dirty="0"/>
              <a:t>Cs 21000 </a:t>
            </a:r>
            <a:r>
              <a:rPr lang="en-US" altLang="ja-JP" sz="800" dirty="0" err="1"/>
              <a:t>Bq</a:t>
            </a:r>
            <a:r>
              <a:rPr lang="en-US" altLang="ja-JP" sz="800" dirty="0"/>
              <a:t>/kg</a:t>
            </a:r>
          </a:p>
          <a:p>
            <a:r>
              <a:rPr lang="en-US" altLang="ja-JP" sz="800" baseline="30000" dirty="0"/>
              <a:t>137</a:t>
            </a:r>
            <a:r>
              <a:rPr lang="en-US" altLang="ja-JP" sz="800" dirty="0"/>
              <a:t>Cs 36000 </a:t>
            </a:r>
            <a:r>
              <a:rPr lang="en-US" altLang="ja-JP" sz="800" dirty="0" err="1"/>
              <a:t>Bq</a:t>
            </a:r>
            <a:r>
              <a:rPr lang="en-US" altLang="ja-JP" sz="800" dirty="0"/>
              <a:t>/kg</a:t>
            </a:r>
            <a:endParaRPr lang="ja-JP" altLang="en-US" sz="800" dirty="0"/>
          </a:p>
        </p:txBody>
      </p:sp>
    </p:spTree>
    <p:extLst>
      <p:ext uri="{BB962C8B-B14F-4D97-AF65-F5344CB8AC3E}">
        <p14:creationId xmlns:p14="http://schemas.microsoft.com/office/powerpoint/2010/main" val="1736029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C:\練習GMT\110mAgmonka-s.jpg"/>
          <p:cNvPicPr>
            <a:picLocks noChangeAspect="1"/>
          </p:cNvPicPr>
          <p:nvPr/>
        </p:nvPicPr>
        <p:blipFill rotWithShape="1">
          <a:blip r:embed="rId2" cstate="print"/>
          <a:srcRect l="25317" t="17097"/>
          <a:stretch/>
        </p:blipFill>
        <p:spPr bwMode="auto">
          <a:xfrm>
            <a:off x="288353" y="728369"/>
            <a:ext cx="2627463" cy="2916655"/>
          </a:xfrm>
          <a:prstGeom prst="rect">
            <a:avLst/>
          </a:prstGeom>
          <a:noFill/>
          <a:ln w="9525">
            <a:noFill/>
            <a:miter lim="800000"/>
            <a:headEnd/>
            <a:tailEnd/>
          </a:ln>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368" y="965233"/>
            <a:ext cx="2651760" cy="2643448"/>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704" y="965233"/>
            <a:ext cx="2651760" cy="2643448"/>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2951" y="3933056"/>
            <a:ext cx="2649682" cy="2643448"/>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9415" y="3936252"/>
            <a:ext cx="2649682" cy="2643448"/>
          </a:xfrm>
          <a:prstGeom prst="rect">
            <a:avLst/>
          </a:prstGeom>
        </p:spPr>
      </p:pic>
      <p:sp>
        <p:nvSpPr>
          <p:cNvPr id="12" name="テキスト ボックス 11"/>
          <p:cNvSpPr txBox="1"/>
          <p:nvPr/>
        </p:nvSpPr>
        <p:spPr>
          <a:xfrm>
            <a:off x="107504" y="359029"/>
            <a:ext cx="785793" cy="369332"/>
          </a:xfrm>
          <a:prstGeom prst="rect">
            <a:avLst/>
          </a:prstGeom>
          <a:noFill/>
        </p:spPr>
        <p:txBody>
          <a:bodyPr wrap="none" rtlCol="0">
            <a:spAutoFit/>
          </a:bodyPr>
          <a:lstStyle/>
          <a:p>
            <a:r>
              <a:rPr kumimoji="1" lang="en-US" altLang="ja-JP" baseline="30000" dirty="0" smtClean="0"/>
              <a:t>110m</a:t>
            </a:r>
            <a:r>
              <a:rPr kumimoji="1" lang="en-US" altLang="ja-JP" dirty="0" smtClean="0"/>
              <a:t>Ag</a:t>
            </a:r>
            <a:endParaRPr kumimoji="1" lang="ja-JP" altLang="en-US" dirty="0"/>
          </a:p>
        </p:txBody>
      </p:sp>
      <p:sp>
        <p:nvSpPr>
          <p:cNvPr id="13" name="テキスト ボックス 12"/>
          <p:cNvSpPr txBox="1"/>
          <p:nvPr/>
        </p:nvSpPr>
        <p:spPr>
          <a:xfrm>
            <a:off x="139403" y="3645024"/>
            <a:ext cx="633507" cy="369332"/>
          </a:xfrm>
          <a:prstGeom prst="rect">
            <a:avLst/>
          </a:prstGeom>
          <a:noFill/>
        </p:spPr>
        <p:txBody>
          <a:bodyPr wrap="none" rtlCol="0">
            <a:spAutoFit/>
          </a:bodyPr>
          <a:lstStyle/>
          <a:p>
            <a:r>
              <a:rPr kumimoji="1" lang="en-US" altLang="ja-JP" baseline="30000" dirty="0" smtClean="0"/>
              <a:t>137</a:t>
            </a:r>
            <a:r>
              <a:rPr kumimoji="1" lang="en-US" altLang="ja-JP" dirty="0" smtClean="0"/>
              <a:t>Cs</a:t>
            </a:r>
            <a:endParaRPr kumimoji="1" lang="ja-JP" altLang="en-US" dirty="0"/>
          </a:p>
        </p:txBody>
      </p:sp>
      <p:sp>
        <p:nvSpPr>
          <p:cNvPr id="14" name="テキスト ボックス 13"/>
          <p:cNvSpPr txBox="1"/>
          <p:nvPr/>
        </p:nvSpPr>
        <p:spPr>
          <a:xfrm>
            <a:off x="2267744" y="1160409"/>
            <a:ext cx="649537" cy="307777"/>
          </a:xfrm>
          <a:prstGeom prst="rect">
            <a:avLst/>
          </a:prstGeom>
          <a:noFill/>
        </p:spPr>
        <p:txBody>
          <a:bodyPr wrap="none" rtlCol="0">
            <a:spAutoFit/>
          </a:bodyPr>
          <a:lstStyle/>
          <a:p>
            <a:r>
              <a:rPr kumimoji="1" lang="en-US" altLang="ja-JP" sz="1400" dirty="0" err="1" smtClean="0"/>
              <a:t>Bq</a:t>
            </a:r>
            <a:r>
              <a:rPr kumimoji="1" lang="en-US" altLang="ja-JP" sz="1400" dirty="0" smtClean="0"/>
              <a:t>/m</a:t>
            </a:r>
            <a:r>
              <a:rPr kumimoji="1" lang="en-US" altLang="ja-JP" sz="1400" baseline="30000" dirty="0" smtClean="0"/>
              <a:t>2</a:t>
            </a:r>
            <a:endParaRPr kumimoji="1" lang="ja-JP" altLang="en-US" sz="1400" baseline="30000" dirty="0"/>
          </a:p>
        </p:txBody>
      </p:sp>
      <p:sp>
        <p:nvSpPr>
          <p:cNvPr id="15" name="テキスト ボックス 14"/>
          <p:cNvSpPr txBox="1"/>
          <p:nvPr/>
        </p:nvSpPr>
        <p:spPr>
          <a:xfrm>
            <a:off x="5292080" y="1675498"/>
            <a:ext cx="582211" cy="276999"/>
          </a:xfrm>
          <a:prstGeom prst="rect">
            <a:avLst/>
          </a:prstGeom>
          <a:noFill/>
        </p:spPr>
        <p:txBody>
          <a:bodyPr wrap="none" rtlCol="0">
            <a:spAutoFit/>
          </a:bodyPr>
          <a:lstStyle/>
          <a:p>
            <a:r>
              <a:rPr kumimoji="1" lang="en-US" altLang="ja-JP" sz="1200" dirty="0" err="1" smtClean="0"/>
              <a:t>Bq</a:t>
            </a:r>
            <a:r>
              <a:rPr kumimoji="1" lang="en-US" altLang="ja-JP" sz="1200" dirty="0" smtClean="0"/>
              <a:t>/m</a:t>
            </a:r>
            <a:r>
              <a:rPr kumimoji="1" lang="en-US" altLang="ja-JP" sz="1200" baseline="30000" dirty="0" smtClean="0"/>
              <a:t>2</a:t>
            </a:r>
            <a:endParaRPr kumimoji="1" lang="ja-JP" altLang="en-US" sz="1200" baseline="30000" dirty="0"/>
          </a:p>
        </p:txBody>
      </p:sp>
      <p:sp>
        <p:nvSpPr>
          <p:cNvPr id="16" name="テキスト ボックス 15"/>
          <p:cNvSpPr txBox="1"/>
          <p:nvPr/>
        </p:nvSpPr>
        <p:spPr>
          <a:xfrm>
            <a:off x="8310269" y="1664465"/>
            <a:ext cx="582211" cy="276999"/>
          </a:xfrm>
          <a:prstGeom prst="rect">
            <a:avLst/>
          </a:prstGeom>
          <a:noFill/>
        </p:spPr>
        <p:txBody>
          <a:bodyPr wrap="none" rtlCol="0">
            <a:spAutoFit/>
          </a:bodyPr>
          <a:lstStyle/>
          <a:p>
            <a:r>
              <a:rPr kumimoji="1" lang="en-US" altLang="ja-JP" sz="1200" dirty="0" err="1" smtClean="0"/>
              <a:t>Bq</a:t>
            </a:r>
            <a:r>
              <a:rPr kumimoji="1" lang="en-US" altLang="ja-JP" sz="1200" dirty="0" smtClean="0"/>
              <a:t>/m</a:t>
            </a:r>
            <a:r>
              <a:rPr kumimoji="1" lang="en-US" altLang="ja-JP" sz="1200" baseline="30000" dirty="0" smtClean="0"/>
              <a:t>2</a:t>
            </a:r>
            <a:endParaRPr kumimoji="1" lang="ja-JP" altLang="en-US" sz="1200" baseline="30000" dirty="0"/>
          </a:p>
        </p:txBody>
      </p:sp>
      <p:sp>
        <p:nvSpPr>
          <p:cNvPr id="17" name="テキスト ボックス 16"/>
          <p:cNvSpPr txBox="1"/>
          <p:nvPr/>
        </p:nvSpPr>
        <p:spPr>
          <a:xfrm>
            <a:off x="8316416" y="4635484"/>
            <a:ext cx="652743" cy="276999"/>
          </a:xfrm>
          <a:prstGeom prst="rect">
            <a:avLst/>
          </a:prstGeom>
          <a:noFill/>
        </p:spPr>
        <p:txBody>
          <a:bodyPr wrap="none" rtlCol="0">
            <a:spAutoFit/>
          </a:bodyPr>
          <a:lstStyle/>
          <a:p>
            <a:r>
              <a:rPr kumimoji="1" lang="en-US" altLang="ja-JP" sz="1200" dirty="0" err="1" smtClean="0"/>
              <a:t>kBq</a:t>
            </a:r>
            <a:r>
              <a:rPr kumimoji="1" lang="en-US" altLang="ja-JP" sz="1200" dirty="0" smtClean="0"/>
              <a:t>/m</a:t>
            </a:r>
            <a:r>
              <a:rPr kumimoji="1" lang="en-US" altLang="ja-JP" sz="1200" baseline="30000" dirty="0" smtClean="0"/>
              <a:t>2</a:t>
            </a:r>
            <a:endParaRPr kumimoji="1" lang="ja-JP" altLang="en-US" sz="1200" baseline="30000" dirty="0"/>
          </a:p>
        </p:txBody>
      </p:sp>
      <p:sp>
        <p:nvSpPr>
          <p:cNvPr id="18" name="テキスト ボックス 17"/>
          <p:cNvSpPr txBox="1"/>
          <p:nvPr/>
        </p:nvSpPr>
        <p:spPr>
          <a:xfrm>
            <a:off x="5292080" y="4635484"/>
            <a:ext cx="652743" cy="276999"/>
          </a:xfrm>
          <a:prstGeom prst="rect">
            <a:avLst/>
          </a:prstGeom>
          <a:noFill/>
        </p:spPr>
        <p:txBody>
          <a:bodyPr wrap="none" rtlCol="0">
            <a:spAutoFit/>
          </a:bodyPr>
          <a:lstStyle/>
          <a:p>
            <a:r>
              <a:rPr kumimoji="1" lang="en-US" altLang="ja-JP" sz="1200" dirty="0" err="1" smtClean="0"/>
              <a:t>kBq</a:t>
            </a:r>
            <a:r>
              <a:rPr kumimoji="1" lang="en-US" altLang="ja-JP" sz="1200" dirty="0" smtClean="0"/>
              <a:t>/m</a:t>
            </a:r>
            <a:r>
              <a:rPr kumimoji="1" lang="en-US" altLang="ja-JP" sz="1200" baseline="30000" dirty="0" smtClean="0"/>
              <a:t>2</a:t>
            </a:r>
            <a:endParaRPr kumimoji="1" lang="ja-JP" altLang="en-US" sz="1200" baseline="30000" dirty="0"/>
          </a:p>
        </p:txBody>
      </p:sp>
      <p:pic>
        <p:nvPicPr>
          <p:cNvPr id="19" name="図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18" y="3936252"/>
            <a:ext cx="2649682" cy="2643448"/>
          </a:xfrm>
          <a:prstGeom prst="rect">
            <a:avLst/>
          </a:prstGeom>
        </p:spPr>
      </p:pic>
      <p:sp>
        <p:nvSpPr>
          <p:cNvPr id="20" name="テキスト ボックス 19"/>
          <p:cNvSpPr txBox="1"/>
          <p:nvPr/>
        </p:nvSpPr>
        <p:spPr>
          <a:xfrm>
            <a:off x="2328542" y="4563476"/>
            <a:ext cx="731290" cy="307777"/>
          </a:xfrm>
          <a:prstGeom prst="rect">
            <a:avLst/>
          </a:prstGeom>
          <a:noFill/>
        </p:spPr>
        <p:txBody>
          <a:bodyPr wrap="none" rtlCol="0">
            <a:spAutoFit/>
          </a:bodyPr>
          <a:lstStyle/>
          <a:p>
            <a:r>
              <a:rPr kumimoji="1" lang="en-US" altLang="ja-JP" sz="1400" dirty="0" err="1" smtClean="0"/>
              <a:t>kBq</a:t>
            </a:r>
            <a:r>
              <a:rPr kumimoji="1" lang="en-US" altLang="ja-JP" sz="1400" dirty="0" smtClean="0"/>
              <a:t>/m</a:t>
            </a:r>
            <a:r>
              <a:rPr kumimoji="1" lang="en-US" altLang="ja-JP" sz="1400" baseline="30000" dirty="0" smtClean="0"/>
              <a:t>2</a:t>
            </a:r>
            <a:endParaRPr kumimoji="1" lang="ja-JP" altLang="en-US" sz="1400" baseline="30000" dirty="0"/>
          </a:p>
        </p:txBody>
      </p:sp>
      <p:sp>
        <p:nvSpPr>
          <p:cNvPr id="21" name="正方形/長方形 20"/>
          <p:cNvSpPr/>
          <p:nvPr/>
        </p:nvSpPr>
        <p:spPr>
          <a:xfrm>
            <a:off x="3052792" y="188640"/>
            <a:ext cx="2815352" cy="64807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v</a:t>
            </a:r>
            <a:endParaRPr kumimoji="1" lang="ja-JP" altLang="en-US" dirty="0"/>
          </a:p>
        </p:txBody>
      </p:sp>
      <p:sp>
        <p:nvSpPr>
          <p:cNvPr id="22" name="正方形/長方形 21"/>
          <p:cNvSpPr/>
          <p:nvPr/>
        </p:nvSpPr>
        <p:spPr>
          <a:xfrm>
            <a:off x="6077128" y="188640"/>
            <a:ext cx="2815352" cy="64807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059832" y="260648"/>
            <a:ext cx="2178802" cy="461665"/>
          </a:xfrm>
          <a:prstGeom prst="rect">
            <a:avLst/>
          </a:prstGeom>
          <a:noFill/>
        </p:spPr>
        <p:txBody>
          <a:bodyPr wrap="none" rtlCol="0">
            <a:spAutoFit/>
          </a:bodyPr>
          <a:lstStyle/>
          <a:p>
            <a:r>
              <a:rPr kumimoji="1" lang="en-US" altLang="ja-JP" sz="1200" baseline="30000" dirty="0" smtClean="0">
                <a:latin typeface="HGP創英角ｺﾞｼｯｸUB" pitchFamily="50" charset="-128"/>
                <a:ea typeface="HGP創英角ｺﾞｼｯｸUB" pitchFamily="50" charset="-128"/>
              </a:rPr>
              <a:t>110m</a:t>
            </a:r>
            <a:r>
              <a:rPr kumimoji="1" lang="en-US" altLang="ja-JP" sz="1200" dirty="0" smtClean="0">
                <a:latin typeface="HGP創英角ｺﾞｼｯｸUB" pitchFamily="50" charset="-128"/>
                <a:ea typeface="HGP創英角ｺﾞｼｯｸUB" pitchFamily="50" charset="-128"/>
              </a:rPr>
              <a:t>Ag/</a:t>
            </a:r>
            <a:r>
              <a:rPr kumimoji="1" lang="en-US" altLang="ja-JP" sz="1200" baseline="30000" dirty="0" smtClean="0">
                <a:latin typeface="HGP創英角ｺﾞｼｯｸUB" pitchFamily="50" charset="-128"/>
                <a:ea typeface="HGP創英角ｺﾞｼｯｸUB" pitchFamily="50" charset="-128"/>
              </a:rPr>
              <a:t>137</a:t>
            </a:r>
            <a:r>
              <a:rPr kumimoji="1" lang="en-US" altLang="ja-JP" sz="1200" dirty="0" smtClean="0">
                <a:latin typeface="HGP創英角ｺﾞｼｯｸUB" pitchFamily="50" charset="-128"/>
                <a:ea typeface="HGP創英角ｺﾞｼｯｸUB" pitchFamily="50" charset="-128"/>
              </a:rPr>
              <a:t>Cs</a:t>
            </a:r>
            <a:r>
              <a:rPr kumimoji="1" lang="ja-JP" altLang="en-US" sz="1200" dirty="0" smtClean="0">
                <a:latin typeface="HGP創英角ｺﾞｼｯｸUB" pitchFamily="50" charset="-128"/>
                <a:ea typeface="HGP創英角ｺﾞｼｯｸUB" pitchFamily="50" charset="-128"/>
              </a:rPr>
              <a:t>比が高いイベント</a:t>
            </a:r>
            <a:endParaRPr kumimoji="1" lang="en-US" altLang="ja-JP" sz="1200" dirty="0" smtClean="0">
              <a:latin typeface="HGP創英角ｺﾞｼｯｸUB" pitchFamily="50" charset="-128"/>
              <a:ea typeface="HGP創英角ｺﾞｼｯｸUB" pitchFamily="50" charset="-128"/>
            </a:endParaRPr>
          </a:p>
          <a:p>
            <a:r>
              <a:rPr lang="ja-JP" altLang="en-US" sz="1200" dirty="0" smtClean="0">
                <a:latin typeface="HGP創英角ｺﾞｼｯｸUB" pitchFamily="50" charset="-128"/>
                <a:ea typeface="HGP創英角ｺﾞｼｯｸUB" pitchFamily="50" charset="-128"/>
              </a:rPr>
              <a:t>　　　　　→</a:t>
            </a:r>
            <a:r>
              <a:rPr lang="en-US" altLang="ja-JP" sz="1200" dirty="0" smtClean="0">
                <a:latin typeface="HGP創英角ｺﾞｼｯｸUB" pitchFamily="50" charset="-128"/>
                <a:ea typeface="HGP創英角ｺﾞｼｯｸUB" pitchFamily="50" charset="-128"/>
              </a:rPr>
              <a:t>3/12 ?</a:t>
            </a:r>
            <a:endParaRPr kumimoji="1" lang="ja-JP" altLang="en-US" sz="1200" dirty="0">
              <a:latin typeface="HGP創英角ｺﾞｼｯｸUB" pitchFamily="50" charset="-128"/>
              <a:ea typeface="HGP創英角ｺﾞｼｯｸUB" pitchFamily="50" charset="-128"/>
            </a:endParaRPr>
          </a:p>
        </p:txBody>
      </p:sp>
      <p:sp>
        <p:nvSpPr>
          <p:cNvPr id="24" name="テキスト ボックス 23"/>
          <p:cNvSpPr txBox="1"/>
          <p:nvPr/>
        </p:nvSpPr>
        <p:spPr>
          <a:xfrm>
            <a:off x="6065606" y="260648"/>
            <a:ext cx="2178802" cy="461665"/>
          </a:xfrm>
          <a:prstGeom prst="rect">
            <a:avLst/>
          </a:prstGeom>
          <a:noFill/>
        </p:spPr>
        <p:txBody>
          <a:bodyPr wrap="none" rtlCol="0">
            <a:spAutoFit/>
          </a:bodyPr>
          <a:lstStyle/>
          <a:p>
            <a:r>
              <a:rPr kumimoji="1" lang="en-US" altLang="ja-JP" sz="1200" baseline="30000" dirty="0" smtClean="0">
                <a:latin typeface="HGP創英角ｺﾞｼｯｸUB" pitchFamily="50" charset="-128"/>
                <a:ea typeface="HGP創英角ｺﾞｼｯｸUB" pitchFamily="50" charset="-128"/>
              </a:rPr>
              <a:t>110m</a:t>
            </a:r>
            <a:r>
              <a:rPr kumimoji="1" lang="en-US" altLang="ja-JP" sz="1200" dirty="0" smtClean="0">
                <a:latin typeface="HGP創英角ｺﾞｼｯｸUB" pitchFamily="50" charset="-128"/>
                <a:ea typeface="HGP創英角ｺﾞｼｯｸUB" pitchFamily="50" charset="-128"/>
              </a:rPr>
              <a:t>Ag/</a:t>
            </a:r>
            <a:r>
              <a:rPr kumimoji="1" lang="en-US" altLang="ja-JP" sz="1200" baseline="30000" dirty="0" smtClean="0">
                <a:latin typeface="HGP創英角ｺﾞｼｯｸUB" pitchFamily="50" charset="-128"/>
                <a:ea typeface="HGP創英角ｺﾞｼｯｸUB" pitchFamily="50" charset="-128"/>
              </a:rPr>
              <a:t>137</a:t>
            </a:r>
            <a:r>
              <a:rPr kumimoji="1" lang="en-US" altLang="ja-JP" sz="1200" dirty="0" smtClean="0">
                <a:latin typeface="HGP創英角ｺﾞｼｯｸUB" pitchFamily="50" charset="-128"/>
                <a:ea typeface="HGP創英角ｺﾞｼｯｸUB" pitchFamily="50" charset="-128"/>
              </a:rPr>
              <a:t>Cs</a:t>
            </a:r>
            <a:r>
              <a:rPr kumimoji="1" lang="ja-JP" altLang="en-US" sz="1200" dirty="0" smtClean="0">
                <a:latin typeface="HGP創英角ｺﾞｼｯｸUB" pitchFamily="50" charset="-128"/>
                <a:ea typeface="HGP創英角ｺﾞｼｯｸUB" pitchFamily="50" charset="-128"/>
              </a:rPr>
              <a:t>比が低いイベント</a:t>
            </a:r>
            <a:endParaRPr kumimoji="1" lang="en-US" altLang="ja-JP" sz="1200" dirty="0" smtClean="0">
              <a:latin typeface="HGP創英角ｺﾞｼｯｸUB" pitchFamily="50" charset="-128"/>
              <a:ea typeface="HGP創英角ｺﾞｼｯｸUB" pitchFamily="50" charset="-128"/>
            </a:endParaRPr>
          </a:p>
          <a:p>
            <a:r>
              <a:rPr lang="ja-JP" altLang="en-US" sz="1200" dirty="0" smtClean="0">
                <a:latin typeface="HGP創英角ｺﾞｼｯｸUB" pitchFamily="50" charset="-128"/>
                <a:ea typeface="HGP創英角ｺﾞｼｯｸUB" pitchFamily="50" charset="-128"/>
              </a:rPr>
              <a:t>　　　　　→　</a:t>
            </a:r>
            <a:r>
              <a:rPr lang="en-US" altLang="ja-JP" sz="1200" dirty="0" smtClean="0">
                <a:latin typeface="HGP創英角ｺﾞｼｯｸUB" pitchFamily="50" charset="-128"/>
                <a:ea typeface="HGP創英角ｺﾞｼｯｸUB" pitchFamily="50" charset="-128"/>
              </a:rPr>
              <a:t>3/15</a:t>
            </a:r>
            <a:endParaRPr kumimoji="1" lang="ja-JP" altLang="en-US" sz="1200" dirty="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1655062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C:\練習GMT\110mAg-137Csmonka-s.jpg"/>
          <p:cNvPicPr>
            <a:picLocks noChangeAspect="1"/>
          </p:cNvPicPr>
          <p:nvPr/>
        </p:nvPicPr>
        <p:blipFill>
          <a:blip r:embed="rId2" cstate="print"/>
          <a:srcRect/>
          <a:stretch>
            <a:fillRect/>
          </a:stretch>
        </p:blipFill>
        <p:spPr bwMode="auto">
          <a:xfrm>
            <a:off x="107504" y="1271808"/>
            <a:ext cx="5095702" cy="5037512"/>
          </a:xfrm>
          <a:prstGeom prst="rect">
            <a:avLst/>
          </a:prstGeom>
          <a:noFill/>
          <a:ln w="9525">
            <a:noFill/>
            <a:miter lim="800000"/>
            <a:headEnd/>
            <a:tailEnd/>
          </a:ln>
        </p:spPr>
      </p:pic>
      <p:sp>
        <p:nvSpPr>
          <p:cNvPr id="3" name="テキスト ボックス 2"/>
          <p:cNvSpPr txBox="1"/>
          <p:nvPr/>
        </p:nvSpPr>
        <p:spPr>
          <a:xfrm>
            <a:off x="4139952" y="2996952"/>
            <a:ext cx="943592" cy="276999"/>
          </a:xfrm>
          <a:prstGeom prst="rect">
            <a:avLst/>
          </a:prstGeom>
          <a:noFill/>
        </p:spPr>
        <p:txBody>
          <a:bodyPr wrap="none" rtlCol="0">
            <a:spAutoFit/>
          </a:bodyPr>
          <a:lstStyle/>
          <a:p>
            <a:r>
              <a:rPr kumimoji="1" lang="en-US" altLang="ja-JP" sz="1200" baseline="30000" dirty="0" smtClean="0"/>
              <a:t>110m</a:t>
            </a:r>
            <a:r>
              <a:rPr kumimoji="1" lang="en-US" altLang="ja-JP" sz="1200" dirty="0" smtClean="0"/>
              <a:t>Ag/</a:t>
            </a:r>
            <a:r>
              <a:rPr kumimoji="1" lang="en-US" altLang="ja-JP" sz="1200" baseline="30000" dirty="0" smtClean="0"/>
              <a:t>137</a:t>
            </a:r>
            <a:r>
              <a:rPr kumimoji="1" lang="en-US" altLang="ja-JP" sz="1200" dirty="0" smtClean="0"/>
              <a:t>Cs</a:t>
            </a:r>
            <a:endParaRPr kumimoji="1" lang="ja-JP" altLang="en-US" sz="1200" dirty="0"/>
          </a:p>
        </p:txBody>
      </p:sp>
      <p:sp>
        <p:nvSpPr>
          <p:cNvPr id="4" name="テキスト ボックス 3"/>
          <p:cNvSpPr txBox="1"/>
          <p:nvPr/>
        </p:nvSpPr>
        <p:spPr>
          <a:xfrm>
            <a:off x="179512" y="188640"/>
            <a:ext cx="7372275" cy="461665"/>
          </a:xfrm>
          <a:prstGeom prst="rect">
            <a:avLst/>
          </a:prstGeom>
          <a:noFill/>
        </p:spPr>
        <p:txBody>
          <a:bodyPr wrap="none" rtlCol="0">
            <a:spAutoFit/>
          </a:bodyPr>
          <a:lstStyle/>
          <a:p>
            <a:r>
              <a:rPr kumimoji="1" lang="en-US" altLang="ja-JP" sz="2400" baseline="30000" dirty="0" smtClean="0"/>
              <a:t>110m</a:t>
            </a:r>
            <a:r>
              <a:rPr kumimoji="1" lang="en-US" altLang="ja-JP" sz="2400" dirty="0" smtClean="0"/>
              <a:t>Ag/</a:t>
            </a:r>
            <a:r>
              <a:rPr kumimoji="1" lang="en-US" altLang="ja-JP" sz="2400" baseline="30000" dirty="0" smtClean="0"/>
              <a:t>137</a:t>
            </a:r>
            <a:r>
              <a:rPr kumimoji="1" lang="en-US" altLang="ja-JP" sz="2400" dirty="0" smtClean="0"/>
              <a:t>Cs</a:t>
            </a:r>
            <a:r>
              <a:rPr kumimoji="1" lang="ja-JP" altLang="en-US" sz="2400" dirty="0" smtClean="0"/>
              <a:t>　</a:t>
            </a:r>
            <a:r>
              <a:rPr kumimoji="1" lang="ja-JP" altLang="en-US" dirty="0" smtClean="0"/>
              <a:t>（文科省</a:t>
            </a:r>
            <a:r>
              <a:rPr lang="ja-JP" altLang="en-US" dirty="0"/>
              <a:t>放射線量等分布マップ（土壌濃度マップ等</a:t>
            </a:r>
            <a:r>
              <a:rPr lang="ja-JP" altLang="en-US" dirty="0" smtClean="0"/>
              <a:t>）より）</a:t>
            </a:r>
            <a:endParaRPr kumimoji="1" lang="ja-JP" altLang="en-US" dirty="0"/>
          </a:p>
        </p:txBody>
      </p:sp>
      <p:cxnSp>
        <p:nvCxnSpPr>
          <p:cNvPr id="6" name="直線コネクタ 5"/>
          <p:cNvCxnSpPr/>
          <p:nvPr/>
        </p:nvCxnSpPr>
        <p:spPr>
          <a:xfrm flipH="1" flipV="1">
            <a:off x="2051720" y="2687654"/>
            <a:ext cx="1184027" cy="1296144"/>
          </a:xfrm>
          <a:prstGeom prst="line">
            <a:avLst/>
          </a:prstGeom>
          <a:ln w="31750">
            <a:solidFill>
              <a:schemeClr val="tx1">
                <a:alpha val="60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 name="グラフ 9"/>
          <p:cNvGraphicFramePr>
            <a:graphicFrameLocks/>
          </p:cNvGraphicFramePr>
          <p:nvPr>
            <p:extLst/>
          </p:nvPr>
        </p:nvGraphicFramePr>
        <p:xfrm>
          <a:off x="4860032" y="1412776"/>
          <a:ext cx="4147495" cy="3699211"/>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5436096" y="1556792"/>
            <a:ext cx="3384376" cy="3240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p:cNvCxnSpPr/>
          <p:nvPr/>
        </p:nvCxnSpPr>
        <p:spPr>
          <a:xfrm>
            <a:off x="3227537" y="1722074"/>
            <a:ext cx="0" cy="403244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5580112" y="1881118"/>
            <a:ext cx="1265090" cy="215444"/>
          </a:xfrm>
          <a:prstGeom prst="rect">
            <a:avLst/>
          </a:prstGeom>
          <a:solidFill>
            <a:schemeClr val="bg1"/>
          </a:solidFill>
        </p:spPr>
        <p:txBody>
          <a:bodyPr wrap="none" rtlCol="0">
            <a:spAutoFit/>
          </a:bodyPr>
          <a:lstStyle/>
          <a:p>
            <a:r>
              <a:rPr kumimoji="1" lang="ja-JP" altLang="en-US" sz="800" dirty="0" smtClean="0"/>
              <a:t>北西より北側　</a:t>
            </a:r>
            <a:r>
              <a:rPr kumimoji="1" lang="en-US" altLang="ja-JP" sz="800" dirty="0" smtClean="0"/>
              <a:t>20km</a:t>
            </a:r>
            <a:r>
              <a:rPr kumimoji="1" lang="ja-JP" altLang="en-US" sz="800" dirty="0" smtClean="0"/>
              <a:t>圏内</a:t>
            </a:r>
            <a:endParaRPr kumimoji="1" lang="ja-JP" altLang="en-US" sz="800" dirty="0"/>
          </a:p>
        </p:txBody>
      </p:sp>
      <p:sp>
        <p:nvSpPr>
          <p:cNvPr id="15" name="テキスト ボックス 14"/>
          <p:cNvSpPr txBox="1"/>
          <p:nvPr/>
        </p:nvSpPr>
        <p:spPr>
          <a:xfrm>
            <a:off x="5557423" y="3883060"/>
            <a:ext cx="1265090" cy="215444"/>
          </a:xfrm>
          <a:prstGeom prst="rect">
            <a:avLst/>
          </a:prstGeom>
          <a:solidFill>
            <a:schemeClr val="bg1"/>
          </a:solidFill>
        </p:spPr>
        <p:txBody>
          <a:bodyPr wrap="none" rtlCol="0">
            <a:spAutoFit/>
          </a:bodyPr>
          <a:lstStyle/>
          <a:p>
            <a:r>
              <a:rPr kumimoji="1" lang="ja-JP" altLang="en-US" sz="800" dirty="0" smtClean="0"/>
              <a:t>北西より西側　</a:t>
            </a:r>
            <a:r>
              <a:rPr kumimoji="1" lang="en-US" altLang="ja-JP" sz="800" dirty="0" smtClean="0"/>
              <a:t>20km</a:t>
            </a:r>
            <a:r>
              <a:rPr kumimoji="1" lang="ja-JP" altLang="en-US" sz="800" dirty="0" smtClean="0"/>
              <a:t>圏内</a:t>
            </a:r>
            <a:endParaRPr kumimoji="1" lang="ja-JP" altLang="en-US" sz="800" dirty="0"/>
          </a:p>
        </p:txBody>
      </p:sp>
      <p:sp>
        <p:nvSpPr>
          <p:cNvPr id="16" name="テキスト ボックス 15"/>
          <p:cNvSpPr txBox="1"/>
          <p:nvPr/>
        </p:nvSpPr>
        <p:spPr>
          <a:xfrm>
            <a:off x="7812360" y="2564904"/>
            <a:ext cx="894797" cy="215444"/>
          </a:xfrm>
          <a:prstGeom prst="rect">
            <a:avLst/>
          </a:prstGeom>
          <a:noFill/>
        </p:spPr>
        <p:txBody>
          <a:bodyPr wrap="none" rtlCol="0">
            <a:spAutoFit/>
          </a:bodyPr>
          <a:lstStyle/>
          <a:p>
            <a:r>
              <a:rPr lang="ja-JP" altLang="en-US" sz="800" dirty="0"/>
              <a:t>南</a:t>
            </a:r>
            <a:r>
              <a:rPr kumimoji="1" lang="ja-JP" altLang="en-US" sz="800" dirty="0" smtClean="0"/>
              <a:t>側　</a:t>
            </a:r>
            <a:r>
              <a:rPr kumimoji="1" lang="en-US" altLang="ja-JP" sz="800" dirty="0" smtClean="0"/>
              <a:t>20km</a:t>
            </a:r>
            <a:r>
              <a:rPr kumimoji="1" lang="ja-JP" altLang="en-US" sz="800" dirty="0" smtClean="0"/>
              <a:t>圏外</a:t>
            </a:r>
            <a:endParaRPr kumimoji="1" lang="ja-JP" altLang="en-US" sz="800" dirty="0"/>
          </a:p>
        </p:txBody>
      </p:sp>
      <p:sp>
        <p:nvSpPr>
          <p:cNvPr id="17" name="テキスト ボックス 16"/>
          <p:cNvSpPr txBox="1"/>
          <p:nvPr/>
        </p:nvSpPr>
        <p:spPr>
          <a:xfrm>
            <a:off x="6341619" y="2299807"/>
            <a:ext cx="1265090" cy="215444"/>
          </a:xfrm>
          <a:prstGeom prst="rect">
            <a:avLst/>
          </a:prstGeom>
          <a:noFill/>
        </p:spPr>
        <p:txBody>
          <a:bodyPr wrap="none" rtlCol="0">
            <a:spAutoFit/>
          </a:bodyPr>
          <a:lstStyle/>
          <a:p>
            <a:r>
              <a:rPr lang="ja-JP" altLang="en-US" sz="800" dirty="0"/>
              <a:t>北西より北側</a:t>
            </a:r>
            <a:r>
              <a:rPr kumimoji="1" lang="ja-JP" altLang="en-US" sz="800" dirty="0" smtClean="0"/>
              <a:t>　</a:t>
            </a:r>
            <a:r>
              <a:rPr kumimoji="1" lang="en-US" altLang="ja-JP" sz="800" dirty="0" smtClean="0"/>
              <a:t>20km</a:t>
            </a:r>
            <a:r>
              <a:rPr kumimoji="1" lang="ja-JP" altLang="en-US" sz="800" dirty="0" smtClean="0"/>
              <a:t>圏外</a:t>
            </a:r>
            <a:endParaRPr kumimoji="1" lang="ja-JP" altLang="en-US" sz="800" dirty="0"/>
          </a:p>
        </p:txBody>
      </p:sp>
      <p:sp>
        <p:nvSpPr>
          <p:cNvPr id="18" name="テキスト ボックス 17"/>
          <p:cNvSpPr txBox="1"/>
          <p:nvPr/>
        </p:nvSpPr>
        <p:spPr>
          <a:xfrm>
            <a:off x="6576522" y="3429000"/>
            <a:ext cx="1265090" cy="215444"/>
          </a:xfrm>
          <a:prstGeom prst="rect">
            <a:avLst/>
          </a:prstGeom>
          <a:solidFill>
            <a:schemeClr val="bg1"/>
          </a:solidFill>
        </p:spPr>
        <p:txBody>
          <a:bodyPr wrap="none" rtlCol="0">
            <a:spAutoFit/>
          </a:bodyPr>
          <a:lstStyle/>
          <a:p>
            <a:r>
              <a:rPr lang="ja-JP" altLang="en-US" sz="800" dirty="0"/>
              <a:t>北西</a:t>
            </a:r>
            <a:r>
              <a:rPr lang="ja-JP" altLang="en-US" sz="800" dirty="0" smtClean="0"/>
              <a:t>より西側</a:t>
            </a:r>
            <a:r>
              <a:rPr kumimoji="1" lang="ja-JP" altLang="en-US" sz="800" dirty="0" smtClean="0"/>
              <a:t>　</a:t>
            </a:r>
            <a:r>
              <a:rPr kumimoji="1" lang="en-US" altLang="ja-JP" sz="800" dirty="0" smtClean="0"/>
              <a:t>20km</a:t>
            </a:r>
            <a:r>
              <a:rPr kumimoji="1" lang="ja-JP" altLang="en-US" sz="800" dirty="0" smtClean="0"/>
              <a:t>圏外</a:t>
            </a:r>
            <a:endParaRPr kumimoji="1" lang="ja-JP" altLang="en-US" sz="800" dirty="0"/>
          </a:p>
        </p:txBody>
      </p:sp>
      <p:sp>
        <p:nvSpPr>
          <p:cNvPr id="19" name="テキスト ボックス 18"/>
          <p:cNvSpPr txBox="1"/>
          <p:nvPr/>
        </p:nvSpPr>
        <p:spPr>
          <a:xfrm>
            <a:off x="6249349" y="5013176"/>
            <a:ext cx="1919436" cy="276999"/>
          </a:xfrm>
          <a:prstGeom prst="rect">
            <a:avLst/>
          </a:prstGeom>
          <a:noFill/>
        </p:spPr>
        <p:txBody>
          <a:bodyPr wrap="none" rtlCol="0">
            <a:spAutoFit/>
          </a:bodyPr>
          <a:lstStyle/>
          <a:p>
            <a:r>
              <a:rPr kumimoji="1" lang="en-US" altLang="ja-JP" sz="1200" dirty="0" smtClean="0"/>
              <a:t>Distance from FD1NPP / km</a:t>
            </a:r>
            <a:endParaRPr kumimoji="1" lang="ja-JP" altLang="en-US" sz="1200" dirty="0"/>
          </a:p>
        </p:txBody>
      </p:sp>
      <p:cxnSp>
        <p:nvCxnSpPr>
          <p:cNvPr id="7" name="直線矢印コネクタ 6"/>
          <p:cNvCxnSpPr/>
          <p:nvPr/>
        </p:nvCxnSpPr>
        <p:spPr>
          <a:xfrm>
            <a:off x="6111138" y="908720"/>
            <a:ext cx="0" cy="1498809"/>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862359" y="934571"/>
            <a:ext cx="1221809" cy="369332"/>
          </a:xfrm>
          <a:prstGeom prst="rect">
            <a:avLst/>
          </a:prstGeom>
          <a:noFill/>
        </p:spPr>
        <p:txBody>
          <a:bodyPr wrap="none" rtlCol="0">
            <a:spAutoFit/>
          </a:bodyPr>
          <a:lstStyle/>
          <a:p>
            <a:r>
              <a:rPr kumimoji="1" lang="en-US" altLang="ja-JP" dirty="0" smtClean="0"/>
              <a:t>20 km</a:t>
            </a:r>
            <a:r>
              <a:rPr kumimoji="1" lang="ja-JP" altLang="en-US" dirty="0" smtClean="0"/>
              <a:t>圏内</a:t>
            </a:r>
            <a:endParaRPr kumimoji="1" lang="ja-JP" altLang="en-US" dirty="0"/>
          </a:p>
        </p:txBody>
      </p:sp>
      <p:sp>
        <p:nvSpPr>
          <p:cNvPr id="9" name="円弧 8"/>
          <p:cNvSpPr/>
          <p:nvPr/>
        </p:nvSpPr>
        <p:spPr>
          <a:xfrm rot="-3600000">
            <a:off x="2025677" y="2276291"/>
            <a:ext cx="1660813" cy="1730202"/>
          </a:xfrm>
          <a:prstGeom prst="arc">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p:cNvSpPr txBox="1"/>
          <p:nvPr/>
        </p:nvSpPr>
        <p:spPr>
          <a:xfrm>
            <a:off x="2411771" y="2123564"/>
            <a:ext cx="720069" cy="369332"/>
          </a:xfrm>
          <a:prstGeom prst="rect">
            <a:avLst/>
          </a:prstGeom>
          <a:noFill/>
        </p:spPr>
        <p:txBody>
          <a:bodyPr wrap="none" rtlCol="0">
            <a:spAutoFit/>
          </a:bodyPr>
          <a:lstStyle/>
          <a:p>
            <a:r>
              <a:rPr kumimoji="1" lang="en-US" altLang="ja-JP" b="1" dirty="0" smtClean="0">
                <a:solidFill>
                  <a:srgbClr val="FF0000"/>
                </a:solidFill>
              </a:rPr>
              <a:t>45</a:t>
            </a:r>
            <a:r>
              <a:rPr kumimoji="1" lang="en-US" altLang="ja-JP" b="1" dirty="0" smtClean="0">
                <a:solidFill>
                  <a:srgbClr val="FF0000"/>
                </a:solidFill>
                <a:latin typeface="+mj-ea"/>
                <a:ea typeface="+mj-ea"/>
              </a:rPr>
              <a:t> °</a:t>
            </a:r>
            <a:endParaRPr kumimoji="1" lang="ja-JP" altLang="en-US" b="1" dirty="0">
              <a:solidFill>
                <a:srgbClr val="FF0000"/>
              </a:solidFill>
              <a:latin typeface="+mj-ea"/>
              <a:ea typeface="+mj-ea"/>
            </a:endParaRPr>
          </a:p>
        </p:txBody>
      </p:sp>
      <p:sp>
        <p:nvSpPr>
          <p:cNvPr id="20" name="テキスト ボックス 19"/>
          <p:cNvSpPr txBox="1"/>
          <p:nvPr/>
        </p:nvSpPr>
        <p:spPr>
          <a:xfrm>
            <a:off x="3260101" y="3811280"/>
            <a:ext cx="893193" cy="307777"/>
          </a:xfrm>
          <a:prstGeom prst="rect">
            <a:avLst/>
          </a:prstGeom>
          <a:noFill/>
        </p:spPr>
        <p:txBody>
          <a:bodyPr wrap="none" rtlCol="0">
            <a:spAutoFit/>
          </a:bodyPr>
          <a:lstStyle/>
          <a:p>
            <a:r>
              <a:rPr kumimoji="1" lang="en-US" altLang="ja-JP" sz="1400" b="1" dirty="0" smtClean="0">
                <a:solidFill>
                  <a:srgbClr val="FF0000"/>
                </a:solidFill>
                <a:latin typeface="Arial" pitchFamily="34" charset="0"/>
                <a:ea typeface="+mj-ea"/>
                <a:cs typeface="Arial" pitchFamily="34" charset="0"/>
              </a:rPr>
              <a:t>FD1NPP</a:t>
            </a:r>
            <a:endParaRPr kumimoji="1" lang="ja-JP" altLang="en-US" sz="1400" b="1" dirty="0">
              <a:solidFill>
                <a:srgbClr val="FF0000"/>
              </a:solidFill>
              <a:latin typeface="Arial" pitchFamily="34" charset="0"/>
              <a:ea typeface="+mj-ea"/>
              <a:cs typeface="Arial" pitchFamily="34" charset="0"/>
            </a:endParaRPr>
          </a:p>
        </p:txBody>
      </p:sp>
    </p:spTree>
    <p:extLst>
      <p:ext uri="{BB962C8B-B14F-4D97-AF65-F5344CB8AC3E}">
        <p14:creationId xmlns:p14="http://schemas.microsoft.com/office/powerpoint/2010/main" val="1904481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8024" y="1916832"/>
            <a:ext cx="4239491" cy="3581123"/>
          </a:xfrm>
          <a:prstGeom prst="rect">
            <a:avLst/>
          </a:prstGeo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12" y="1916832"/>
            <a:ext cx="4242816" cy="3581123"/>
          </a:xfrm>
          <a:prstGeom prst="rect">
            <a:avLst/>
          </a:prstGeom>
        </p:spPr>
      </p:pic>
      <p:sp>
        <p:nvSpPr>
          <p:cNvPr id="6" name="テキスト ボックス 5"/>
          <p:cNvSpPr txBox="1"/>
          <p:nvPr/>
        </p:nvSpPr>
        <p:spPr>
          <a:xfrm>
            <a:off x="2108888" y="5964195"/>
            <a:ext cx="707245" cy="584775"/>
          </a:xfrm>
          <a:prstGeom prst="rect">
            <a:avLst/>
          </a:prstGeom>
          <a:noFill/>
        </p:spPr>
        <p:txBody>
          <a:bodyPr wrap="none" rtlCol="0">
            <a:spAutoFit/>
          </a:bodyPr>
          <a:lstStyle/>
          <a:p>
            <a:r>
              <a:rPr kumimoji="1" lang="en-US" altLang="ja-JP" sz="3200" baseline="30000" dirty="0" smtClean="0"/>
              <a:t>131</a:t>
            </a:r>
            <a:r>
              <a:rPr kumimoji="1" lang="en-US" altLang="ja-JP" sz="3200" dirty="0" smtClean="0"/>
              <a:t>I</a:t>
            </a:r>
            <a:endParaRPr kumimoji="1" lang="ja-JP" altLang="en-US" sz="3200" dirty="0"/>
          </a:p>
        </p:txBody>
      </p:sp>
      <p:sp>
        <p:nvSpPr>
          <p:cNvPr id="7" name="テキスト ボックス 6"/>
          <p:cNvSpPr txBox="1"/>
          <p:nvPr/>
        </p:nvSpPr>
        <p:spPr>
          <a:xfrm>
            <a:off x="6444208" y="5960074"/>
            <a:ext cx="1188530" cy="584775"/>
          </a:xfrm>
          <a:prstGeom prst="rect">
            <a:avLst/>
          </a:prstGeom>
          <a:noFill/>
        </p:spPr>
        <p:txBody>
          <a:bodyPr wrap="none" rtlCol="0">
            <a:spAutoFit/>
          </a:bodyPr>
          <a:lstStyle/>
          <a:p>
            <a:r>
              <a:rPr kumimoji="1" lang="en-US" altLang="ja-JP" sz="3200" baseline="30000" dirty="0" smtClean="0"/>
              <a:t>129m</a:t>
            </a:r>
            <a:r>
              <a:rPr kumimoji="1" lang="en-US" altLang="ja-JP" sz="3200" dirty="0" smtClean="0"/>
              <a:t>Te</a:t>
            </a:r>
            <a:endParaRPr kumimoji="1" lang="ja-JP" altLang="en-US" sz="3200" dirty="0"/>
          </a:p>
        </p:txBody>
      </p:sp>
      <p:sp>
        <p:nvSpPr>
          <p:cNvPr id="8" name="テキスト ボックス 7"/>
          <p:cNvSpPr txBox="1"/>
          <p:nvPr/>
        </p:nvSpPr>
        <p:spPr>
          <a:xfrm>
            <a:off x="3326471" y="1578278"/>
            <a:ext cx="1247457" cy="338554"/>
          </a:xfrm>
          <a:prstGeom prst="rect">
            <a:avLst/>
          </a:prstGeom>
          <a:noFill/>
        </p:spPr>
        <p:txBody>
          <a:bodyPr wrap="none" rtlCol="0">
            <a:spAutoFit/>
          </a:bodyPr>
          <a:lstStyle/>
          <a:p>
            <a:r>
              <a:rPr lang="ja-JP" altLang="en-US" sz="800" dirty="0" smtClean="0">
                <a:latin typeface="HGPｺﾞｼｯｸE" panose="020B0900000000000000" pitchFamily="50" charset="-128"/>
                <a:ea typeface="HGPｺﾞｼｯｸE" panose="020B0900000000000000" pitchFamily="50" charset="-128"/>
              </a:rPr>
              <a:t>○　文科省データ</a:t>
            </a:r>
            <a:endParaRPr lang="en-US" altLang="ja-JP" sz="800" dirty="0" smtClean="0">
              <a:latin typeface="HGPｺﾞｼｯｸE" panose="020B0900000000000000" pitchFamily="50" charset="-128"/>
              <a:ea typeface="HGPｺﾞｼｯｸE" panose="020B0900000000000000" pitchFamily="50" charset="-128"/>
            </a:endParaRPr>
          </a:p>
          <a:p>
            <a:r>
              <a:rPr kumimoji="1" lang="ja-JP" altLang="en-US" sz="800" dirty="0" smtClean="0">
                <a:latin typeface="HGPｺﾞｼｯｸE" panose="020B0900000000000000" pitchFamily="50" charset="-128"/>
                <a:ea typeface="HGPｺﾞｼｯｸE" panose="020B0900000000000000" pitchFamily="50" charset="-128"/>
              </a:rPr>
              <a:t>□　筑波大</a:t>
            </a:r>
            <a:r>
              <a:rPr kumimoji="1" lang="en-US" altLang="ja-JP" sz="800" dirty="0" smtClean="0">
                <a:latin typeface="HGPｺﾞｼｯｸE" panose="020B0900000000000000" pitchFamily="50" charset="-128"/>
                <a:ea typeface="HGPｺﾞｼｯｸE" panose="020B0900000000000000" pitchFamily="50" charset="-128"/>
              </a:rPr>
              <a:t>AMS</a:t>
            </a:r>
            <a:r>
              <a:rPr kumimoji="1" lang="ja-JP" altLang="en-US" sz="800" dirty="0" smtClean="0">
                <a:latin typeface="HGPｺﾞｼｯｸE" panose="020B0900000000000000" pitchFamily="50" charset="-128"/>
                <a:ea typeface="HGPｺﾞｼｯｸE" panose="020B0900000000000000" pitchFamily="50" charset="-128"/>
              </a:rPr>
              <a:t>グループ</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9" name="テキスト ボックス 8"/>
          <p:cNvSpPr txBox="1"/>
          <p:nvPr/>
        </p:nvSpPr>
        <p:spPr>
          <a:xfrm>
            <a:off x="7820782" y="1578278"/>
            <a:ext cx="1247457" cy="338554"/>
          </a:xfrm>
          <a:prstGeom prst="rect">
            <a:avLst/>
          </a:prstGeom>
          <a:noFill/>
        </p:spPr>
        <p:txBody>
          <a:bodyPr wrap="none" rtlCol="0">
            <a:spAutoFit/>
          </a:bodyPr>
          <a:lstStyle/>
          <a:p>
            <a:r>
              <a:rPr lang="ja-JP" altLang="en-US" sz="800" dirty="0" smtClean="0">
                <a:latin typeface="HGPｺﾞｼｯｸE" panose="020B0900000000000000" pitchFamily="50" charset="-128"/>
                <a:ea typeface="HGPｺﾞｼｯｸE" panose="020B0900000000000000" pitchFamily="50" charset="-128"/>
              </a:rPr>
              <a:t>○　文科省データ</a:t>
            </a:r>
            <a:endParaRPr lang="en-US" altLang="ja-JP" sz="800" dirty="0" smtClean="0">
              <a:latin typeface="HGPｺﾞｼｯｸE" panose="020B0900000000000000" pitchFamily="50" charset="-128"/>
              <a:ea typeface="HGPｺﾞｼｯｸE" panose="020B0900000000000000" pitchFamily="50" charset="-128"/>
            </a:endParaRPr>
          </a:p>
          <a:p>
            <a:r>
              <a:rPr kumimoji="1" lang="ja-JP" altLang="en-US" sz="800" dirty="0" smtClean="0">
                <a:latin typeface="HGPｺﾞｼｯｸE" panose="020B0900000000000000" pitchFamily="50" charset="-128"/>
                <a:ea typeface="HGPｺﾞｼｯｸE" panose="020B0900000000000000" pitchFamily="50" charset="-128"/>
              </a:rPr>
              <a:t>□　筑波大</a:t>
            </a:r>
            <a:r>
              <a:rPr kumimoji="1" lang="en-US" altLang="ja-JP" sz="800" dirty="0" smtClean="0">
                <a:latin typeface="HGPｺﾞｼｯｸE" panose="020B0900000000000000" pitchFamily="50" charset="-128"/>
                <a:ea typeface="HGPｺﾞｼｯｸE" panose="020B0900000000000000" pitchFamily="50" charset="-128"/>
              </a:rPr>
              <a:t>AMS</a:t>
            </a:r>
            <a:r>
              <a:rPr kumimoji="1" lang="ja-JP" altLang="en-US" sz="800" dirty="0" smtClean="0">
                <a:latin typeface="HGPｺﾞｼｯｸE" panose="020B0900000000000000" pitchFamily="50" charset="-128"/>
                <a:ea typeface="HGPｺﾞｼｯｸE" panose="020B0900000000000000" pitchFamily="50" charset="-128"/>
              </a:rPr>
              <a:t>グループ</a:t>
            </a:r>
            <a:endParaRPr kumimoji="1" lang="ja-JP" altLang="en-US" sz="800" dirty="0">
              <a:latin typeface="HGPｺﾞｼｯｸE" panose="020B0900000000000000" pitchFamily="50" charset="-128"/>
              <a:ea typeface="HGPｺﾞｼｯｸE" panose="020B0900000000000000" pitchFamily="50" charset="-128"/>
            </a:endParaRPr>
          </a:p>
        </p:txBody>
      </p:sp>
      <p:sp>
        <p:nvSpPr>
          <p:cNvPr id="10" name="テキスト ボックス 9"/>
          <p:cNvSpPr txBox="1"/>
          <p:nvPr/>
        </p:nvSpPr>
        <p:spPr>
          <a:xfrm>
            <a:off x="3923928" y="2483604"/>
            <a:ext cx="808235" cy="338554"/>
          </a:xfrm>
          <a:prstGeom prst="rect">
            <a:avLst/>
          </a:prstGeom>
          <a:noFill/>
        </p:spPr>
        <p:txBody>
          <a:bodyPr wrap="none" rtlCol="0">
            <a:spAutoFit/>
          </a:bodyPr>
          <a:lstStyle/>
          <a:p>
            <a:r>
              <a:rPr kumimoji="1" lang="en-US" altLang="ja-JP" sz="1600" dirty="0" err="1" smtClean="0"/>
              <a:t>kBq</a:t>
            </a:r>
            <a:r>
              <a:rPr kumimoji="1" lang="en-US" altLang="ja-JP" sz="1600" dirty="0" smtClean="0"/>
              <a:t>/m</a:t>
            </a:r>
            <a:r>
              <a:rPr kumimoji="1" lang="en-US" altLang="ja-JP" sz="1600" baseline="30000" dirty="0" smtClean="0"/>
              <a:t>2</a:t>
            </a:r>
            <a:endParaRPr kumimoji="1" lang="ja-JP" altLang="en-US" sz="1600" baseline="30000" dirty="0"/>
          </a:p>
        </p:txBody>
      </p:sp>
      <p:sp>
        <p:nvSpPr>
          <p:cNvPr id="11" name="テキスト ボックス 10"/>
          <p:cNvSpPr txBox="1"/>
          <p:nvPr/>
        </p:nvSpPr>
        <p:spPr>
          <a:xfrm>
            <a:off x="8372277" y="2514382"/>
            <a:ext cx="808235" cy="338554"/>
          </a:xfrm>
          <a:prstGeom prst="rect">
            <a:avLst/>
          </a:prstGeom>
          <a:noFill/>
        </p:spPr>
        <p:txBody>
          <a:bodyPr wrap="none" rtlCol="0">
            <a:spAutoFit/>
          </a:bodyPr>
          <a:lstStyle/>
          <a:p>
            <a:r>
              <a:rPr kumimoji="1" lang="en-US" altLang="ja-JP" sz="1600" dirty="0" err="1" smtClean="0"/>
              <a:t>kBq</a:t>
            </a:r>
            <a:r>
              <a:rPr kumimoji="1" lang="en-US" altLang="ja-JP" sz="1600" dirty="0" smtClean="0"/>
              <a:t>/m</a:t>
            </a:r>
            <a:r>
              <a:rPr kumimoji="1" lang="en-US" altLang="ja-JP" sz="1600" baseline="30000" dirty="0" smtClean="0"/>
              <a:t>2</a:t>
            </a:r>
            <a:endParaRPr kumimoji="1" lang="ja-JP" altLang="en-US" sz="1600" baseline="30000" dirty="0"/>
          </a:p>
        </p:txBody>
      </p:sp>
    </p:spTree>
    <p:extLst>
      <p:ext uri="{BB962C8B-B14F-4D97-AF65-F5344CB8AC3E}">
        <p14:creationId xmlns:p14="http://schemas.microsoft.com/office/powerpoint/2010/main" val="2955404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C:\練習GMT\110mAgmonka-s.jpg"/>
          <p:cNvPicPr>
            <a:picLocks noChangeAspect="1"/>
          </p:cNvPicPr>
          <p:nvPr/>
        </p:nvPicPr>
        <p:blipFill rotWithShape="1">
          <a:blip r:embed="rId2" cstate="print"/>
          <a:srcRect l="25317" t="17097"/>
          <a:stretch/>
        </p:blipFill>
        <p:spPr bwMode="auto">
          <a:xfrm>
            <a:off x="288353" y="728369"/>
            <a:ext cx="2627463" cy="2916655"/>
          </a:xfrm>
          <a:prstGeom prst="rect">
            <a:avLst/>
          </a:prstGeom>
          <a:noFill/>
          <a:ln w="9525">
            <a:noFill/>
            <a:miter lim="800000"/>
            <a:headEnd/>
            <a:tailEnd/>
          </a:ln>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368" y="965233"/>
            <a:ext cx="2651760" cy="2643448"/>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704" y="965233"/>
            <a:ext cx="2651760" cy="2643448"/>
          </a:xfrm>
          <a:prstGeom prst="rect">
            <a:avLst/>
          </a:prstGeom>
        </p:spPr>
      </p:pic>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82951" y="3933056"/>
            <a:ext cx="2649682" cy="2643448"/>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9415" y="3936252"/>
            <a:ext cx="2649682" cy="2643448"/>
          </a:xfrm>
          <a:prstGeom prst="rect">
            <a:avLst/>
          </a:prstGeom>
        </p:spPr>
      </p:pic>
      <p:sp>
        <p:nvSpPr>
          <p:cNvPr id="12" name="テキスト ボックス 11"/>
          <p:cNvSpPr txBox="1"/>
          <p:nvPr/>
        </p:nvSpPr>
        <p:spPr>
          <a:xfrm>
            <a:off x="107504" y="359029"/>
            <a:ext cx="785793" cy="369332"/>
          </a:xfrm>
          <a:prstGeom prst="rect">
            <a:avLst/>
          </a:prstGeom>
          <a:noFill/>
        </p:spPr>
        <p:txBody>
          <a:bodyPr wrap="none" rtlCol="0">
            <a:spAutoFit/>
          </a:bodyPr>
          <a:lstStyle/>
          <a:p>
            <a:r>
              <a:rPr kumimoji="1" lang="en-US" altLang="ja-JP" baseline="30000" dirty="0" smtClean="0"/>
              <a:t>110m</a:t>
            </a:r>
            <a:r>
              <a:rPr kumimoji="1" lang="en-US" altLang="ja-JP" dirty="0" smtClean="0"/>
              <a:t>Ag</a:t>
            </a:r>
            <a:endParaRPr kumimoji="1" lang="ja-JP" altLang="en-US" dirty="0"/>
          </a:p>
        </p:txBody>
      </p:sp>
      <p:sp>
        <p:nvSpPr>
          <p:cNvPr id="13" name="テキスト ボックス 12"/>
          <p:cNvSpPr txBox="1"/>
          <p:nvPr/>
        </p:nvSpPr>
        <p:spPr>
          <a:xfrm>
            <a:off x="139403" y="3645024"/>
            <a:ext cx="633507" cy="369332"/>
          </a:xfrm>
          <a:prstGeom prst="rect">
            <a:avLst/>
          </a:prstGeom>
          <a:noFill/>
        </p:spPr>
        <p:txBody>
          <a:bodyPr wrap="none" rtlCol="0">
            <a:spAutoFit/>
          </a:bodyPr>
          <a:lstStyle/>
          <a:p>
            <a:r>
              <a:rPr kumimoji="1" lang="en-US" altLang="ja-JP" baseline="30000" dirty="0" smtClean="0"/>
              <a:t>137</a:t>
            </a:r>
            <a:r>
              <a:rPr kumimoji="1" lang="en-US" altLang="ja-JP" dirty="0" smtClean="0"/>
              <a:t>Cs</a:t>
            </a:r>
            <a:endParaRPr kumimoji="1" lang="ja-JP" altLang="en-US" dirty="0"/>
          </a:p>
        </p:txBody>
      </p:sp>
      <p:sp>
        <p:nvSpPr>
          <p:cNvPr id="14" name="テキスト ボックス 13"/>
          <p:cNvSpPr txBox="1"/>
          <p:nvPr/>
        </p:nvSpPr>
        <p:spPr>
          <a:xfrm>
            <a:off x="2267744" y="1160409"/>
            <a:ext cx="649537" cy="307777"/>
          </a:xfrm>
          <a:prstGeom prst="rect">
            <a:avLst/>
          </a:prstGeom>
          <a:noFill/>
        </p:spPr>
        <p:txBody>
          <a:bodyPr wrap="none" rtlCol="0">
            <a:spAutoFit/>
          </a:bodyPr>
          <a:lstStyle/>
          <a:p>
            <a:r>
              <a:rPr kumimoji="1" lang="en-US" altLang="ja-JP" sz="1400" dirty="0" err="1" smtClean="0"/>
              <a:t>Bq</a:t>
            </a:r>
            <a:r>
              <a:rPr kumimoji="1" lang="en-US" altLang="ja-JP" sz="1400" dirty="0" smtClean="0"/>
              <a:t>/m</a:t>
            </a:r>
            <a:r>
              <a:rPr kumimoji="1" lang="en-US" altLang="ja-JP" sz="1400" baseline="30000" dirty="0" smtClean="0"/>
              <a:t>2</a:t>
            </a:r>
            <a:endParaRPr kumimoji="1" lang="ja-JP" altLang="en-US" sz="1400" baseline="30000" dirty="0"/>
          </a:p>
        </p:txBody>
      </p:sp>
      <p:sp>
        <p:nvSpPr>
          <p:cNvPr id="15" name="テキスト ボックス 14"/>
          <p:cNvSpPr txBox="1"/>
          <p:nvPr/>
        </p:nvSpPr>
        <p:spPr>
          <a:xfrm>
            <a:off x="5292080" y="1675498"/>
            <a:ext cx="582211" cy="276999"/>
          </a:xfrm>
          <a:prstGeom prst="rect">
            <a:avLst/>
          </a:prstGeom>
          <a:noFill/>
        </p:spPr>
        <p:txBody>
          <a:bodyPr wrap="none" rtlCol="0">
            <a:spAutoFit/>
          </a:bodyPr>
          <a:lstStyle/>
          <a:p>
            <a:r>
              <a:rPr kumimoji="1" lang="en-US" altLang="ja-JP" sz="1200" dirty="0" err="1" smtClean="0"/>
              <a:t>Bq</a:t>
            </a:r>
            <a:r>
              <a:rPr kumimoji="1" lang="en-US" altLang="ja-JP" sz="1200" dirty="0" smtClean="0"/>
              <a:t>/m</a:t>
            </a:r>
            <a:r>
              <a:rPr kumimoji="1" lang="en-US" altLang="ja-JP" sz="1200" baseline="30000" dirty="0" smtClean="0"/>
              <a:t>2</a:t>
            </a:r>
            <a:endParaRPr kumimoji="1" lang="ja-JP" altLang="en-US" sz="1200" baseline="30000" dirty="0"/>
          </a:p>
        </p:txBody>
      </p:sp>
      <p:sp>
        <p:nvSpPr>
          <p:cNvPr id="16" name="テキスト ボックス 15"/>
          <p:cNvSpPr txBox="1"/>
          <p:nvPr/>
        </p:nvSpPr>
        <p:spPr>
          <a:xfrm>
            <a:off x="8310269" y="1664465"/>
            <a:ext cx="582211" cy="276999"/>
          </a:xfrm>
          <a:prstGeom prst="rect">
            <a:avLst/>
          </a:prstGeom>
          <a:noFill/>
        </p:spPr>
        <p:txBody>
          <a:bodyPr wrap="none" rtlCol="0">
            <a:spAutoFit/>
          </a:bodyPr>
          <a:lstStyle/>
          <a:p>
            <a:r>
              <a:rPr kumimoji="1" lang="en-US" altLang="ja-JP" sz="1200" dirty="0" err="1" smtClean="0"/>
              <a:t>Bq</a:t>
            </a:r>
            <a:r>
              <a:rPr kumimoji="1" lang="en-US" altLang="ja-JP" sz="1200" dirty="0" smtClean="0"/>
              <a:t>/m</a:t>
            </a:r>
            <a:r>
              <a:rPr kumimoji="1" lang="en-US" altLang="ja-JP" sz="1200" baseline="30000" dirty="0" smtClean="0"/>
              <a:t>2</a:t>
            </a:r>
            <a:endParaRPr kumimoji="1" lang="ja-JP" altLang="en-US" sz="1200" baseline="30000" dirty="0"/>
          </a:p>
        </p:txBody>
      </p:sp>
      <p:sp>
        <p:nvSpPr>
          <p:cNvPr id="17" name="テキスト ボックス 16"/>
          <p:cNvSpPr txBox="1"/>
          <p:nvPr/>
        </p:nvSpPr>
        <p:spPr>
          <a:xfrm>
            <a:off x="8316416" y="4635484"/>
            <a:ext cx="652743" cy="276999"/>
          </a:xfrm>
          <a:prstGeom prst="rect">
            <a:avLst/>
          </a:prstGeom>
          <a:noFill/>
        </p:spPr>
        <p:txBody>
          <a:bodyPr wrap="none" rtlCol="0">
            <a:spAutoFit/>
          </a:bodyPr>
          <a:lstStyle/>
          <a:p>
            <a:r>
              <a:rPr kumimoji="1" lang="en-US" altLang="ja-JP" sz="1200" dirty="0" err="1" smtClean="0"/>
              <a:t>kBq</a:t>
            </a:r>
            <a:r>
              <a:rPr kumimoji="1" lang="en-US" altLang="ja-JP" sz="1200" dirty="0" smtClean="0"/>
              <a:t>/m</a:t>
            </a:r>
            <a:r>
              <a:rPr kumimoji="1" lang="en-US" altLang="ja-JP" sz="1200" baseline="30000" dirty="0" smtClean="0"/>
              <a:t>2</a:t>
            </a:r>
            <a:endParaRPr kumimoji="1" lang="ja-JP" altLang="en-US" sz="1200" baseline="30000" dirty="0"/>
          </a:p>
        </p:txBody>
      </p:sp>
      <p:sp>
        <p:nvSpPr>
          <p:cNvPr id="18" name="テキスト ボックス 17"/>
          <p:cNvSpPr txBox="1"/>
          <p:nvPr/>
        </p:nvSpPr>
        <p:spPr>
          <a:xfrm>
            <a:off x="5292080" y="4635484"/>
            <a:ext cx="652743" cy="276999"/>
          </a:xfrm>
          <a:prstGeom prst="rect">
            <a:avLst/>
          </a:prstGeom>
          <a:noFill/>
        </p:spPr>
        <p:txBody>
          <a:bodyPr wrap="none" rtlCol="0">
            <a:spAutoFit/>
          </a:bodyPr>
          <a:lstStyle/>
          <a:p>
            <a:r>
              <a:rPr kumimoji="1" lang="en-US" altLang="ja-JP" sz="1200" dirty="0" err="1" smtClean="0"/>
              <a:t>kBq</a:t>
            </a:r>
            <a:r>
              <a:rPr kumimoji="1" lang="en-US" altLang="ja-JP" sz="1200" dirty="0" smtClean="0"/>
              <a:t>/m</a:t>
            </a:r>
            <a:r>
              <a:rPr kumimoji="1" lang="en-US" altLang="ja-JP" sz="1200" baseline="30000" dirty="0" smtClean="0"/>
              <a:t>2</a:t>
            </a:r>
            <a:endParaRPr kumimoji="1" lang="ja-JP" altLang="en-US" sz="1200" baseline="30000" dirty="0"/>
          </a:p>
        </p:txBody>
      </p:sp>
      <p:pic>
        <p:nvPicPr>
          <p:cNvPr id="19" name="図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2118" y="3936252"/>
            <a:ext cx="2649682" cy="2643448"/>
          </a:xfrm>
          <a:prstGeom prst="rect">
            <a:avLst/>
          </a:prstGeom>
        </p:spPr>
      </p:pic>
      <p:sp>
        <p:nvSpPr>
          <p:cNvPr id="20" name="テキスト ボックス 19"/>
          <p:cNvSpPr txBox="1"/>
          <p:nvPr/>
        </p:nvSpPr>
        <p:spPr>
          <a:xfrm>
            <a:off x="2328542" y="4563476"/>
            <a:ext cx="731290" cy="307777"/>
          </a:xfrm>
          <a:prstGeom prst="rect">
            <a:avLst/>
          </a:prstGeom>
          <a:noFill/>
        </p:spPr>
        <p:txBody>
          <a:bodyPr wrap="none" rtlCol="0">
            <a:spAutoFit/>
          </a:bodyPr>
          <a:lstStyle/>
          <a:p>
            <a:r>
              <a:rPr kumimoji="1" lang="en-US" altLang="ja-JP" sz="1400" dirty="0" err="1" smtClean="0"/>
              <a:t>kBq</a:t>
            </a:r>
            <a:r>
              <a:rPr kumimoji="1" lang="en-US" altLang="ja-JP" sz="1400" dirty="0" smtClean="0"/>
              <a:t>/m</a:t>
            </a:r>
            <a:r>
              <a:rPr kumimoji="1" lang="en-US" altLang="ja-JP" sz="1400" baseline="30000" dirty="0" smtClean="0"/>
              <a:t>2</a:t>
            </a:r>
            <a:endParaRPr kumimoji="1" lang="ja-JP" altLang="en-US" sz="1400" baseline="30000" dirty="0"/>
          </a:p>
        </p:txBody>
      </p:sp>
      <p:sp>
        <p:nvSpPr>
          <p:cNvPr id="21" name="正方形/長方形 20"/>
          <p:cNvSpPr/>
          <p:nvPr/>
        </p:nvSpPr>
        <p:spPr>
          <a:xfrm>
            <a:off x="3052792" y="188640"/>
            <a:ext cx="2815352" cy="64807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v</a:t>
            </a:r>
            <a:endParaRPr kumimoji="1" lang="ja-JP" altLang="en-US" dirty="0"/>
          </a:p>
        </p:txBody>
      </p:sp>
      <p:sp>
        <p:nvSpPr>
          <p:cNvPr id="22" name="正方形/長方形 21"/>
          <p:cNvSpPr/>
          <p:nvPr/>
        </p:nvSpPr>
        <p:spPr>
          <a:xfrm>
            <a:off x="6077128" y="188640"/>
            <a:ext cx="2815352" cy="64807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3059832" y="260648"/>
            <a:ext cx="2178802" cy="461665"/>
          </a:xfrm>
          <a:prstGeom prst="rect">
            <a:avLst/>
          </a:prstGeom>
          <a:noFill/>
        </p:spPr>
        <p:txBody>
          <a:bodyPr wrap="none" rtlCol="0">
            <a:spAutoFit/>
          </a:bodyPr>
          <a:lstStyle/>
          <a:p>
            <a:r>
              <a:rPr kumimoji="1" lang="en-US" altLang="ja-JP" sz="1200" baseline="30000" dirty="0" smtClean="0">
                <a:latin typeface="HGP創英角ｺﾞｼｯｸUB" pitchFamily="50" charset="-128"/>
                <a:ea typeface="HGP創英角ｺﾞｼｯｸUB" pitchFamily="50" charset="-128"/>
              </a:rPr>
              <a:t>110m</a:t>
            </a:r>
            <a:r>
              <a:rPr kumimoji="1" lang="en-US" altLang="ja-JP" sz="1200" dirty="0" smtClean="0">
                <a:latin typeface="HGP創英角ｺﾞｼｯｸUB" pitchFamily="50" charset="-128"/>
                <a:ea typeface="HGP創英角ｺﾞｼｯｸUB" pitchFamily="50" charset="-128"/>
              </a:rPr>
              <a:t>Ag/</a:t>
            </a:r>
            <a:r>
              <a:rPr kumimoji="1" lang="en-US" altLang="ja-JP" sz="1200" baseline="30000" dirty="0" smtClean="0">
                <a:latin typeface="HGP創英角ｺﾞｼｯｸUB" pitchFamily="50" charset="-128"/>
                <a:ea typeface="HGP創英角ｺﾞｼｯｸUB" pitchFamily="50" charset="-128"/>
              </a:rPr>
              <a:t>137</a:t>
            </a:r>
            <a:r>
              <a:rPr kumimoji="1" lang="en-US" altLang="ja-JP" sz="1200" dirty="0" smtClean="0">
                <a:latin typeface="HGP創英角ｺﾞｼｯｸUB" pitchFamily="50" charset="-128"/>
                <a:ea typeface="HGP創英角ｺﾞｼｯｸUB" pitchFamily="50" charset="-128"/>
              </a:rPr>
              <a:t>Cs</a:t>
            </a:r>
            <a:r>
              <a:rPr kumimoji="1" lang="ja-JP" altLang="en-US" sz="1200" dirty="0" smtClean="0">
                <a:latin typeface="HGP創英角ｺﾞｼｯｸUB" pitchFamily="50" charset="-128"/>
                <a:ea typeface="HGP創英角ｺﾞｼｯｸUB" pitchFamily="50" charset="-128"/>
              </a:rPr>
              <a:t>比が高いイベント</a:t>
            </a:r>
            <a:endParaRPr kumimoji="1" lang="en-US" altLang="ja-JP" sz="1200" dirty="0" smtClean="0">
              <a:latin typeface="HGP創英角ｺﾞｼｯｸUB" pitchFamily="50" charset="-128"/>
              <a:ea typeface="HGP創英角ｺﾞｼｯｸUB" pitchFamily="50" charset="-128"/>
            </a:endParaRPr>
          </a:p>
          <a:p>
            <a:r>
              <a:rPr lang="ja-JP" altLang="en-US" sz="1200" dirty="0" smtClean="0">
                <a:latin typeface="HGP創英角ｺﾞｼｯｸUB" pitchFamily="50" charset="-128"/>
                <a:ea typeface="HGP創英角ｺﾞｼｯｸUB" pitchFamily="50" charset="-128"/>
              </a:rPr>
              <a:t>　　　　　→</a:t>
            </a:r>
            <a:r>
              <a:rPr lang="en-US" altLang="ja-JP" sz="1200" dirty="0" smtClean="0">
                <a:latin typeface="HGP創英角ｺﾞｼｯｸUB" pitchFamily="50" charset="-128"/>
                <a:ea typeface="HGP創英角ｺﾞｼｯｸUB" pitchFamily="50" charset="-128"/>
              </a:rPr>
              <a:t>3/12 ?</a:t>
            </a:r>
            <a:endParaRPr kumimoji="1" lang="ja-JP" altLang="en-US" sz="1200" dirty="0">
              <a:latin typeface="HGP創英角ｺﾞｼｯｸUB" pitchFamily="50" charset="-128"/>
              <a:ea typeface="HGP創英角ｺﾞｼｯｸUB" pitchFamily="50" charset="-128"/>
            </a:endParaRPr>
          </a:p>
        </p:txBody>
      </p:sp>
      <p:sp>
        <p:nvSpPr>
          <p:cNvPr id="24" name="テキスト ボックス 23"/>
          <p:cNvSpPr txBox="1"/>
          <p:nvPr/>
        </p:nvSpPr>
        <p:spPr>
          <a:xfrm>
            <a:off x="6065606" y="260648"/>
            <a:ext cx="2178802" cy="461665"/>
          </a:xfrm>
          <a:prstGeom prst="rect">
            <a:avLst/>
          </a:prstGeom>
          <a:noFill/>
        </p:spPr>
        <p:txBody>
          <a:bodyPr wrap="none" rtlCol="0">
            <a:spAutoFit/>
          </a:bodyPr>
          <a:lstStyle/>
          <a:p>
            <a:r>
              <a:rPr kumimoji="1" lang="en-US" altLang="ja-JP" sz="1200" baseline="30000" dirty="0" smtClean="0">
                <a:latin typeface="HGP創英角ｺﾞｼｯｸUB" pitchFamily="50" charset="-128"/>
                <a:ea typeface="HGP創英角ｺﾞｼｯｸUB" pitchFamily="50" charset="-128"/>
              </a:rPr>
              <a:t>110m</a:t>
            </a:r>
            <a:r>
              <a:rPr kumimoji="1" lang="en-US" altLang="ja-JP" sz="1200" dirty="0" smtClean="0">
                <a:latin typeface="HGP創英角ｺﾞｼｯｸUB" pitchFamily="50" charset="-128"/>
                <a:ea typeface="HGP創英角ｺﾞｼｯｸUB" pitchFamily="50" charset="-128"/>
              </a:rPr>
              <a:t>Ag/</a:t>
            </a:r>
            <a:r>
              <a:rPr kumimoji="1" lang="en-US" altLang="ja-JP" sz="1200" baseline="30000" dirty="0" smtClean="0">
                <a:latin typeface="HGP創英角ｺﾞｼｯｸUB" pitchFamily="50" charset="-128"/>
                <a:ea typeface="HGP創英角ｺﾞｼｯｸUB" pitchFamily="50" charset="-128"/>
              </a:rPr>
              <a:t>137</a:t>
            </a:r>
            <a:r>
              <a:rPr kumimoji="1" lang="en-US" altLang="ja-JP" sz="1200" dirty="0" smtClean="0">
                <a:latin typeface="HGP創英角ｺﾞｼｯｸUB" pitchFamily="50" charset="-128"/>
                <a:ea typeface="HGP創英角ｺﾞｼｯｸUB" pitchFamily="50" charset="-128"/>
              </a:rPr>
              <a:t>Cs</a:t>
            </a:r>
            <a:r>
              <a:rPr kumimoji="1" lang="ja-JP" altLang="en-US" sz="1200" dirty="0" smtClean="0">
                <a:latin typeface="HGP創英角ｺﾞｼｯｸUB" pitchFamily="50" charset="-128"/>
                <a:ea typeface="HGP創英角ｺﾞｼｯｸUB" pitchFamily="50" charset="-128"/>
              </a:rPr>
              <a:t>比が低いイベント</a:t>
            </a:r>
            <a:endParaRPr kumimoji="1" lang="en-US" altLang="ja-JP" sz="1200" dirty="0" smtClean="0">
              <a:latin typeface="HGP創英角ｺﾞｼｯｸUB" pitchFamily="50" charset="-128"/>
              <a:ea typeface="HGP創英角ｺﾞｼｯｸUB" pitchFamily="50" charset="-128"/>
            </a:endParaRPr>
          </a:p>
          <a:p>
            <a:r>
              <a:rPr lang="ja-JP" altLang="en-US" sz="1200" dirty="0" smtClean="0">
                <a:latin typeface="HGP創英角ｺﾞｼｯｸUB" pitchFamily="50" charset="-128"/>
                <a:ea typeface="HGP創英角ｺﾞｼｯｸUB" pitchFamily="50" charset="-128"/>
              </a:rPr>
              <a:t>　　　　　→　</a:t>
            </a:r>
            <a:r>
              <a:rPr lang="en-US" altLang="ja-JP" sz="1200" dirty="0" smtClean="0">
                <a:latin typeface="HGP創英角ｺﾞｼｯｸUB" pitchFamily="50" charset="-128"/>
                <a:ea typeface="HGP創英角ｺﾞｼｯｸUB" pitchFamily="50" charset="-128"/>
              </a:rPr>
              <a:t>3/15</a:t>
            </a:r>
            <a:endParaRPr kumimoji="1" lang="ja-JP" altLang="en-US" sz="1200" dirty="0">
              <a:latin typeface="HGP創英角ｺﾞｼｯｸUB" pitchFamily="50" charset="-128"/>
              <a:ea typeface="HGP創英角ｺﾞｼｯｸUB" pitchFamily="50" charset="-128"/>
            </a:endParaRPr>
          </a:p>
        </p:txBody>
      </p:sp>
    </p:spTree>
    <p:extLst>
      <p:ext uri="{BB962C8B-B14F-4D97-AF65-F5344CB8AC3E}">
        <p14:creationId xmlns:p14="http://schemas.microsoft.com/office/powerpoint/2010/main" val="811361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図 29" descr="16232d0d2d38d4b72fbfd5f4c55bd84f.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1925" y="3716338"/>
            <a:ext cx="2452688"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955675"/>
            <a:ext cx="3816350" cy="24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4052888"/>
            <a:ext cx="28971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2100" y="4478338"/>
            <a:ext cx="2517775" cy="162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Line 9"/>
          <p:cNvSpPr>
            <a:spLocks noChangeShapeType="1"/>
          </p:cNvSpPr>
          <p:nvPr/>
        </p:nvSpPr>
        <p:spPr bwMode="auto">
          <a:xfrm>
            <a:off x="1785938" y="4533900"/>
            <a:ext cx="23034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3" name="Line 10"/>
          <p:cNvSpPr>
            <a:spLocks noChangeShapeType="1"/>
          </p:cNvSpPr>
          <p:nvPr/>
        </p:nvSpPr>
        <p:spPr bwMode="auto">
          <a:xfrm flipH="1">
            <a:off x="2760663" y="6046788"/>
            <a:ext cx="6477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4" name="Line 11"/>
          <p:cNvSpPr>
            <a:spLocks noChangeShapeType="1"/>
          </p:cNvSpPr>
          <p:nvPr/>
        </p:nvSpPr>
        <p:spPr bwMode="auto">
          <a:xfrm flipV="1">
            <a:off x="2752725" y="4533900"/>
            <a:ext cx="0" cy="15128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345" name="Text Box 12"/>
          <p:cNvSpPr txBox="1">
            <a:spLocks noChangeArrowheads="1"/>
          </p:cNvSpPr>
          <p:nvPr/>
        </p:nvSpPr>
        <p:spPr bwMode="auto">
          <a:xfrm>
            <a:off x="158750" y="182563"/>
            <a:ext cx="3897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2000"/>
              <a:t>Preparation of </a:t>
            </a:r>
            <a:r>
              <a:rPr lang="en-US" altLang="ja-JP" sz="2000" baseline="30000"/>
              <a:t>129</a:t>
            </a:r>
            <a:r>
              <a:rPr lang="en-US" altLang="ja-JP" sz="2000"/>
              <a:t>I target for AMS</a:t>
            </a:r>
          </a:p>
        </p:txBody>
      </p:sp>
      <p:sp>
        <p:nvSpPr>
          <p:cNvPr id="14346" name="Text Box 13"/>
          <p:cNvSpPr txBox="1">
            <a:spLocks noChangeArrowheads="1"/>
          </p:cNvSpPr>
          <p:nvPr/>
        </p:nvSpPr>
        <p:spPr bwMode="auto">
          <a:xfrm>
            <a:off x="6477000" y="6435725"/>
            <a:ext cx="25590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MALT, the University of Tokyo</a:t>
            </a:r>
          </a:p>
        </p:txBody>
      </p:sp>
      <p:pic>
        <p:nvPicPr>
          <p:cNvPr id="1434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498475"/>
            <a:ext cx="4608513"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8" name="テキスト ボックス 1"/>
          <p:cNvSpPr txBox="1">
            <a:spLocks noChangeArrowheads="1"/>
          </p:cNvSpPr>
          <p:nvPr/>
        </p:nvSpPr>
        <p:spPr bwMode="auto">
          <a:xfrm>
            <a:off x="1789113" y="2624138"/>
            <a:ext cx="1419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Burning system</a:t>
            </a:r>
          </a:p>
        </p:txBody>
      </p:sp>
      <p:sp>
        <p:nvSpPr>
          <p:cNvPr id="14349" name="テキスト ボックス 14"/>
          <p:cNvSpPr txBox="1">
            <a:spLocks noChangeArrowheads="1"/>
          </p:cNvSpPr>
          <p:nvPr/>
        </p:nvSpPr>
        <p:spPr bwMode="auto">
          <a:xfrm>
            <a:off x="236538" y="3660775"/>
            <a:ext cx="1627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Chemical method</a:t>
            </a:r>
          </a:p>
        </p:txBody>
      </p:sp>
      <p:sp>
        <p:nvSpPr>
          <p:cNvPr id="14350" name="テキスト ボックス 15"/>
          <p:cNvSpPr txBox="1">
            <a:spLocks noChangeArrowheads="1"/>
          </p:cNvSpPr>
          <p:nvPr/>
        </p:nvSpPr>
        <p:spPr bwMode="auto">
          <a:xfrm>
            <a:off x="4437063" y="3525838"/>
            <a:ext cx="1190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400"/>
              <a:t>AMS system</a:t>
            </a:r>
          </a:p>
        </p:txBody>
      </p:sp>
      <p:sp>
        <p:nvSpPr>
          <p:cNvPr id="14351" name="テキスト ボックス 14"/>
          <p:cNvSpPr txBox="1">
            <a:spLocks noChangeArrowheads="1"/>
          </p:cNvSpPr>
          <p:nvPr/>
        </p:nvSpPr>
        <p:spPr bwMode="auto">
          <a:xfrm>
            <a:off x="6502400" y="5632450"/>
            <a:ext cx="3540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en-US" altLang="ja-JP" sz="1000"/>
              <a:t>AB</a:t>
            </a:r>
            <a:endParaRPr lang="ja-JP" altLang="en-US" sz="1000"/>
          </a:p>
        </p:txBody>
      </p:sp>
      <p:sp>
        <p:nvSpPr>
          <p:cNvPr id="14352" name="正方形/長方形 1"/>
          <p:cNvSpPr>
            <a:spLocks noChangeArrowheads="1"/>
          </p:cNvSpPr>
          <p:nvPr/>
        </p:nvSpPr>
        <p:spPr bwMode="auto">
          <a:xfrm>
            <a:off x="2151063" y="6423025"/>
            <a:ext cx="40687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sz="1000"/>
              <a:t>Y. Muramatsu et al., Quanternary Geochronology, </a:t>
            </a:r>
            <a:r>
              <a:rPr lang="en-US" altLang="ja-JP" sz="1000" b="1"/>
              <a:t>3</a:t>
            </a:r>
            <a:r>
              <a:rPr lang="en-US" altLang="ja-JP" sz="1000"/>
              <a:t>, (2008) 291-297.</a:t>
            </a:r>
            <a:endParaRPr lang="ja-JP" altLang="en-US" sz="1000"/>
          </a:p>
        </p:txBody>
      </p:sp>
    </p:spTree>
    <p:extLst>
      <p:ext uri="{BB962C8B-B14F-4D97-AF65-F5344CB8AC3E}">
        <p14:creationId xmlns:p14="http://schemas.microsoft.com/office/powerpoint/2010/main" val="3633002043"/>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123" y="3944937"/>
            <a:ext cx="4355103" cy="299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223" y="875506"/>
            <a:ext cx="4510944" cy="310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587" y="896938"/>
            <a:ext cx="45085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880"/>
          <p:cNvSpPr>
            <a:spLocks noChangeArrowheads="1"/>
          </p:cNvSpPr>
          <p:nvPr/>
        </p:nvSpPr>
        <p:spPr bwMode="auto">
          <a:xfrm>
            <a:off x="1820262" y="-7938"/>
            <a:ext cx="5476179" cy="523220"/>
          </a:xfrm>
          <a:prstGeom prst="rect">
            <a:avLst/>
          </a:prstGeom>
          <a:noFill/>
          <a:ln>
            <a:noFill/>
          </a:ln>
          <a:effectLst/>
          <a:extLst/>
        </p:spPr>
        <p:txBody>
          <a:bodyPr wrap="none">
            <a:spAutoFit/>
          </a:bodyPr>
          <a:lstStyle/>
          <a:p>
            <a:pPr>
              <a:defRPr/>
            </a:pPr>
            <a:r>
              <a:rPr kumimoji="0" lang="ja-JP" altLang="en-US" sz="2800" b="1" dirty="0" smtClean="0">
                <a:solidFill>
                  <a:schemeClr val="tx1"/>
                </a:solidFill>
                <a:effectLst>
                  <a:outerShdw blurRad="38100" dist="38100" dir="2700000" algn="tl">
                    <a:srgbClr val="000000"/>
                  </a:outerShdw>
                </a:effectLst>
                <a:latin typeface="Times New Roman" pitchFamily="18" charset="0"/>
              </a:rPr>
              <a:t>福島県東部の放射性</a:t>
            </a:r>
            <a:r>
              <a:rPr kumimoji="0" lang="ja-JP" altLang="en-US" sz="2800" b="1" dirty="0">
                <a:solidFill>
                  <a:schemeClr val="tx1"/>
                </a:solidFill>
                <a:effectLst>
                  <a:outerShdw blurRad="38100" dist="38100" dir="2700000" algn="tl">
                    <a:srgbClr val="000000"/>
                  </a:outerShdw>
                </a:effectLst>
                <a:latin typeface="Times New Roman" pitchFamily="18" charset="0"/>
              </a:rPr>
              <a:t>ヨウ素の</a:t>
            </a:r>
            <a:r>
              <a:rPr kumimoji="0" lang="ja-JP" altLang="en-US" sz="2800" b="1" dirty="0" smtClean="0">
                <a:solidFill>
                  <a:schemeClr val="tx1"/>
                </a:solidFill>
                <a:effectLst>
                  <a:outerShdw blurRad="38100" dist="38100" dir="2700000" algn="tl">
                    <a:srgbClr val="000000"/>
                  </a:outerShdw>
                </a:effectLst>
                <a:latin typeface="Times New Roman" pitchFamily="18" charset="0"/>
              </a:rPr>
              <a:t>分布</a:t>
            </a:r>
            <a:endParaRPr kumimoji="0" lang="en-US" altLang="ja-JP" sz="2800" b="1" dirty="0">
              <a:solidFill>
                <a:schemeClr val="tx1"/>
              </a:solidFill>
              <a:effectLst>
                <a:outerShdw blurRad="38100" dist="38100" dir="2700000" algn="tl">
                  <a:srgbClr val="000000"/>
                </a:outerShdw>
              </a:effectLst>
              <a:latin typeface="Times New Roman" pitchFamily="18" charset="0"/>
            </a:endParaRPr>
          </a:p>
        </p:txBody>
      </p:sp>
      <p:sp>
        <p:nvSpPr>
          <p:cNvPr id="16391" name="正方形/長方形 2"/>
          <p:cNvSpPr>
            <a:spLocks noChangeArrowheads="1"/>
          </p:cNvSpPr>
          <p:nvPr/>
        </p:nvSpPr>
        <p:spPr bwMode="auto">
          <a:xfrm>
            <a:off x="4806950" y="4197350"/>
            <a:ext cx="4024313" cy="64611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ja-JP" sz="1800" dirty="0" smtClean="0">
                <a:solidFill>
                  <a:schemeClr val="tx1"/>
                </a:solidFill>
              </a:rPr>
              <a:t>最寄りの３点を平面でつないで、データ間を</a:t>
            </a:r>
            <a:r>
              <a:rPr lang="ja-JP" altLang="en-US" sz="1800" dirty="0" smtClean="0">
                <a:solidFill>
                  <a:schemeClr val="tx1"/>
                </a:solidFill>
              </a:rPr>
              <a:t>補間</a:t>
            </a:r>
          </a:p>
        </p:txBody>
      </p:sp>
      <p:sp>
        <p:nvSpPr>
          <p:cNvPr id="16392" name="テキスト ボックス 1"/>
          <p:cNvSpPr txBox="1">
            <a:spLocks noChangeArrowheads="1"/>
          </p:cNvSpPr>
          <p:nvPr/>
        </p:nvSpPr>
        <p:spPr bwMode="auto">
          <a:xfrm>
            <a:off x="7700964" y="1161257"/>
            <a:ext cx="90281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a:solidFill>
                  <a:srgbClr val="666633"/>
                </a:solidFill>
                <a:latin typeface="Arial" pitchFamily="34" charset="0"/>
                <a:ea typeface="ＭＳ Ｐゴシック" pitchFamily="50" charset="-128"/>
              </a:defRPr>
            </a:lvl1pPr>
            <a:lvl2pPr marL="742950" indent="-285750" eaLnBrk="0" hangingPunct="0">
              <a:defRPr kumimoji="1" sz="3600">
                <a:solidFill>
                  <a:srgbClr val="666633"/>
                </a:solidFill>
                <a:latin typeface="Arial" pitchFamily="34" charset="0"/>
                <a:ea typeface="ＭＳ Ｐゴシック" pitchFamily="50" charset="-128"/>
              </a:defRPr>
            </a:lvl2pPr>
            <a:lvl3pPr marL="1143000" indent="-228600" eaLnBrk="0" hangingPunct="0">
              <a:defRPr kumimoji="1" sz="3600">
                <a:solidFill>
                  <a:srgbClr val="666633"/>
                </a:solidFill>
                <a:latin typeface="Arial" pitchFamily="34" charset="0"/>
                <a:ea typeface="ＭＳ Ｐゴシック" pitchFamily="50" charset="-128"/>
              </a:defRPr>
            </a:lvl3pPr>
            <a:lvl4pPr marL="1600200" indent="-228600" eaLnBrk="0" hangingPunct="0">
              <a:defRPr kumimoji="1" sz="3600">
                <a:solidFill>
                  <a:srgbClr val="666633"/>
                </a:solidFill>
                <a:latin typeface="Arial" pitchFamily="34" charset="0"/>
                <a:ea typeface="ＭＳ Ｐゴシック" pitchFamily="50" charset="-128"/>
              </a:defRPr>
            </a:lvl4pPr>
            <a:lvl5pPr marL="2057400" indent="-228600" eaLnBrk="0" hangingPunct="0">
              <a:defRPr kumimoji="1" sz="3600">
                <a:solidFill>
                  <a:srgbClr val="666633"/>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9pPr>
          </a:lstStyle>
          <a:p>
            <a:pPr eaLnBrk="1" hangingPunct="1"/>
            <a:r>
              <a:rPr lang="en-US" altLang="ja-JP" sz="1800" dirty="0" smtClean="0">
                <a:solidFill>
                  <a:schemeClr val="tx1"/>
                </a:solidFill>
              </a:rPr>
              <a:t>63</a:t>
            </a:r>
            <a:r>
              <a:rPr lang="ja-JP" altLang="en-US" sz="1800" dirty="0" smtClean="0">
                <a:solidFill>
                  <a:schemeClr val="tx1"/>
                </a:solidFill>
              </a:rPr>
              <a:t>地点</a:t>
            </a:r>
          </a:p>
        </p:txBody>
      </p:sp>
      <p:sp>
        <p:nvSpPr>
          <p:cNvPr id="12" name="Rectangle 83"/>
          <p:cNvSpPr>
            <a:spLocks noChangeArrowheads="1"/>
          </p:cNvSpPr>
          <p:nvPr/>
        </p:nvSpPr>
        <p:spPr bwMode="auto">
          <a:xfrm>
            <a:off x="579805" y="4197350"/>
            <a:ext cx="1816523" cy="369332"/>
          </a:xfrm>
          <a:prstGeom prst="rect">
            <a:avLst/>
          </a:prstGeom>
          <a:solidFill>
            <a:schemeClr val="accent2">
              <a:lumMod val="20000"/>
              <a:lumOff val="80000"/>
            </a:schemeClr>
          </a:solidFill>
          <a:ln>
            <a:noFill/>
          </a:ln>
          <a:effectLst/>
        </p:spPr>
        <p:txBody>
          <a:bodyPr wrap="none" anchor="ctr">
            <a:spAutoFit/>
          </a:bodyPr>
          <a:lstStyle/>
          <a:p>
            <a:pPr eaLnBrk="0" hangingPunct="0">
              <a:defRPr/>
            </a:pPr>
            <a:r>
              <a:rPr lang="en-US" altLang="ja-JP" sz="1800" b="1" baseline="30000" dirty="0">
                <a:solidFill>
                  <a:schemeClr val="tx1"/>
                </a:solidFill>
                <a:effectLst>
                  <a:outerShdw blurRad="38100" dist="38100" dir="2700000" algn="tl">
                    <a:srgbClr val="000000">
                      <a:alpha val="43137"/>
                    </a:srgbClr>
                  </a:outerShdw>
                </a:effectLst>
              </a:rPr>
              <a:t>129</a:t>
            </a:r>
            <a:r>
              <a:rPr lang="en-US" altLang="ja-JP" sz="1800" b="1" dirty="0">
                <a:solidFill>
                  <a:schemeClr val="tx1"/>
                </a:solidFill>
                <a:effectLst>
                  <a:outerShdw blurRad="38100" dist="38100" dir="2700000" algn="tl">
                    <a:srgbClr val="000000">
                      <a:alpha val="43137"/>
                    </a:srgbClr>
                  </a:outerShdw>
                </a:effectLst>
              </a:rPr>
              <a:t>I/</a:t>
            </a:r>
            <a:r>
              <a:rPr lang="en-US" altLang="ja-JP" sz="1800" b="1" baseline="30000" dirty="0">
                <a:solidFill>
                  <a:schemeClr val="tx1"/>
                </a:solidFill>
                <a:effectLst>
                  <a:outerShdw blurRad="38100" dist="38100" dir="2700000" algn="tl">
                    <a:srgbClr val="000000">
                      <a:alpha val="43137"/>
                    </a:srgbClr>
                  </a:outerShdw>
                </a:effectLst>
              </a:rPr>
              <a:t>131</a:t>
            </a:r>
            <a:r>
              <a:rPr lang="en-US" altLang="ja-JP" sz="1800" b="1" dirty="0">
                <a:solidFill>
                  <a:schemeClr val="tx1"/>
                </a:solidFill>
                <a:effectLst>
                  <a:outerShdw blurRad="38100" dist="38100" dir="2700000" algn="tl">
                    <a:srgbClr val="000000">
                      <a:alpha val="43137"/>
                    </a:srgbClr>
                  </a:outerShdw>
                </a:effectLst>
              </a:rPr>
              <a:t>I</a:t>
            </a:r>
            <a:r>
              <a:rPr lang="ja-JP" altLang="en-US" sz="1800" b="1" dirty="0">
                <a:solidFill>
                  <a:schemeClr val="tx1"/>
                </a:solidFill>
                <a:effectLst>
                  <a:outerShdw blurRad="38100" dist="38100" dir="2700000" algn="tl">
                    <a:srgbClr val="000000">
                      <a:alpha val="43137"/>
                    </a:srgbClr>
                  </a:outerShdw>
                </a:effectLst>
              </a:rPr>
              <a:t>放射能比</a:t>
            </a:r>
          </a:p>
        </p:txBody>
      </p:sp>
      <p:sp>
        <p:nvSpPr>
          <p:cNvPr id="13" name="テキスト ボックス 1"/>
          <p:cNvSpPr txBox="1">
            <a:spLocks noChangeArrowheads="1"/>
          </p:cNvSpPr>
          <p:nvPr/>
        </p:nvSpPr>
        <p:spPr bwMode="auto">
          <a:xfrm>
            <a:off x="5247536" y="5682604"/>
            <a:ext cx="2916183" cy="461665"/>
          </a:xfrm>
          <a:prstGeom prst="rect">
            <a:avLst/>
          </a:prstGeom>
          <a:solidFill>
            <a:srgbClr val="FFCCFF"/>
          </a:solidFill>
          <a:ln>
            <a:noFill/>
          </a:ln>
        </p:spPr>
        <p:txBody>
          <a:bodyPr wrap="none">
            <a:spAutoFit/>
          </a:bodyPr>
          <a:lstStyle>
            <a:lvl1pPr eaLnBrk="0" hangingPunct="0">
              <a:defRPr kumimoji="1" sz="3600">
                <a:solidFill>
                  <a:srgbClr val="666633"/>
                </a:solidFill>
                <a:latin typeface="Arial" pitchFamily="34" charset="0"/>
                <a:ea typeface="ＭＳ Ｐゴシック" pitchFamily="50" charset="-128"/>
              </a:defRPr>
            </a:lvl1pPr>
            <a:lvl2pPr marL="742950" indent="-285750" eaLnBrk="0" hangingPunct="0">
              <a:defRPr kumimoji="1" sz="3600">
                <a:solidFill>
                  <a:srgbClr val="666633"/>
                </a:solidFill>
                <a:latin typeface="Arial" pitchFamily="34" charset="0"/>
                <a:ea typeface="ＭＳ Ｐゴシック" pitchFamily="50" charset="-128"/>
              </a:defRPr>
            </a:lvl2pPr>
            <a:lvl3pPr marL="1143000" indent="-228600" eaLnBrk="0" hangingPunct="0">
              <a:defRPr kumimoji="1" sz="3600">
                <a:solidFill>
                  <a:srgbClr val="666633"/>
                </a:solidFill>
                <a:latin typeface="Arial" pitchFamily="34" charset="0"/>
                <a:ea typeface="ＭＳ Ｐゴシック" pitchFamily="50" charset="-128"/>
              </a:defRPr>
            </a:lvl3pPr>
            <a:lvl4pPr marL="1600200" indent="-228600" eaLnBrk="0" hangingPunct="0">
              <a:defRPr kumimoji="1" sz="3600">
                <a:solidFill>
                  <a:srgbClr val="666633"/>
                </a:solidFill>
                <a:latin typeface="Arial" pitchFamily="34" charset="0"/>
                <a:ea typeface="ＭＳ Ｐゴシック" pitchFamily="50" charset="-128"/>
              </a:defRPr>
            </a:lvl4pPr>
            <a:lvl5pPr marL="2057400" indent="-228600" eaLnBrk="0" hangingPunct="0">
              <a:defRPr kumimoji="1" sz="3600">
                <a:solidFill>
                  <a:srgbClr val="666633"/>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600">
                <a:solidFill>
                  <a:srgbClr val="666633"/>
                </a:solidFill>
                <a:latin typeface="Arial" pitchFamily="34" charset="0"/>
                <a:ea typeface="ＭＳ Ｐゴシック" pitchFamily="50" charset="-128"/>
              </a:defRPr>
            </a:lvl9pPr>
          </a:lstStyle>
          <a:p>
            <a:pPr eaLnBrk="1" hangingPunct="1">
              <a:defRPr/>
            </a:pPr>
            <a:r>
              <a:rPr lang="en-US" altLang="ja-JP" sz="2400" b="1" dirty="0" smtClean="0">
                <a:solidFill>
                  <a:schemeClr val="tx1"/>
                </a:solidFill>
                <a:effectLst>
                  <a:outerShdw blurRad="38100" dist="38100" dir="2700000" algn="tl">
                    <a:srgbClr val="000000">
                      <a:alpha val="43137"/>
                    </a:srgbClr>
                  </a:outerShdw>
                </a:effectLst>
              </a:rPr>
              <a:t>B.G.</a:t>
            </a:r>
            <a:r>
              <a:rPr lang="ja-JP" altLang="en-US" sz="2400" b="1" dirty="0" smtClean="0">
                <a:solidFill>
                  <a:schemeClr val="tx1"/>
                </a:solidFill>
                <a:effectLst>
                  <a:outerShdw blurRad="38100" dist="38100" dir="2700000" algn="tl">
                    <a:srgbClr val="000000">
                      <a:alpha val="43137"/>
                    </a:srgbClr>
                  </a:outerShdw>
                </a:effectLst>
              </a:rPr>
              <a:t>の影響が大きい</a:t>
            </a:r>
          </a:p>
        </p:txBody>
      </p:sp>
      <p:sp>
        <p:nvSpPr>
          <p:cNvPr id="2" name="右矢印 1"/>
          <p:cNvSpPr/>
          <p:nvPr/>
        </p:nvSpPr>
        <p:spPr bwMode="auto">
          <a:xfrm>
            <a:off x="4310064" y="5621337"/>
            <a:ext cx="754856" cy="584200"/>
          </a:xfrm>
          <a:prstGeom prst="rightArrow">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a:extLst/>
        </p:spPr>
        <p:txBody>
          <a:bodyPr wrap="none"/>
          <a:lstStyle/>
          <a:p>
            <a:pPr>
              <a:defRPr/>
            </a:pPr>
            <a:endParaRPr lang="ja-JP" altLang="en-US" sz="1800" b="1">
              <a:solidFill>
                <a:srgbClr val="000000"/>
              </a:solidFill>
              <a:latin typeface="Times" charset="0"/>
              <a:ea typeface="ＭＳ 明朝" pitchFamily="17" charset="-128"/>
            </a:endParaRPr>
          </a:p>
        </p:txBody>
      </p:sp>
      <p:sp>
        <p:nvSpPr>
          <p:cNvPr id="14" name="円/楕円 13"/>
          <p:cNvSpPr>
            <a:spLocks noChangeArrowheads="1"/>
          </p:cNvSpPr>
          <p:nvPr/>
        </p:nvSpPr>
        <p:spPr bwMode="auto">
          <a:xfrm>
            <a:off x="2352675" y="5567363"/>
            <a:ext cx="914400" cy="9271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p>
            <a:endParaRPr lang="ja-JP" altLang="en-US" sz="1800" b="1" smtClean="0">
              <a:solidFill>
                <a:srgbClr val="000000"/>
              </a:solidFill>
              <a:latin typeface="Times" pitchFamily="18" charset="0"/>
              <a:ea typeface="ＭＳ 明朝" pitchFamily="17" charset="-128"/>
            </a:endParaRPr>
          </a:p>
        </p:txBody>
      </p:sp>
      <p:sp>
        <p:nvSpPr>
          <p:cNvPr id="32772" name="正方形/長方形 8"/>
          <p:cNvSpPr>
            <a:spLocks noChangeArrowheads="1"/>
          </p:cNvSpPr>
          <p:nvPr/>
        </p:nvSpPr>
        <p:spPr bwMode="auto">
          <a:xfrm>
            <a:off x="1678778" y="605631"/>
            <a:ext cx="1460656" cy="369332"/>
          </a:xfrm>
          <a:prstGeom prst="rect">
            <a:avLst/>
          </a:prstGeom>
          <a:solidFill>
            <a:srgbClr val="FFFFCC"/>
          </a:solidFill>
          <a:ln>
            <a:noFill/>
          </a:ln>
          <a:extLst/>
        </p:spPr>
        <p:txBody>
          <a:bodyPr wrap="none">
            <a:spAutoFit/>
          </a:bodyPr>
          <a:lstStyle/>
          <a:p>
            <a:pPr>
              <a:defRPr/>
            </a:pPr>
            <a:r>
              <a:rPr lang="en-US" altLang="ja-JP" sz="1800" b="1"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131</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 </a:t>
            </a:r>
            <a:r>
              <a:rPr lang="en-US" altLang="ja-JP" sz="1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ja-JP" sz="18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kBq</a:t>
            </a:r>
            <a:r>
              <a:rPr lang="en-US" altLang="ja-JP" sz="1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t>
            </a:r>
            <a:r>
              <a:rPr lang="en-US" altLang="ja-JP" sz="1800" b="1"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ja-JP" altLang="en-US"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2773" name="正方形/長方形 8"/>
          <p:cNvSpPr>
            <a:spLocks noChangeArrowheads="1"/>
          </p:cNvSpPr>
          <p:nvPr/>
        </p:nvSpPr>
        <p:spPr bwMode="auto">
          <a:xfrm>
            <a:off x="6171403" y="604044"/>
            <a:ext cx="1332416" cy="369332"/>
          </a:xfrm>
          <a:prstGeom prst="rect">
            <a:avLst/>
          </a:prstGeom>
          <a:solidFill>
            <a:srgbClr val="FFFFCC"/>
          </a:solidFill>
          <a:ln>
            <a:noFill/>
          </a:ln>
          <a:extLst/>
        </p:spPr>
        <p:txBody>
          <a:bodyPr wrap="none">
            <a:spAutoFit/>
          </a:bodyPr>
          <a:lstStyle/>
          <a:p>
            <a:pPr>
              <a:defRPr/>
            </a:pPr>
            <a:r>
              <a:rPr lang="en-US" altLang="ja-JP" sz="1800" b="1" baseline="30000"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129</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I [</a:t>
            </a:r>
            <a:r>
              <a:rPr lang="en-US" altLang="ja-JP" sz="1800" b="1" dirty="0" err="1"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Bq</a:t>
            </a:r>
            <a:r>
              <a:rPr lang="en-US" altLang="ja-JP" sz="1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/m</a:t>
            </a:r>
            <a:r>
              <a:rPr lang="en-US" altLang="ja-JP" sz="1800" b="1" baseline="30000"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2</a:t>
            </a:r>
            <a:r>
              <a:rPr lang="en-US" altLang="ja-JP"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a:t>
            </a:r>
            <a:endParaRPr lang="ja-JP" altLang="en-US" sz="18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883609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checkerboard(across)">
                                      <p:cBhvr>
                                        <p:cTn id="7" dur="500"/>
                                        <p:tgtEl>
                                          <p:spTgt spid="102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heckerboard(across)">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checkerboard(across)">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83"/>
          <p:cNvSpPr>
            <a:spLocks noChangeArrowheads="1"/>
          </p:cNvSpPr>
          <p:nvPr/>
        </p:nvSpPr>
        <p:spPr bwMode="auto">
          <a:xfrm>
            <a:off x="2935515" y="-7257"/>
            <a:ext cx="3087687" cy="584200"/>
          </a:xfrm>
          <a:prstGeom prst="rect">
            <a:avLst/>
          </a:prstGeom>
          <a:noFill/>
          <a:ln>
            <a:noFill/>
          </a:ln>
          <a:effectLst/>
        </p:spPr>
        <p:txBody>
          <a:bodyPr wrap="none" anchor="ctr">
            <a:spAutoFit/>
          </a:bodyPr>
          <a:lstStyle/>
          <a:p>
            <a:pPr eaLnBrk="0" hangingPunct="0">
              <a:defRPr/>
            </a:pPr>
            <a:r>
              <a:rPr lang="en-US" altLang="ja-JP" sz="3200" b="1" baseline="30000" dirty="0">
                <a:solidFill>
                  <a:schemeClr val="tx1"/>
                </a:solidFill>
                <a:effectLst>
                  <a:outerShdw blurRad="38100" dist="38100" dir="2700000" algn="tl">
                    <a:srgbClr val="000000">
                      <a:alpha val="43137"/>
                    </a:srgbClr>
                  </a:outerShdw>
                </a:effectLst>
              </a:rPr>
              <a:t>129</a:t>
            </a:r>
            <a:r>
              <a:rPr lang="en-US" altLang="ja-JP" sz="3200" b="1" dirty="0">
                <a:solidFill>
                  <a:schemeClr val="tx1"/>
                </a:solidFill>
                <a:effectLst>
                  <a:outerShdw blurRad="38100" dist="38100" dir="2700000" algn="tl">
                    <a:srgbClr val="000000">
                      <a:alpha val="43137"/>
                    </a:srgbClr>
                  </a:outerShdw>
                </a:effectLst>
              </a:rPr>
              <a:t>I/</a:t>
            </a:r>
            <a:r>
              <a:rPr lang="en-US" altLang="ja-JP" sz="3200" b="1" baseline="30000" dirty="0">
                <a:solidFill>
                  <a:schemeClr val="tx1"/>
                </a:solidFill>
                <a:effectLst>
                  <a:outerShdw blurRad="38100" dist="38100" dir="2700000" algn="tl">
                    <a:srgbClr val="000000">
                      <a:alpha val="43137"/>
                    </a:srgbClr>
                  </a:outerShdw>
                </a:effectLst>
              </a:rPr>
              <a:t>131</a:t>
            </a:r>
            <a:r>
              <a:rPr lang="en-US" altLang="ja-JP" sz="3200" b="1" dirty="0">
                <a:solidFill>
                  <a:schemeClr val="tx1"/>
                </a:solidFill>
                <a:effectLst>
                  <a:outerShdw blurRad="38100" dist="38100" dir="2700000" algn="tl">
                    <a:srgbClr val="000000">
                      <a:alpha val="43137"/>
                    </a:srgbClr>
                  </a:outerShdw>
                </a:effectLst>
              </a:rPr>
              <a:t>I</a:t>
            </a:r>
            <a:r>
              <a:rPr lang="ja-JP" altLang="en-US" sz="3200" b="1" dirty="0">
                <a:solidFill>
                  <a:schemeClr val="tx1"/>
                </a:solidFill>
                <a:effectLst>
                  <a:outerShdw blurRad="38100" dist="38100" dir="2700000" algn="tl">
                    <a:srgbClr val="000000">
                      <a:alpha val="43137"/>
                    </a:srgbClr>
                  </a:outerShdw>
                </a:effectLst>
              </a:rPr>
              <a:t>相関関係</a:t>
            </a:r>
          </a:p>
        </p:txBody>
      </p:sp>
      <p:graphicFrame>
        <p:nvGraphicFramePr>
          <p:cNvPr id="7" name="表 6"/>
          <p:cNvGraphicFramePr>
            <a:graphicFrameLocks noGrp="1"/>
          </p:cNvGraphicFramePr>
          <p:nvPr>
            <p:extLst>
              <p:ext uri="{D42A27DB-BD31-4B8C-83A1-F6EECF244321}">
                <p14:modId xmlns:p14="http://schemas.microsoft.com/office/powerpoint/2010/main" val="515623921"/>
              </p:ext>
            </p:extLst>
          </p:nvPr>
        </p:nvGraphicFramePr>
        <p:xfrm>
          <a:off x="1580354" y="5344677"/>
          <a:ext cx="4715216" cy="1257300"/>
        </p:xfrm>
        <a:graphic>
          <a:graphicData uri="http://schemas.openxmlformats.org/drawingml/2006/table">
            <a:tbl>
              <a:tblPr>
                <a:tableStyleId>{5C22544A-7EE6-4342-B048-85BDC9FD1C3A}</a:tableStyleId>
              </a:tblPr>
              <a:tblGrid>
                <a:gridCol w="1074353"/>
                <a:gridCol w="1213621"/>
                <a:gridCol w="1213621"/>
                <a:gridCol w="1213621"/>
              </a:tblGrid>
              <a:tr h="282027">
                <a:tc>
                  <a:txBody>
                    <a:bodyPr/>
                    <a:lstStyle/>
                    <a:p>
                      <a:pPr algn="l" fontAlgn="b"/>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CCFF"/>
                    </a:solidFill>
                  </a:tcPr>
                </a:tc>
                <a:tc>
                  <a:txBody>
                    <a:bodyPr/>
                    <a:lstStyle/>
                    <a:p>
                      <a:pPr algn="l" fontAlgn="ctr"/>
                      <a:r>
                        <a:rPr lang="en-US" altLang="ja-JP" sz="2000" u="none" strike="noStrike" dirty="0" smtClean="0">
                          <a:effectLst/>
                          <a:latin typeface="Times New Roman" pitchFamily="18" charset="0"/>
                          <a:ea typeface="ＭＳ Ｐゴシック" pitchFamily="50" charset="-128"/>
                          <a:cs typeface="Times New Roman" pitchFamily="18" charset="0"/>
                        </a:rPr>
                        <a:t>1</a:t>
                      </a:r>
                      <a:r>
                        <a:rPr lang="ja-JP" altLang="en-US" sz="2000" u="none" strike="noStrike" dirty="0" smtClean="0">
                          <a:effectLst/>
                          <a:latin typeface="Times New Roman" pitchFamily="18" charset="0"/>
                          <a:ea typeface="ＭＳ Ｐゴシック" pitchFamily="50" charset="-128"/>
                          <a:cs typeface="Times New Roman" pitchFamily="18" charset="0"/>
                        </a:rPr>
                        <a:t>号炉</a:t>
                      </a:r>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solidFill>
                      <a:srgbClr val="FFCCFF"/>
                    </a:solidFill>
                  </a:tcPr>
                </a:tc>
                <a:tc>
                  <a:txBody>
                    <a:bodyPr/>
                    <a:lstStyle/>
                    <a:p>
                      <a:pPr algn="l" fontAlgn="ctr"/>
                      <a:r>
                        <a:rPr lang="en-US" altLang="ja-JP" sz="2000" u="none" strike="noStrike" dirty="0" smtClean="0">
                          <a:effectLst/>
                          <a:latin typeface="Times New Roman" pitchFamily="18" charset="0"/>
                          <a:ea typeface="ＭＳ Ｐゴシック" pitchFamily="50" charset="-128"/>
                          <a:cs typeface="Times New Roman" pitchFamily="18" charset="0"/>
                        </a:rPr>
                        <a:t>2</a:t>
                      </a:r>
                      <a:r>
                        <a:rPr lang="ja-JP" altLang="en-US" sz="2000" u="none" strike="noStrike" dirty="0" smtClean="0">
                          <a:effectLst/>
                          <a:latin typeface="Times New Roman" pitchFamily="18" charset="0"/>
                          <a:ea typeface="ＭＳ Ｐゴシック" pitchFamily="50" charset="-128"/>
                          <a:cs typeface="Times New Roman" pitchFamily="18" charset="0"/>
                        </a:rPr>
                        <a:t>号炉</a:t>
                      </a:r>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solidFill>
                      <a:srgbClr val="FFCCFF"/>
                    </a:solidFill>
                  </a:tcPr>
                </a:tc>
                <a:tc>
                  <a:txBody>
                    <a:bodyPr/>
                    <a:lstStyle/>
                    <a:p>
                      <a:pPr algn="l" fontAlgn="ctr"/>
                      <a:r>
                        <a:rPr lang="en-US" altLang="ja-JP" sz="2000" u="none" strike="noStrike" dirty="0" smtClean="0">
                          <a:effectLst/>
                          <a:latin typeface="Times New Roman" pitchFamily="18" charset="0"/>
                          <a:ea typeface="ＭＳ Ｐゴシック" pitchFamily="50" charset="-128"/>
                          <a:cs typeface="Times New Roman" pitchFamily="18" charset="0"/>
                        </a:rPr>
                        <a:t>3</a:t>
                      </a:r>
                      <a:r>
                        <a:rPr lang="ja-JP" altLang="en-US" sz="2000" u="none" strike="noStrike" dirty="0" smtClean="0">
                          <a:effectLst/>
                          <a:latin typeface="Times New Roman" pitchFamily="18" charset="0"/>
                          <a:ea typeface="ＭＳ Ｐゴシック" pitchFamily="50" charset="-128"/>
                          <a:cs typeface="Times New Roman" pitchFamily="18" charset="0"/>
                        </a:rPr>
                        <a:t>号炉</a:t>
                      </a:r>
                      <a:endParaRPr lang="ja-JP" alt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solidFill>
                      <a:srgbClr val="FFCCFF"/>
                    </a:solidFill>
                  </a:tcPr>
                </a:tc>
              </a:tr>
              <a:tr h="304800">
                <a:tc>
                  <a:txBody>
                    <a:bodyPr/>
                    <a:lstStyle/>
                    <a:p>
                      <a:pPr algn="l" fontAlgn="ctr"/>
                      <a:r>
                        <a:rPr lang="en-US" sz="2000" u="none" strike="noStrike" baseline="30000" dirty="0" smtClean="0">
                          <a:effectLst/>
                          <a:latin typeface="Times New Roman" pitchFamily="18" charset="0"/>
                          <a:ea typeface="ＭＳ Ｐゴシック" pitchFamily="50" charset="-128"/>
                          <a:cs typeface="Times New Roman" pitchFamily="18" charset="0"/>
                        </a:rPr>
                        <a:t>129</a:t>
                      </a:r>
                      <a:r>
                        <a:rPr lang="en-US" sz="2000" u="none" strike="noStrike" dirty="0" smtClean="0">
                          <a:effectLst/>
                          <a:latin typeface="Times New Roman" pitchFamily="18" charset="0"/>
                          <a:ea typeface="ＭＳ Ｐゴシック" pitchFamily="50" charset="-128"/>
                          <a:cs typeface="Times New Roman" pitchFamily="18" charset="0"/>
                        </a:rPr>
                        <a:t>I</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tc>
                <a:tc>
                  <a:txBody>
                    <a:bodyPr/>
                    <a:lstStyle/>
                    <a:p>
                      <a:pPr algn="r" fontAlgn="b"/>
                      <a:r>
                        <a:rPr lang="en-US" sz="2000" u="none" strike="noStrike" dirty="0">
                          <a:effectLst/>
                          <a:latin typeface="Times New Roman" pitchFamily="18" charset="0"/>
                          <a:ea typeface="ＭＳ Ｐゴシック" pitchFamily="50" charset="-128"/>
                          <a:cs typeface="Times New Roman" pitchFamily="18" charset="0"/>
                        </a:rPr>
                        <a:t>4.38E+25</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dirty="0">
                          <a:effectLst/>
                          <a:latin typeface="Times New Roman" pitchFamily="18" charset="0"/>
                          <a:ea typeface="ＭＳ Ｐゴシック" pitchFamily="50" charset="-128"/>
                          <a:cs typeface="Times New Roman" pitchFamily="18" charset="0"/>
                        </a:rPr>
                        <a:t>5.29E+25</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5.00E+25</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r>
              <a:tr h="304800">
                <a:tc>
                  <a:txBody>
                    <a:bodyPr/>
                    <a:lstStyle/>
                    <a:p>
                      <a:pPr algn="l" fontAlgn="ctr"/>
                      <a:r>
                        <a:rPr lang="en-US" sz="2000" u="none" strike="noStrike" baseline="30000" dirty="0">
                          <a:effectLst/>
                          <a:latin typeface="Times New Roman" pitchFamily="18" charset="0"/>
                          <a:ea typeface="ＭＳ Ｐゴシック" pitchFamily="50" charset="-128"/>
                          <a:cs typeface="Times New Roman" pitchFamily="18" charset="0"/>
                        </a:rPr>
                        <a:t>131</a:t>
                      </a:r>
                      <a:r>
                        <a:rPr lang="en-US" sz="2000" u="none" strike="noStrike" dirty="0">
                          <a:effectLst/>
                          <a:latin typeface="Times New Roman" pitchFamily="18" charset="0"/>
                          <a:ea typeface="ＭＳ Ｐゴシック" pitchFamily="50" charset="-128"/>
                          <a:cs typeface="Times New Roman" pitchFamily="18" charset="0"/>
                        </a:rPr>
                        <a:t>I</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ctr"/>
                </a:tc>
                <a:tc>
                  <a:txBody>
                    <a:bodyPr/>
                    <a:lstStyle/>
                    <a:p>
                      <a:pPr algn="r" fontAlgn="b"/>
                      <a:r>
                        <a:rPr lang="en-US" sz="2000" u="none" strike="noStrike">
                          <a:effectLst/>
                          <a:latin typeface="Times New Roman" pitchFamily="18" charset="0"/>
                          <a:ea typeface="ＭＳ Ｐゴシック" pitchFamily="50" charset="-128"/>
                          <a:cs typeface="Times New Roman" pitchFamily="18" charset="0"/>
                        </a:rPr>
                        <a:t>1.34E+24</a:t>
                      </a:r>
                      <a:endParaRPr lang="en-US" sz="2000" b="0" i="0" u="none" strike="noStrike">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a:effectLst/>
                          <a:latin typeface="Times New Roman" pitchFamily="18" charset="0"/>
                          <a:ea typeface="ＭＳ Ｐゴシック" pitchFamily="50" charset="-128"/>
                          <a:cs typeface="Times New Roman" pitchFamily="18" charset="0"/>
                        </a:rPr>
                        <a:t>2.33E+24</a:t>
                      </a:r>
                      <a:endParaRPr lang="en-US" sz="2000" b="0" i="0" u="none" strike="noStrike">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c>
                  <a:txBody>
                    <a:bodyPr/>
                    <a:lstStyle/>
                    <a:p>
                      <a:pPr algn="r" fontAlgn="b"/>
                      <a:r>
                        <a:rPr lang="en-US" sz="2000" u="none" strike="noStrike" dirty="0">
                          <a:effectLst/>
                          <a:latin typeface="Times New Roman" pitchFamily="18" charset="0"/>
                          <a:ea typeface="ＭＳ Ｐゴシック" pitchFamily="50" charset="-128"/>
                          <a:cs typeface="Times New Roman" pitchFamily="18" charset="0"/>
                        </a:rPr>
                        <a:t>2.32E+24</a:t>
                      </a:r>
                      <a:endParaRPr lang="en-US" sz="2000" b="0"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tc>
              </a:tr>
              <a:tr h="304800">
                <a:tc>
                  <a:txBody>
                    <a:bodyPr/>
                    <a:lstStyle/>
                    <a:p>
                      <a:pPr algn="l" fontAlgn="b"/>
                      <a:r>
                        <a:rPr lang="en-US" altLang="ja-JP" sz="2000" u="none" strike="noStrike" baseline="30000" dirty="0" smtClean="0">
                          <a:effectLst/>
                          <a:latin typeface="Times New Roman" pitchFamily="18" charset="0"/>
                          <a:ea typeface="ＭＳ Ｐゴシック" pitchFamily="50" charset="-128"/>
                          <a:cs typeface="Times New Roman" pitchFamily="18" charset="0"/>
                        </a:rPr>
                        <a:t>129</a:t>
                      </a:r>
                      <a:r>
                        <a:rPr lang="en-US" altLang="ja-JP" sz="2000" u="none" strike="noStrike" dirty="0" smtClean="0">
                          <a:effectLst/>
                          <a:latin typeface="Times New Roman" pitchFamily="18" charset="0"/>
                          <a:ea typeface="ＭＳ Ｐゴシック" pitchFamily="50" charset="-128"/>
                          <a:cs typeface="Times New Roman" pitchFamily="18" charset="0"/>
                        </a:rPr>
                        <a:t>I/</a:t>
                      </a:r>
                      <a:r>
                        <a:rPr lang="en-US" altLang="ja-JP" sz="2000" u="none" strike="noStrike" baseline="30000" dirty="0" smtClean="0">
                          <a:effectLst/>
                          <a:latin typeface="Times New Roman" pitchFamily="18" charset="0"/>
                          <a:ea typeface="ＭＳ Ｐゴシック" pitchFamily="50" charset="-128"/>
                          <a:cs typeface="Times New Roman" pitchFamily="18" charset="0"/>
                        </a:rPr>
                        <a:t>131</a:t>
                      </a:r>
                      <a:r>
                        <a:rPr lang="en-US" altLang="ja-JP" sz="2000" u="none" strike="noStrike" dirty="0" smtClean="0">
                          <a:effectLst/>
                          <a:latin typeface="Times New Roman" pitchFamily="18" charset="0"/>
                          <a:ea typeface="ＭＳ Ｐゴシック" pitchFamily="50" charset="-128"/>
                          <a:cs typeface="Times New Roman" pitchFamily="18" charset="0"/>
                        </a:rPr>
                        <a:t>I</a:t>
                      </a:r>
                      <a:endParaRPr lang="en-US" altLang="ja-JP"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32</a:t>
                      </a:r>
                      <a:r>
                        <a:rPr lang="en-US" altLang="ja-JP" sz="2000" u="none" strike="noStrike" dirty="0" smtClean="0">
                          <a:effectLst/>
                          <a:latin typeface="Times New Roman" pitchFamily="18" charset="0"/>
                          <a:ea typeface="ＭＳ Ｐゴシック" pitchFamily="50" charset="-128"/>
                          <a:cs typeface="Times New Roman" pitchFamily="18" charset="0"/>
                        </a:rPr>
                        <a:t>.</a:t>
                      </a:r>
                      <a:r>
                        <a:rPr lang="en-US" sz="2000" u="none" strike="noStrike" dirty="0" smtClean="0">
                          <a:effectLst/>
                          <a:latin typeface="Times New Roman" pitchFamily="18" charset="0"/>
                          <a:ea typeface="ＭＳ Ｐゴシック" pitchFamily="50" charset="-128"/>
                          <a:cs typeface="Times New Roman" pitchFamily="18" charset="0"/>
                        </a:rPr>
                        <a:t>6</a:t>
                      </a:r>
                      <a:endParaRPr lang="en-US"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22</a:t>
                      </a:r>
                      <a:r>
                        <a:rPr lang="en-US" altLang="ja-JP" sz="2000" u="none" strike="noStrike" dirty="0" smtClean="0">
                          <a:effectLst/>
                          <a:latin typeface="Times New Roman" pitchFamily="18" charset="0"/>
                          <a:ea typeface="ＭＳ Ｐゴシック" pitchFamily="50" charset="-128"/>
                          <a:cs typeface="Times New Roman" pitchFamily="18" charset="0"/>
                        </a:rPr>
                        <a:t>.</a:t>
                      </a:r>
                      <a:r>
                        <a:rPr lang="en-US" sz="2000" u="none" strike="noStrike" dirty="0" smtClean="0">
                          <a:effectLst/>
                          <a:latin typeface="Times New Roman" pitchFamily="18" charset="0"/>
                          <a:ea typeface="ＭＳ Ｐゴシック" pitchFamily="50" charset="-128"/>
                          <a:cs typeface="Times New Roman" pitchFamily="18" charset="0"/>
                        </a:rPr>
                        <a:t>7</a:t>
                      </a:r>
                      <a:endParaRPr lang="en-US"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c>
                  <a:txBody>
                    <a:bodyPr/>
                    <a:lstStyle/>
                    <a:p>
                      <a:pPr algn="r" fontAlgn="b"/>
                      <a:r>
                        <a:rPr lang="en-US" sz="2000" u="none" strike="noStrike" dirty="0" smtClean="0">
                          <a:effectLst/>
                          <a:latin typeface="Times New Roman" pitchFamily="18" charset="0"/>
                          <a:ea typeface="ＭＳ Ｐゴシック" pitchFamily="50" charset="-128"/>
                          <a:cs typeface="Times New Roman" pitchFamily="18" charset="0"/>
                        </a:rPr>
                        <a:t>21</a:t>
                      </a:r>
                      <a:r>
                        <a:rPr lang="en-US" altLang="ja-JP" sz="2000" u="none" strike="noStrike" dirty="0" smtClean="0">
                          <a:effectLst/>
                          <a:latin typeface="Times New Roman" pitchFamily="18" charset="0"/>
                          <a:ea typeface="ＭＳ Ｐゴシック" pitchFamily="50" charset="-128"/>
                          <a:cs typeface="Times New Roman" pitchFamily="18" charset="0"/>
                        </a:rPr>
                        <a:t>.</a:t>
                      </a:r>
                      <a:r>
                        <a:rPr lang="en-US" sz="2000" u="none" strike="noStrike" dirty="0" smtClean="0">
                          <a:effectLst/>
                          <a:latin typeface="Times New Roman" pitchFamily="18" charset="0"/>
                          <a:ea typeface="ＭＳ Ｐゴシック" pitchFamily="50" charset="-128"/>
                          <a:cs typeface="Times New Roman" pitchFamily="18" charset="0"/>
                        </a:rPr>
                        <a:t>6</a:t>
                      </a:r>
                      <a:endParaRPr lang="en-US" sz="2000" b="1" i="0" u="none" strike="noStrike" dirty="0">
                        <a:solidFill>
                          <a:srgbClr val="000000"/>
                        </a:solidFill>
                        <a:effectLst/>
                        <a:latin typeface="Times New Roman" pitchFamily="18" charset="0"/>
                        <a:ea typeface="ＭＳ Ｐゴシック" pitchFamily="50" charset="-128"/>
                        <a:cs typeface="Times New Roman" pitchFamily="18" charset="0"/>
                      </a:endParaRPr>
                    </a:p>
                  </a:txBody>
                  <a:tcPr marL="9525" marR="9525" marT="9525" marB="0" anchor="b">
                    <a:solidFill>
                      <a:srgbClr val="FFFFCC"/>
                    </a:solidFill>
                  </a:tcPr>
                </a:tc>
              </a:tr>
            </a:tbl>
          </a:graphicData>
        </a:graphic>
      </p:graphicFrame>
      <p:sp>
        <p:nvSpPr>
          <p:cNvPr id="8" name="正方形/長方形 7"/>
          <p:cNvSpPr/>
          <p:nvPr/>
        </p:nvSpPr>
        <p:spPr>
          <a:xfrm>
            <a:off x="1481590" y="4486729"/>
            <a:ext cx="5551714" cy="400110"/>
          </a:xfrm>
          <a:prstGeom prst="rect">
            <a:avLst/>
          </a:prstGeom>
          <a:solidFill>
            <a:schemeClr val="accent1"/>
          </a:solidFill>
        </p:spPr>
        <p:txBody>
          <a:bodyPr wrap="square">
            <a:spAutoFit/>
          </a:bodyPr>
          <a:lstStyle/>
          <a:p>
            <a:pPr algn="ctr"/>
            <a:r>
              <a:rPr lang="en-US" altLang="ja-JP" sz="2000" b="1" dirty="0" smtClean="0">
                <a:solidFill>
                  <a:schemeClr val="tx1"/>
                </a:solidFill>
                <a:effectLst>
                  <a:outerShdw blurRad="38100" dist="38100" dir="2700000" algn="tl">
                    <a:srgbClr val="000000">
                      <a:alpha val="43137"/>
                    </a:srgbClr>
                  </a:outerShdw>
                </a:effectLst>
              </a:rPr>
              <a:t>Origen </a:t>
            </a:r>
            <a:r>
              <a:rPr lang="ja-JP" altLang="en-US" sz="2000" b="1" dirty="0" smtClean="0">
                <a:solidFill>
                  <a:schemeClr val="tx1"/>
                </a:solidFill>
                <a:effectLst>
                  <a:outerShdw blurRad="38100" dist="38100" dir="2700000" algn="tl">
                    <a:srgbClr val="000000">
                      <a:alpha val="43137"/>
                    </a:srgbClr>
                  </a:outerShdw>
                </a:effectLst>
              </a:rPr>
              <a:t>（</a:t>
            </a:r>
            <a:r>
              <a:rPr lang="en-US" altLang="ja-JP" sz="2000" b="1" dirty="0">
                <a:solidFill>
                  <a:schemeClr val="tx1"/>
                </a:solidFill>
                <a:effectLst>
                  <a:outerShdw blurRad="38100" dist="38100" dir="2700000" algn="tl">
                    <a:srgbClr val="000000">
                      <a:alpha val="43137"/>
                    </a:srgbClr>
                  </a:outerShdw>
                </a:effectLst>
              </a:rPr>
              <a:t>atoms/core</a:t>
            </a:r>
            <a:r>
              <a:rPr lang="en-US" altLang="ja-JP" sz="2000" b="1" dirty="0" smtClean="0">
                <a:solidFill>
                  <a:schemeClr val="tx1"/>
                </a:solidFill>
                <a:effectLst>
                  <a:outerShdw blurRad="38100" dist="38100" dir="2700000" algn="tl">
                    <a:srgbClr val="000000">
                      <a:alpha val="43137"/>
                    </a:srgbClr>
                  </a:outerShdw>
                </a:effectLst>
              </a:rPr>
              <a:t>)</a:t>
            </a:r>
            <a:r>
              <a:rPr lang="ja-JP" altLang="en-US" sz="2000" b="1" dirty="0" smtClean="0">
                <a:solidFill>
                  <a:schemeClr val="tx1"/>
                </a:solidFill>
                <a:effectLst>
                  <a:outerShdw blurRad="38100" dist="38100" dir="2700000" algn="tl">
                    <a:srgbClr val="000000">
                      <a:alpha val="43137"/>
                    </a:srgbClr>
                  </a:outerShdw>
                </a:effectLst>
              </a:rPr>
              <a:t>より推定　</a:t>
            </a:r>
            <a:r>
              <a:rPr lang="en-US" altLang="ja-JP" sz="2000" b="1" dirty="0" smtClean="0">
                <a:solidFill>
                  <a:schemeClr val="tx1"/>
                </a:solidFill>
                <a:effectLst>
                  <a:outerShdw blurRad="38100" dist="38100" dir="2700000" algn="tl">
                    <a:srgbClr val="000000">
                      <a:alpha val="43137"/>
                    </a:srgbClr>
                  </a:outerShdw>
                </a:effectLst>
              </a:rPr>
              <a:t>(JAEA </a:t>
            </a:r>
            <a:r>
              <a:rPr lang="ja-JP" altLang="en-US" sz="2000" b="1" dirty="0" smtClean="0">
                <a:solidFill>
                  <a:schemeClr val="tx1"/>
                </a:solidFill>
                <a:effectLst>
                  <a:outerShdw blurRad="38100" dist="38100" dir="2700000" algn="tl">
                    <a:srgbClr val="000000">
                      <a:alpha val="43137"/>
                    </a:srgbClr>
                  </a:outerShdw>
                </a:effectLst>
              </a:rPr>
              <a:t>西原</a:t>
            </a:r>
            <a:r>
              <a:rPr lang="en-US" altLang="ja-JP" sz="2000" b="1" dirty="0" smtClean="0">
                <a:solidFill>
                  <a:schemeClr val="tx1"/>
                </a:solidFill>
                <a:effectLst>
                  <a:outerShdw blurRad="38100" dist="38100" dir="2700000" algn="tl">
                    <a:srgbClr val="000000">
                      <a:alpha val="43137"/>
                    </a:srgbClr>
                  </a:outerShdw>
                </a:effectLst>
              </a:rPr>
              <a:t>)</a:t>
            </a:r>
            <a:endParaRPr lang="ja-JP" altLang="en-US" sz="2000" b="1" dirty="0">
              <a:solidFill>
                <a:schemeClr val="tx1"/>
              </a:solidFill>
              <a:effectLst>
                <a:outerShdw blurRad="38100" dist="38100" dir="2700000" algn="tl">
                  <a:srgbClr val="000000">
                    <a:alpha val="43137"/>
                  </a:srgbClr>
                </a:outerShdw>
              </a:effectLst>
            </a:endParaRPr>
          </a:p>
        </p:txBody>
      </p:sp>
      <p:sp>
        <p:nvSpPr>
          <p:cNvPr id="15" name="正方形/長方形 14"/>
          <p:cNvSpPr/>
          <p:nvPr/>
        </p:nvSpPr>
        <p:spPr>
          <a:xfrm>
            <a:off x="1481590" y="4945648"/>
            <a:ext cx="3127828" cy="338554"/>
          </a:xfrm>
          <a:prstGeom prst="rect">
            <a:avLst/>
          </a:prstGeom>
        </p:spPr>
        <p:txBody>
          <a:bodyPr wrap="square">
            <a:spAutoFit/>
          </a:bodyPr>
          <a:lstStyle/>
          <a:p>
            <a:r>
              <a:rPr lang="en-US" altLang="ja-JP" sz="1600" b="1" dirty="0" smtClean="0">
                <a:solidFill>
                  <a:schemeClr val="tx1"/>
                </a:solidFill>
                <a:effectLst>
                  <a:outerShdw blurRad="38100" dist="38100" dir="2700000" algn="tl">
                    <a:srgbClr val="000000">
                      <a:alpha val="43137"/>
                    </a:srgbClr>
                  </a:outerShdw>
                </a:effectLst>
              </a:rPr>
              <a:t>2011</a:t>
            </a:r>
            <a:r>
              <a:rPr lang="ja-JP" altLang="en-US" sz="1600" b="1" dirty="0" smtClean="0">
                <a:solidFill>
                  <a:schemeClr val="tx1"/>
                </a:solidFill>
                <a:effectLst>
                  <a:outerShdw blurRad="38100" dist="38100" dir="2700000" algn="tl">
                    <a:srgbClr val="000000">
                      <a:alpha val="43137"/>
                    </a:srgbClr>
                  </a:outerShdw>
                </a:effectLst>
              </a:rPr>
              <a:t>年</a:t>
            </a:r>
            <a:r>
              <a:rPr lang="en-US" altLang="ja-JP" sz="1600" b="1" dirty="0" smtClean="0">
                <a:solidFill>
                  <a:schemeClr val="tx1"/>
                </a:solidFill>
                <a:effectLst>
                  <a:outerShdw blurRad="38100" dist="38100" dir="2700000" algn="tl">
                    <a:srgbClr val="000000">
                      <a:alpha val="43137"/>
                    </a:srgbClr>
                  </a:outerShdw>
                </a:effectLst>
              </a:rPr>
              <a:t>3</a:t>
            </a:r>
            <a:r>
              <a:rPr lang="ja-JP" altLang="en-US" sz="1600" b="1" dirty="0" smtClean="0">
                <a:solidFill>
                  <a:schemeClr val="tx1"/>
                </a:solidFill>
                <a:effectLst>
                  <a:outerShdw blurRad="38100" dist="38100" dir="2700000" algn="tl">
                    <a:srgbClr val="000000">
                      <a:alpha val="43137"/>
                    </a:srgbClr>
                  </a:outerShdw>
                </a:effectLst>
              </a:rPr>
              <a:t>月</a:t>
            </a:r>
            <a:r>
              <a:rPr lang="en-US" altLang="ja-JP" sz="1600" b="1" dirty="0" smtClean="0">
                <a:solidFill>
                  <a:schemeClr val="tx1"/>
                </a:solidFill>
                <a:effectLst>
                  <a:outerShdw blurRad="38100" dist="38100" dir="2700000" algn="tl">
                    <a:srgbClr val="000000">
                      <a:alpha val="43137"/>
                    </a:srgbClr>
                  </a:outerShdw>
                </a:effectLst>
              </a:rPr>
              <a:t>11</a:t>
            </a:r>
            <a:r>
              <a:rPr lang="ja-JP" altLang="en-US" sz="1600" b="1" dirty="0" smtClean="0">
                <a:solidFill>
                  <a:schemeClr val="tx1"/>
                </a:solidFill>
                <a:effectLst>
                  <a:outerShdw blurRad="38100" dist="38100" dir="2700000" algn="tl">
                    <a:srgbClr val="000000">
                      <a:alpha val="43137"/>
                    </a:srgbClr>
                  </a:outerShdw>
                </a:effectLst>
              </a:rPr>
              <a:t>日事故時</a:t>
            </a:r>
            <a:endParaRPr lang="ja-JP" altLang="en-US" sz="1600" b="1" dirty="0">
              <a:solidFill>
                <a:schemeClr val="tx1"/>
              </a:solidFill>
              <a:effectLst>
                <a:outerShdw blurRad="38100" dist="38100" dir="2700000" algn="tl">
                  <a:srgbClr val="000000">
                    <a:alpha val="43137"/>
                  </a:srgbClr>
                </a:outerShdw>
              </a:effectLst>
            </a:endParaRPr>
          </a:p>
        </p:txBody>
      </p:sp>
      <p:sp>
        <p:nvSpPr>
          <p:cNvPr id="16" name="Rectangle 83"/>
          <p:cNvSpPr>
            <a:spLocks noChangeArrowheads="1"/>
          </p:cNvSpPr>
          <p:nvPr/>
        </p:nvSpPr>
        <p:spPr bwMode="auto">
          <a:xfrm>
            <a:off x="5741852" y="1001485"/>
            <a:ext cx="3280228" cy="1384995"/>
          </a:xfrm>
          <a:prstGeom prst="rect">
            <a:avLst/>
          </a:prstGeom>
          <a:solidFill>
            <a:srgbClr val="CCFFCC"/>
          </a:solidFill>
          <a:ln>
            <a:noFill/>
          </a:ln>
          <a:effectLst/>
        </p:spPr>
        <p:txBody>
          <a:bodyPr wrap="square" anchor="ctr">
            <a:spAutoFit/>
          </a:bodyPr>
          <a:lstStyle/>
          <a:p>
            <a:pPr eaLnBrk="0" hangingPunct="0">
              <a:defRPr/>
            </a:pPr>
            <a:r>
              <a:rPr lang="en-US" altLang="ja-JP" sz="2800" b="1" baseline="30000" dirty="0" smtClean="0">
                <a:solidFill>
                  <a:schemeClr val="tx1"/>
                </a:solidFill>
                <a:effectLst>
                  <a:outerShdw blurRad="38100" dist="38100" dir="2700000" algn="tl">
                    <a:srgbClr val="000000">
                      <a:alpha val="43137"/>
                    </a:srgbClr>
                  </a:outerShdw>
                </a:effectLst>
              </a:rPr>
              <a:t>129</a:t>
            </a:r>
            <a:r>
              <a:rPr lang="en-US" altLang="ja-JP" sz="2800" b="1" dirty="0" smtClean="0">
                <a:solidFill>
                  <a:schemeClr val="tx1"/>
                </a:solidFill>
                <a:effectLst>
                  <a:outerShdw blurRad="38100" dist="38100" dir="2700000" algn="tl">
                    <a:srgbClr val="000000">
                      <a:alpha val="43137"/>
                    </a:srgbClr>
                  </a:outerShdw>
                </a:effectLst>
              </a:rPr>
              <a:t>I/</a:t>
            </a:r>
            <a:r>
              <a:rPr lang="en-US" altLang="ja-JP" sz="2800" b="1" baseline="30000" dirty="0" smtClean="0">
                <a:solidFill>
                  <a:schemeClr val="tx1"/>
                </a:solidFill>
                <a:effectLst>
                  <a:outerShdw blurRad="38100" dist="38100" dir="2700000" algn="tl">
                    <a:srgbClr val="000000">
                      <a:alpha val="43137"/>
                    </a:srgbClr>
                  </a:outerShdw>
                </a:effectLst>
              </a:rPr>
              <a:t>131</a:t>
            </a:r>
            <a:r>
              <a:rPr lang="en-US" altLang="ja-JP" sz="2800" b="1" dirty="0" smtClean="0">
                <a:solidFill>
                  <a:schemeClr val="tx1"/>
                </a:solidFill>
                <a:effectLst>
                  <a:outerShdw blurRad="38100" dist="38100" dir="2700000" algn="tl">
                    <a:srgbClr val="000000">
                      <a:alpha val="43137"/>
                    </a:srgbClr>
                  </a:outerShdw>
                </a:effectLst>
              </a:rPr>
              <a:t>I</a:t>
            </a:r>
            <a:r>
              <a:rPr lang="ja-JP" altLang="en-US" sz="2800" b="1" dirty="0" smtClean="0">
                <a:solidFill>
                  <a:schemeClr val="tx1"/>
                </a:solidFill>
                <a:effectLst>
                  <a:outerShdw blurRad="38100" dist="38100" dir="2700000" algn="tl">
                    <a:srgbClr val="000000">
                      <a:alpha val="43137"/>
                    </a:srgbClr>
                  </a:outerShdw>
                </a:effectLst>
              </a:rPr>
              <a:t>：</a:t>
            </a:r>
            <a:r>
              <a:rPr lang="en-US" altLang="ja-JP" sz="2800" b="1" dirty="0" smtClean="0">
                <a:solidFill>
                  <a:schemeClr val="tx1"/>
                </a:solidFill>
                <a:effectLst>
                  <a:outerShdw blurRad="38100" dist="38100" dir="2700000" algn="tl">
                    <a:srgbClr val="000000">
                      <a:alpha val="43137"/>
                    </a:srgbClr>
                  </a:outerShdw>
                </a:effectLst>
              </a:rPr>
              <a:t>25.6 ± 5.8</a:t>
            </a:r>
          </a:p>
          <a:p>
            <a:pPr eaLnBrk="0" hangingPunct="0">
              <a:defRPr/>
            </a:pPr>
            <a:r>
              <a:rPr lang="en-US" altLang="ja-JP" sz="2400" b="1" dirty="0" smtClean="0">
                <a:solidFill>
                  <a:schemeClr val="tx1"/>
                </a:solidFill>
                <a:effectLst>
                  <a:outerShdw blurRad="38100" dist="38100" dir="2700000" algn="tl">
                    <a:srgbClr val="000000">
                      <a:alpha val="43137"/>
                    </a:srgbClr>
                  </a:outerShdw>
                </a:effectLst>
              </a:rPr>
              <a:t>(atoms/atoms)</a:t>
            </a:r>
          </a:p>
          <a:p>
            <a:pPr eaLnBrk="0" hangingPunct="0">
              <a:defRPr/>
            </a:pPr>
            <a:r>
              <a:rPr lang="en-US" altLang="ja-JP" sz="2400" b="1" dirty="0" smtClean="0">
                <a:solidFill>
                  <a:schemeClr val="tx1"/>
                </a:solidFill>
                <a:effectLst>
                  <a:outerShdw blurRad="38100" dist="38100" dir="2700000" algn="tl">
                    <a:srgbClr val="000000">
                      <a:alpha val="43137"/>
                    </a:srgbClr>
                  </a:outerShdw>
                </a:effectLst>
              </a:rPr>
              <a:t>2011</a:t>
            </a:r>
            <a:r>
              <a:rPr lang="ja-JP" altLang="en-US" sz="2400" b="1" dirty="0" smtClean="0">
                <a:solidFill>
                  <a:schemeClr val="tx1"/>
                </a:solidFill>
                <a:effectLst>
                  <a:outerShdw blurRad="38100" dist="38100" dir="2700000" algn="tl">
                    <a:srgbClr val="000000">
                      <a:alpha val="43137"/>
                    </a:srgbClr>
                  </a:outerShdw>
                </a:effectLst>
              </a:rPr>
              <a:t>年</a:t>
            </a:r>
            <a:r>
              <a:rPr lang="en-US" altLang="ja-JP" sz="2400" b="1" dirty="0" smtClean="0">
                <a:solidFill>
                  <a:schemeClr val="tx1"/>
                </a:solidFill>
                <a:effectLst>
                  <a:outerShdw blurRad="38100" dist="38100" dir="2700000" algn="tl">
                    <a:srgbClr val="000000">
                      <a:alpha val="43137"/>
                    </a:srgbClr>
                  </a:outerShdw>
                </a:effectLst>
              </a:rPr>
              <a:t>3</a:t>
            </a:r>
            <a:r>
              <a:rPr lang="ja-JP" altLang="en-US" sz="2400" b="1" dirty="0" smtClean="0">
                <a:solidFill>
                  <a:schemeClr val="tx1"/>
                </a:solidFill>
                <a:effectLst>
                  <a:outerShdw blurRad="38100" dist="38100" dir="2700000" algn="tl">
                    <a:srgbClr val="000000">
                      <a:alpha val="43137"/>
                    </a:srgbClr>
                  </a:outerShdw>
                </a:effectLst>
              </a:rPr>
              <a:t>月</a:t>
            </a:r>
            <a:r>
              <a:rPr lang="en-US" altLang="ja-JP" sz="2400" b="1" dirty="0" smtClean="0">
                <a:solidFill>
                  <a:schemeClr val="tx1"/>
                </a:solidFill>
                <a:effectLst>
                  <a:outerShdw blurRad="38100" dist="38100" dir="2700000" algn="tl">
                    <a:srgbClr val="000000">
                      <a:alpha val="43137"/>
                    </a:srgbClr>
                  </a:outerShdw>
                </a:effectLst>
              </a:rPr>
              <a:t>11</a:t>
            </a:r>
            <a:r>
              <a:rPr lang="ja-JP" altLang="en-US" sz="2400" b="1" dirty="0" smtClean="0">
                <a:solidFill>
                  <a:schemeClr val="tx1"/>
                </a:solidFill>
                <a:effectLst>
                  <a:outerShdw blurRad="38100" dist="38100" dir="2700000" algn="tl">
                    <a:srgbClr val="000000">
                      <a:alpha val="43137"/>
                    </a:srgbClr>
                  </a:outerShdw>
                </a:effectLst>
              </a:rPr>
              <a:t>日事故</a:t>
            </a:r>
            <a:r>
              <a:rPr lang="ja-JP" altLang="en-US" sz="2400" b="1" dirty="0">
                <a:solidFill>
                  <a:schemeClr val="tx1"/>
                </a:solidFill>
                <a:effectLst>
                  <a:outerShdw blurRad="38100" dist="38100" dir="2700000" algn="tl">
                    <a:srgbClr val="000000">
                      <a:alpha val="43137"/>
                    </a:srgbClr>
                  </a:outerShdw>
                </a:effectLst>
              </a:rPr>
              <a:t>時</a:t>
            </a:r>
            <a:r>
              <a:rPr lang="ja-JP" altLang="en-US" sz="3200" b="1" dirty="0" smtClean="0">
                <a:solidFill>
                  <a:schemeClr val="tx1"/>
                </a:solidFill>
                <a:effectLst>
                  <a:outerShdw blurRad="38100" dist="38100" dir="2700000" algn="tl">
                    <a:srgbClr val="000000">
                      <a:alpha val="43137"/>
                    </a:srgbClr>
                  </a:outerShdw>
                </a:effectLst>
              </a:rPr>
              <a:t>　</a:t>
            </a:r>
            <a:endParaRPr lang="ja-JP" altLang="en-US" sz="3200" b="1" dirty="0">
              <a:solidFill>
                <a:schemeClr val="tx1"/>
              </a:solidFill>
              <a:effectLst>
                <a:outerShdw blurRad="38100" dist="38100" dir="2700000" algn="tl">
                  <a:srgbClr val="000000">
                    <a:alpha val="43137"/>
                  </a:srgbClr>
                </a:outerShdw>
              </a:effectLst>
            </a:endParaRPr>
          </a:p>
        </p:txBody>
      </p:sp>
      <p:pic>
        <p:nvPicPr>
          <p:cNvPr id="17" name="図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385" y="576943"/>
            <a:ext cx="6572250" cy="3829050"/>
          </a:xfrm>
          <a:prstGeom prst="rect">
            <a:avLst/>
          </a:prstGeom>
          <a:noFill/>
          <a:extLst>
            <a:ext uri="{909E8E84-426E-40DD-AFC4-6F175D3DCCD1}">
              <a14:hiddenFill xmlns:a14="http://schemas.microsoft.com/office/drawing/2010/main">
                <a:solidFill>
                  <a:srgbClr val="FFFFFF"/>
                </a:solidFill>
              </a14:hiddenFill>
            </a:ext>
          </a:extLst>
        </p:spPr>
      </p:pic>
      <p:sp>
        <p:nvSpPr>
          <p:cNvPr id="10" name="正方形/長方形 9"/>
          <p:cNvSpPr/>
          <p:nvPr/>
        </p:nvSpPr>
        <p:spPr bwMode="auto">
          <a:xfrm>
            <a:off x="2329543" y="754743"/>
            <a:ext cx="834571" cy="246743"/>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smtClean="0">
              <a:ln>
                <a:noFill/>
              </a:ln>
              <a:solidFill>
                <a:schemeClr val="tx1"/>
              </a:solidFill>
              <a:effectLst/>
              <a:latin typeface="Times" charset="0"/>
              <a:ea typeface="ＭＳ 明朝" pitchFamily="17" charset="-128"/>
            </a:endParaRPr>
          </a:p>
        </p:txBody>
      </p:sp>
      <p:sp>
        <p:nvSpPr>
          <p:cNvPr id="12" name="正方形/長方形 11"/>
          <p:cNvSpPr/>
          <p:nvPr/>
        </p:nvSpPr>
        <p:spPr bwMode="auto">
          <a:xfrm>
            <a:off x="847627" y="2922489"/>
            <a:ext cx="3780972" cy="807924"/>
          </a:xfrm>
          <a:prstGeom prst="rect">
            <a:avLst/>
          </a:prstGeom>
          <a:solidFill>
            <a:srgbClr val="CECEEF">
              <a:alpha val="40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1" i="0" u="none" strike="noStrike" cap="none" normalizeH="0" baseline="0" smtClean="0">
              <a:ln>
                <a:noFill/>
              </a:ln>
              <a:solidFill>
                <a:schemeClr val="tx1"/>
              </a:solidFill>
              <a:effectLst/>
              <a:latin typeface="Times" charset="0"/>
              <a:ea typeface="ＭＳ 明朝" pitchFamily="17" charset="-128"/>
            </a:endParaRPr>
          </a:p>
        </p:txBody>
      </p:sp>
      <p:sp>
        <p:nvSpPr>
          <p:cNvPr id="20" name="Text Box 78"/>
          <p:cNvSpPr txBox="1">
            <a:spLocks noChangeArrowheads="1"/>
          </p:cNvSpPr>
          <p:nvPr/>
        </p:nvSpPr>
        <p:spPr bwMode="auto">
          <a:xfrm>
            <a:off x="3800816" y="3096021"/>
            <a:ext cx="782587" cy="461665"/>
          </a:xfrm>
          <a:prstGeom prst="rect">
            <a:avLst/>
          </a:prstGeom>
          <a:noFill/>
          <a:ln>
            <a:noFill/>
          </a:ln>
          <a:effectLst/>
        </p:spPr>
        <p:txBody>
          <a:bodyPr wrap="none">
            <a:spAutoFit/>
          </a:bodyPr>
          <a:lstStyle>
            <a:lvl1pPr defTabSz="1358900" eaLnBrk="0" hangingPunct="0">
              <a:defRPr kumimoji="1" sz="3600">
                <a:solidFill>
                  <a:schemeClr val="tx1"/>
                </a:solidFill>
                <a:latin typeface="Times" pitchFamily="18" charset="0"/>
                <a:ea typeface="ＭＳ 明朝" pitchFamily="17" charset="-128"/>
              </a:defRPr>
            </a:lvl1pPr>
            <a:lvl2pPr defTabSz="1358900" eaLnBrk="0" hangingPunct="0">
              <a:defRPr kumimoji="1" sz="3600">
                <a:solidFill>
                  <a:schemeClr val="tx1"/>
                </a:solidFill>
                <a:latin typeface="Times" pitchFamily="18" charset="0"/>
                <a:ea typeface="ＭＳ 明朝" pitchFamily="17" charset="-128"/>
              </a:defRPr>
            </a:lvl2pPr>
            <a:lvl3pPr defTabSz="1358900" eaLnBrk="0" hangingPunct="0">
              <a:defRPr kumimoji="1" sz="3600">
                <a:solidFill>
                  <a:schemeClr val="tx1"/>
                </a:solidFill>
                <a:latin typeface="Times" pitchFamily="18" charset="0"/>
                <a:ea typeface="ＭＳ 明朝" pitchFamily="17" charset="-128"/>
              </a:defRPr>
            </a:lvl3pPr>
            <a:lvl4pPr defTabSz="1358900" eaLnBrk="0" hangingPunct="0">
              <a:defRPr kumimoji="1" sz="3600">
                <a:solidFill>
                  <a:schemeClr val="tx1"/>
                </a:solidFill>
                <a:latin typeface="Times" pitchFamily="18" charset="0"/>
                <a:ea typeface="ＭＳ 明朝" pitchFamily="17" charset="-128"/>
              </a:defRPr>
            </a:lvl4pPr>
            <a:lvl5pPr defTabSz="1358900" eaLnBrk="0" hangingPunct="0">
              <a:defRPr kumimoji="1" sz="3600">
                <a:solidFill>
                  <a:schemeClr val="tx1"/>
                </a:solidFill>
                <a:latin typeface="Times" pitchFamily="18" charset="0"/>
                <a:ea typeface="ＭＳ 明朝" pitchFamily="17" charset="-128"/>
              </a:defRPr>
            </a:lvl5pPr>
            <a:lvl6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en-US" altLang="ja-JP" sz="2400" b="1" dirty="0" smtClean="0">
                <a:solidFill>
                  <a:srgbClr val="000000"/>
                </a:solidFill>
                <a:effectLst>
                  <a:outerShdw blurRad="38100" dist="38100" dir="2700000" algn="tl">
                    <a:srgbClr val="FFFFFF"/>
                  </a:outerShdw>
                </a:effectLst>
              </a:rPr>
              <a:t>B. G</a:t>
            </a:r>
          </a:p>
        </p:txBody>
      </p:sp>
      <p:sp>
        <p:nvSpPr>
          <p:cNvPr id="4" name="Text Box 78"/>
          <p:cNvSpPr txBox="1">
            <a:spLocks noChangeArrowheads="1"/>
          </p:cNvSpPr>
          <p:nvPr/>
        </p:nvSpPr>
        <p:spPr bwMode="auto">
          <a:xfrm>
            <a:off x="5799909" y="2865834"/>
            <a:ext cx="3062057" cy="1200329"/>
          </a:xfrm>
          <a:prstGeom prst="rect">
            <a:avLst/>
          </a:prstGeom>
          <a:solidFill>
            <a:srgbClr val="FFCCCC"/>
          </a:solidFill>
          <a:ln>
            <a:noFill/>
          </a:ln>
          <a:effectLst/>
        </p:spPr>
        <p:txBody>
          <a:bodyPr wrap="none">
            <a:spAutoFit/>
          </a:bodyPr>
          <a:lstStyle>
            <a:lvl1pPr defTabSz="1358900" eaLnBrk="0" hangingPunct="0">
              <a:defRPr kumimoji="1" sz="3600">
                <a:solidFill>
                  <a:schemeClr val="tx1"/>
                </a:solidFill>
                <a:latin typeface="Times" pitchFamily="18" charset="0"/>
                <a:ea typeface="ＭＳ 明朝" pitchFamily="17" charset="-128"/>
              </a:defRPr>
            </a:lvl1pPr>
            <a:lvl2pPr defTabSz="1358900" eaLnBrk="0" hangingPunct="0">
              <a:defRPr kumimoji="1" sz="3600">
                <a:solidFill>
                  <a:schemeClr val="tx1"/>
                </a:solidFill>
                <a:latin typeface="Times" pitchFamily="18" charset="0"/>
                <a:ea typeface="ＭＳ 明朝" pitchFamily="17" charset="-128"/>
              </a:defRPr>
            </a:lvl2pPr>
            <a:lvl3pPr defTabSz="1358900" eaLnBrk="0" hangingPunct="0">
              <a:defRPr kumimoji="1" sz="3600">
                <a:solidFill>
                  <a:schemeClr val="tx1"/>
                </a:solidFill>
                <a:latin typeface="Times" pitchFamily="18" charset="0"/>
                <a:ea typeface="ＭＳ 明朝" pitchFamily="17" charset="-128"/>
              </a:defRPr>
            </a:lvl3pPr>
            <a:lvl4pPr defTabSz="1358900" eaLnBrk="0" hangingPunct="0">
              <a:defRPr kumimoji="1" sz="3600">
                <a:solidFill>
                  <a:schemeClr val="tx1"/>
                </a:solidFill>
                <a:latin typeface="Times" pitchFamily="18" charset="0"/>
                <a:ea typeface="ＭＳ 明朝" pitchFamily="17" charset="-128"/>
              </a:defRPr>
            </a:lvl4pPr>
            <a:lvl5pPr defTabSz="1358900" eaLnBrk="0" hangingPunct="0">
              <a:defRPr kumimoji="1" sz="3600">
                <a:solidFill>
                  <a:schemeClr val="tx1"/>
                </a:solidFill>
                <a:latin typeface="Times" pitchFamily="18" charset="0"/>
                <a:ea typeface="ＭＳ 明朝" pitchFamily="17" charset="-128"/>
              </a:defRPr>
            </a:lvl5pPr>
            <a:lvl6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6pPr>
            <a:lvl7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7pPr>
            <a:lvl8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8pPr>
            <a:lvl9pPr defTabSz="1358900" eaLnBrk="0" fontAlgn="base" hangingPunct="0">
              <a:spcBef>
                <a:spcPct val="0"/>
              </a:spcBef>
              <a:spcAft>
                <a:spcPct val="0"/>
              </a:spcAft>
              <a:defRPr kumimoji="1" sz="3600">
                <a:solidFill>
                  <a:schemeClr val="tx1"/>
                </a:solidFill>
                <a:latin typeface="Times" pitchFamily="18" charset="0"/>
                <a:ea typeface="ＭＳ 明朝" pitchFamily="17" charset="-128"/>
              </a:defRPr>
            </a:lvl9pPr>
          </a:lstStyle>
          <a:p>
            <a:pPr eaLnBrk="1" hangingPunct="1">
              <a:defRPr/>
            </a:pPr>
            <a:r>
              <a:rPr lang="ja-JP" altLang="en-US" sz="2400" b="1" dirty="0" smtClean="0">
                <a:solidFill>
                  <a:srgbClr val="000000"/>
                </a:solidFill>
                <a:effectLst>
                  <a:outerShdw blurRad="38100" dist="38100" dir="2700000" algn="tl">
                    <a:srgbClr val="FFFFFF"/>
                  </a:outerShdw>
                </a:effectLst>
              </a:rPr>
              <a:t>事故</a:t>
            </a:r>
            <a:r>
              <a:rPr lang="ja-JP" altLang="en-US" sz="2400" b="1" dirty="0">
                <a:solidFill>
                  <a:srgbClr val="000000"/>
                </a:solidFill>
                <a:effectLst>
                  <a:outerShdw blurRad="38100" dist="38100" dir="2700000" algn="tl">
                    <a:srgbClr val="FFFFFF"/>
                  </a:outerShdw>
                </a:effectLst>
              </a:rPr>
              <a:t>前</a:t>
            </a:r>
            <a:r>
              <a:rPr lang="ja-JP" altLang="en-US" sz="2400" b="1" dirty="0" smtClean="0">
                <a:solidFill>
                  <a:srgbClr val="000000"/>
                </a:solidFill>
                <a:effectLst>
                  <a:outerShdw blurRad="38100" dist="38100" dir="2700000" algn="tl">
                    <a:srgbClr val="FFFFFF"/>
                  </a:outerShdw>
                </a:effectLst>
              </a:rPr>
              <a:t>のデータより</a:t>
            </a:r>
            <a:endParaRPr lang="en-US" altLang="ja-JP" sz="2400" b="1" dirty="0" smtClean="0">
              <a:solidFill>
                <a:srgbClr val="000000"/>
              </a:solidFill>
              <a:effectLst>
                <a:outerShdw blurRad="38100" dist="38100" dir="2700000" algn="tl">
                  <a:srgbClr val="FFFFFF"/>
                </a:outerShdw>
              </a:effectLst>
            </a:endParaRPr>
          </a:p>
          <a:p>
            <a:pPr eaLnBrk="1" hangingPunct="1">
              <a:defRPr/>
            </a:pPr>
            <a:r>
              <a:rPr lang="en-US" altLang="ja-JP" sz="2400" b="1" dirty="0" smtClean="0">
                <a:solidFill>
                  <a:srgbClr val="000000"/>
                </a:solidFill>
                <a:effectLst>
                  <a:outerShdw blurRad="38100" dist="38100" dir="2700000" algn="tl">
                    <a:srgbClr val="FFFFFF"/>
                  </a:outerShdw>
                </a:effectLst>
              </a:rPr>
              <a:t>B. G.</a:t>
            </a:r>
            <a:r>
              <a:rPr lang="ja-JP" altLang="en-US" sz="2400" b="1" dirty="0" smtClean="0">
                <a:solidFill>
                  <a:srgbClr val="000000"/>
                </a:solidFill>
                <a:effectLst>
                  <a:outerShdw blurRad="38100" dist="38100" dir="2700000" algn="tl">
                    <a:srgbClr val="FFFFFF"/>
                  </a:outerShdw>
                </a:effectLst>
              </a:rPr>
              <a:t>推定：</a:t>
            </a:r>
            <a:endParaRPr lang="en-US" altLang="ja-JP" sz="2400" b="1" dirty="0" smtClean="0">
              <a:solidFill>
                <a:srgbClr val="000000"/>
              </a:solidFill>
              <a:effectLst>
                <a:outerShdw blurRad="38100" dist="38100" dir="2700000" algn="tl">
                  <a:srgbClr val="FFFFFF"/>
                </a:outerShdw>
              </a:effectLst>
            </a:endParaRPr>
          </a:p>
          <a:p>
            <a:pPr eaLnBrk="1" hangingPunct="1">
              <a:defRPr/>
            </a:pPr>
            <a:r>
              <a:rPr lang="en-US" altLang="ja-JP" sz="2400" b="1" dirty="0" smtClean="0">
                <a:solidFill>
                  <a:srgbClr val="000000"/>
                </a:solidFill>
                <a:effectLst>
                  <a:outerShdw blurRad="38100" dist="38100" dir="2700000" algn="tl">
                    <a:srgbClr val="FFFFFF"/>
                  </a:outerShdw>
                </a:effectLst>
              </a:rPr>
              <a:t>4.1×10</a:t>
            </a:r>
            <a:r>
              <a:rPr lang="en-US" altLang="ja-JP" sz="2400" b="1" baseline="30000" dirty="0" smtClean="0">
                <a:solidFill>
                  <a:srgbClr val="000000"/>
                </a:solidFill>
                <a:effectLst>
                  <a:outerShdw blurRad="38100" dist="38100" dir="2700000" algn="tl">
                    <a:srgbClr val="FFFFFF"/>
                  </a:outerShdw>
                </a:effectLst>
              </a:rPr>
              <a:t>8 </a:t>
            </a:r>
            <a:r>
              <a:rPr lang="en-US" altLang="ja-JP" sz="2400" b="1" dirty="0" smtClean="0">
                <a:solidFill>
                  <a:srgbClr val="000000"/>
                </a:solidFill>
                <a:effectLst>
                  <a:outerShdw blurRad="38100" dist="38100" dir="2700000" algn="tl">
                    <a:srgbClr val="FFFFFF"/>
                  </a:outerShdw>
                </a:effectLst>
              </a:rPr>
              <a:t>atoms/g</a:t>
            </a:r>
            <a:r>
              <a:rPr lang="ja-JP" altLang="en-US" sz="2400" b="1" dirty="0">
                <a:solidFill>
                  <a:srgbClr val="000000"/>
                </a:solidFill>
                <a:effectLst>
                  <a:outerShdw blurRad="38100" dist="38100" dir="2700000" algn="tl">
                    <a:srgbClr val="FFFFFF"/>
                  </a:outerShdw>
                </a:effectLst>
              </a:rPr>
              <a:t>以下</a:t>
            </a:r>
            <a:endParaRPr lang="en-US" altLang="ja-JP" sz="2400" b="1" dirty="0" smtClean="0">
              <a:solidFill>
                <a:srgbClr val="000000"/>
              </a:solidFill>
              <a:effectLst>
                <a:outerShdw blurRad="38100" dist="38100" dir="2700000" algn="tl">
                  <a:srgbClr val="FFFFFF"/>
                </a:outerShdw>
              </a:effectLst>
            </a:endParaRPr>
          </a:p>
        </p:txBody>
      </p:sp>
      <p:cxnSp>
        <p:nvCxnSpPr>
          <p:cNvPr id="31750" name="直線矢印コネクタ 3"/>
          <p:cNvCxnSpPr>
            <a:cxnSpLocks noChangeShapeType="1"/>
          </p:cNvCxnSpPr>
          <p:nvPr/>
        </p:nvCxnSpPr>
        <p:spPr bwMode="auto">
          <a:xfrm flipH="1">
            <a:off x="4724398" y="2930956"/>
            <a:ext cx="1017454" cy="0"/>
          </a:xfrm>
          <a:prstGeom prst="straightConnector1">
            <a:avLst/>
          </a:prstGeom>
          <a:noFill/>
          <a:ln w="28575" algn="ctr">
            <a:solidFill>
              <a:srgbClr val="C00000"/>
            </a:solidFill>
            <a:round/>
            <a:headEnd/>
            <a:tailEnd type="arrow" w="med" len="med"/>
          </a:ln>
          <a:extLst>
            <a:ext uri="{909E8E84-426E-40DD-AFC4-6F175D3DCCD1}">
              <a14:hiddenFill xmlns:a14="http://schemas.microsoft.com/office/drawing/2010/main">
                <a:noFill/>
              </a14:hiddenFill>
            </a:ext>
          </a:extLst>
        </p:spPr>
      </p:cxnSp>
      <p:sp>
        <p:nvSpPr>
          <p:cNvPr id="21" name="正方形/長方形 6"/>
          <p:cNvSpPr>
            <a:spLocks noChangeArrowheads="1"/>
          </p:cNvSpPr>
          <p:nvPr/>
        </p:nvSpPr>
        <p:spPr bwMode="auto">
          <a:xfrm>
            <a:off x="5673817" y="2422613"/>
            <a:ext cx="35572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1600" dirty="0" smtClean="0">
                <a:solidFill>
                  <a:schemeClr val="tx1"/>
                </a:solidFill>
              </a:rPr>
              <a:t>(</a:t>
            </a:r>
            <a:r>
              <a:rPr lang="en-US" altLang="ja-JP" sz="1600" baseline="30000" dirty="0" smtClean="0">
                <a:solidFill>
                  <a:schemeClr val="tx1"/>
                </a:solidFill>
              </a:rPr>
              <a:t>129</a:t>
            </a:r>
            <a:r>
              <a:rPr lang="en-US" altLang="ja-JP" sz="1600" dirty="0" smtClean="0">
                <a:solidFill>
                  <a:schemeClr val="tx1"/>
                </a:solidFill>
              </a:rPr>
              <a:t>I</a:t>
            </a:r>
            <a:r>
              <a:rPr lang="ja-JP" altLang="ja-JP" sz="1600" dirty="0" smtClean="0">
                <a:solidFill>
                  <a:schemeClr val="tx1"/>
                </a:solidFill>
              </a:rPr>
              <a:t>バックグランド</a:t>
            </a:r>
            <a:r>
              <a:rPr lang="ja-JP" altLang="en-US" sz="1600" dirty="0" smtClean="0">
                <a:solidFill>
                  <a:schemeClr val="tx1"/>
                </a:solidFill>
              </a:rPr>
              <a:t>範囲の</a:t>
            </a:r>
            <a:r>
              <a:rPr lang="en-US" altLang="ja-JP" sz="1600" dirty="0" smtClean="0">
                <a:solidFill>
                  <a:schemeClr val="tx1"/>
                </a:solidFill>
              </a:rPr>
              <a:t>10</a:t>
            </a:r>
            <a:r>
              <a:rPr lang="ja-JP" altLang="en-US" sz="1600" dirty="0" smtClean="0">
                <a:solidFill>
                  <a:schemeClr val="tx1"/>
                </a:solidFill>
              </a:rPr>
              <a:t>点を除く</a:t>
            </a:r>
            <a:r>
              <a:rPr lang="en-US" altLang="ja-JP" sz="1600" dirty="0" smtClean="0">
                <a:solidFill>
                  <a:schemeClr val="tx1"/>
                </a:solidFill>
              </a:rPr>
              <a:t>)</a:t>
            </a:r>
            <a:endParaRPr lang="ja-JP" altLang="en-US" sz="1600" dirty="0" smtClean="0">
              <a:solidFill>
                <a:schemeClr val="tx1"/>
              </a:solidFill>
            </a:endParaRPr>
          </a:p>
        </p:txBody>
      </p:sp>
    </p:spTree>
    <p:extLst>
      <p:ext uri="{BB962C8B-B14F-4D97-AF65-F5344CB8AC3E}">
        <p14:creationId xmlns:p14="http://schemas.microsoft.com/office/powerpoint/2010/main" val="419781432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31750"/>
                                        </p:tgtEl>
                                        <p:attrNameLst>
                                          <p:attrName>style.visibility</p:attrName>
                                        </p:attrNameLst>
                                      </p:cBhvr>
                                      <p:to>
                                        <p:strVal val="visible"/>
                                      </p:to>
                                    </p:set>
                                    <p:animEffect transition="in" filter="fade">
                                      <p:cBhvr>
                                        <p:cTn id="18" dur="500"/>
                                        <p:tgtEl>
                                          <p:spTgt spid="3175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16" grpId="0" animBg="1"/>
      <p:bldP spid="12" grpId="0" animBg="1"/>
      <p:bldP spid="20" grpId="0"/>
      <p:bldP spid="4" grpId="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正方形/長方形 4"/>
          <p:cNvSpPr>
            <a:spLocks noChangeArrowheads="1"/>
          </p:cNvSpPr>
          <p:nvPr/>
        </p:nvSpPr>
        <p:spPr bwMode="auto">
          <a:xfrm>
            <a:off x="42728" y="611215"/>
            <a:ext cx="9067088" cy="6124754"/>
          </a:xfrm>
          <a:prstGeom prst="rect">
            <a:avLst/>
          </a:prstGeom>
          <a:solidFill>
            <a:srgbClr val="FFFFCC"/>
          </a:solidFill>
          <a:ln>
            <a:noFill/>
          </a:ln>
          <a:extLst/>
        </p:spPr>
        <p:txBody>
          <a:bodyPr wrap="square">
            <a:spAutoFit/>
          </a:bodyPr>
          <a:lstStyle/>
          <a:p>
            <a:pPr>
              <a:defRPr/>
            </a:pPr>
            <a:r>
              <a:rPr lang="ja-JP" altLang="en-US"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福島県東部地域のヨウ素</a:t>
            </a:r>
            <a:r>
              <a:rPr lang="en-US" altLang="ja-JP"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129</a:t>
            </a:r>
            <a:r>
              <a:rPr lang="ja-JP" altLang="en-US"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分布</a:t>
            </a:r>
            <a:endParaRPr lang="en-US" altLang="ja-JP" sz="2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a:defRPr/>
            </a:pPr>
            <a:endParaRPr lang="en-US" altLang="ja-JP" sz="800" b="1" dirty="0" smtClean="0">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p>
            <a:pPr marL="457200" indent="-457200">
              <a:buFontTx/>
              <a:buAutoNum type="arabicPeriod"/>
              <a:defRPr/>
            </a:pPr>
            <a:r>
              <a:rPr lang="ja-JP" altLang="en-US" sz="2800" b="1" dirty="0" smtClean="0">
                <a:solidFill>
                  <a:schemeClr val="tx1"/>
                </a:solidFill>
              </a:rPr>
              <a:t>原発事故前</a:t>
            </a:r>
            <a:r>
              <a:rPr lang="ja-JP" altLang="en-US" sz="2800" b="1" dirty="0">
                <a:solidFill>
                  <a:schemeClr val="tx1"/>
                </a:solidFill>
              </a:rPr>
              <a:t>の</a:t>
            </a:r>
            <a:r>
              <a:rPr lang="en-US" altLang="ja-JP" sz="2800" b="1" baseline="30000" dirty="0">
                <a:solidFill>
                  <a:schemeClr val="tx1"/>
                </a:solidFill>
              </a:rPr>
              <a:t>129</a:t>
            </a:r>
            <a:r>
              <a:rPr lang="en-US" altLang="ja-JP" sz="2800" b="1" dirty="0">
                <a:solidFill>
                  <a:schemeClr val="tx1"/>
                </a:solidFill>
              </a:rPr>
              <a:t>I</a:t>
            </a:r>
            <a:r>
              <a:rPr lang="ja-JP" altLang="en-US" sz="2800" b="1" dirty="0">
                <a:solidFill>
                  <a:schemeClr val="tx1"/>
                </a:solidFill>
              </a:rPr>
              <a:t>存在量は無視できず、</a:t>
            </a:r>
            <a:r>
              <a:rPr lang="en-US" altLang="ja-JP" sz="2800" b="1" baseline="30000" dirty="0">
                <a:solidFill>
                  <a:schemeClr val="tx1"/>
                </a:solidFill>
              </a:rPr>
              <a:t>129</a:t>
            </a:r>
            <a:r>
              <a:rPr lang="en-US" altLang="ja-JP" sz="2800" b="1" dirty="0">
                <a:solidFill>
                  <a:schemeClr val="tx1"/>
                </a:solidFill>
              </a:rPr>
              <a:t>I</a:t>
            </a:r>
            <a:r>
              <a:rPr lang="ja-JP" altLang="en-US" sz="2800" b="1" dirty="0">
                <a:solidFill>
                  <a:schemeClr val="tx1"/>
                </a:solidFill>
              </a:rPr>
              <a:t>バックグランド評価が重要となる</a:t>
            </a:r>
            <a:r>
              <a:rPr lang="ja-JP" altLang="en-US" sz="2800" b="1" dirty="0" smtClean="0">
                <a:solidFill>
                  <a:schemeClr val="tx1"/>
                </a:solidFill>
              </a:rPr>
              <a:t>。</a:t>
            </a:r>
            <a:endParaRPr lang="en-US" altLang="ja-JP" sz="2800" b="1" dirty="0" smtClean="0">
              <a:solidFill>
                <a:schemeClr val="tx1"/>
              </a:solidFill>
            </a:endParaRPr>
          </a:p>
          <a:p>
            <a:pPr>
              <a:defRPr/>
            </a:pP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事故前の福島第一原発周辺の</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  </a:t>
            </a:r>
            <a:endParaRPr lang="en-US" altLang="ja-JP" sz="28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平均：　</a:t>
            </a:r>
            <a:r>
              <a:rPr lang="en-US" altLang="ja-JP" sz="2800" b="1" dirty="0" smtClean="0">
                <a:solidFill>
                  <a:schemeClr val="tx1"/>
                </a:solidFill>
                <a:latin typeface="Times New Roman" pitchFamily="18" charset="0"/>
                <a:cs typeface="Times New Roman" pitchFamily="18" charset="0"/>
              </a:rPr>
              <a:t>	</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濃度： </a:t>
            </a:r>
            <a:r>
              <a:rPr lang="en-US" altLang="ja-JP" sz="2800" b="1" dirty="0" smtClean="0">
                <a:solidFill>
                  <a:schemeClr val="tx1"/>
                </a:solidFill>
                <a:latin typeface="Times New Roman" pitchFamily="18" charset="0"/>
                <a:cs typeface="Times New Roman" pitchFamily="18" charset="0"/>
              </a:rPr>
              <a:t>(2.7 </a:t>
            </a:r>
            <a:r>
              <a:rPr lang="en-US" altLang="ja-JP" sz="2800" b="1" dirty="0" smtClean="0">
                <a:solidFill>
                  <a:schemeClr val="tx1"/>
                </a:solidFill>
                <a:latin typeface="Symbol" pitchFamily="18" charset="2"/>
                <a:cs typeface="Times New Roman" pitchFamily="18" charset="0"/>
              </a:rPr>
              <a:t> </a:t>
            </a:r>
            <a:r>
              <a:rPr lang="en-US" altLang="ja-JP" sz="2800" b="1" dirty="0" smtClean="0">
                <a:solidFill>
                  <a:schemeClr val="tx1"/>
                </a:solidFill>
                <a:latin typeface="Times New Roman" pitchFamily="18" charset="0"/>
                <a:cs typeface="Times New Roman" pitchFamily="18" charset="0"/>
              </a:rPr>
              <a:t>1.4)×10</a:t>
            </a:r>
            <a:r>
              <a:rPr lang="en-US" altLang="ja-JP" sz="2800" b="1" baseline="30000" dirty="0" smtClean="0">
                <a:solidFill>
                  <a:schemeClr val="tx1"/>
                </a:solidFill>
                <a:latin typeface="Times New Roman" pitchFamily="18" charset="0"/>
                <a:cs typeface="Times New Roman" pitchFamily="18" charset="0"/>
              </a:rPr>
              <a:t>8</a:t>
            </a:r>
            <a:r>
              <a:rPr lang="en-US" altLang="ja-JP" sz="2800" b="1" dirty="0" smtClean="0">
                <a:solidFill>
                  <a:schemeClr val="tx1"/>
                </a:solidFill>
                <a:latin typeface="Times New Roman" pitchFamily="18" charset="0"/>
                <a:cs typeface="Times New Roman" pitchFamily="18" charset="0"/>
              </a:rPr>
              <a:t> atoms/g</a:t>
            </a:r>
            <a:endParaRPr lang="en-US" altLang="ja-JP" sz="28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		</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表面密度：</a:t>
            </a:r>
            <a:r>
              <a:rPr lang="en-US" altLang="ja-JP" sz="2800" b="1" dirty="0">
                <a:solidFill>
                  <a:schemeClr val="tx1"/>
                </a:solidFill>
                <a:latin typeface="Times New Roman" pitchFamily="18" charset="0"/>
                <a:cs typeface="Times New Roman" pitchFamily="18" charset="0"/>
              </a:rPr>
              <a:t>~</a:t>
            </a:r>
            <a:r>
              <a:rPr lang="en-US" altLang="ja-JP" sz="2800" b="1" dirty="0" smtClean="0">
                <a:solidFill>
                  <a:schemeClr val="tx1"/>
                </a:solidFill>
                <a:latin typeface="Times New Roman" pitchFamily="18" charset="0"/>
                <a:cs typeface="Times New Roman" pitchFamily="18" charset="0"/>
              </a:rPr>
              <a:t>1.1×10</a:t>
            </a:r>
            <a:r>
              <a:rPr lang="en-US" altLang="ja-JP" sz="2800" b="1" baseline="30000" dirty="0" smtClean="0">
                <a:solidFill>
                  <a:schemeClr val="tx1"/>
                </a:solidFill>
                <a:latin typeface="Times New Roman" pitchFamily="18" charset="0"/>
                <a:cs typeface="Times New Roman" pitchFamily="18" charset="0"/>
              </a:rPr>
              <a:t>-2</a:t>
            </a:r>
            <a:r>
              <a:rPr lang="en-US" altLang="ja-JP" sz="2800" b="1" dirty="0" smtClean="0">
                <a:solidFill>
                  <a:schemeClr val="tx1"/>
                </a:solidFill>
                <a:latin typeface="Times New Roman" pitchFamily="18" charset="0"/>
                <a:cs typeface="Times New Roman" pitchFamily="18" charset="0"/>
              </a:rPr>
              <a:t> </a:t>
            </a:r>
            <a:r>
              <a:rPr lang="en-US" altLang="ja-JP" sz="2800" b="1" dirty="0" err="1" smtClean="0">
                <a:solidFill>
                  <a:schemeClr val="tx1"/>
                </a:solidFill>
                <a:latin typeface="Times New Roman" pitchFamily="18" charset="0"/>
                <a:cs typeface="Times New Roman" pitchFamily="18" charset="0"/>
              </a:rPr>
              <a:t>Bq</a:t>
            </a:r>
            <a:r>
              <a:rPr lang="en-US" altLang="ja-JP" sz="2800" b="1" dirty="0" smtClean="0">
                <a:solidFill>
                  <a:schemeClr val="tx1"/>
                </a:solidFill>
                <a:latin typeface="Times New Roman" pitchFamily="18" charset="0"/>
                <a:cs typeface="Times New Roman" pitchFamily="18" charset="0"/>
              </a:rPr>
              <a:t>/m</a:t>
            </a:r>
            <a:r>
              <a:rPr lang="en-US" altLang="ja-JP" sz="2800" b="1" baseline="30000" dirty="0" smtClean="0">
                <a:solidFill>
                  <a:schemeClr val="tx1"/>
                </a:solidFill>
                <a:latin typeface="Times New Roman" pitchFamily="18" charset="0"/>
                <a:cs typeface="Times New Roman" pitchFamily="18" charset="0"/>
              </a:rPr>
              <a:t>2</a:t>
            </a:r>
          </a:p>
          <a:p>
            <a:pPr>
              <a:defRPr/>
            </a:pPr>
            <a:r>
              <a:rPr lang="en-US" altLang="ja-JP" sz="2800" b="1" baseline="30000"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B.G.</a:t>
            </a:r>
            <a:r>
              <a:rPr lang="ja-JP" altLang="en-US" sz="2800" b="1" dirty="0" smtClean="0">
                <a:solidFill>
                  <a:schemeClr val="tx1"/>
                </a:solidFill>
                <a:latin typeface="Times New Roman" pitchFamily="18" charset="0"/>
                <a:cs typeface="Times New Roman" pitchFamily="18" charset="0"/>
              </a:rPr>
              <a:t>範囲　</a:t>
            </a:r>
            <a:r>
              <a:rPr lang="en-US" altLang="ja-JP" sz="2800" b="1" dirty="0" smtClean="0">
                <a:solidFill>
                  <a:schemeClr val="tx1"/>
                </a:solidFill>
              </a:rPr>
              <a:t>4.1×10</a:t>
            </a:r>
            <a:r>
              <a:rPr lang="en-US" altLang="ja-JP" sz="2800" b="1" baseline="30000" dirty="0" smtClean="0">
                <a:solidFill>
                  <a:schemeClr val="tx1"/>
                </a:solidFill>
              </a:rPr>
              <a:t>8</a:t>
            </a:r>
            <a:r>
              <a:rPr lang="en-US" altLang="ja-JP" sz="2800" b="1" dirty="0" smtClean="0">
                <a:solidFill>
                  <a:schemeClr val="tx1"/>
                </a:solidFill>
              </a:rPr>
              <a:t> atoms/g</a:t>
            </a:r>
            <a:r>
              <a:rPr lang="ja-JP" altLang="en-US" sz="2800" b="1" dirty="0" smtClean="0">
                <a:solidFill>
                  <a:schemeClr val="tx1"/>
                </a:solidFill>
              </a:rPr>
              <a:t>　</a:t>
            </a:r>
            <a:r>
              <a:rPr lang="en-US" altLang="ja-JP" sz="2800" b="1" dirty="0" smtClean="0">
                <a:solidFill>
                  <a:schemeClr val="tx1"/>
                </a:solidFill>
              </a:rPr>
              <a:t>(+1σ)</a:t>
            </a:r>
            <a:r>
              <a:rPr lang="ja-JP" altLang="en-US" sz="2800" b="1" dirty="0" smtClean="0">
                <a:solidFill>
                  <a:schemeClr val="tx1"/>
                </a:solidFill>
              </a:rPr>
              <a:t>以下</a:t>
            </a:r>
            <a:r>
              <a:rPr lang="ja-JP" altLang="en-US" sz="2800" b="1" dirty="0" smtClean="0">
                <a:solidFill>
                  <a:srgbClr val="000000"/>
                </a:solidFill>
              </a:rPr>
              <a:t>　</a:t>
            </a:r>
            <a:endParaRPr lang="en-US" altLang="ja-JP" sz="2800" b="1" dirty="0" smtClean="0">
              <a:solidFill>
                <a:srgbClr val="000000"/>
              </a:solidFill>
            </a:endParaRPr>
          </a:p>
          <a:p>
            <a:pPr>
              <a:defRPr/>
            </a:pPr>
            <a:endParaRPr lang="en-US" altLang="ja-JP" sz="10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2.</a:t>
            </a:r>
            <a:r>
              <a:rPr lang="ja-JP" altLang="en-US" sz="2800" b="1" dirty="0">
                <a:solidFill>
                  <a:schemeClr val="tx1"/>
                </a:solidFill>
                <a:latin typeface="Times New Roman" pitchFamily="18" charset="0"/>
                <a:cs typeface="Times New Roman" pitchFamily="18" charset="0"/>
              </a:rPr>
              <a:t>　</a:t>
            </a:r>
            <a:r>
              <a:rPr lang="en-US" altLang="ja-JP" sz="2800" b="1" baseline="30000" dirty="0" smtClean="0">
                <a:solidFill>
                  <a:schemeClr val="tx1"/>
                </a:solidFill>
                <a:latin typeface="Times New Roman" pitchFamily="18" charset="0"/>
                <a:cs typeface="Times New Roman" pitchFamily="18" charset="0"/>
              </a:rPr>
              <a:t>129</a:t>
            </a:r>
            <a:r>
              <a:rPr lang="en-US" altLang="ja-JP" sz="2800" b="1" dirty="0" smtClean="0">
                <a:solidFill>
                  <a:schemeClr val="tx1"/>
                </a:solidFill>
                <a:latin typeface="Times New Roman" pitchFamily="18" charset="0"/>
                <a:cs typeface="Times New Roman" pitchFamily="18" charset="0"/>
              </a:rPr>
              <a:t>I/</a:t>
            </a:r>
            <a:r>
              <a:rPr lang="en-US" altLang="ja-JP" sz="2800" b="1" baseline="30000" dirty="0" smtClean="0">
                <a:solidFill>
                  <a:schemeClr val="tx1"/>
                </a:solidFill>
                <a:latin typeface="Times New Roman" pitchFamily="18" charset="0"/>
                <a:cs typeface="Times New Roman" pitchFamily="18" charset="0"/>
              </a:rPr>
              <a:t>131</a:t>
            </a:r>
            <a:r>
              <a:rPr lang="en-US" altLang="ja-JP" sz="2800" b="1" dirty="0" smtClean="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比</a:t>
            </a:r>
            <a:r>
              <a:rPr lang="en-US" altLang="ja-JP" sz="2800" b="1" dirty="0" smtClean="0">
                <a:solidFill>
                  <a:schemeClr val="tx1"/>
                </a:solidFill>
                <a:latin typeface="Times New Roman" pitchFamily="18" charset="0"/>
                <a:cs typeface="Times New Roman" pitchFamily="18" charset="0"/>
              </a:rPr>
              <a:t> (</a:t>
            </a:r>
            <a:r>
              <a:rPr lang="en-US" altLang="ja-JP" sz="2800" b="1" dirty="0">
                <a:solidFill>
                  <a:schemeClr val="tx1"/>
                </a:solidFill>
                <a:latin typeface="Times New Roman" pitchFamily="18" charset="0"/>
                <a:cs typeface="Times New Roman" pitchFamily="18" charset="0"/>
              </a:rPr>
              <a:t>atoms/g) </a:t>
            </a:r>
            <a:r>
              <a:rPr lang="en-US" altLang="ja-JP" sz="2800" b="1" dirty="0" smtClean="0">
                <a:solidFill>
                  <a:schemeClr val="tx1"/>
                </a:solidFill>
                <a:latin typeface="Times New Roman" pitchFamily="18" charset="0"/>
                <a:cs typeface="Times New Roman" pitchFamily="18" charset="0"/>
              </a:rPr>
              <a:t>:</a:t>
            </a:r>
            <a:r>
              <a:rPr lang="ja-JP" altLang="en-US" sz="2800" b="1" dirty="0" smtClean="0">
                <a:solidFill>
                  <a:schemeClr val="tx1"/>
                </a:solidFill>
                <a:latin typeface="Times New Roman" pitchFamily="18" charset="0"/>
                <a:cs typeface="Times New Roman" pitchFamily="18" charset="0"/>
              </a:rPr>
              <a:t>　</a:t>
            </a:r>
            <a:r>
              <a:rPr lang="en-US" altLang="ja-JP" sz="2800" b="1" dirty="0">
                <a:solidFill>
                  <a:schemeClr val="tx1"/>
                </a:solidFill>
              </a:rPr>
              <a:t>25.6 ± </a:t>
            </a:r>
            <a:r>
              <a:rPr lang="en-US" altLang="ja-JP" sz="2800" b="1" dirty="0" smtClean="0">
                <a:solidFill>
                  <a:schemeClr val="tx1"/>
                </a:solidFill>
              </a:rPr>
              <a:t>5.8</a:t>
            </a:r>
            <a:r>
              <a:rPr lang="ja-JP" altLang="en-US" sz="2800" b="1" dirty="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(11 </a:t>
            </a:r>
            <a:r>
              <a:rPr lang="en-US" altLang="ja-JP" sz="2800" b="1" dirty="0">
                <a:solidFill>
                  <a:schemeClr val="tx1"/>
                </a:solidFill>
                <a:latin typeface="Times New Roman" pitchFamily="18" charset="0"/>
                <a:cs typeface="Times New Roman" pitchFamily="18" charset="0"/>
              </a:rPr>
              <a:t>March </a:t>
            </a:r>
            <a:r>
              <a:rPr lang="en-US" altLang="ja-JP" sz="2800" b="1" dirty="0" smtClean="0">
                <a:solidFill>
                  <a:schemeClr val="tx1"/>
                </a:solidFill>
                <a:latin typeface="Times New Roman" pitchFamily="18" charset="0"/>
                <a:cs typeface="Times New Roman" pitchFamily="18" charset="0"/>
              </a:rPr>
              <a:t>2011)</a:t>
            </a:r>
            <a:endParaRPr lang="en-US" altLang="ja-JP" sz="2800" b="1" dirty="0">
              <a:solidFill>
                <a:schemeClr val="tx1"/>
              </a:solidFill>
              <a:latin typeface="Times New Roman" pitchFamily="18" charset="0"/>
              <a:cs typeface="Times New Roman" pitchFamily="18" charset="0"/>
            </a:endParaRPr>
          </a:p>
          <a:p>
            <a:pPr>
              <a:defRPr/>
            </a:pPr>
            <a:r>
              <a:rPr lang="ja-JP" altLang="en-US" sz="2800" b="1" dirty="0">
                <a:solidFill>
                  <a:schemeClr val="tx1"/>
                </a:solidFill>
                <a:latin typeface="Times New Roman" pitchFamily="18" charset="0"/>
                <a:cs typeface="Times New Roman" pitchFamily="18" charset="0"/>
              </a:rPr>
              <a:t>　</a:t>
            </a: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a:t>
            </a:r>
            <a:r>
              <a:rPr lang="en-US" altLang="ja-JP" sz="2800" b="1" dirty="0" smtClean="0">
                <a:solidFill>
                  <a:schemeClr val="tx1"/>
                </a:solidFill>
                <a:latin typeface="Times New Roman" pitchFamily="18" charset="0"/>
                <a:cs typeface="Times New Roman" pitchFamily="18" charset="0"/>
              </a:rPr>
              <a:t>Origen </a:t>
            </a:r>
            <a:r>
              <a:rPr lang="ja-JP" altLang="en-US" sz="2800" b="1" dirty="0" smtClean="0">
                <a:solidFill>
                  <a:schemeClr val="tx1"/>
                </a:solidFill>
                <a:latin typeface="Times New Roman" pitchFamily="18" charset="0"/>
                <a:cs typeface="Times New Roman" pitchFamily="18" charset="0"/>
              </a:rPr>
              <a:t>解析結果と矛盾しない値</a:t>
            </a:r>
            <a:r>
              <a:rPr lang="en-US" altLang="ja-JP" sz="2800" b="1" dirty="0" smtClean="0">
                <a:solidFill>
                  <a:schemeClr val="tx1"/>
                </a:solidFill>
                <a:latin typeface="Times New Roman" pitchFamily="18" charset="0"/>
                <a:cs typeface="Times New Roman" pitchFamily="18" charset="0"/>
              </a:rPr>
              <a:t>.</a:t>
            </a:r>
          </a:p>
          <a:p>
            <a:pPr>
              <a:defRPr/>
            </a:pPr>
            <a:r>
              <a:rPr lang="ja-JP" altLang="en-US"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地域別の</a:t>
            </a:r>
            <a:r>
              <a:rPr lang="en-US" altLang="ja-JP" sz="2800" b="1" baseline="30000" dirty="0">
                <a:solidFill>
                  <a:schemeClr val="tx1"/>
                </a:solidFill>
                <a:latin typeface="Times New Roman" pitchFamily="18" charset="0"/>
                <a:cs typeface="Times New Roman" pitchFamily="18" charset="0"/>
              </a:rPr>
              <a:t>129</a:t>
            </a:r>
            <a:r>
              <a:rPr lang="en-US" altLang="ja-JP" sz="2800" b="1" dirty="0">
                <a:solidFill>
                  <a:schemeClr val="tx1"/>
                </a:solidFill>
                <a:latin typeface="Times New Roman" pitchFamily="18" charset="0"/>
                <a:cs typeface="Times New Roman" pitchFamily="18" charset="0"/>
              </a:rPr>
              <a:t>I/</a:t>
            </a:r>
            <a:r>
              <a:rPr lang="en-US" altLang="ja-JP" sz="2800" b="1" baseline="30000" dirty="0">
                <a:solidFill>
                  <a:schemeClr val="tx1"/>
                </a:solidFill>
                <a:latin typeface="Times New Roman" pitchFamily="18" charset="0"/>
                <a:cs typeface="Times New Roman" pitchFamily="18" charset="0"/>
              </a:rPr>
              <a:t>131</a:t>
            </a:r>
            <a:r>
              <a:rPr lang="en-US" altLang="ja-JP" sz="2800" b="1" dirty="0">
                <a:solidFill>
                  <a:schemeClr val="tx1"/>
                </a:solidFill>
                <a:latin typeface="Times New Roman" pitchFamily="18" charset="0"/>
                <a:cs typeface="Times New Roman" pitchFamily="18" charset="0"/>
              </a:rPr>
              <a:t>I </a:t>
            </a:r>
            <a:r>
              <a:rPr lang="ja-JP" altLang="en-US" sz="2800" b="1" dirty="0" smtClean="0">
                <a:solidFill>
                  <a:schemeClr val="tx1"/>
                </a:solidFill>
                <a:latin typeface="Times New Roman" pitchFamily="18" charset="0"/>
                <a:cs typeface="Times New Roman" pitchFamily="18" charset="0"/>
              </a:rPr>
              <a:t>比から発生源の違いを推定可能？</a:t>
            </a:r>
            <a:endParaRPr lang="en-US" altLang="ja-JP" sz="2800" b="1" dirty="0">
              <a:solidFill>
                <a:schemeClr val="tx1"/>
              </a:solidFill>
              <a:latin typeface="Times New Roman" pitchFamily="18" charset="0"/>
              <a:cs typeface="Times New Roman" pitchFamily="18" charset="0"/>
            </a:endParaRPr>
          </a:p>
          <a:p>
            <a:pPr>
              <a:defRPr/>
            </a:pPr>
            <a:endParaRPr lang="en-US" altLang="ja-JP" sz="1000" b="1" dirty="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3.</a:t>
            </a:r>
            <a:r>
              <a:rPr lang="ja-JP" altLang="en-US"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今後：事故前に採取した福島第一原発</a:t>
            </a:r>
            <a:r>
              <a:rPr lang="en-US" altLang="ja-JP" sz="2800" b="1" dirty="0" smtClean="0">
                <a:solidFill>
                  <a:schemeClr val="tx1"/>
                </a:solidFill>
                <a:latin typeface="Times New Roman" pitchFamily="18" charset="0"/>
                <a:cs typeface="Times New Roman" pitchFamily="18" charset="0"/>
              </a:rPr>
              <a:t>20 </a:t>
            </a:r>
            <a:r>
              <a:rPr lang="en-US" altLang="ja-JP" sz="2800" b="1" dirty="0">
                <a:solidFill>
                  <a:schemeClr val="tx1"/>
                </a:solidFill>
                <a:latin typeface="Times New Roman" pitchFamily="18" charset="0"/>
                <a:cs typeface="Times New Roman" pitchFamily="18" charset="0"/>
              </a:rPr>
              <a:t>km</a:t>
            </a:r>
            <a:r>
              <a:rPr lang="ja-JP" altLang="en-US" sz="2800" b="1" dirty="0" smtClean="0">
                <a:solidFill>
                  <a:schemeClr val="tx1"/>
                </a:solidFill>
                <a:latin typeface="Times New Roman" pitchFamily="18" charset="0"/>
                <a:cs typeface="Times New Roman" pitchFamily="18" charset="0"/>
              </a:rPr>
              <a:t>圏内の</a:t>
            </a:r>
            <a:endParaRPr lang="en-US" altLang="ja-JP" sz="2800" b="1" dirty="0" smtClean="0">
              <a:solidFill>
                <a:schemeClr val="tx1"/>
              </a:solidFill>
              <a:latin typeface="Times New Roman" pitchFamily="18" charset="0"/>
              <a:cs typeface="Times New Roman" pitchFamily="18" charset="0"/>
            </a:endParaRPr>
          </a:p>
          <a:p>
            <a:pPr>
              <a:defRPr/>
            </a:pPr>
            <a:r>
              <a:rPr lang="ja-JP" altLang="en-US" sz="2800" b="1" dirty="0" smtClean="0">
                <a:solidFill>
                  <a:schemeClr val="tx1"/>
                </a:solidFill>
                <a:latin typeface="Times New Roman" pitchFamily="18" charset="0"/>
                <a:cs typeface="Times New Roman" pitchFamily="18" charset="0"/>
              </a:rPr>
              <a:t>　　土壌コア採取</a:t>
            </a:r>
            <a:endParaRPr lang="en-US" altLang="ja-JP" sz="2800" b="1" dirty="0" smtClean="0">
              <a:solidFill>
                <a:schemeClr val="tx1"/>
              </a:solidFill>
              <a:latin typeface="Times New Roman" pitchFamily="18" charset="0"/>
              <a:cs typeface="Times New Roman" pitchFamily="18" charset="0"/>
            </a:endParaRPr>
          </a:p>
          <a:p>
            <a:pPr>
              <a:defRPr/>
            </a:pPr>
            <a:r>
              <a:rPr lang="en-US" altLang="ja-JP" sz="2800" b="1" dirty="0">
                <a:solidFill>
                  <a:schemeClr val="tx1"/>
                </a:solidFill>
                <a:latin typeface="Times New Roman" pitchFamily="18" charset="0"/>
                <a:cs typeface="Times New Roman" pitchFamily="18" charset="0"/>
              </a:rPr>
              <a:t>	</a:t>
            </a:r>
            <a:r>
              <a:rPr lang="ja-JP" altLang="en-US" sz="2800" b="1" dirty="0" smtClean="0">
                <a:solidFill>
                  <a:schemeClr val="tx1"/>
                </a:solidFill>
                <a:latin typeface="Times New Roman" pitchFamily="18" charset="0"/>
                <a:cs typeface="Times New Roman" pitchFamily="18" charset="0"/>
              </a:rPr>
              <a:t>→　土壌中の核種移行の調査　　</a:t>
            </a:r>
            <a:endParaRPr lang="en-US" altLang="ja-JP" sz="2800" b="1" dirty="0">
              <a:solidFill>
                <a:schemeClr val="tx1"/>
              </a:solidFill>
              <a:latin typeface="Times New Roman" pitchFamily="18" charset="0"/>
              <a:cs typeface="Times New Roman" pitchFamily="18" charset="0"/>
            </a:endParaRPr>
          </a:p>
        </p:txBody>
      </p:sp>
      <p:sp>
        <p:nvSpPr>
          <p:cNvPr id="3" name="正方形/長方形 2"/>
          <p:cNvSpPr/>
          <p:nvPr/>
        </p:nvSpPr>
        <p:spPr>
          <a:xfrm>
            <a:off x="2927350" y="-20638"/>
            <a:ext cx="3051175" cy="584201"/>
          </a:xfrm>
          <a:prstGeom prst="rect">
            <a:avLst/>
          </a:prstGeom>
        </p:spPr>
        <p:txBody>
          <a:bodyPr>
            <a:spAutoFit/>
          </a:bodyPr>
          <a:lstStyle/>
          <a:p>
            <a:pPr algn="ctr">
              <a:defRPr/>
            </a:pPr>
            <a:r>
              <a:rPr lang="en-US" altLang="ja-JP" sz="3200" b="1" dirty="0">
                <a:solidFill>
                  <a:schemeClr val="tx1"/>
                </a:solidFill>
                <a:effectLst>
                  <a:outerShdw blurRad="38100" dist="38100" dir="2700000" algn="tl">
                    <a:srgbClr val="000000">
                      <a:alpha val="43137"/>
                    </a:srgbClr>
                  </a:outerShdw>
                </a:effectLst>
                <a:latin typeface="Times New Roman" pitchFamily="18" charset="0"/>
                <a:cs typeface="Times New Roman" pitchFamily="18" charset="0"/>
              </a:rPr>
              <a:t>Summary</a:t>
            </a:r>
          </a:p>
        </p:txBody>
      </p:sp>
    </p:spTree>
    <p:extLst>
      <p:ext uri="{BB962C8B-B14F-4D97-AF65-F5344CB8AC3E}">
        <p14:creationId xmlns:p14="http://schemas.microsoft.com/office/powerpoint/2010/main" val="3287769582"/>
      </p:ext>
    </p:extLst>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放射性核種</a:t>
            </a:r>
            <a:r>
              <a:rPr kumimoji="1" lang="en-US" altLang="ja-JP" baseline="30000" dirty="0" smtClean="0"/>
              <a:t>137</a:t>
            </a:r>
            <a:r>
              <a:rPr kumimoji="1" lang="en-US" altLang="ja-JP" dirty="0" smtClean="0"/>
              <a:t>Cs</a:t>
            </a:r>
            <a:r>
              <a:rPr kumimoji="1" lang="ja-JP" altLang="en-US" dirty="0" smtClean="0"/>
              <a:t>と</a:t>
            </a:r>
            <a:r>
              <a:rPr kumimoji="1" lang="ja-JP" altLang="en-US" baseline="30000" dirty="0" smtClean="0"/>
              <a:t>１２９</a:t>
            </a:r>
            <a:r>
              <a:rPr kumimoji="1" lang="en-US" altLang="ja-JP" dirty="0" smtClean="0"/>
              <a:t>I</a:t>
            </a:r>
            <a:r>
              <a:rPr kumimoji="1" lang="ja-JP" altLang="en-US" dirty="0" smtClean="0"/>
              <a:t>を</a:t>
            </a:r>
            <a:r>
              <a:rPr kumimoji="1" lang="en-US" altLang="ja-JP" dirty="0" smtClean="0"/>
              <a:t/>
            </a:r>
            <a:br>
              <a:rPr kumimoji="1" lang="en-US" altLang="ja-JP" dirty="0" smtClean="0"/>
            </a:br>
            <a:r>
              <a:rPr lang="ja-JP" altLang="en-US" dirty="0"/>
              <a:t>環境トレーサ</a:t>
            </a:r>
            <a:r>
              <a:rPr kumimoji="1" lang="ja-JP" altLang="en-US" dirty="0" smtClean="0"/>
              <a:t>と</a:t>
            </a:r>
            <a:r>
              <a:rPr lang="ja-JP" altLang="en-US" dirty="0"/>
              <a:t>する</a:t>
            </a:r>
            <a:endParaRPr kumimoji="1" lang="ja-JP" altLang="en-US" dirty="0"/>
          </a:p>
        </p:txBody>
      </p:sp>
      <p:sp>
        <p:nvSpPr>
          <p:cNvPr id="3" name="コンテンツ プレースホルダー 2"/>
          <p:cNvSpPr>
            <a:spLocks noGrp="1"/>
          </p:cNvSpPr>
          <p:nvPr>
            <p:ph idx="1"/>
          </p:nvPr>
        </p:nvSpPr>
        <p:spPr>
          <a:xfrm>
            <a:off x="457200" y="1600200"/>
            <a:ext cx="8229600" cy="4853136"/>
          </a:xfrm>
        </p:spPr>
        <p:txBody>
          <a:bodyPr>
            <a:normAutofit lnSpcReduction="10000"/>
          </a:bodyPr>
          <a:lstStyle/>
          <a:p>
            <a:r>
              <a:rPr kumimoji="1" lang="ja-JP" altLang="en-US" dirty="0" smtClean="0"/>
              <a:t>モデル地域として</a:t>
            </a:r>
            <a:endParaRPr kumimoji="1" lang="en-US" altLang="ja-JP" dirty="0" smtClean="0"/>
          </a:p>
          <a:p>
            <a:pPr lvl="1"/>
            <a:r>
              <a:rPr kumimoji="1" lang="ja-JP" altLang="en-US" dirty="0" smtClean="0"/>
              <a:t>手賀沼に流れ込んでいる大堀川</a:t>
            </a:r>
            <a:endParaRPr kumimoji="1" lang="en-US" altLang="ja-JP" dirty="0" smtClean="0"/>
          </a:p>
          <a:p>
            <a:pPr lvl="2"/>
            <a:r>
              <a:rPr lang="ja-JP" altLang="en-US" dirty="0" smtClean="0"/>
              <a:t>支流（地金堀）から</a:t>
            </a:r>
            <a:r>
              <a:rPr lang="ja-JP" altLang="en-US" dirty="0"/>
              <a:t>の</a:t>
            </a:r>
            <a:r>
              <a:rPr lang="ja-JP" altLang="en-US" dirty="0" smtClean="0"/>
              <a:t>流入</a:t>
            </a:r>
            <a:endParaRPr lang="en-US" altLang="ja-JP" dirty="0" smtClean="0"/>
          </a:p>
          <a:p>
            <a:pPr lvl="2"/>
            <a:r>
              <a:rPr kumimoji="1" lang="ja-JP" altLang="en-US" dirty="0" smtClean="0"/>
              <a:t>北千葉導水からの流入（利根川から取り込んでいる）</a:t>
            </a:r>
            <a:endParaRPr kumimoji="1" lang="en-US" altLang="ja-JP" dirty="0" smtClean="0"/>
          </a:p>
          <a:p>
            <a:pPr lvl="1"/>
            <a:r>
              <a:rPr kumimoji="1" lang="ja-JP" altLang="en-US" dirty="0" smtClean="0"/>
              <a:t>放射性セシウムは福島第１原発の影響をかなり受けている</a:t>
            </a:r>
            <a:r>
              <a:rPr kumimoji="1" lang="en-US" altLang="ja-JP" baseline="30000" dirty="0" smtClean="0"/>
              <a:t>137</a:t>
            </a:r>
            <a:r>
              <a:rPr kumimoji="1" lang="en-US" altLang="ja-JP" dirty="0" smtClean="0"/>
              <a:t>Cs</a:t>
            </a:r>
            <a:r>
              <a:rPr kumimoji="1" lang="ja-JP" altLang="en-US" dirty="0" smtClean="0"/>
              <a:t>で４０</a:t>
            </a:r>
            <a:r>
              <a:rPr kumimoji="1" lang="en-US" altLang="ja-JP" dirty="0" err="1" smtClean="0"/>
              <a:t>kBq</a:t>
            </a:r>
            <a:r>
              <a:rPr kumimoji="1" lang="en-US" altLang="ja-JP" dirty="0" smtClean="0"/>
              <a:t>/m</a:t>
            </a:r>
            <a:r>
              <a:rPr kumimoji="1" lang="en-US" altLang="ja-JP" baseline="30000" dirty="0" smtClean="0"/>
              <a:t>2</a:t>
            </a:r>
            <a:r>
              <a:rPr kumimoji="1" lang="ja-JP" altLang="en-US" dirty="0" smtClean="0"/>
              <a:t>前後の沈着があった</a:t>
            </a:r>
            <a:endParaRPr kumimoji="1" lang="en-US" altLang="ja-JP" dirty="0" smtClean="0"/>
          </a:p>
          <a:p>
            <a:pPr lvl="1"/>
            <a:r>
              <a:rPr lang="en-US" altLang="ja-JP" baseline="30000" dirty="0" smtClean="0"/>
              <a:t>129</a:t>
            </a:r>
            <a:r>
              <a:rPr lang="en-US" altLang="ja-JP" dirty="0" smtClean="0"/>
              <a:t>I</a:t>
            </a:r>
            <a:r>
              <a:rPr lang="ja-JP" altLang="en-US" dirty="0" err="1" smtClean="0"/>
              <a:t>の沈</a:t>
            </a:r>
            <a:r>
              <a:rPr lang="ja-JP" altLang="en-US" dirty="0" smtClean="0"/>
              <a:t>着量はそれまでの環境中の量と同程度と考えられる</a:t>
            </a:r>
            <a:endParaRPr lang="en-US" altLang="ja-JP" dirty="0" smtClean="0"/>
          </a:p>
          <a:p>
            <a:r>
              <a:rPr kumimoji="1" lang="ja-JP" altLang="en-US" dirty="0"/>
              <a:t>流域</a:t>
            </a:r>
            <a:r>
              <a:rPr kumimoji="1" lang="ja-JP" altLang="en-US" dirty="0" smtClean="0"/>
              <a:t>変動と経時変動</a:t>
            </a:r>
            <a:endParaRPr kumimoji="1" lang="ja-JP" altLang="en-US" dirty="0"/>
          </a:p>
        </p:txBody>
      </p:sp>
    </p:spTree>
    <p:extLst>
      <p:ext uri="{BB962C8B-B14F-4D97-AF65-F5344CB8AC3E}">
        <p14:creationId xmlns:p14="http://schemas.microsoft.com/office/powerpoint/2010/main" val="2071231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630" t="21615" r="25037" b="8333"/>
          <a:stretch/>
        </p:blipFill>
        <p:spPr bwMode="auto">
          <a:xfrm>
            <a:off x="865861" y="0"/>
            <a:ext cx="54558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233" t="56771" r="6515" b="15364"/>
          <a:stretch/>
        </p:blipFill>
        <p:spPr bwMode="auto">
          <a:xfrm>
            <a:off x="4545681" y="3933056"/>
            <a:ext cx="2114551"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6516216" y="188640"/>
            <a:ext cx="2289409" cy="369332"/>
          </a:xfrm>
          <a:prstGeom prst="rect">
            <a:avLst/>
          </a:prstGeom>
          <a:noFill/>
        </p:spPr>
        <p:txBody>
          <a:bodyPr wrap="none" rtlCol="0">
            <a:spAutoFit/>
          </a:bodyPr>
          <a:lstStyle/>
          <a:p>
            <a:r>
              <a:rPr kumimoji="1" lang="ja-JP" altLang="en-US" dirty="0" smtClean="0"/>
              <a:t>航空モニタリング結果</a:t>
            </a:r>
            <a:endParaRPr kumimoji="1" lang="ja-JP" altLang="en-US" dirty="0"/>
          </a:p>
        </p:txBody>
      </p:sp>
      <p:sp>
        <p:nvSpPr>
          <p:cNvPr id="5" name="円/楕円 4"/>
          <p:cNvSpPr/>
          <p:nvPr/>
        </p:nvSpPr>
        <p:spPr>
          <a:xfrm>
            <a:off x="3059832" y="4540184"/>
            <a:ext cx="533932" cy="371103"/>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線吹き出し 1 (枠付き) 5"/>
          <p:cNvSpPr/>
          <p:nvPr/>
        </p:nvSpPr>
        <p:spPr>
          <a:xfrm>
            <a:off x="6522057" y="2444093"/>
            <a:ext cx="1944216" cy="612648"/>
          </a:xfrm>
          <a:prstGeom prst="borderCallout1">
            <a:avLst>
              <a:gd name="adj1" fmla="val 34344"/>
              <a:gd name="adj2" fmla="val 91"/>
              <a:gd name="adj3" fmla="val 346405"/>
              <a:gd name="adj4" fmla="val -1554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千葉県東葛地域</a:t>
            </a:r>
            <a:endParaRPr kumimoji="1" lang="ja-JP" altLang="en-US" dirty="0"/>
          </a:p>
        </p:txBody>
      </p:sp>
    </p:spTree>
    <p:extLst>
      <p:ext uri="{BB962C8B-B14F-4D97-AF65-F5344CB8AC3E}">
        <p14:creationId xmlns:p14="http://schemas.microsoft.com/office/powerpoint/2010/main" val="36703057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1981</TotalTime>
  <Words>1015</Words>
  <Application>Microsoft Office PowerPoint</Application>
  <PresentationFormat>画面に合わせる (4:3)</PresentationFormat>
  <Paragraphs>275</Paragraphs>
  <Slides>30</Slides>
  <Notes>4</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30</vt:i4>
      </vt:variant>
    </vt:vector>
  </HeadingPairs>
  <TitlesOfParts>
    <vt:vector size="44" baseType="lpstr">
      <vt:lpstr>HGPｺﾞｼｯｸE</vt:lpstr>
      <vt:lpstr>HGP創英角ｺﾞｼｯｸUB</vt:lpstr>
      <vt:lpstr>HGP明朝E</vt:lpstr>
      <vt:lpstr>HGSｺﾞｼｯｸE</vt:lpstr>
      <vt:lpstr>HG創英角ｺﾞｼｯｸUB</vt:lpstr>
      <vt:lpstr>ＭＳ Ｐゴシック</vt:lpstr>
      <vt:lpstr>ＭＳ Ｐ明朝</vt:lpstr>
      <vt:lpstr>ＭＳ 明朝</vt:lpstr>
      <vt:lpstr>Arial</vt:lpstr>
      <vt:lpstr>Calibri</vt:lpstr>
      <vt:lpstr>Symbol</vt:lpstr>
      <vt:lpstr>Times</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放射性核種137Csと１２９Iを 環境トレーサとする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137Csをトレーサにして分かること</vt:lpstr>
      <vt:lpstr>AMS用試料前処理</vt:lpstr>
      <vt:lpstr>東大MALT-AMS装置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千葉県東葛地域大堀川流域の137Cs、129I</dc:title>
  <dc:creator>Keisuke</dc:creator>
  <cp:lastModifiedBy>末木啓介</cp:lastModifiedBy>
  <cp:revision>89</cp:revision>
  <dcterms:created xsi:type="dcterms:W3CDTF">2013-03-02T04:36:07Z</dcterms:created>
  <dcterms:modified xsi:type="dcterms:W3CDTF">2013-06-03T07:58:16Z</dcterms:modified>
</cp:coreProperties>
</file>