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1" r:id="rId3"/>
    <p:sldId id="283" r:id="rId4"/>
    <p:sldId id="286" r:id="rId5"/>
    <p:sldId id="284" r:id="rId6"/>
    <p:sldId id="287" r:id="rId7"/>
    <p:sldId id="288" r:id="rId8"/>
    <p:sldId id="289" r:id="rId9"/>
    <p:sldId id="290" r:id="rId10"/>
    <p:sldId id="274" r:id="rId11"/>
    <p:sldId id="266" r:id="rId12"/>
    <p:sldId id="29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4" autoAdjust="0"/>
    <p:restoredTop sz="99850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-1344" y="-112"/>
      </p:cViewPr>
      <p:guideLst>
        <p:guide orient="horz" pos="2160"/>
        <p:guide pos="28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D50F3-4120-544E-A27D-396BD644A4EB}" type="datetime1">
              <a:rPr lang="ko-KR" altLang="en-US" smtClean="0"/>
              <a:t>2013. 10. 29.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99BDF-00AF-C740-8750-3335469DE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275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1ACE8-1EAC-B64C-95C0-A76EEB370B71}" type="datetime1">
              <a:rPr lang="ko-KR" altLang="en-US" smtClean="0"/>
              <a:t>2013. 10. 29.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EA58F-EBB9-8B4D-8D02-D6946600B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87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EA58F-EBB9-8B4D-8D02-D6946600B7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9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4626"/>
            <a:ext cx="7772400" cy="1470025"/>
          </a:xfrm>
        </p:spPr>
        <p:txBody>
          <a:bodyPr>
            <a:normAutofit/>
          </a:bodyPr>
          <a:lstStyle>
            <a:lvl1pPr algn="ctr">
              <a:defRPr sz="4000">
                <a:latin typeface="Gill Sans MT"/>
                <a:cs typeface="Gill Sans MT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Gill Sans MT"/>
                <a:cs typeface="Gill Sans 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97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02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7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4534"/>
            <a:ext cx="8229600" cy="49916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03AFB4-CE76-6F46-93EC-7021B294BD63}" type="datetime1">
              <a:rPr lang="ko-KR" altLang="en-US" smtClean="0"/>
              <a:t>2013. 10. 29.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49533" y="167217"/>
            <a:ext cx="2133600" cy="365125"/>
          </a:xfrm>
          <a:prstGeom prst="rect">
            <a:avLst/>
          </a:prstGeom>
        </p:spPr>
        <p:txBody>
          <a:bodyPr/>
          <a:lstStyle/>
          <a:p>
            <a:fld id="{46ECDDBF-D2FA-3646-A91A-2712F1934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4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71" y="177112"/>
            <a:ext cx="8229600" cy="638579"/>
          </a:xfrm>
        </p:spPr>
        <p:txBody>
          <a:bodyPr>
            <a:normAutofit/>
          </a:bodyPr>
          <a:lstStyle>
            <a:lvl1pPr algn="l">
              <a:defRPr sz="2400">
                <a:latin typeface="Gill Sans MT"/>
                <a:cs typeface="Gill Sans MT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915" y="6556651"/>
            <a:ext cx="373729" cy="269119"/>
          </a:xfrm>
        </p:spPr>
        <p:txBody>
          <a:bodyPr/>
          <a:lstStyle>
            <a:lvl1pPr algn="l">
              <a:defRPr sz="1200"/>
            </a:lvl1pPr>
          </a:lstStyle>
          <a:p>
            <a:fld id="{9B24B26B-5E12-784F-804E-7A66DE2233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2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9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6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04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2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1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4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2BC7-F8DA-0046-B93B-E00EDF86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7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4438" y="212572"/>
            <a:ext cx="8229600" cy="647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36" y="6357252"/>
            <a:ext cx="435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A2BC7-F8DA-0046-B93B-E00EDF86702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images.jpe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7954" r="25417" b="42008"/>
          <a:stretch/>
        </p:blipFill>
        <p:spPr>
          <a:xfrm>
            <a:off x="7358295" y="6586038"/>
            <a:ext cx="258985" cy="259320"/>
          </a:xfrm>
          <a:prstGeom prst="rect">
            <a:avLst/>
          </a:prstGeom>
        </p:spPr>
      </p:pic>
      <p:pic>
        <p:nvPicPr>
          <p:cNvPr id="8" name="Picture 7" descr="logo_e.gi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27" y="6600690"/>
            <a:ext cx="1444488" cy="20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Gill Sans MT"/>
          <a:ea typeface="+mj-ea"/>
          <a:cs typeface="Gill Sans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33.gif"/><Relationship Id="rId5" Type="http://schemas.openxmlformats.org/officeDocument/2006/relationships/image" Target="../media/image34.gif"/><Relationship Id="rId6" Type="http://schemas.openxmlformats.org/officeDocument/2006/relationships/image" Target="../media/image7.gif"/><Relationship Id="rId7" Type="http://schemas.openxmlformats.org/officeDocument/2006/relationships/image" Target="../media/image8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gif"/><Relationship Id="rId5" Type="http://schemas.openxmlformats.org/officeDocument/2006/relationships/image" Target="../media/image6.gif"/><Relationship Id="rId6" Type="http://schemas.openxmlformats.org/officeDocument/2006/relationships/oleObject" Target="../embeddings/oleObject1.bin"/><Relationship Id="rId7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5" Type="http://schemas.openxmlformats.org/officeDocument/2006/relationships/image" Target="../media/image13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microsoft.com/office/2007/relationships/media" Target="../media/media4.mp4"/><Relationship Id="rId8" Type="http://schemas.openxmlformats.org/officeDocument/2006/relationships/video" Target="../media/media4.mp4"/><Relationship Id="rId9" Type="http://schemas.openxmlformats.org/officeDocument/2006/relationships/slideLayout" Target="../slideLayouts/slideLayout12.xml"/><Relationship Id="rId10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gif"/><Relationship Id="rId5" Type="http://schemas.openxmlformats.org/officeDocument/2006/relationships/image" Target="../media/image21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gif"/><Relationship Id="rId5" Type="http://schemas.openxmlformats.org/officeDocument/2006/relationships/image" Target="../media/image25.png"/><Relationship Id="rId6" Type="http://schemas.openxmlformats.org/officeDocument/2006/relationships/image" Target="../media/image26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29.gif"/><Relationship Id="rId5" Type="http://schemas.openxmlformats.org/officeDocument/2006/relationships/image" Target="../media/image30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4863"/>
            <a:ext cx="7772400" cy="2500157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Semi-</a:t>
            </a:r>
            <a:r>
              <a:rPr lang="en-US" sz="28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Lagrangian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 advection scheme </a:t>
            </a:r>
            <a:b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</a:b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for radioactive tracers </a:t>
            </a:r>
            <a:b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</a:br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"/>
                <a:cs typeface="Gill Sans"/>
              </a:rPr>
              <a:t>in a regional spectral model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ill Sans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42768"/>
            <a:ext cx="6400800" cy="119603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Eun-Chul Chang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and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Kei Yoshimura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7862" y="966309"/>
            <a:ext cx="265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2013. </a:t>
            </a: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CREST meeting</a:t>
            </a:r>
            <a:endParaRPr lang="en-US" sz="1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930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Rectangle 3"/>
          <p:cNvSpPr>
            <a:spLocks/>
          </p:cNvSpPr>
          <p:nvPr/>
        </p:nvSpPr>
        <p:spPr bwMode="auto">
          <a:xfrm>
            <a:off x="406644" y="673715"/>
            <a:ext cx="8414083" cy="181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162" tIns="26162" rIns="26162" bIns="26162"/>
          <a:lstStyle/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Too weak vertical transport is fixed.</a:t>
            </a:r>
          </a:p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Surface deposition is still not realistic.</a:t>
            </a:r>
          </a:p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Higher resolution (5 km) shows some possibility to capture north-western transport.</a:t>
            </a:r>
          </a:p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endParaRPr lang="en-US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  <a:sym typeface="Times New Roman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4698" y="2863493"/>
            <a:ext cx="8229600" cy="638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415671" y="3332263"/>
            <a:ext cx="8414083" cy="171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162" tIns="26162" rIns="26162" bIns="26162"/>
          <a:lstStyle/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Physics parameterization update (PBL, microphysics, and deep convection schemes)</a:t>
            </a:r>
            <a:endParaRPr lang="en-US" dirty="0" smtClean="0"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Surface deposition process (dry and wet)</a:t>
            </a:r>
          </a:p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endParaRPr lang="en-US" dirty="0" smtClean="0"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83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44" y="1795387"/>
            <a:ext cx="8229600" cy="146363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Thank you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humidity (g kg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56" y="812542"/>
            <a:ext cx="2678978" cy="2743200"/>
          </a:xfrm>
          <a:prstGeom prst="rect">
            <a:avLst/>
          </a:prstGeom>
        </p:spPr>
      </p:pic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727" y="812542"/>
            <a:ext cx="2678978" cy="2743200"/>
          </a:xfrm>
          <a:prstGeom prst="rect">
            <a:avLst/>
          </a:prstGeom>
        </p:spPr>
      </p:pic>
      <p:pic>
        <p:nvPicPr>
          <p:cNvPr id="6" name="Picture 5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56" y="3790873"/>
            <a:ext cx="2678978" cy="2743200"/>
          </a:xfrm>
          <a:prstGeom prst="rect">
            <a:avLst/>
          </a:prstGeom>
        </p:spPr>
      </p:pic>
      <p:pic>
        <p:nvPicPr>
          <p:cNvPr id="7" name="Picture 6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727" y="3790873"/>
            <a:ext cx="2678978" cy="2743200"/>
          </a:xfrm>
          <a:prstGeom prst="rect">
            <a:avLst/>
          </a:prstGeom>
        </p:spPr>
      </p:pic>
      <p:pic>
        <p:nvPicPr>
          <p:cNvPr id="8" name="Picture 7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92" y="812542"/>
            <a:ext cx="2678978" cy="2743200"/>
          </a:xfrm>
          <a:prstGeom prst="rect">
            <a:avLst/>
          </a:prstGeom>
        </p:spPr>
      </p:pic>
      <p:pic>
        <p:nvPicPr>
          <p:cNvPr id="9" name="Picture 8" descr="tem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92" y="3790873"/>
            <a:ext cx="2678978" cy="27432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2953" y="2036819"/>
            <a:ext cx="900103" cy="3014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Org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2953" y="5014589"/>
            <a:ext cx="900103" cy="3014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NDSL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49533" y="167217"/>
            <a:ext cx="2133600" cy="365125"/>
          </a:xfrm>
        </p:spPr>
        <p:txBody>
          <a:bodyPr/>
          <a:lstStyle/>
          <a:p>
            <a:fld id="{46ECDDBF-D2FA-3646-A91A-2712F193438C}" type="slidenum">
              <a:rPr lang="en-US" smtClean="0"/>
              <a:t>12</a:t>
            </a:fld>
            <a:r>
              <a:rPr lang="en-US" dirty="0" smtClean="0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41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71" y="177112"/>
            <a:ext cx="3517836" cy="638579"/>
          </a:xfrm>
        </p:spPr>
        <p:txBody>
          <a:bodyPr>
            <a:normAutofit/>
          </a:bodyPr>
          <a:lstStyle/>
          <a:p>
            <a:r>
              <a:rPr lang="en-US" dirty="0" smtClean="0"/>
              <a:t>Progress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B26B-5E12-784F-804E-7A66DE22337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Rectangle 3"/>
          <p:cNvSpPr>
            <a:spLocks/>
          </p:cNvSpPr>
          <p:nvPr/>
        </p:nvSpPr>
        <p:spPr bwMode="auto">
          <a:xfrm>
            <a:off x="3457898" y="965725"/>
            <a:ext cx="4981112" cy="84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162" tIns="26162" rIns="26162" bIns="26162"/>
          <a:lstStyle/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In the original </a:t>
            </a:r>
            <a:r>
              <a:rPr lang="en-US" sz="1400" dirty="0" err="1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IsoRSM</a:t>
            </a:r>
            <a:r>
              <a:rPr lang="en-US" sz="1400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, radioactive tracer fields have </a:t>
            </a:r>
            <a:r>
              <a:rPr lang="en-US" sz="1400" dirty="0" smtClean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Gibbs phenomenon </a:t>
            </a:r>
            <a:r>
              <a:rPr lang="en-US" sz="1400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which</a:t>
            </a:r>
            <a:r>
              <a:rPr lang="en-US" sz="14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is one disadvantage of </a:t>
            </a:r>
            <a:r>
              <a:rPr lang="en-US" sz="1400" dirty="0">
                <a:solidFill>
                  <a:srgbClr val="00408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spectral model system</a:t>
            </a:r>
            <a:r>
              <a:rPr lang="en-US" sz="14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90276" y="1035894"/>
            <a:ext cx="2410963" cy="6583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Motivation</a:t>
            </a:r>
            <a:endParaRPr lang="en-US" sz="1600" dirty="0"/>
          </a:p>
        </p:txBody>
      </p:sp>
      <p:sp>
        <p:nvSpPr>
          <p:cNvPr id="18" name="Rounded Rectangle 17"/>
          <p:cNvSpPr/>
          <p:nvPr/>
        </p:nvSpPr>
        <p:spPr>
          <a:xfrm>
            <a:off x="690276" y="2196757"/>
            <a:ext cx="2410963" cy="65832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Semi-Lagrangian</a:t>
            </a:r>
            <a:endParaRPr lang="en-US" sz="1600" dirty="0"/>
          </a:p>
        </p:txBody>
      </p:sp>
      <p:sp>
        <p:nvSpPr>
          <p:cNvPr id="21" name="Rectangle 3"/>
          <p:cNvSpPr>
            <a:spLocks/>
          </p:cNvSpPr>
          <p:nvPr/>
        </p:nvSpPr>
        <p:spPr bwMode="auto">
          <a:xfrm>
            <a:off x="3457898" y="2113197"/>
            <a:ext cx="4981112" cy="84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6162" tIns="26162" rIns="26162" bIns="26162"/>
          <a:lstStyle/>
          <a:p>
            <a:pPr marL="144000" indent="-144000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The Gibbs phenomenon is removed by replacing spectral tracer advection part with </a:t>
            </a:r>
            <a:r>
              <a:rPr lang="en-US" sz="1400" dirty="0" smtClean="0">
                <a:solidFill>
                  <a:srgbClr val="FF0000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semi-Lagrangian </a:t>
            </a:r>
            <a:r>
              <a:rPr lang="en-US" sz="1400" dirty="0" smtClean="0"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advection scheme.</a:t>
            </a:r>
            <a:endParaRPr lang="en-US" sz="1400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  <a:sym typeface="Times New Roman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80555" y="3357620"/>
            <a:ext cx="7758455" cy="658324"/>
            <a:chOff x="680555" y="3357620"/>
            <a:chExt cx="7758455" cy="658324"/>
          </a:xfrm>
        </p:grpSpPr>
        <p:sp>
          <p:nvSpPr>
            <p:cNvPr id="19" name="Rounded Rectangle 18"/>
            <p:cNvSpPr/>
            <p:nvPr/>
          </p:nvSpPr>
          <p:spPr>
            <a:xfrm>
              <a:off x="680555" y="3357620"/>
              <a:ext cx="2410963" cy="658324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Debugging (vertical wind)</a:t>
              </a:r>
              <a:endParaRPr lang="en-US" sz="1600" dirty="0"/>
            </a:p>
          </p:txBody>
        </p:sp>
        <p:sp>
          <p:nvSpPr>
            <p:cNvPr id="22" name="Rectangle 3"/>
            <p:cNvSpPr>
              <a:spLocks/>
            </p:cNvSpPr>
            <p:nvPr/>
          </p:nvSpPr>
          <p:spPr bwMode="auto">
            <a:xfrm>
              <a:off x="3457898" y="3447770"/>
              <a:ext cx="4981112" cy="52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6162" tIns="26162" rIns="26162" bIns="26162"/>
            <a:lstStyle/>
            <a:p>
              <a:pPr marL="144000" indent="-144000" algn="just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•"/>
              </a:pPr>
              <a:r>
                <a:rPr lang="en-US" sz="1400" dirty="0" smtClean="0">
                  <a:latin typeface="Times New Roman Bold" charset="0"/>
                  <a:ea typeface="ＭＳ Ｐゴシック" charset="0"/>
                  <a:cs typeface="ＭＳ Ｐゴシック" charset="0"/>
                  <a:sym typeface="Times New Roman Bold" charset="0"/>
                </a:rPr>
                <a:t>Too </a:t>
              </a:r>
              <a:r>
                <a:rPr lang="en-US" sz="1400" dirty="0" smtClean="0">
                  <a:solidFill>
                    <a:srgbClr val="3366FF"/>
                  </a:solidFill>
                  <a:latin typeface="Times New Roman Bold" charset="0"/>
                  <a:ea typeface="ＭＳ Ｐゴシック" charset="0"/>
                  <a:cs typeface="ＭＳ Ｐゴシック" charset="0"/>
                  <a:sym typeface="Times New Roman Bold" charset="0"/>
                </a:rPr>
                <a:t>weak vertical motion </a:t>
              </a:r>
              <a:r>
                <a:rPr lang="en-US" sz="1400" dirty="0" smtClean="0">
                  <a:latin typeface="Times New Roman Bold" charset="0"/>
                  <a:ea typeface="ＭＳ Ｐゴシック" charset="0"/>
                  <a:cs typeface="ＭＳ Ｐゴシック" charset="0"/>
                  <a:sym typeface="Times New Roman Bold" charset="0"/>
                </a:rPr>
                <a:t>in semi-Lagrangian is fixed.</a:t>
              </a:r>
              <a:endParaRPr lang="en-US" sz="14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0555" y="4426567"/>
            <a:ext cx="7758455" cy="845476"/>
            <a:chOff x="680555" y="4426567"/>
            <a:chExt cx="7758455" cy="845476"/>
          </a:xfrm>
        </p:grpSpPr>
        <p:sp>
          <p:nvSpPr>
            <p:cNvPr id="20" name="Rounded Rectangle 19"/>
            <p:cNvSpPr/>
            <p:nvPr/>
          </p:nvSpPr>
          <p:spPr>
            <a:xfrm>
              <a:off x="680555" y="4518483"/>
              <a:ext cx="2410963" cy="658324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MPI (parallel computing)</a:t>
              </a:r>
              <a:endParaRPr lang="en-US" sz="1600" dirty="0"/>
            </a:p>
          </p:txBody>
        </p:sp>
        <p:sp>
          <p:nvSpPr>
            <p:cNvPr id="23" name="Rectangle 3"/>
            <p:cNvSpPr>
              <a:spLocks/>
            </p:cNvSpPr>
            <p:nvPr/>
          </p:nvSpPr>
          <p:spPr bwMode="auto">
            <a:xfrm>
              <a:off x="3457898" y="4426567"/>
              <a:ext cx="4981112" cy="845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6162" tIns="26162" rIns="26162" bIns="26162"/>
            <a:lstStyle/>
            <a:p>
              <a:pPr marL="144000" indent="-144000" algn="just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•"/>
              </a:pPr>
              <a:r>
                <a:rPr lang="en-US" sz="1400" dirty="0" smtClean="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ＭＳ Ｐゴシック" charset="0"/>
                  <a:sym typeface="Times New Roman Bold" charset="0"/>
                </a:rPr>
                <a:t>MPI </a:t>
              </a:r>
              <a:r>
                <a:rPr lang="en-US" sz="1400" dirty="0" smtClean="0">
                  <a:latin typeface="Times New Roman Bold" charset="0"/>
                  <a:ea typeface="ＭＳ Ｐゴシック" charset="0"/>
                  <a:cs typeface="ＭＳ Ｐゴシック" charset="0"/>
                  <a:sym typeface="Times New Roman Bold" charset="0"/>
                </a:rPr>
                <a:t>coding for semi-Lagrangian is done. More possibility for more experiments.</a:t>
              </a:r>
              <a:endParaRPr lang="en-US" sz="14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90276" y="5616631"/>
            <a:ext cx="7748734" cy="845476"/>
            <a:chOff x="690276" y="5616631"/>
            <a:chExt cx="7748734" cy="845476"/>
          </a:xfrm>
        </p:grpSpPr>
        <p:sp>
          <p:nvSpPr>
            <p:cNvPr id="24" name="Rounded Rectangle 23"/>
            <p:cNvSpPr/>
            <p:nvPr/>
          </p:nvSpPr>
          <p:spPr>
            <a:xfrm>
              <a:off x="690276" y="5679345"/>
              <a:ext cx="2410963" cy="658324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High-resolution run</a:t>
              </a:r>
              <a:endParaRPr lang="en-US" sz="1600" dirty="0"/>
            </a:p>
          </p:txBody>
        </p:sp>
        <p:sp>
          <p:nvSpPr>
            <p:cNvPr id="26" name="Rectangle 3"/>
            <p:cNvSpPr>
              <a:spLocks/>
            </p:cNvSpPr>
            <p:nvPr/>
          </p:nvSpPr>
          <p:spPr bwMode="auto">
            <a:xfrm>
              <a:off x="3457898" y="5616631"/>
              <a:ext cx="4981112" cy="845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6162" tIns="26162" rIns="26162" bIns="26162"/>
            <a:lstStyle/>
            <a:p>
              <a:pPr marL="144000" indent="-144000" algn="just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•"/>
              </a:pPr>
              <a:r>
                <a:rPr lang="en-US" sz="1400" dirty="0" smtClean="0">
                  <a:latin typeface="Times New Roman Bold" charset="0"/>
                  <a:ea typeface="ＭＳ Ｐゴシック" charset="0"/>
                  <a:cs typeface="ＭＳ Ｐゴシック" charset="0"/>
                  <a:sym typeface="Times New Roman Bold" charset="0"/>
                </a:rPr>
                <a:t>Test </a:t>
              </a:r>
              <a:r>
                <a:rPr lang="en-US" sz="1400" dirty="0" smtClean="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ＭＳ Ｐゴシック" charset="0"/>
                  <a:sym typeface="Times New Roman Bold" charset="0"/>
                </a:rPr>
                <a:t>high-resolution </a:t>
              </a:r>
              <a:r>
                <a:rPr lang="en-US" sz="1400" dirty="0" smtClean="0">
                  <a:latin typeface="Times New Roman Bold" charset="0"/>
                  <a:ea typeface="ＭＳ Ｐゴシック" charset="0"/>
                  <a:cs typeface="ＭＳ Ｐゴシック" charset="0"/>
                  <a:sym typeface="Times New Roman Bold" charset="0"/>
                </a:rPr>
                <a:t>(10 km </a:t>
              </a:r>
              <a:r>
                <a:rPr lang="en-US" sz="1400" dirty="0" smtClean="0">
                  <a:latin typeface="Times New Roman Bold" charset="0"/>
                  <a:ea typeface="ＭＳ Ｐゴシック" charset="0"/>
                  <a:cs typeface="ＭＳ Ｐゴシック" charset="0"/>
                  <a:sym typeface="Wingdings"/>
                </a:rPr>
                <a:t> 5 km) experiment to capture detailed features of surface deposition.</a:t>
              </a:r>
              <a:endParaRPr lang="en-US" sz="14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326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57" y="3429000"/>
            <a:ext cx="2795410" cy="2520000"/>
          </a:xfrm>
          <a:prstGeom prst="rect">
            <a:avLst/>
          </a:prstGeom>
        </p:spPr>
      </p:pic>
      <p:pic>
        <p:nvPicPr>
          <p:cNvPr id="25" name="Picture 24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7" y="3429000"/>
            <a:ext cx="2818512" cy="2520000"/>
          </a:xfrm>
          <a:prstGeom prst="rect">
            <a:avLst/>
          </a:prstGeom>
        </p:spPr>
      </p:pic>
      <p:pic>
        <p:nvPicPr>
          <p:cNvPr id="26" name="Picture 25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08" y="3429000"/>
            <a:ext cx="2795410" cy="2520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95757" y="3356178"/>
            <a:ext cx="900103" cy="3014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Org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310757" y="3356178"/>
            <a:ext cx="900103" cy="3014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SL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91357" y="3356178"/>
            <a:ext cx="900103" cy="30142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SL error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493" y="1935323"/>
            <a:ext cx="7084184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 smtClean="0">
                <a:latin typeface="Times New Roman"/>
                <a:cs typeface="Times New Roman"/>
              </a:rPr>
              <a:t>Vertical </a:t>
            </a: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acceleration</a:t>
            </a:r>
            <a:r>
              <a:rPr lang="en-US" sz="1600" dirty="0" smtClean="0">
                <a:latin typeface="Times New Roman"/>
                <a:cs typeface="Times New Roman"/>
              </a:rPr>
              <a:t> is used</a:t>
            </a:r>
            <a:r>
              <a:rPr lang="ko-KR" altLang="en-US" sz="1600" dirty="0" smtClean="0">
                <a:latin typeface="Times New Roman"/>
                <a:cs typeface="Times New Roman"/>
              </a:rPr>
              <a:t> </a:t>
            </a:r>
            <a:r>
              <a:rPr lang="en-US" altLang="ko-KR" sz="1600" dirty="0" smtClean="0">
                <a:latin typeface="Times New Roman"/>
                <a:cs typeface="Times New Roman"/>
              </a:rPr>
              <a:t>in where vertical </a:t>
            </a:r>
            <a:r>
              <a:rPr lang="en-US" altLang="ko-KR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velocity </a:t>
            </a:r>
            <a:r>
              <a:rPr lang="en-US" altLang="ko-KR" sz="1600" dirty="0" smtClean="0">
                <a:latin typeface="Times New Roman"/>
                <a:cs typeface="Times New Roman"/>
              </a:rPr>
              <a:t>is required </a:t>
            </a:r>
          </a:p>
          <a:p>
            <a:pPr>
              <a:lnSpc>
                <a:spcPct val="130000"/>
              </a:lnSpc>
            </a:pPr>
            <a:r>
              <a:rPr lang="en-US" altLang="ko-KR" sz="1600" dirty="0" smtClean="0">
                <a:latin typeface="Times New Roman"/>
                <a:cs typeface="Times New Roman"/>
              </a:rPr>
              <a:t>: Revised</a:t>
            </a:r>
            <a:endParaRPr lang="en-US" sz="1600" dirty="0" smtClean="0">
              <a:latin typeface="Times New Roman"/>
              <a:cs typeface="Times New Roman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95757" y="4343400"/>
            <a:ext cx="81100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0608" y="2971800"/>
            <a:ext cx="5146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48 hour averaged </a:t>
            </a:r>
            <a:r>
              <a:rPr lang="en-US" sz="1600" b="1" baseline="30000" dirty="0" smtClean="0">
                <a:latin typeface="Times New Roman"/>
                <a:cs typeface="Times New Roman"/>
              </a:rPr>
              <a:t>137</a:t>
            </a:r>
            <a:r>
              <a:rPr lang="en-US" sz="1600" b="1" dirty="0" smtClean="0">
                <a:latin typeface="Times New Roman"/>
                <a:cs typeface="Times New Roman"/>
              </a:rPr>
              <a:t>Cs averaged for 37~38N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15671" y="177112"/>
            <a:ext cx="3517836" cy="638579"/>
          </a:xfrm>
        </p:spPr>
        <p:txBody>
          <a:bodyPr>
            <a:normAutofit/>
          </a:bodyPr>
          <a:lstStyle/>
          <a:p>
            <a:r>
              <a:rPr lang="en-US" dirty="0" smtClean="0"/>
              <a:t>Debugged vertical velocity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151802"/>
              </p:ext>
            </p:extLst>
          </p:nvPr>
        </p:nvGraphicFramePr>
        <p:xfrm>
          <a:off x="1017121" y="1191198"/>
          <a:ext cx="2592436" cy="74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6" imgW="1371600" imgH="393700" progId="Equation.3">
                  <p:embed/>
                </p:oleObj>
              </mc:Choice>
              <mc:Fallback>
                <p:oleObj name="Equation" r:id="rId6" imgW="1371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17121" y="1191198"/>
                        <a:ext cx="2592436" cy="74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656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5" y="1446201"/>
            <a:ext cx="2812575" cy="2880000"/>
          </a:xfrm>
          <a:prstGeom prst="rect">
            <a:avLst/>
          </a:prstGeom>
        </p:spPr>
      </p:pic>
      <p:pic>
        <p:nvPicPr>
          <p:cNvPr id="32" name="Picture 31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25" y="1446201"/>
            <a:ext cx="2812575" cy="2880000"/>
          </a:xfrm>
          <a:prstGeom prst="rect">
            <a:avLst/>
          </a:prstGeom>
        </p:spPr>
      </p:pic>
      <p:pic>
        <p:nvPicPr>
          <p:cNvPr id="33" name="Picture 32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625" y="1446201"/>
            <a:ext cx="2812575" cy="2880000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61094" y="1284394"/>
            <a:ext cx="900103" cy="3014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Org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328494" y="1284394"/>
            <a:ext cx="900103" cy="3014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SL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432894" y="1284394"/>
            <a:ext cx="900103" cy="30142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SL error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2025" y="897201"/>
            <a:ext cx="2390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Specific humidity (g kg</a:t>
            </a:r>
            <a:r>
              <a:rPr lang="en-US" sz="1600" b="1" baseline="30000" dirty="0" smtClean="0">
                <a:latin typeface="Times New Roman"/>
                <a:cs typeface="Times New Roman"/>
              </a:rPr>
              <a:t>-1</a:t>
            </a:r>
            <a:r>
              <a:rPr lang="en-US" sz="1600" b="1" dirty="0" smtClean="0">
                <a:latin typeface="Times New Roman"/>
                <a:cs typeface="Times New Roman"/>
              </a:rPr>
              <a:t>)</a:t>
            </a:r>
            <a:endParaRPr lang="en-US" sz="16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993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6200" y="76200"/>
            <a:ext cx="3472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Times New Roman"/>
                <a:cs typeface="Times New Roman"/>
              </a:rPr>
              <a:t>16 days averaged precipitation (mm d</a:t>
            </a:r>
            <a:r>
              <a:rPr lang="en-US" altLang="ko-KR" sz="1600" baseline="30000" dirty="0" smtClean="0">
                <a:latin typeface="Times New Roman"/>
                <a:cs typeface="Times New Roman"/>
              </a:rPr>
              <a:t>-1</a:t>
            </a:r>
            <a:r>
              <a:rPr lang="en-US" altLang="ko-KR" sz="1600" dirty="0" smtClean="0">
                <a:latin typeface="Times New Roman"/>
                <a:cs typeface="Times New Roman"/>
              </a:rPr>
              <a:t>)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29961" y="1108499"/>
            <a:ext cx="1146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NDSL </a:t>
            </a:r>
            <a:r>
              <a:rPr lang="en-US" sz="12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IsoRSM</a:t>
            </a:r>
            <a:endParaRPr lang="en-US" sz="1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39" name="Picture 38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09600"/>
            <a:ext cx="2790775" cy="2880000"/>
          </a:xfrm>
          <a:prstGeom prst="rect">
            <a:avLst/>
          </a:prstGeom>
        </p:spPr>
      </p:pic>
      <p:pic>
        <p:nvPicPr>
          <p:cNvPr id="40" name="Picture 39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810000"/>
            <a:ext cx="2790775" cy="2880000"/>
          </a:xfrm>
          <a:prstGeom prst="rect">
            <a:avLst/>
          </a:prstGeom>
        </p:spPr>
      </p:pic>
      <p:pic>
        <p:nvPicPr>
          <p:cNvPr id="41" name="Picture 40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9600"/>
            <a:ext cx="2790775" cy="2880000"/>
          </a:xfrm>
          <a:prstGeom prst="rect">
            <a:avLst/>
          </a:prstGeom>
        </p:spPr>
      </p:pic>
      <p:pic>
        <p:nvPicPr>
          <p:cNvPr id="2" name="Picture 1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810000"/>
            <a:ext cx="2790775" cy="2880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76518" y="517964"/>
            <a:ext cx="900103" cy="3014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Org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76518" y="3718364"/>
            <a:ext cx="900103" cy="3014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SL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23718" y="3718364"/>
            <a:ext cx="900103" cy="30142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SL error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23718" y="517964"/>
            <a:ext cx="900103" cy="30142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TMPA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5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: 3-D tracer advection</a:t>
            </a:r>
            <a:endParaRPr lang="en-US" dirty="0"/>
          </a:p>
        </p:txBody>
      </p:sp>
      <p:pic>
        <p:nvPicPr>
          <p:cNvPr id="4" name="org_cs137_z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" y="936317"/>
            <a:ext cx="3784631" cy="2743200"/>
          </a:xfrm>
          <a:prstGeom prst="rect">
            <a:avLst/>
          </a:prstGeom>
        </p:spPr>
      </p:pic>
      <p:pic>
        <p:nvPicPr>
          <p:cNvPr id="5" name="sl_cs137_z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02170" y="936317"/>
            <a:ext cx="3784630" cy="2743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4964" y="936317"/>
            <a:ext cx="900103" cy="3014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Org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02170" y="936317"/>
            <a:ext cx="900103" cy="3014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NDSL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8" name="org_cs137_y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" y="3969946"/>
            <a:ext cx="3785616" cy="2613784"/>
          </a:xfrm>
          <a:prstGeom prst="rect">
            <a:avLst/>
          </a:prstGeom>
        </p:spPr>
      </p:pic>
      <p:pic>
        <p:nvPicPr>
          <p:cNvPr id="9" name="sl_cs137_y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22360" y="3969946"/>
            <a:ext cx="3785616" cy="261378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57200" y="3969946"/>
            <a:ext cx="900103" cy="3014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Org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22360" y="3969946"/>
            <a:ext cx="900103" cy="3014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NDSL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49533" y="167217"/>
            <a:ext cx="2133600" cy="365125"/>
          </a:xfrm>
        </p:spPr>
        <p:txBody>
          <a:bodyPr/>
          <a:lstStyle/>
          <a:p>
            <a:fld id="{46ECDDBF-D2FA-3646-A91A-2712F193438C}" type="slidenum">
              <a:rPr lang="en-US" smtClean="0"/>
              <a:t>6</a:t>
            </a:fld>
            <a:r>
              <a:rPr lang="en-US" dirty="0" smtClean="0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02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0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6" y="392055"/>
            <a:ext cx="3251773" cy="2880000"/>
          </a:xfrm>
          <a:prstGeom prst="rect">
            <a:avLst/>
          </a:prstGeom>
        </p:spPr>
      </p:pic>
      <p:pic>
        <p:nvPicPr>
          <p:cNvPr id="6" name="Picture 5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222" y="392055"/>
            <a:ext cx="3251773" cy="28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981" y="53502"/>
            <a:ext cx="5292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16 days averaged total surface deposition of </a:t>
            </a:r>
            <a:r>
              <a:rPr lang="en-US" sz="1600" b="1" baseline="30000" dirty="0" smtClean="0">
                <a:latin typeface="Times New Roman"/>
                <a:cs typeface="Times New Roman"/>
              </a:rPr>
              <a:t>131</a:t>
            </a:r>
            <a:r>
              <a:rPr lang="en-US" sz="1600" b="1" dirty="0" smtClean="0">
                <a:latin typeface="Times New Roman"/>
                <a:cs typeface="Times New Roman"/>
              </a:rPr>
              <a:t>I (</a:t>
            </a:r>
            <a:r>
              <a:rPr lang="en-US" sz="1600" b="1" dirty="0" err="1" smtClean="0">
                <a:latin typeface="Times New Roman"/>
                <a:cs typeface="Times New Roman"/>
              </a:rPr>
              <a:t>kBq</a:t>
            </a:r>
            <a:r>
              <a:rPr lang="en-US" sz="1600" b="1" dirty="0" smtClean="0">
                <a:latin typeface="Times New Roman"/>
                <a:cs typeface="Times New Roman"/>
              </a:rPr>
              <a:t> m</a:t>
            </a:r>
            <a:r>
              <a:rPr lang="en-US" sz="1600" b="1" baseline="30000" dirty="0" smtClean="0">
                <a:latin typeface="Times New Roman"/>
                <a:cs typeface="Times New Roman"/>
              </a:rPr>
              <a:t>-2</a:t>
            </a:r>
            <a:r>
              <a:rPr lang="en-US" sz="1600" b="1" dirty="0" smtClean="0">
                <a:latin typeface="Times New Roman"/>
                <a:cs typeface="Times New Roman"/>
              </a:rPr>
              <a:t>) 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6981" y="3488362"/>
            <a:ext cx="5376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16 days averaged total surface deposition of </a:t>
            </a:r>
            <a:r>
              <a:rPr lang="en-US" sz="1600" b="1" baseline="30000" dirty="0" smtClean="0">
                <a:latin typeface="Times New Roman"/>
                <a:cs typeface="Times New Roman"/>
              </a:rPr>
              <a:t>137</a:t>
            </a:r>
            <a:r>
              <a:rPr lang="en-US" sz="1600" b="1" dirty="0" smtClean="0">
                <a:latin typeface="Times New Roman"/>
                <a:cs typeface="Times New Roman"/>
              </a:rPr>
              <a:t>Cs (</a:t>
            </a:r>
            <a:r>
              <a:rPr lang="en-US" sz="1600" b="1" dirty="0" err="1" smtClean="0">
                <a:latin typeface="Times New Roman"/>
                <a:cs typeface="Times New Roman"/>
              </a:rPr>
              <a:t>kBq</a:t>
            </a:r>
            <a:r>
              <a:rPr lang="en-US" sz="1600" b="1" dirty="0" smtClean="0">
                <a:latin typeface="Times New Roman"/>
                <a:cs typeface="Times New Roman"/>
              </a:rPr>
              <a:t> m</a:t>
            </a:r>
            <a:r>
              <a:rPr lang="en-US" sz="1600" b="1" baseline="30000" dirty="0" smtClean="0">
                <a:latin typeface="Times New Roman"/>
                <a:cs typeface="Times New Roman"/>
              </a:rPr>
              <a:t>-2</a:t>
            </a:r>
            <a:r>
              <a:rPr lang="en-US" sz="1600" b="1" dirty="0" smtClean="0">
                <a:latin typeface="Times New Roman"/>
                <a:cs typeface="Times New Roman"/>
              </a:rPr>
              <a:t>) 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pic>
        <p:nvPicPr>
          <p:cNvPr id="9" name="Picture 8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5" y="3826916"/>
            <a:ext cx="3236902" cy="2880000"/>
          </a:xfrm>
          <a:prstGeom prst="rect">
            <a:avLst/>
          </a:prstGeom>
        </p:spPr>
      </p:pic>
      <p:pic>
        <p:nvPicPr>
          <p:cNvPr id="10" name="Picture 9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91" y="3826916"/>
            <a:ext cx="3236902" cy="2880000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49533" y="167217"/>
            <a:ext cx="2133600" cy="365125"/>
          </a:xfrm>
        </p:spPr>
        <p:txBody>
          <a:bodyPr/>
          <a:lstStyle/>
          <a:p>
            <a:fld id="{46ECDDBF-D2FA-3646-A91A-2712F193438C}" type="slidenum">
              <a:rPr lang="en-US" smtClean="0"/>
              <a:t>7</a:t>
            </a:fld>
            <a:r>
              <a:rPr lang="en-US" dirty="0" smtClean="0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76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53" y="1844497"/>
            <a:ext cx="3191281" cy="4558415"/>
          </a:xfrm>
          <a:prstGeom prst="rect">
            <a:avLst/>
          </a:prstGeom>
        </p:spPr>
      </p:pic>
      <p:pic>
        <p:nvPicPr>
          <p:cNvPr id="6" name="Picture 5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67" y="860017"/>
            <a:ext cx="2880000" cy="2618592"/>
          </a:xfrm>
          <a:prstGeom prst="rect">
            <a:avLst/>
          </a:prstGeom>
        </p:spPr>
      </p:pic>
      <p:pic>
        <p:nvPicPr>
          <p:cNvPr id="7" name="Picture 6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860017"/>
            <a:ext cx="2880000" cy="2618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5" y="673084"/>
            <a:ext cx="3411972" cy="117141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676457" y="860017"/>
            <a:ext cx="1244669" cy="3014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Org 10km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35990" y="860017"/>
            <a:ext cx="1244669" cy="3014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NDSL 10km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137</a:t>
            </a:r>
            <a:r>
              <a:rPr lang="en-US" dirty="0" smtClean="0"/>
              <a:t>Cs surface deposition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49533" y="167217"/>
            <a:ext cx="2133600" cy="365125"/>
          </a:xfrm>
        </p:spPr>
        <p:txBody>
          <a:bodyPr/>
          <a:lstStyle/>
          <a:p>
            <a:fld id="{46ECDDBF-D2FA-3646-A91A-2712F193438C}" type="slidenum">
              <a:rPr lang="en-US" smtClean="0"/>
              <a:t>8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4" name="Picture 3" descr="tem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3933056"/>
            <a:ext cx="2880000" cy="246985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480686" y="3782345"/>
            <a:ext cx="1244669" cy="30142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NDSL 5km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47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131</a:t>
            </a:r>
            <a:r>
              <a:rPr lang="en-US" dirty="0" smtClean="0"/>
              <a:t>I surface deposition</a:t>
            </a:r>
            <a:endParaRPr lang="en-US" dirty="0"/>
          </a:p>
        </p:txBody>
      </p:sp>
      <p:pic>
        <p:nvPicPr>
          <p:cNvPr id="3" name="Picture 2" descr="Ground-radioactive-iodine-levels-based-on-U.S.-aircraft-monitoring-da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0" y="1680044"/>
            <a:ext cx="3037588" cy="3497912"/>
          </a:xfrm>
          <a:prstGeom prst="rect">
            <a:avLst/>
          </a:prstGeom>
        </p:spPr>
      </p:pic>
      <p:pic>
        <p:nvPicPr>
          <p:cNvPr id="6" name="Picture 5" descr="te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22" y="860017"/>
            <a:ext cx="2880000" cy="2618592"/>
          </a:xfrm>
          <a:prstGeom prst="rect">
            <a:avLst/>
          </a:prstGeom>
        </p:spPr>
      </p:pic>
      <p:pic>
        <p:nvPicPr>
          <p:cNvPr id="7" name="Picture 6" descr="tem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92" y="861910"/>
            <a:ext cx="2880000" cy="2618592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49533" y="167217"/>
            <a:ext cx="2133600" cy="365125"/>
          </a:xfrm>
        </p:spPr>
        <p:txBody>
          <a:bodyPr/>
          <a:lstStyle/>
          <a:p>
            <a:fld id="{46ECDDBF-D2FA-3646-A91A-2712F193438C}" type="slidenum">
              <a:rPr lang="en-US" smtClean="0"/>
              <a:t>9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4" name="Picture 3" descr="tem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92" y="3943026"/>
            <a:ext cx="2880000" cy="246985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594893" y="766809"/>
            <a:ext cx="1244669" cy="3014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Org 10km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54426" y="766809"/>
            <a:ext cx="1244669" cy="3014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NDSL 10km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399122" y="3689137"/>
            <a:ext cx="1244669" cy="3014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NDSL 5km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95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1875</TotalTime>
  <Words>321</Words>
  <Application>Microsoft Macintosh PowerPoint</Application>
  <PresentationFormat>On-screen Show (4:3)</PresentationFormat>
  <Paragraphs>66</Paragraphs>
  <Slides>12</Slides>
  <Notes>1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Equation</vt:lpstr>
      <vt:lpstr>Semi-Lagrangian advection scheme  for radioactive tracers  in a regional spectral model</vt:lpstr>
      <vt:lpstr>Progress</vt:lpstr>
      <vt:lpstr>Debugged vertical velocity</vt:lpstr>
      <vt:lpstr>PowerPoint Presentation</vt:lpstr>
      <vt:lpstr>PowerPoint Presentation</vt:lpstr>
      <vt:lpstr>Result : 3-D tracer advection</vt:lpstr>
      <vt:lpstr>PowerPoint Presentation</vt:lpstr>
      <vt:lpstr>137Cs surface deposition</vt:lpstr>
      <vt:lpstr>131I surface deposition</vt:lpstr>
      <vt:lpstr>Summary</vt:lpstr>
      <vt:lpstr>Thank you</vt:lpstr>
      <vt:lpstr>Specific humidity (g kg-1)</vt:lpstr>
    </vt:vector>
  </TitlesOfParts>
  <Company>Yonsei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Eun-Chul Chang</dc:creator>
  <cp:lastModifiedBy>Eun-Chul Chang</cp:lastModifiedBy>
  <cp:revision>122</cp:revision>
  <dcterms:created xsi:type="dcterms:W3CDTF">2013-03-26T05:31:05Z</dcterms:created>
  <dcterms:modified xsi:type="dcterms:W3CDTF">2013-10-29T01:25:15Z</dcterms:modified>
</cp:coreProperties>
</file>