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58" r:id="rId9"/>
    <p:sldId id="269" r:id="rId10"/>
    <p:sldId id="256" r:id="rId11"/>
    <p:sldId id="257" r:id="rId12"/>
    <p:sldId id="259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6678-15FA-4348-81B9-D4FC8F7D66AC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F7C6B-1873-4B62-9D19-7D1C387E49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C570-E51B-4A41-B98F-67B78EF7724A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B56B-F0AD-4D6E-8B12-C29E5CEEF596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C0-1BF9-4EEE-9DB1-205CE3AC5119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85-9F4A-4897-A62E-947E1C659CC9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40D2-C432-4C71-BB50-B149C5ECF6DD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FC31-ABDA-4D50-934C-F00FE1B860ED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40FE-0377-45E6-BF10-D3814D3D6B98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8062-DA83-47A2-B379-28D4C860B7A4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B48A-8149-404A-8AF9-179F45DEB863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326-5776-44BD-9339-D27A2AFD896D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BC4-39C4-4784-8C4C-1E3C20486118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511B-4FED-48C6-8AEC-6000C2ABD2ED}" type="datetime1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9F39-1279-446F-A157-33C1DB8838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85800" y="1052737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調査研究現況報告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CREST2</a:t>
            </a:r>
            <a:r>
              <a:rPr lang="ja-JP" altLang="en-US" sz="2400" dirty="0" smtClean="0">
                <a:latin typeface="+mj-lt"/>
              </a:rPr>
              <a:t>打ち合わせ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23173" y="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2013</a:t>
            </a:r>
            <a:r>
              <a:rPr kumimoji="1" lang="ja-JP" altLang="en-US" sz="2400" dirty="0" smtClean="0">
                <a:latin typeface="+mj-lt"/>
              </a:rPr>
              <a:t>年</a:t>
            </a:r>
            <a:r>
              <a:rPr kumimoji="1" lang="en-US" altLang="ja-JP" sz="2400" dirty="0" smtClean="0">
                <a:latin typeface="+mj-lt"/>
              </a:rPr>
              <a:t>10</a:t>
            </a:r>
            <a:r>
              <a:rPr kumimoji="1" lang="ja-JP" altLang="en-US" sz="2400" dirty="0" smtClean="0">
                <a:latin typeface="+mj-lt"/>
              </a:rPr>
              <a:t>月</a:t>
            </a:r>
            <a:r>
              <a:rPr kumimoji="1" lang="en-US" altLang="ja-JP" sz="2400" dirty="0" smtClean="0">
                <a:latin typeface="+mj-lt"/>
              </a:rPr>
              <a:t>29</a:t>
            </a:r>
            <a:r>
              <a:rPr kumimoji="1" lang="ja-JP" altLang="en-US" sz="2400" dirty="0" smtClean="0">
                <a:latin typeface="+mj-lt"/>
              </a:rPr>
              <a:t>日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528888" y="5805264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村上道夫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2924944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1. </a:t>
            </a:r>
            <a:r>
              <a:rPr lang="ja-JP" altLang="en-US" sz="2800" dirty="0" smtClean="0"/>
              <a:t>飲食物由来の被曝量評価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2. </a:t>
            </a:r>
            <a:r>
              <a:rPr lang="ja-JP" altLang="en-US" sz="2800" dirty="0" smtClean="0"/>
              <a:t>蓬莱ダムにおける放射性セシウムの起源解析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3. </a:t>
            </a:r>
            <a:r>
              <a:rPr lang="ja-JP" altLang="en-US" sz="2800" dirty="0" smtClean="0"/>
              <a:t>大堀川における放射性セシウム流出挙動の調査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873" y="692696"/>
            <a:ext cx="4249247" cy="404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5868144" y="836712"/>
            <a:ext cx="3254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地点：呼塚橋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時期：</a:t>
            </a:r>
            <a:r>
              <a:rPr lang="en-US" altLang="ja-JP" sz="2800" dirty="0" smtClean="0"/>
              <a:t>2008~2009</a:t>
            </a:r>
            <a:r>
              <a:rPr lang="ja-JP" altLang="en-US" sz="2800" dirty="0" smtClean="0"/>
              <a:t>年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2993" y="47251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観測値（</a:t>
            </a:r>
            <a:r>
              <a:rPr kumimoji="1" lang="en-US" altLang="ja-JP" sz="2800" dirty="0" smtClean="0"/>
              <a:t>m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/s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207725" y="230329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モデル</a:t>
            </a:r>
            <a:r>
              <a:rPr kumimoji="1" lang="ja-JP" altLang="en-US" sz="2800" dirty="0" smtClean="0"/>
              <a:t>値（</a:t>
            </a:r>
            <a:r>
              <a:rPr kumimoji="1" lang="en-US" altLang="ja-JP" sz="2800" dirty="0" smtClean="0"/>
              <a:t>m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/s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5661248"/>
            <a:ext cx="7129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Factor &lt; 4</a:t>
            </a:r>
            <a:r>
              <a:rPr kumimoji="1" lang="ja-JP" altLang="en-US" sz="2800" dirty="0" smtClean="0"/>
              <a:t>の割合：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全データ：</a:t>
            </a:r>
            <a:r>
              <a:rPr kumimoji="1" lang="en-US" altLang="ja-JP" sz="2800" dirty="0" smtClean="0"/>
              <a:t>98%</a:t>
            </a:r>
            <a:r>
              <a:rPr kumimoji="1" lang="ja-JP" altLang="en-US" sz="2800" dirty="0" err="1" smtClean="0"/>
              <a:t>、</a:t>
            </a:r>
            <a:r>
              <a:rPr lang="en-US" altLang="ja-JP" sz="2800" dirty="0" smtClean="0"/>
              <a:t>2m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/s</a:t>
            </a:r>
            <a:r>
              <a:rPr lang="ja-JP" altLang="en-US" sz="2800" dirty="0" smtClean="0"/>
              <a:t>以上：</a:t>
            </a:r>
            <a:r>
              <a:rPr lang="en-US" altLang="ja-JP" sz="2800" dirty="0" smtClean="0"/>
              <a:t>83%</a:t>
            </a:r>
            <a:endParaRPr kumimoji="1" lang="ja-JP" altLang="en-US" sz="28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流量の検証結果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436096" y="1610797"/>
            <a:ext cx="3594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地点：昭和橋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時期：</a:t>
            </a:r>
            <a:r>
              <a:rPr lang="en-US" altLang="ja-JP" sz="2800" dirty="0" smtClean="0"/>
              <a:t>2013/6/26~10/1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61564"/>
            <a:ext cx="4434593" cy="404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2123728" y="47779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流量（</a:t>
            </a:r>
            <a:r>
              <a:rPr kumimoji="1" lang="en-US" altLang="ja-JP" sz="2800" dirty="0" smtClean="0"/>
              <a:t>m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/s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566990" y="235613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SS</a:t>
            </a:r>
            <a:r>
              <a:rPr lang="ja-JP" altLang="en-US" sz="2800" dirty="0" smtClean="0"/>
              <a:t>負荷量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g/s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1177588"/>
            <a:ext cx="2946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log Y =1.50 </a:t>
            </a:r>
            <a:r>
              <a:rPr kumimoji="1" lang="en-US" altLang="ja-JP" dirty="0" smtClean="0">
                <a:latin typeface="Arial"/>
                <a:cs typeface="Arial"/>
              </a:rPr>
              <a:t>×</a:t>
            </a:r>
            <a:r>
              <a:rPr kumimoji="1" lang="en-US" altLang="ja-JP" dirty="0" smtClean="0"/>
              <a:t> log X + 1.69</a:t>
            </a:r>
          </a:p>
          <a:p>
            <a:r>
              <a:rPr lang="en-US" altLang="ja-JP" i="1" dirty="0" smtClean="0"/>
              <a:t>r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= 0.38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600" b="1" dirty="0" smtClean="0">
                <a:solidFill>
                  <a:schemeClr val="bg1"/>
                </a:solidFill>
              </a:rPr>
              <a:t>L-Q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式（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SS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）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764704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◆</a:t>
            </a:r>
            <a:r>
              <a:rPr kumimoji="1" lang="ja-JP" altLang="en-US" sz="2800" dirty="0" smtClean="0"/>
              <a:t>大堀川</a:t>
            </a:r>
            <a:r>
              <a:rPr kumimoji="1" lang="en-US" altLang="ja-JP" sz="2800" dirty="0" smtClean="0"/>
              <a:t>Cs-137</a:t>
            </a:r>
            <a:r>
              <a:rPr kumimoji="1" lang="ja-JP" altLang="en-US" sz="2800" dirty="0" smtClean="0"/>
              <a:t>流出負荷量</a:t>
            </a:r>
            <a:endParaRPr kumimoji="1" lang="en-US" altLang="ja-JP" sz="2800" dirty="0" smtClean="0"/>
          </a:p>
          <a:p>
            <a:pPr marL="363538"/>
            <a:r>
              <a:rPr kumimoji="1" lang="ja-JP" altLang="en-US" sz="2800" dirty="0" smtClean="0"/>
              <a:t>（</a:t>
            </a:r>
            <a:r>
              <a:rPr lang="en-US" altLang="ja-JP" sz="2800" dirty="0" smtClean="0"/>
              <a:t>2012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11</a:t>
            </a:r>
            <a:r>
              <a:rPr lang="ja-JP" altLang="en-US" sz="2800" dirty="0" smtClean="0"/>
              <a:t>日</a:t>
            </a:r>
            <a:r>
              <a:rPr lang="en-US" altLang="ja-JP" sz="2800" dirty="0" smtClean="0"/>
              <a:t>~2013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21</a:t>
            </a:r>
            <a:r>
              <a:rPr lang="ja-JP" altLang="en-US" sz="2800" dirty="0" smtClean="0"/>
              <a:t>日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pPr marL="363538"/>
            <a:endParaRPr lang="en-US" altLang="ja-JP" sz="2800" dirty="0" smtClean="0"/>
          </a:p>
          <a:p>
            <a:pPr marL="363538"/>
            <a:r>
              <a:rPr kumimoji="1" lang="ja-JP" altLang="en-US" sz="2800" dirty="0" smtClean="0"/>
              <a:t>懸濁態：</a:t>
            </a:r>
            <a:r>
              <a:rPr kumimoji="1" lang="en-US" altLang="ja-JP" sz="2800" dirty="0" smtClean="0"/>
              <a:t>1.27 </a:t>
            </a:r>
            <a:r>
              <a:rPr kumimoji="1" lang="en-US" altLang="ja-JP" sz="2800" dirty="0" smtClean="0">
                <a:latin typeface="Arial"/>
                <a:cs typeface="Arial"/>
              </a:rPr>
              <a:t>× 10</a:t>
            </a:r>
            <a:r>
              <a:rPr kumimoji="1" lang="en-US" altLang="ja-JP" sz="2800" baseline="30000" dirty="0" smtClean="0">
                <a:latin typeface="Arial"/>
                <a:cs typeface="Arial"/>
              </a:rPr>
              <a:t>10</a:t>
            </a:r>
            <a:r>
              <a:rPr kumimoji="1" lang="en-US" altLang="ja-JP" sz="2800" dirty="0" smtClean="0">
                <a:latin typeface="Arial"/>
                <a:cs typeface="Arial"/>
              </a:rPr>
              <a:t> (</a:t>
            </a:r>
            <a:r>
              <a:rPr kumimoji="1" lang="en-US" altLang="ja-JP" sz="2800" dirty="0" err="1" smtClean="0">
                <a:latin typeface="Arial"/>
                <a:cs typeface="Arial"/>
              </a:rPr>
              <a:t>Bq</a:t>
            </a:r>
            <a:r>
              <a:rPr kumimoji="1" lang="en-US" altLang="ja-JP" sz="2800" dirty="0" smtClean="0">
                <a:latin typeface="Arial"/>
                <a:cs typeface="Arial"/>
              </a:rPr>
              <a:t>)</a:t>
            </a:r>
            <a:r>
              <a:rPr lang="ja-JP" altLang="en-US" sz="2800" dirty="0" smtClean="0">
                <a:latin typeface="Arial"/>
                <a:cs typeface="Arial"/>
              </a:rPr>
              <a:t>  </a:t>
            </a:r>
            <a:r>
              <a:rPr lang="en-US" altLang="ja-JP" sz="2800" dirty="0" smtClean="0">
                <a:latin typeface="Arial"/>
                <a:cs typeface="Arial"/>
              </a:rPr>
              <a:t>&lt;73%&gt;</a:t>
            </a:r>
            <a:endParaRPr kumimoji="1" lang="en-US" altLang="ja-JP" sz="2800" dirty="0" smtClean="0">
              <a:latin typeface="Arial"/>
              <a:cs typeface="Arial"/>
            </a:endParaRPr>
          </a:p>
          <a:p>
            <a:pPr marL="363538"/>
            <a:r>
              <a:rPr lang="ja-JP" altLang="en-US" sz="2800" u="sng" dirty="0" smtClean="0">
                <a:latin typeface="Arial"/>
                <a:cs typeface="Arial"/>
              </a:rPr>
              <a:t>溶存態：</a:t>
            </a:r>
            <a:r>
              <a:rPr lang="en-US" altLang="ja-JP" sz="2800" u="sng" dirty="0" smtClean="0">
                <a:latin typeface="Arial"/>
                <a:cs typeface="Arial"/>
              </a:rPr>
              <a:t>0.47</a:t>
            </a:r>
            <a:r>
              <a:rPr lang="en-US" altLang="ja-JP" sz="2800" u="sng" dirty="0" smtClean="0"/>
              <a:t> </a:t>
            </a:r>
            <a:r>
              <a:rPr lang="en-US" altLang="ja-JP" sz="2800" u="sng" dirty="0" smtClean="0">
                <a:cs typeface="Arial"/>
              </a:rPr>
              <a:t>× 10</a:t>
            </a:r>
            <a:r>
              <a:rPr lang="en-US" altLang="ja-JP" sz="2800" u="sng" baseline="30000" dirty="0" smtClean="0">
                <a:cs typeface="Arial"/>
              </a:rPr>
              <a:t>10</a:t>
            </a:r>
            <a:r>
              <a:rPr lang="en-US" altLang="ja-JP" sz="2800" u="sng" dirty="0" smtClean="0">
                <a:cs typeface="Arial"/>
              </a:rPr>
              <a:t> (</a:t>
            </a:r>
            <a:r>
              <a:rPr lang="en-US" altLang="ja-JP" sz="2800" u="sng" dirty="0" err="1" smtClean="0">
                <a:cs typeface="Arial"/>
              </a:rPr>
              <a:t>Bq</a:t>
            </a:r>
            <a:r>
              <a:rPr lang="en-US" altLang="ja-JP" sz="2800" u="sng" dirty="0" smtClean="0">
                <a:cs typeface="Arial"/>
              </a:rPr>
              <a:t>)  &lt;27%&gt;</a:t>
            </a:r>
          </a:p>
          <a:p>
            <a:pPr marL="363538"/>
            <a:r>
              <a:rPr kumimoji="1" lang="ja-JP" altLang="en-US" sz="2800" dirty="0" smtClean="0">
                <a:cs typeface="Arial"/>
              </a:rPr>
              <a:t>合計    ：</a:t>
            </a:r>
            <a:r>
              <a:rPr kumimoji="1" lang="en-US" altLang="ja-JP" sz="2800" dirty="0" smtClean="0">
                <a:cs typeface="Arial"/>
              </a:rPr>
              <a:t>1.74</a:t>
            </a:r>
            <a:r>
              <a:rPr lang="en-US" altLang="ja-JP" sz="2800" dirty="0" smtClean="0">
                <a:cs typeface="Arial"/>
              </a:rPr>
              <a:t> × 10</a:t>
            </a:r>
            <a:r>
              <a:rPr lang="en-US" altLang="ja-JP" sz="2800" baseline="30000" dirty="0" smtClean="0">
                <a:cs typeface="Arial"/>
              </a:rPr>
              <a:t>10</a:t>
            </a:r>
            <a:r>
              <a:rPr lang="en-US" altLang="ja-JP" sz="2800" dirty="0" smtClean="0">
                <a:cs typeface="Arial"/>
              </a:rPr>
              <a:t> (</a:t>
            </a:r>
            <a:r>
              <a:rPr lang="en-US" altLang="ja-JP" sz="2800" dirty="0" err="1" smtClean="0">
                <a:cs typeface="Arial"/>
              </a:rPr>
              <a:t>Bq</a:t>
            </a:r>
            <a:r>
              <a:rPr lang="en-US" altLang="ja-JP" sz="2800" dirty="0" smtClean="0">
                <a:cs typeface="Arial"/>
              </a:rPr>
              <a:t>) </a:t>
            </a:r>
          </a:p>
          <a:p>
            <a:endParaRPr kumimoji="1" lang="en-US" altLang="ja-JP" sz="2800" dirty="0" smtClean="0">
              <a:cs typeface="Arial"/>
            </a:endParaRPr>
          </a:p>
          <a:p>
            <a:pPr algn="ctr"/>
            <a:r>
              <a:rPr lang="ja-JP" altLang="en-US" sz="3600" u="sng" dirty="0" smtClean="0">
                <a:cs typeface="Arial"/>
              </a:rPr>
              <a:t>大部分は懸濁態</a:t>
            </a:r>
            <a:endParaRPr lang="en-US" altLang="ja-JP" sz="3600" u="sng" dirty="0" smtClean="0">
              <a:cs typeface="Arial"/>
            </a:endParaRPr>
          </a:p>
          <a:p>
            <a:endParaRPr kumimoji="1" lang="en-US" altLang="ja-JP" sz="2800" dirty="0" smtClean="0">
              <a:cs typeface="Arial"/>
            </a:endParaRPr>
          </a:p>
          <a:p>
            <a:r>
              <a:rPr lang="ja-JP" altLang="en-US" sz="2800" dirty="0" smtClean="0">
                <a:solidFill>
                  <a:srgbClr val="0000FF"/>
                </a:solidFill>
                <a:cs typeface="Arial"/>
              </a:rPr>
              <a:t>◆</a:t>
            </a:r>
            <a:r>
              <a:rPr lang="ja-JP" altLang="en-US" sz="2800" dirty="0" smtClean="0">
                <a:cs typeface="Arial"/>
              </a:rPr>
              <a:t>大堀川流域</a:t>
            </a:r>
            <a:r>
              <a:rPr lang="en-US" altLang="ja-JP" sz="2800" dirty="0" smtClean="0">
                <a:cs typeface="Arial"/>
              </a:rPr>
              <a:t>Cs-137</a:t>
            </a:r>
            <a:r>
              <a:rPr lang="ja-JP" altLang="en-US" sz="2800" dirty="0" smtClean="0">
                <a:cs typeface="Arial"/>
              </a:rPr>
              <a:t>沈着量（</a:t>
            </a:r>
            <a:r>
              <a:rPr lang="en-US" altLang="ja-JP" sz="2800" dirty="0" smtClean="0">
                <a:cs typeface="Arial"/>
              </a:rPr>
              <a:t>2013</a:t>
            </a:r>
            <a:r>
              <a:rPr lang="ja-JP" altLang="en-US" sz="2800" dirty="0" smtClean="0">
                <a:cs typeface="Arial"/>
              </a:rPr>
              <a:t>年</a:t>
            </a:r>
            <a:r>
              <a:rPr lang="en-US" altLang="ja-JP" sz="2800" dirty="0" smtClean="0">
                <a:cs typeface="Arial"/>
              </a:rPr>
              <a:t>5</a:t>
            </a:r>
            <a:r>
              <a:rPr lang="ja-JP" altLang="en-US" sz="2800" dirty="0" smtClean="0">
                <a:cs typeface="Arial"/>
              </a:rPr>
              <a:t>月</a:t>
            </a:r>
            <a:r>
              <a:rPr lang="en-US" altLang="ja-JP" sz="2800" dirty="0" smtClean="0">
                <a:cs typeface="Arial"/>
              </a:rPr>
              <a:t>31</a:t>
            </a:r>
            <a:r>
              <a:rPr lang="ja-JP" altLang="en-US" sz="2800" dirty="0" smtClean="0">
                <a:cs typeface="Arial"/>
              </a:rPr>
              <a:t>日）</a:t>
            </a:r>
            <a:endParaRPr lang="en-US" altLang="ja-JP" sz="2800" dirty="0" smtClean="0">
              <a:cs typeface="Arial"/>
            </a:endParaRPr>
          </a:p>
          <a:p>
            <a:pPr marL="363538"/>
            <a:r>
              <a:rPr lang="en-US" altLang="ja-JP" sz="2800" dirty="0" smtClean="0">
                <a:cs typeface="Arial"/>
              </a:rPr>
              <a:t>	</a:t>
            </a:r>
            <a:r>
              <a:rPr lang="ja-JP" altLang="en-US" sz="2800" dirty="0" smtClean="0">
                <a:cs typeface="Arial"/>
              </a:rPr>
              <a:t>　　　</a:t>
            </a:r>
            <a:r>
              <a:rPr lang="en-US" altLang="ja-JP" sz="2800" dirty="0" smtClean="0">
                <a:cs typeface="Arial"/>
              </a:rPr>
              <a:t>9.3 × 10</a:t>
            </a:r>
            <a:r>
              <a:rPr lang="en-US" altLang="ja-JP" sz="2800" baseline="30000" dirty="0" smtClean="0">
                <a:cs typeface="Arial"/>
              </a:rPr>
              <a:t>12</a:t>
            </a:r>
            <a:r>
              <a:rPr lang="en-US" altLang="ja-JP" sz="2800" dirty="0" smtClean="0">
                <a:cs typeface="Arial"/>
              </a:rPr>
              <a:t> (</a:t>
            </a:r>
            <a:r>
              <a:rPr lang="en-US" altLang="ja-JP" sz="2800" dirty="0" err="1" smtClean="0">
                <a:cs typeface="Arial"/>
              </a:rPr>
              <a:t>Bq</a:t>
            </a:r>
            <a:r>
              <a:rPr lang="en-US" altLang="ja-JP" sz="2800" dirty="0" smtClean="0">
                <a:cs typeface="Arial"/>
              </a:rPr>
              <a:t>)</a:t>
            </a:r>
          </a:p>
          <a:p>
            <a:endParaRPr lang="en-US" altLang="ja-JP" sz="2800" dirty="0" smtClean="0">
              <a:cs typeface="Arial"/>
            </a:endParaRPr>
          </a:p>
          <a:p>
            <a:pPr algn="ctr"/>
            <a:r>
              <a:rPr lang="ja-JP" altLang="en-US" sz="3600" u="sng" dirty="0" smtClean="0">
                <a:cs typeface="Arial"/>
              </a:rPr>
              <a:t>流出量は、沈着量</a:t>
            </a:r>
            <a:r>
              <a:rPr lang="en-US" altLang="ja-JP" sz="3600" u="sng" dirty="0" smtClean="0">
                <a:cs typeface="Arial"/>
              </a:rPr>
              <a:t> </a:t>
            </a:r>
            <a:r>
              <a:rPr lang="ja-JP" altLang="en-US" sz="3600" u="sng" dirty="0" smtClean="0">
                <a:cs typeface="Arial"/>
              </a:rPr>
              <a:t>の</a:t>
            </a:r>
            <a:r>
              <a:rPr lang="en-US" altLang="ja-JP" sz="3600" u="sng" dirty="0" smtClean="0">
                <a:cs typeface="Arial"/>
              </a:rPr>
              <a:t>0.2%</a:t>
            </a:r>
            <a:endParaRPr kumimoji="1" lang="ja-JP" altLang="en-US" sz="3600" u="sng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流出負荷量と沈着量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飲食物由来の被曝量評価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5428381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福島、東京、大阪を対象に、飲食物由来の放射性ヨウ素およびセシウムの被曝量を算出。</a:t>
            </a:r>
            <a:r>
              <a:rPr lang="ja-JP" altLang="en-US" sz="2800" dirty="0" smtClean="0"/>
              <a:t>ばらつきの評価も</a:t>
            </a:r>
            <a:r>
              <a:rPr kumimoji="1" lang="ja-JP" altLang="en-US" sz="2800" dirty="0" smtClean="0"/>
              <a:t>実施。</a:t>
            </a:r>
            <a:r>
              <a:rPr lang="en-US" altLang="ja-JP" sz="2800" dirty="0" smtClean="0"/>
              <a:t>Environ. Sci. Technol.</a:t>
            </a:r>
            <a:r>
              <a:rPr lang="ja-JP" altLang="en-US" sz="2800" dirty="0" smtClean="0"/>
              <a:t>に投稿。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414" y="646114"/>
            <a:ext cx="4467770" cy="47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蓬莱ダムにおける放射性セシウムの起源①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4941168"/>
            <a:ext cx="8676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ダム堆積物中放射性セシウムの起源を推定するために、起源識別用のトレーサーとしての有用性を評価。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Zn</a:t>
            </a:r>
            <a:r>
              <a:rPr lang="ja-JP" altLang="en-US" sz="2800" dirty="0" smtClean="0"/>
              <a:t>や</a:t>
            </a:r>
            <a:r>
              <a:rPr lang="en-US" altLang="ja-JP" sz="2800" dirty="0" smtClean="0"/>
              <a:t>Cu</a:t>
            </a:r>
            <a:r>
              <a:rPr lang="ja-JP" altLang="en-US" sz="2800" dirty="0" smtClean="0"/>
              <a:t>によって</a:t>
            </a:r>
            <a:r>
              <a:rPr kumimoji="1" lang="ja-JP" altLang="en-US" sz="2800" dirty="0" smtClean="0"/>
              <a:t>道路塵埃がその他の起源試料（田・畑・森林土壌）と識別できる。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0996"/>
          <a:stretch>
            <a:fillRect/>
          </a:stretch>
        </p:blipFill>
        <p:spPr bwMode="auto">
          <a:xfrm>
            <a:off x="11469" y="1269687"/>
            <a:ext cx="3696435" cy="31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43590"/>
          <a:stretch>
            <a:fillRect/>
          </a:stretch>
        </p:blipFill>
        <p:spPr bwMode="auto">
          <a:xfrm>
            <a:off x="3428382" y="1268760"/>
            <a:ext cx="3447874" cy="31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59944"/>
          <a:stretch>
            <a:fillRect/>
          </a:stretch>
        </p:blipFill>
        <p:spPr bwMode="auto">
          <a:xfrm>
            <a:off x="6674746" y="1283274"/>
            <a:ext cx="2448272" cy="31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0532"/>
          <a:stretch>
            <a:fillRect/>
          </a:stretch>
        </p:blipFill>
        <p:spPr bwMode="auto">
          <a:xfrm>
            <a:off x="-29028" y="1268760"/>
            <a:ext cx="3779912" cy="32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蓬莱ダムにおける放射性セシウムの起源②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42391"/>
          <a:stretch>
            <a:fillRect/>
          </a:stretch>
        </p:blipFill>
        <p:spPr bwMode="auto">
          <a:xfrm>
            <a:off x="3399508" y="1283274"/>
            <a:ext cx="3620764" cy="31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1046"/>
          <a:stretch>
            <a:fillRect/>
          </a:stretch>
        </p:blipFill>
        <p:spPr bwMode="auto">
          <a:xfrm>
            <a:off x="6732240" y="1268760"/>
            <a:ext cx="2448272" cy="31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107504" y="5355213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2012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5</a:t>
            </a:r>
            <a:r>
              <a:rPr kumimoji="1" lang="ja-JP" altLang="en-US" sz="2800" dirty="0" smtClean="0"/>
              <a:t>月・</a:t>
            </a:r>
            <a:r>
              <a:rPr kumimoji="1" lang="en-US" altLang="ja-JP" sz="2800" dirty="0" smtClean="0"/>
              <a:t>9</a:t>
            </a:r>
            <a:r>
              <a:rPr kumimoji="1" lang="ja-JP" altLang="en-US" sz="2800" dirty="0" smtClean="0"/>
              <a:t>月のダム堆積物中放射性セシウム濃度は、道路塵埃からの寄与が高いときに高濃度。</a:t>
            </a:r>
            <a:endParaRPr kumimoji="1"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584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</a:rPr>
              <a:t>大堀川における放射性セシウム流出挙動の調査</a:t>
            </a:r>
            <a:endParaRPr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図 2" descr="P528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84" y="621048"/>
            <a:ext cx="4320000" cy="3240000"/>
          </a:xfrm>
          <a:prstGeom prst="rect">
            <a:avLst/>
          </a:prstGeom>
        </p:spPr>
      </p:pic>
      <p:pic>
        <p:nvPicPr>
          <p:cNvPr id="4" name="図 3" descr="P528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1048"/>
            <a:ext cx="4320000" cy="32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75856" y="4437112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自動採水器により、雨天時の河川水をサンプリング。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現在までに、</a:t>
            </a:r>
            <a:r>
              <a:rPr lang="en-US" altLang="ja-JP" sz="2800" dirty="0" smtClean="0"/>
              <a:t>12</a:t>
            </a:r>
            <a:r>
              <a:rPr lang="ja-JP" altLang="en-US" sz="2800" dirty="0" smtClean="0"/>
              <a:t>イベント、</a:t>
            </a:r>
            <a:r>
              <a:rPr lang="en-US" altLang="ja-JP" sz="2800" dirty="0" smtClean="0"/>
              <a:t>95</a:t>
            </a:r>
            <a:r>
              <a:rPr lang="ja-JP" altLang="en-US" sz="2800" dirty="0" smtClean="0"/>
              <a:t>サンプル採取。</a:t>
            </a:r>
            <a:endParaRPr lang="en-US" altLang="ja-JP" sz="2800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7" name="Picture 1" descr="C:\Users\michio\Documents\michio\Takizawalab2008\沖CREST\手賀沼\写真\大堀川130824\CIMG2422.JPG"/>
          <p:cNvPicPr>
            <a:picLocks noChangeAspect="1" noChangeArrowheads="1"/>
          </p:cNvPicPr>
          <p:nvPr/>
        </p:nvPicPr>
        <p:blipFill>
          <a:blip r:embed="rId4" cstate="print"/>
          <a:srcRect l="13955" r="12280"/>
          <a:stretch>
            <a:fillRect/>
          </a:stretch>
        </p:blipFill>
        <p:spPr bwMode="auto">
          <a:xfrm>
            <a:off x="323528" y="3890076"/>
            <a:ext cx="2880320" cy="292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期待される成果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262" y="1484784"/>
            <a:ext cx="90332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2800" dirty="0" smtClean="0"/>
              <a:t>モデルキャリブレーション用のデータ提供</a:t>
            </a:r>
            <a:endParaRPr kumimoji="1" lang="en-US" altLang="ja-JP" sz="2800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雨天時の放射性セシウムの分配係数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流量、</a:t>
            </a:r>
            <a:r>
              <a:rPr lang="en-US" altLang="ja-JP" sz="2800" dirty="0" smtClean="0"/>
              <a:t>SS</a:t>
            </a:r>
            <a:r>
              <a:rPr lang="ja-JP" altLang="en-US" sz="2800" dirty="0" smtClean="0"/>
              <a:t>濃度、粒径分布と放射性セシウム濃度の関係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放射性セシウム濃度の経時変化（イベント内、長期変化）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浮遊砂サンプラー内試料との比較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7937" y="1588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放射性セシウムの流出負荷量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30179"/>
            <a:ext cx="3427290" cy="352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 flipH="1">
            <a:off x="6156176" y="2905780"/>
            <a:ext cx="146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溶存態</a:t>
            </a:r>
            <a:endParaRPr kumimoji="1" lang="ja-JP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94" y="3280479"/>
            <a:ext cx="3427290" cy="353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 flipH="1">
            <a:off x="2195736" y="2924944"/>
            <a:ext cx="146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懸濁態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908720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2012</a:t>
            </a:r>
            <a:r>
              <a:rPr lang="ja-JP" altLang="en-US" sz="3600" dirty="0" smtClean="0"/>
              <a:t>年度の懸濁態、溶存態放射性セシウム濃度データ、流量（モデル推定値）、</a:t>
            </a:r>
            <a:r>
              <a:rPr lang="en-US" altLang="ja-JP" sz="3600" dirty="0" smtClean="0"/>
              <a:t>SS</a:t>
            </a:r>
            <a:r>
              <a:rPr lang="ja-JP" altLang="en-US" sz="3600" dirty="0" smtClean="0"/>
              <a:t>濃度（今年度）をもとに、流出負荷量を計算した</a:t>
            </a:r>
            <a:endParaRPr kumimoji="1" lang="ja-JP" altLang="en-US" sz="36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1309985"/>
            <a:ext cx="88924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計算期間：</a:t>
            </a:r>
            <a:r>
              <a:rPr lang="en-US" altLang="ja-JP" sz="2800" dirty="0" smtClean="0"/>
              <a:t>2012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11</a:t>
            </a:r>
            <a:r>
              <a:rPr lang="ja-JP" altLang="en-US" sz="2800" dirty="0" smtClean="0"/>
              <a:t>日</a:t>
            </a:r>
            <a:r>
              <a:rPr lang="en-US" altLang="ja-JP" sz="2800" dirty="0" smtClean="0"/>
              <a:t>~2013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21</a:t>
            </a:r>
            <a:r>
              <a:rPr lang="ja-JP" altLang="en-US" sz="2800" dirty="0" smtClean="0"/>
              <a:t>日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懸濁態（</a:t>
            </a:r>
            <a:r>
              <a:rPr kumimoji="1" lang="en-US" altLang="ja-JP" sz="2800" dirty="0" err="1" smtClean="0"/>
              <a:t>Bq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=Σ SS</a:t>
            </a:r>
            <a:r>
              <a:rPr kumimoji="1" lang="ja-JP" altLang="en-US" sz="2800" dirty="0" smtClean="0"/>
              <a:t>サンプラー濃度（</a:t>
            </a:r>
            <a:r>
              <a:rPr kumimoji="1" lang="en-US" altLang="ja-JP" sz="2800" dirty="0" err="1" smtClean="0"/>
              <a:t>Bq</a:t>
            </a:r>
            <a:r>
              <a:rPr kumimoji="1" lang="en-US" altLang="ja-JP" sz="2800" dirty="0" smtClean="0"/>
              <a:t>/kg-SS</a:t>
            </a:r>
            <a:r>
              <a:rPr kumimoji="1" lang="ja-JP" altLang="en-US" sz="2800" dirty="0" smtClean="0"/>
              <a:t>）</a:t>
            </a:r>
            <a:r>
              <a:rPr kumimoji="1" lang="en-US" altLang="ja-JP" sz="2800" dirty="0" smtClean="0"/>
              <a:t>×SS</a:t>
            </a:r>
            <a:r>
              <a:rPr kumimoji="1" lang="ja-JP" altLang="en-US" sz="2800" dirty="0" smtClean="0"/>
              <a:t>負荷量（</a:t>
            </a:r>
            <a:r>
              <a:rPr lang="en-US" altLang="ja-JP" sz="2800" dirty="0" smtClean="0"/>
              <a:t>kg/s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溶存態（</a:t>
            </a:r>
            <a:r>
              <a:rPr kumimoji="1" lang="en-US" altLang="ja-JP" sz="2800" dirty="0" err="1" smtClean="0"/>
              <a:t>Bq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=Σ </a:t>
            </a:r>
            <a:r>
              <a:rPr lang="ja-JP" altLang="en-US" sz="2800" dirty="0" smtClean="0"/>
              <a:t>溶存態濃度（</a:t>
            </a:r>
            <a:r>
              <a:rPr lang="en-US" altLang="ja-JP" sz="2800" dirty="0" err="1" smtClean="0"/>
              <a:t>Bq</a:t>
            </a:r>
            <a:r>
              <a:rPr lang="en-US" altLang="ja-JP" sz="2800" dirty="0" smtClean="0"/>
              <a:t>/L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流量（</a:t>
            </a:r>
            <a:r>
              <a:rPr lang="en-US" altLang="ja-JP" sz="2800" dirty="0" smtClean="0"/>
              <a:t>L/s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※SS</a:t>
            </a:r>
            <a:r>
              <a:rPr lang="ja-JP" altLang="en-US" sz="2400" dirty="0" smtClean="0"/>
              <a:t>サンプラーや溶存態試料の採取時期ごとに分けて計算</a:t>
            </a:r>
            <a:endParaRPr lang="en-US" altLang="ja-JP" sz="24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041" y="-2290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Cs-137 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流出負荷量計算方法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5496" y="692696"/>
            <a:ext cx="9217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期間：</a:t>
            </a:r>
            <a:r>
              <a:rPr lang="en-US" altLang="ja-JP" sz="2800" dirty="0" smtClean="0"/>
              <a:t>2012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31</a:t>
            </a:r>
            <a:r>
              <a:rPr lang="ja-JP" altLang="en-US" sz="2800" dirty="0" smtClean="0"/>
              <a:t>日</a:t>
            </a:r>
            <a:endParaRPr lang="en-US" altLang="ja-JP" sz="2800" dirty="0" smtClean="0"/>
          </a:p>
          <a:p>
            <a:r>
              <a:rPr lang="ja-JP" altLang="en-US" sz="2800" dirty="0" smtClean="0"/>
              <a:t>沈着量（</a:t>
            </a:r>
            <a:r>
              <a:rPr lang="en-US" altLang="ja-JP" sz="2800" dirty="0" err="1" smtClean="0"/>
              <a:t>Bq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=</a:t>
            </a:r>
            <a:r>
              <a:rPr lang="ja-JP" altLang="en-US" sz="2800" dirty="0" smtClean="0"/>
              <a:t>流域面積（</a:t>
            </a:r>
            <a:r>
              <a:rPr lang="en-US" altLang="ja-JP" sz="2800" dirty="0" smtClean="0"/>
              <a:t>km</a:t>
            </a:r>
            <a:r>
              <a:rPr lang="en-US" altLang="ja-JP" sz="2800" baseline="30000" dirty="0" smtClean="0"/>
              <a:t>2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面積あたり沈着量（</a:t>
            </a:r>
            <a:r>
              <a:rPr lang="en-US" altLang="ja-JP" sz="2800" dirty="0" err="1" smtClean="0"/>
              <a:t>Bq</a:t>
            </a:r>
            <a:r>
              <a:rPr lang="en-US" altLang="ja-JP" sz="2800" dirty="0" smtClean="0"/>
              <a:t>/km</a:t>
            </a:r>
            <a:r>
              <a:rPr lang="en-US" altLang="ja-JP" sz="2800" baseline="30000" dirty="0" smtClean="0"/>
              <a:t>2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endParaRPr lang="en-US" altLang="ja-JP" sz="2400" dirty="0" smtClean="0"/>
          </a:p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面積あたり沈着量は航空機モニタリング結果（</a:t>
            </a:r>
            <a:r>
              <a:rPr lang="en-US" altLang="ja-JP" sz="2000" dirty="0" smtClean="0"/>
              <a:t>300~600kBq/m</a:t>
            </a:r>
            <a:r>
              <a:rPr lang="en-US" altLang="ja-JP" sz="2000" baseline="30000" dirty="0" smtClean="0"/>
              <a:t>2</a:t>
            </a:r>
            <a:r>
              <a:rPr lang="ja-JP" altLang="en-US" sz="2000" dirty="0" smtClean="0"/>
              <a:t>）をもちいた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577607"/>
            <a:ext cx="363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1400" dirty="0" smtClean="0"/>
              <a:t>http://ramap.jmc.or.jp/map/mapdf/5339.html</a:t>
            </a:r>
            <a:endParaRPr kumimoji="1" lang="ja-JP" alt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041" y="-2290"/>
            <a:ext cx="915352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Cs-137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流域内沈着量計算方法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312" t="30240" r="25291" b="15896"/>
          <a:stretch>
            <a:fillRect/>
          </a:stretch>
        </p:blipFill>
        <p:spPr bwMode="auto">
          <a:xfrm>
            <a:off x="251520" y="2420888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75125" t="35910" r="2125" b="28260"/>
          <a:stretch>
            <a:fillRect/>
          </a:stretch>
        </p:blipFill>
        <p:spPr bwMode="auto">
          <a:xfrm>
            <a:off x="6370320" y="4127768"/>
            <a:ext cx="2773680" cy="273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 l="1181" t="28180" r="71526" b="18020"/>
          <a:stretch>
            <a:fillRect/>
          </a:stretch>
        </p:blipFill>
        <p:spPr bwMode="auto">
          <a:xfrm>
            <a:off x="2684552" y="2423160"/>
            <a:ext cx="3327608" cy="40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9F39-1279-446F-A157-33C1DB8838A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 l="75987" t="79379" r="2751" b="15897"/>
          <a:stretch>
            <a:fillRect/>
          </a:stretch>
        </p:blipFill>
        <p:spPr bwMode="auto">
          <a:xfrm>
            <a:off x="6372200" y="3429000"/>
            <a:ext cx="259228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円/楕円 15"/>
          <p:cNvSpPr/>
          <p:nvPr/>
        </p:nvSpPr>
        <p:spPr>
          <a:xfrm rot="1210003">
            <a:off x="1486459" y="3740273"/>
            <a:ext cx="1728192" cy="108012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528</Words>
  <Application>Microsoft Office PowerPoint</Application>
  <PresentationFormat>画面に合わせる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michio</dc:creator>
  <cp:lastModifiedBy>michio</cp:lastModifiedBy>
  <cp:revision>26</cp:revision>
  <dcterms:created xsi:type="dcterms:W3CDTF">2013-10-28T10:02:24Z</dcterms:created>
  <dcterms:modified xsi:type="dcterms:W3CDTF">2013-10-29T04:00:24Z</dcterms:modified>
</cp:coreProperties>
</file>