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2" r:id="rId2"/>
    <p:sldId id="284" r:id="rId3"/>
    <p:sldId id="285" r:id="rId4"/>
    <p:sldId id="286" r:id="rId5"/>
    <p:sldId id="264" r:id="rId6"/>
    <p:sldId id="288" r:id="rId7"/>
    <p:sldId id="289" r:id="rId8"/>
    <p:sldId id="281" r:id="rId9"/>
    <p:sldId id="260" r:id="rId10"/>
    <p:sldId id="279" r:id="rId11"/>
    <p:sldId id="280" r:id="rId12"/>
    <p:sldId id="270" r:id="rId13"/>
    <p:sldId id="259" r:id="rId14"/>
    <p:sldId id="256" r:id="rId15"/>
    <p:sldId id="257" r:id="rId16"/>
    <p:sldId id="278" r:id="rId17"/>
    <p:sldId id="274" r:id="rId18"/>
    <p:sldId id="267" r:id="rId19"/>
    <p:sldId id="282" r:id="rId20"/>
    <p:sldId id="268" r:id="rId21"/>
    <p:sldId id="269" r:id="rId22"/>
    <p:sldId id="261" r:id="rId23"/>
    <p:sldId id="273" r:id="rId24"/>
    <p:sldId id="276" r:id="rId25"/>
    <p:sldId id="29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1355" autoAdjust="0"/>
  </p:normalViewPr>
  <p:slideViewPr>
    <p:cSldViewPr snapToGrid="0">
      <p:cViewPr varScale="1">
        <p:scale>
          <a:sx n="85" d="100"/>
          <a:sy n="85" d="100"/>
        </p:scale>
        <p:origin x="76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42"/>
    </p:cViewPr>
  </p:sorterViewPr>
  <p:notesViewPr>
    <p:cSldViewPr snapToGrid="0">
      <p:cViewPr varScale="1">
        <p:scale>
          <a:sx n="84" d="100"/>
          <a:sy n="84" d="100"/>
        </p:scale>
        <p:origin x="273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01&#21508;&#31278;&#20027;&#38988;&#35519;&#26619;&#36039;&#26009;\2011-03&#26481;&#21271;&#22823;&#38663;&#28797;\&#26908;&#35342;&#36039;&#26009;\2011-03Monitor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REST\Shibayama\&#12414;&#12392;&#12417;&#12487;&#12540;&#12479;&#22823;&#22528;&#2402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E:\CREST\Shibayama\&#12414;&#12392;&#12417;&#12487;&#12540;&#12479;&#22823;&#22528;&#24029;.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E:\CREST\Shibayama\&#12414;&#12392;&#12417;&#12487;&#12540;&#12479;&#22823;&#22528;&#24029;.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E:\CREST\Shibayama\&#12414;&#12392;&#12417;&#12487;&#12540;&#12479;&#22823;&#22528;&#24029;.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E:\CREST\Shibayama\&#12414;&#12392;&#12417;&#12487;&#12540;&#12479;&#22823;&#22528;&#2402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2412663215316"/>
          <c:y val="2.5334056588985916E-2"/>
          <c:w val="0.73724781192845934"/>
          <c:h val="0.86784348998213467"/>
        </c:manualLayout>
      </c:layout>
      <c:barChart>
        <c:barDir val="col"/>
        <c:grouping val="clustered"/>
        <c:varyColors val="0"/>
        <c:ser>
          <c:idx val="6"/>
          <c:order val="6"/>
          <c:tx>
            <c:strRef>
              <c:f>観測データ!$L$10</c:f>
              <c:strCache>
                <c:ptCount val="1"/>
                <c:pt idx="0">
                  <c:v>降下I131</c:v>
                </c:pt>
              </c:strCache>
            </c:strRef>
          </c:tx>
          <c:spPr>
            <a:solidFill>
              <a:schemeClr val="accent1">
                <a:lumMod val="60000"/>
                <a:lumOff val="40000"/>
              </a:schemeClr>
            </a:solidFill>
          </c:spPr>
          <c:invertIfNegative val="0"/>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観測データ!$L$11:$L$54</c:f>
              <c:numCache>
                <c:formatCode>0.00_ </c:formatCode>
                <c:ptCount val="44"/>
                <c:pt idx="0">
                  <c:v>51.4</c:v>
                </c:pt>
                <c:pt idx="1">
                  <c:v>39.800000000000004</c:v>
                </c:pt>
                <c:pt idx="2">
                  <c:v>2880</c:v>
                </c:pt>
                <c:pt idx="3">
                  <c:v>32300</c:v>
                </c:pt>
                <c:pt idx="4">
                  <c:v>35700</c:v>
                </c:pt>
                <c:pt idx="5">
                  <c:v>12790</c:v>
                </c:pt>
                <c:pt idx="6">
                  <c:v>173</c:v>
                </c:pt>
                <c:pt idx="7">
                  <c:v>217</c:v>
                </c:pt>
                <c:pt idx="8">
                  <c:v>101</c:v>
                </c:pt>
                <c:pt idx="9">
                  <c:v>45.5</c:v>
                </c:pt>
                <c:pt idx="10">
                  <c:v>36.9</c:v>
                </c:pt>
                <c:pt idx="11">
                  <c:v>21.3</c:v>
                </c:pt>
                <c:pt idx="12">
                  <c:v>50.1</c:v>
                </c:pt>
                <c:pt idx="13">
                  <c:v>37.6</c:v>
                </c:pt>
                <c:pt idx="14">
                  <c:v>0</c:v>
                </c:pt>
                <c:pt idx="15">
                  <c:v>0</c:v>
                </c:pt>
                <c:pt idx="16">
                  <c:v>20</c:v>
                </c:pt>
                <c:pt idx="17">
                  <c:v>16.899999999999999</c:v>
                </c:pt>
                <c:pt idx="18">
                  <c:v>8.17</c:v>
                </c:pt>
                <c:pt idx="19">
                  <c:v>6.22</c:v>
                </c:pt>
                <c:pt idx="20">
                  <c:v>5.25</c:v>
                </c:pt>
                <c:pt idx="21">
                  <c:v>8.9</c:v>
                </c:pt>
                <c:pt idx="22">
                  <c:v>19.399999999999999</c:v>
                </c:pt>
                <c:pt idx="23">
                  <c:v>2.9899999999999998</c:v>
                </c:pt>
                <c:pt idx="24">
                  <c:v>100</c:v>
                </c:pt>
                <c:pt idx="25" formatCode="0_ ">
                  <c:v>0</c:v>
                </c:pt>
                <c:pt idx="26" formatCode="0_ ">
                  <c:v>0</c:v>
                </c:pt>
                <c:pt idx="27" formatCode="0_ ">
                  <c:v>0</c:v>
                </c:pt>
                <c:pt idx="28" formatCode="0_ ">
                  <c:v>0</c:v>
                </c:pt>
                <c:pt idx="29" formatCode="0_ ">
                  <c:v>0</c:v>
                </c:pt>
                <c:pt idx="30" formatCode="0_ ">
                  <c:v>0</c:v>
                </c:pt>
                <c:pt idx="31">
                  <c:v>55.7</c:v>
                </c:pt>
                <c:pt idx="32" formatCode="0_ ">
                  <c:v>0</c:v>
                </c:pt>
                <c:pt idx="33">
                  <c:v>20.399999999999999</c:v>
                </c:pt>
              </c:numCache>
            </c:numRef>
          </c:val>
        </c:ser>
        <c:ser>
          <c:idx val="7"/>
          <c:order val="7"/>
          <c:tx>
            <c:strRef>
              <c:f>観測データ!$M$10</c:f>
              <c:strCache>
                <c:ptCount val="1"/>
                <c:pt idx="0">
                  <c:v>降下Cs137</c:v>
                </c:pt>
              </c:strCache>
            </c:strRef>
          </c:tx>
          <c:spPr>
            <a:solidFill>
              <a:srgbClr val="FFC000"/>
            </a:solidFill>
          </c:spPr>
          <c:invertIfNegative val="0"/>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観測データ!$M$11:$M$54</c:f>
              <c:numCache>
                <c:formatCode>0.00_ </c:formatCode>
                <c:ptCount val="44"/>
                <c:pt idx="0">
                  <c:v>0</c:v>
                </c:pt>
                <c:pt idx="1">
                  <c:v>0</c:v>
                </c:pt>
                <c:pt idx="2">
                  <c:v>561</c:v>
                </c:pt>
                <c:pt idx="3">
                  <c:v>5300</c:v>
                </c:pt>
                <c:pt idx="4">
                  <c:v>335</c:v>
                </c:pt>
                <c:pt idx="5">
                  <c:v>155</c:v>
                </c:pt>
                <c:pt idx="6">
                  <c:v>36.9</c:v>
                </c:pt>
                <c:pt idx="7">
                  <c:v>12.2</c:v>
                </c:pt>
                <c:pt idx="8">
                  <c:v>35.9</c:v>
                </c:pt>
                <c:pt idx="9">
                  <c:v>5.52</c:v>
                </c:pt>
                <c:pt idx="10">
                  <c:v>18.100000000000001</c:v>
                </c:pt>
                <c:pt idx="11">
                  <c:v>5.35</c:v>
                </c:pt>
                <c:pt idx="12">
                  <c:v>68.400000000000006</c:v>
                </c:pt>
                <c:pt idx="13">
                  <c:v>26.1</c:v>
                </c:pt>
                <c:pt idx="14">
                  <c:v>14.5</c:v>
                </c:pt>
                <c:pt idx="15">
                  <c:v>8.0300000000000011</c:v>
                </c:pt>
                <c:pt idx="16">
                  <c:v>17.5</c:v>
                </c:pt>
                <c:pt idx="17">
                  <c:v>5.94</c:v>
                </c:pt>
                <c:pt idx="18">
                  <c:v>5.57</c:v>
                </c:pt>
                <c:pt idx="19">
                  <c:v>10.3</c:v>
                </c:pt>
                <c:pt idx="20">
                  <c:v>0</c:v>
                </c:pt>
                <c:pt idx="21">
                  <c:v>11.7</c:v>
                </c:pt>
                <c:pt idx="22">
                  <c:v>7.9</c:v>
                </c:pt>
                <c:pt idx="23">
                  <c:v>5.18</c:v>
                </c:pt>
                <c:pt idx="24">
                  <c:v>169</c:v>
                </c:pt>
                <c:pt idx="25">
                  <c:v>4.0199999999999996</c:v>
                </c:pt>
                <c:pt idx="26" formatCode="0_ ">
                  <c:v>0</c:v>
                </c:pt>
                <c:pt idx="27" formatCode="0_ ">
                  <c:v>0</c:v>
                </c:pt>
                <c:pt idx="28">
                  <c:v>4.75</c:v>
                </c:pt>
                <c:pt idx="29">
                  <c:v>6.31</c:v>
                </c:pt>
                <c:pt idx="30">
                  <c:v>14.8</c:v>
                </c:pt>
                <c:pt idx="31" formatCode="0_ ">
                  <c:v>0</c:v>
                </c:pt>
                <c:pt idx="32">
                  <c:v>29.8</c:v>
                </c:pt>
                <c:pt idx="33">
                  <c:v>20.8</c:v>
                </c:pt>
              </c:numCache>
            </c:numRef>
          </c:val>
        </c:ser>
        <c:dLbls>
          <c:showLegendKey val="0"/>
          <c:showVal val="0"/>
          <c:showCatName val="0"/>
          <c:showSerName val="0"/>
          <c:showPercent val="0"/>
          <c:showBubbleSize val="0"/>
        </c:dLbls>
        <c:gapWidth val="50"/>
        <c:axId val="208849536"/>
        <c:axId val="208852672"/>
      </c:barChart>
      <c:lineChart>
        <c:grouping val="standard"/>
        <c:varyColors val="0"/>
        <c:ser>
          <c:idx val="0"/>
          <c:order val="0"/>
          <c:tx>
            <c:strRef>
              <c:f>観測データ!$E$10</c:f>
              <c:strCache>
                <c:ptCount val="1"/>
                <c:pt idx="0">
                  <c:v>蛇口I131</c:v>
                </c:pt>
              </c:strCache>
            </c:strRef>
          </c:tx>
          <c:spPr>
            <a:ln w="38100">
              <a:solidFill>
                <a:schemeClr val="tx2">
                  <a:lumMod val="75000"/>
                </a:schemeClr>
              </a:solidFill>
            </a:ln>
          </c:spPr>
          <c:marker>
            <c:symbol val="diamond"/>
            <c:size val="9"/>
            <c:spPr>
              <a:solidFill>
                <a:srgbClr val="FFC000"/>
              </a:solidFill>
              <a:ln>
                <a:solidFill>
                  <a:schemeClr val="tx2">
                    <a:lumMod val="75000"/>
                  </a:schemeClr>
                </a:solidFill>
              </a:ln>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観測データ!$E$11:$E$56</c:f>
              <c:numCache>
                <c:formatCode>0.00_ </c:formatCode>
                <c:ptCount val="46"/>
                <c:pt idx="0">
                  <c:v>1.47</c:v>
                </c:pt>
                <c:pt idx="1">
                  <c:v>2.8499999999999988</c:v>
                </c:pt>
                <c:pt idx="2">
                  <c:v>2.9299999999999997</c:v>
                </c:pt>
                <c:pt idx="3">
                  <c:v>5.25</c:v>
                </c:pt>
                <c:pt idx="4">
                  <c:v>18.7</c:v>
                </c:pt>
                <c:pt idx="5">
                  <c:v>25.8</c:v>
                </c:pt>
                <c:pt idx="6">
                  <c:v>25.6</c:v>
                </c:pt>
                <c:pt idx="7">
                  <c:v>31.8</c:v>
                </c:pt>
                <c:pt idx="8">
                  <c:v>37.200000000000003</c:v>
                </c:pt>
                <c:pt idx="9">
                  <c:v>19.7</c:v>
                </c:pt>
                <c:pt idx="10">
                  <c:v>9.82</c:v>
                </c:pt>
                <c:pt idx="11">
                  <c:v>5.63</c:v>
                </c:pt>
                <c:pt idx="12">
                  <c:v>5.09</c:v>
                </c:pt>
                <c:pt idx="13">
                  <c:v>3.3899999999999997</c:v>
                </c:pt>
                <c:pt idx="14">
                  <c:v>2.06</c:v>
                </c:pt>
                <c:pt idx="15">
                  <c:v>1.9600000000000013</c:v>
                </c:pt>
                <c:pt idx="16">
                  <c:v>2.9299999999999997</c:v>
                </c:pt>
                <c:pt idx="17">
                  <c:v>3.82</c:v>
                </c:pt>
                <c:pt idx="18">
                  <c:v>2.59</c:v>
                </c:pt>
                <c:pt idx="19">
                  <c:v>1.6300000000000001</c:v>
                </c:pt>
                <c:pt idx="20">
                  <c:v>1.4</c:v>
                </c:pt>
                <c:pt idx="21">
                  <c:v>0.89</c:v>
                </c:pt>
                <c:pt idx="22">
                  <c:v>1</c:v>
                </c:pt>
                <c:pt idx="23">
                  <c:v>0.70000000000000062</c:v>
                </c:pt>
                <c:pt idx="24">
                  <c:v>0.60000000000000064</c:v>
                </c:pt>
                <c:pt idx="25">
                  <c:v>0.56000000000000005</c:v>
                </c:pt>
                <c:pt idx="26">
                  <c:v>0.4</c:v>
                </c:pt>
                <c:pt idx="27">
                  <c:v>0.41000000000000031</c:v>
                </c:pt>
                <c:pt idx="28">
                  <c:v>0.30000000000000032</c:v>
                </c:pt>
                <c:pt idx="29">
                  <c:v>0.30000000000000032</c:v>
                </c:pt>
                <c:pt idx="30">
                  <c:v>0.2</c:v>
                </c:pt>
                <c:pt idx="31">
                  <c:v>0.22</c:v>
                </c:pt>
                <c:pt idx="32">
                  <c:v>0.29000000000000031</c:v>
                </c:pt>
                <c:pt idx="33">
                  <c:v>0.19</c:v>
                </c:pt>
              </c:numCache>
            </c:numRef>
          </c:val>
          <c:smooth val="0"/>
        </c:ser>
        <c:ser>
          <c:idx val="1"/>
          <c:order val="1"/>
          <c:tx>
            <c:strRef>
              <c:f>観測データ!$F$10</c:f>
              <c:strCache>
                <c:ptCount val="1"/>
                <c:pt idx="0">
                  <c:v>蛇口Cs134</c:v>
                </c:pt>
              </c:strCache>
            </c:strRef>
          </c:tx>
          <c:spPr>
            <a:ln w="38100">
              <a:solidFill>
                <a:srgbClr val="00B050"/>
              </a:solidFill>
            </a:ln>
          </c:spPr>
          <c:marker>
            <c:symbol val="square"/>
            <c:size val="7"/>
            <c:spPr>
              <a:solidFill>
                <a:srgbClr val="92D050"/>
              </a:solidFill>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観測データ!$F$11:$F$54</c:f>
              <c:numCache>
                <c:formatCode>0.00_ </c:formatCode>
                <c:ptCount val="44"/>
                <c:pt idx="0">
                  <c:v>0</c:v>
                </c:pt>
                <c:pt idx="1">
                  <c:v>0.15000000000000016</c:v>
                </c:pt>
                <c:pt idx="2">
                  <c:v>0</c:v>
                </c:pt>
                <c:pt idx="3">
                  <c:v>0.23</c:v>
                </c:pt>
                <c:pt idx="4">
                  <c:v>0.34</c:v>
                </c:pt>
                <c:pt idx="5">
                  <c:v>0.62000000000000066</c:v>
                </c:pt>
                <c:pt idx="6">
                  <c:v>1.01</c:v>
                </c:pt>
                <c:pt idx="7">
                  <c:v>0.92</c:v>
                </c:pt>
                <c:pt idx="8">
                  <c:v>0.78</c:v>
                </c:pt>
                <c:pt idx="9">
                  <c:v>0.47000000000000008</c:v>
                </c:pt>
                <c:pt idx="10">
                  <c:v>0.25</c:v>
                </c:pt>
                <c:pt idx="11">
                  <c:v>0</c:v>
                </c:pt>
                <c:pt idx="12">
                  <c:v>0.25</c:v>
                </c:pt>
                <c:pt idx="13">
                  <c:v>0.35000000000000031</c:v>
                </c:pt>
                <c:pt idx="14">
                  <c:v>0</c:v>
                </c:pt>
                <c:pt idx="15">
                  <c:v>0</c:v>
                </c:pt>
                <c:pt idx="16">
                  <c:v>0.21000000000000016</c:v>
                </c:pt>
                <c:pt idx="17">
                  <c:v>0.31000000000000033</c:v>
                </c:pt>
                <c:pt idx="18">
                  <c:v>0.31000000000000033</c:v>
                </c:pt>
                <c:pt idx="19">
                  <c:v>0.28000000000000008</c:v>
                </c:pt>
                <c:pt idx="20">
                  <c:v>0.3200000000000004</c:v>
                </c:pt>
                <c:pt idx="21">
                  <c:v>0.23</c:v>
                </c:pt>
                <c:pt idx="22">
                  <c:v>0</c:v>
                </c:pt>
                <c:pt idx="23">
                  <c:v>0</c:v>
                </c:pt>
                <c:pt idx="24">
                  <c:v>0</c:v>
                </c:pt>
                <c:pt idx="25">
                  <c:v>0</c:v>
                </c:pt>
                <c:pt idx="26">
                  <c:v>0</c:v>
                </c:pt>
                <c:pt idx="27">
                  <c:v>0</c:v>
                </c:pt>
                <c:pt idx="28">
                  <c:v>0</c:v>
                </c:pt>
                <c:pt idx="29">
                  <c:v>0</c:v>
                </c:pt>
                <c:pt idx="30">
                  <c:v>0</c:v>
                </c:pt>
                <c:pt idx="31">
                  <c:v>0.2</c:v>
                </c:pt>
                <c:pt idx="32">
                  <c:v>0</c:v>
                </c:pt>
                <c:pt idx="33">
                  <c:v>0</c:v>
                </c:pt>
              </c:numCache>
            </c:numRef>
          </c:val>
          <c:smooth val="0"/>
        </c:ser>
        <c:ser>
          <c:idx val="2"/>
          <c:order val="2"/>
          <c:tx>
            <c:strRef>
              <c:f>観測データ!$G$10</c:f>
              <c:strCache>
                <c:ptCount val="1"/>
                <c:pt idx="0">
                  <c:v>蛇口Cs137</c:v>
                </c:pt>
              </c:strCache>
            </c:strRef>
          </c:tx>
          <c:spPr>
            <a:ln w="38100">
              <a:solidFill>
                <a:srgbClr val="92D050"/>
              </a:solidFill>
            </a:ln>
          </c:spPr>
          <c:marker>
            <c:symbol val="triangle"/>
            <c:size val="9"/>
            <c:spPr>
              <a:solidFill>
                <a:srgbClr val="FFFF00"/>
              </a:solidFill>
              <a:ln>
                <a:solidFill>
                  <a:srgbClr val="92D050"/>
                </a:solidFill>
              </a:ln>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観測データ!$G$11:$G$54</c:f>
              <c:numCache>
                <c:formatCode>0.00_ </c:formatCode>
                <c:ptCount val="44"/>
                <c:pt idx="0">
                  <c:v>0</c:v>
                </c:pt>
                <c:pt idx="1">
                  <c:v>0.21000000000000016</c:v>
                </c:pt>
                <c:pt idx="2">
                  <c:v>0</c:v>
                </c:pt>
                <c:pt idx="3">
                  <c:v>0.22</c:v>
                </c:pt>
                <c:pt idx="4">
                  <c:v>0.31000000000000033</c:v>
                </c:pt>
                <c:pt idx="5">
                  <c:v>0.87000000000000066</c:v>
                </c:pt>
                <c:pt idx="6">
                  <c:v>1.43</c:v>
                </c:pt>
                <c:pt idx="7">
                  <c:v>1.22</c:v>
                </c:pt>
                <c:pt idx="8">
                  <c:v>1.01</c:v>
                </c:pt>
                <c:pt idx="9">
                  <c:v>0.72000000000000064</c:v>
                </c:pt>
                <c:pt idx="10">
                  <c:v>0.56000000000000005</c:v>
                </c:pt>
                <c:pt idx="11">
                  <c:v>0.51</c:v>
                </c:pt>
                <c:pt idx="12">
                  <c:v>0.63000000000000078</c:v>
                </c:pt>
                <c:pt idx="13">
                  <c:v>0.52</c:v>
                </c:pt>
                <c:pt idx="14">
                  <c:v>0.45</c:v>
                </c:pt>
                <c:pt idx="15">
                  <c:v>0.45</c:v>
                </c:pt>
                <c:pt idx="16">
                  <c:v>0.28000000000000008</c:v>
                </c:pt>
                <c:pt idx="17">
                  <c:v>0.27</c:v>
                </c:pt>
                <c:pt idx="18">
                  <c:v>0.31000000000000033</c:v>
                </c:pt>
                <c:pt idx="19">
                  <c:v>0.21000000000000016</c:v>
                </c:pt>
                <c:pt idx="20">
                  <c:v>0.27</c:v>
                </c:pt>
                <c:pt idx="21">
                  <c:v>0.23</c:v>
                </c:pt>
                <c:pt idx="22">
                  <c:v>0.25</c:v>
                </c:pt>
                <c:pt idx="23">
                  <c:v>0</c:v>
                </c:pt>
                <c:pt idx="24">
                  <c:v>0.26</c:v>
                </c:pt>
                <c:pt idx="25">
                  <c:v>0</c:v>
                </c:pt>
                <c:pt idx="26">
                  <c:v>0.25</c:v>
                </c:pt>
                <c:pt idx="27">
                  <c:v>0</c:v>
                </c:pt>
                <c:pt idx="28">
                  <c:v>0</c:v>
                </c:pt>
                <c:pt idx="29">
                  <c:v>0</c:v>
                </c:pt>
                <c:pt idx="30">
                  <c:v>0</c:v>
                </c:pt>
                <c:pt idx="31">
                  <c:v>0</c:v>
                </c:pt>
                <c:pt idx="32">
                  <c:v>0</c:v>
                </c:pt>
                <c:pt idx="33">
                  <c:v>0</c:v>
                </c:pt>
              </c:numCache>
            </c:numRef>
          </c:val>
          <c:smooth val="0"/>
        </c:ser>
        <c:ser>
          <c:idx val="3"/>
          <c:order val="3"/>
          <c:tx>
            <c:strRef>
              <c:f>観測データ!$H$10</c:f>
              <c:strCache>
                <c:ptCount val="1"/>
                <c:pt idx="0">
                  <c:v>金町</c:v>
                </c:pt>
              </c:strCache>
            </c:strRef>
          </c:tx>
          <c:spPr>
            <a:ln w="38100">
              <a:solidFill>
                <a:srgbClr val="00B050"/>
              </a:solidFill>
            </a:ln>
          </c:spPr>
          <c:marker>
            <c:symbol val="circle"/>
            <c:size val="8"/>
            <c:spPr>
              <a:solidFill>
                <a:srgbClr val="92D050"/>
              </a:solidFill>
              <a:ln>
                <a:solidFill>
                  <a:srgbClr val="008000"/>
                </a:solidFill>
              </a:ln>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観測データ!$H$11:$H$54</c:f>
              <c:numCache>
                <c:formatCode>General</c:formatCode>
                <c:ptCount val="44"/>
                <c:pt idx="4" formatCode="0_ ">
                  <c:v>210</c:v>
                </c:pt>
                <c:pt idx="5" formatCode="0_ ">
                  <c:v>190</c:v>
                </c:pt>
                <c:pt idx="6" formatCode="0_ ">
                  <c:v>79</c:v>
                </c:pt>
                <c:pt idx="7" formatCode="0_ ">
                  <c:v>51</c:v>
                </c:pt>
                <c:pt idx="8" formatCode="0_ ">
                  <c:v>34</c:v>
                </c:pt>
                <c:pt idx="9" formatCode="0_ ">
                  <c:v>20</c:v>
                </c:pt>
                <c:pt idx="10" formatCode="0_ ">
                  <c:v>14</c:v>
                </c:pt>
                <c:pt idx="11" formatCode="0_ ">
                  <c:v>14</c:v>
                </c:pt>
                <c:pt idx="12" formatCode="0_ ">
                  <c:v>15</c:v>
                </c:pt>
                <c:pt idx="13" formatCode="0_ ">
                  <c:v>0</c:v>
                </c:pt>
                <c:pt idx="14" formatCode="0_ ">
                  <c:v>0</c:v>
                </c:pt>
                <c:pt idx="15" formatCode="0_ ">
                  <c:v>0</c:v>
                </c:pt>
                <c:pt idx="16" formatCode="0_ ">
                  <c:v>8</c:v>
                </c:pt>
                <c:pt idx="17" formatCode="0_ ">
                  <c:v>8</c:v>
                </c:pt>
                <c:pt idx="18" formatCode="0_ ">
                  <c:v>0</c:v>
                </c:pt>
                <c:pt idx="19" formatCode="0_ ">
                  <c:v>0</c:v>
                </c:pt>
                <c:pt idx="20" formatCode="0_ ">
                  <c:v>0</c:v>
                </c:pt>
                <c:pt idx="21" formatCode="0_ ">
                  <c:v>0</c:v>
                </c:pt>
                <c:pt idx="22" formatCode="0_ ">
                  <c:v>0</c:v>
                </c:pt>
                <c:pt idx="23" formatCode="0_ ">
                  <c:v>0</c:v>
                </c:pt>
                <c:pt idx="24" formatCode="0_ ">
                  <c:v>0</c:v>
                </c:pt>
                <c:pt idx="25" formatCode="0_ ">
                  <c:v>0</c:v>
                </c:pt>
                <c:pt idx="26" formatCode="0_ ">
                  <c:v>0</c:v>
                </c:pt>
                <c:pt idx="27" formatCode="0_ ">
                  <c:v>0</c:v>
                </c:pt>
                <c:pt idx="28" formatCode="0_ ">
                  <c:v>0</c:v>
                </c:pt>
                <c:pt idx="29" formatCode="0_ ">
                  <c:v>0</c:v>
                </c:pt>
                <c:pt idx="30" formatCode="0_ ">
                  <c:v>0</c:v>
                </c:pt>
                <c:pt idx="31" formatCode="0_ ">
                  <c:v>0</c:v>
                </c:pt>
                <c:pt idx="32" formatCode="0_ ">
                  <c:v>0</c:v>
                </c:pt>
                <c:pt idx="33" formatCode="0_ ">
                  <c:v>0</c:v>
                </c:pt>
                <c:pt idx="34" formatCode="0_ ">
                  <c:v>0</c:v>
                </c:pt>
              </c:numCache>
            </c:numRef>
          </c:val>
          <c:smooth val="0"/>
        </c:ser>
        <c:ser>
          <c:idx val="4"/>
          <c:order val="4"/>
          <c:tx>
            <c:strRef>
              <c:f>観測データ!$I$10</c:f>
              <c:strCache>
                <c:ptCount val="1"/>
                <c:pt idx="0">
                  <c:v>朝霞</c:v>
                </c:pt>
              </c:strCache>
            </c:strRef>
          </c:tx>
          <c:spPr>
            <a:ln w="38100">
              <a:solidFill>
                <a:srgbClr val="0070C0"/>
              </a:solidFill>
            </a:ln>
          </c:spPr>
          <c:marker>
            <c:symbol val="plus"/>
            <c:size val="8"/>
            <c:spPr>
              <a:ln w="38100">
                <a:solidFill>
                  <a:srgbClr val="002060"/>
                </a:solidFill>
              </a:ln>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観測データ!$I$11:$I$54</c:f>
              <c:numCache>
                <c:formatCode>General</c:formatCode>
                <c:ptCount val="44"/>
                <c:pt idx="4" formatCode="0_ ">
                  <c:v>10</c:v>
                </c:pt>
                <c:pt idx="5" formatCode="0_ ">
                  <c:v>0</c:v>
                </c:pt>
                <c:pt idx="6" formatCode="0_ ">
                  <c:v>48</c:v>
                </c:pt>
                <c:pt idx="7" formatCode="0_ ">
                  <c:v>76</c:v>
                </c:pt>
                <c:pt idx="8" formatCode="0_ ">
                  <c:v>48</c:v>
                </c:pt>
                <c:pt idx="9" formatCode="0_ ">
                  <c:v>27</c:v>
                </c:pt>
                <c:pt idx="10" formatCode="0_ ">
                  <c:v>14</c:v>
                </c:pt>
                <c:pt idx="11" formatCode="0_ ">
                  <c:v>14</c:v>
                </c:pt>
                <c:pt idx="12" formatCode="0_ ">
                  <c:v>10</c:v>
                </c:pt>
                <c:pt idx="13" formatCode="0_ ">
                  <c:v>13</c:v>
                </c:pt>
                <c:pt idx="14" formatCode="0_ ">
                  <c:v>13</c:v>
                </c:pt>
                <c:pt idx="15" formatCode="0_ ">
                  <c:v>0</c:v>
                </c:pt>
                <c:pt idx="16" formatCode="0_ ">
                  <c:v>0</c:v>
                </c:pt>
                <c:pt idx="17" formatCode="0_ ">
                  <c:v>7</c:v>
                </c:pt>
                <c:pt idx="18" formatCode="0_ ">
                  <c:v>0</c:v>
                </c:pt>
                <c:pt idx="19" formatCode="0_ ">
                  <c:v>0</c:v>
                </c:pt>
                <c:pt idx="20" formatCode="0_ ">
                  <c:v>0</c:v>
                </c:pt>
                <c:pt idx="21" formatCode="0_ ">
                  <c:v>0</c:v>
                </c:pt>
                <c:pt idx="22" formatCode="0_ ">
                  <c:v>0</c:v>
                </c:pt>
                <c:pt idx="23" formatCode="0_ ">
                  <c:v>0</c:v>
                </c:pt>
                <c:pt idx="24" formatCode="0_ ">
                  <c:v>0</c:v>
                </c:pt>
                <c:pt idx="25" formatCode="0_ ">
                  <c:v>0</c:v>
                </c:pt>
                <c:pt idx="26" formatCode="0_ ">
                  <c:v>0</c:v>
                </c:pt>
                <c:pt idx="27" formatCode="0_ ">
                  <c:v>0</c:v>
                </c:pt>
                <c:pt idx="28" formatCode="0_ ">
                  <c:v>0</c:v>
                </c:pt>
                <c:pt idx="29" formatCode="0_ ">
                  <c:v>0</c:v>
                </c:pt>
                <c:pt idx="30" formatCode="0_ ">
                  <c:v>0</c:v>
                </c:pt>
                <c:pt idx="31" formatCode="0_ ">
                  <c:v>0</c:v>
                </c:pt>
                <c:pt idx="32" formatCode="0_ ">
                  <c:v>0</c:v>
                </c:pt>
                <c:pt idx="33" formatCode="0_ ">
                  <c:v>0</c:v>
                </c:pt>
                <c:pt idx="34" formatCode="0_ ">
                  <c:v>0</c:v>
                </c:pt>
              </c:numCache>
            </c:numRef>
          </c:val>
          <c:smooth val="0"/>
        </c:ser>
        <c:ser>
          <c:idx val="5"/>
          <c:order val="5"/>
          <c:tx>
            <c:strRef>
              <c:f>観測データ!$J$10</c:f>
              <c:strCache>
                <c:ptCount val="1"/>
                <c:pt idx="0">
                  <c:v>小作</c:v>
                </c:pt>
              </c:strCache>
            </c:strRef>
          </c:tx>
          <c:spPr>
            <a:ln w="38100">
              <a:solidFill>
                <a:srgbClr val="C00000"/>
              </a:solidFill>
            </a:ln>
          </c:spPr>
          <c:marker>
            <c:symbol val="x"/>
            <c:size val="7"/>
            <c:spPr>
              <a:noFill/>
              <a:ln w="25400">
                <a:solidFill>
                  <a:srgbClr val="002060"/>
                </a:solidFill>
              </a:ln>
            </c:spPr>
          </c:marker>
          <c:cat>
            <c:numRef>
              <c:f>観測データ!$D$11:$D$54</c:f>
              <c:numCache>
                <c:formatCode>m/d/yyyy</c:formatCode>
                <c:ptCount val="44"/>
                <c:pt idx="0">
                  <c:v>40620</c:v>
                </c:pt>
                <c:pt idx="1">
                  <c:v>40621</c:v>
                </c:pt>
                <c:pt idx="2">
                  <c:v>40622</c:v>
                </c:pt>
                <c:pt idx="3">
                  <c:v>40623</c:v>
                </c:pt>
                <c:pt idx="4">
                  <c:v>40624</c:v>
                </c:pt>
                <c:pt idx="5">
                  <c:v>40625</c:v>
                </c:pt>
                <c:pt idx="6">
                  <c:v>40626</c:v>
                </c:pt>
                <c:pt idx="7">
                  <c:v>40627</c:v>
                </c:pt>
                <c:pt idx="8">
                  <c:v>40628</c:v>
                </c:pt>
                <c:pt idx="9">
                  <c:v>40629</c:v>
                </c:pt>
                <c:pt idx="10">
                  <c:v>40630</c:v>
                </c:pt>
                <c:pt idx="11">
                  <c:v>40631</c:v>
                </c:pt>
                <c:pt idx="12">
                  <c:v>40632</c:v>
                </c:pt>
                <c:pt idx="13">
                  <c:v>40633</c:v>
                </c:pt>
                <c:pt idx="14">
                  <c:v>40634</c:v>
                </c:pt>
                <c:pt idx="15">
                  <c:v>40635</c:v>
                </c:pt>
                <c:pt idx="16">
                  <c:v>40636</c:v>
                </c:pt>
                <c:pt idx="17">
                  <c:v>40637</c:v>
                </c:pt>
                <c:pt idx="18">
                  <c:v>40638</c:v>
                </c:pt>
                <c:pt idx="19">
                  <c:v>40639</c:v>
                </c:pt>
                <c:pt idx="20">
                  <c:v>40640</c:v>
                </c:pt>
                <c:pt idx="21">
                  <c:v>40641</c:v>
                </c:pt>
                <c:pt idx="22">
                  <c:v>40642</c:v>
                </c:pt>
                <c:pt idx="23">
                  <c:v>40643</c:v>
                </c:pt>
                <c:pt idx="24">
                  <c:v>40644</c:v>
                </c:pt>
                <c:pt idx="25">
                  <c:v>40645</c:v>
                </c:pt>
                <c:pt idx="26">
                  <c:v>40646</c:v>
                </c:pt>
                <c:pt idx="27">
                  <c:v>40647</c:v>
                </c:pt>
                <c:pt idx="28">
                  <c:v>40648</c:v>
                </c:pt>
                <c:pt idx="29">
                  <c:v>40649</c:v>
                </c:pt>
                <c:pt idx="30">
                  <c:v>40650</c:v>
                </c:pt>
                <c:pt idx="31">
                  <c:v>40651</c:v>
                </c:pt>
                <c:pt idx="32">
                  <c:v>40652</c:v>
                </c:pt>
                <c:pt idx="33">
                  <c:v>40653</c:v>
                </c:pt>
                <c:pt idx="34">
                  <c:v>40654</c:v>
                </c:pt>
                <c:pt idx="35">
                  <c:v>40655</c:v>
                </c:pt>
                <c:pt idx="36">
                  <c:v>40656</c:v>
                </c:pt>
                <c:pt idx="37">
                  <c:v>40657</c:v>
                </c:pt>
                <c:pt idx="38">
                  <c:v>40658</c:v>
                </c:pt>
                <c:pt idx="39">
                  <c:v>40659</c:v>
                </c:pt>
                <c:pt idx="40">
                  <c:v>40660</c:v>
                </c:pt>
                <c:pt idx="41">
                  <c:v>40661</c:v>
                </c:pt>
                <c:pt idx="42">
                  <c:v>40662</c:v>
                </c:pt>
                <c:pt idx="43">
                  <c:v>40663</c:v>
                </c:pt>
              </c:numCache>
            </c:numRef>
          </c:cat>
          <c:val>
            <c:numRef>
              <c:f>観測データ!$J$11:$J$54</c:f>
              <c:numCache>
                <c:formatCode>General</c:formatCode>
                <c:ptCount val="44"/>
                <c:pt idx="4" formatCode="0_ ">
                  <c:v>32</c:v>
                </c:pt>
                <c:pt idx="5" formatCode="0_ ">
                  <c:v>12</c:v>
                </c:pt>
                <c:pt idx="6" formatCode="0_ ">
                  <c:v>15</c:v>
                </c:pt>
                <c:pt idx="7" formatCode="0_ ">
                  <c:v>11</c:v>
                </c:pt>
                <c:pt idx="8" formatCode="0_ ">
                  <c:v>0</c:v>
                </c:pt>
                <c:pt idx="9" formatCode="0_ ">
                  <c:v>9</c:v>
                </c:pt>
                <c:pt idx="10" formatCode="0_ ">
                  <c:v>0</c:v>
                </c:pt>
                <c:pt idx="11" formatCode="0_ ">
                  <c:v>0</c:v>
                </c:pt>
                <c:pt idx="12" formatCode="0_ ">
                  <c:v>7</c:v>
                </c:pt>
                <c:pt idx="13" formatCode="0_ ">
                  <c:v>10</c:v>
                </c:pt>
                <c:pt idx="14" formatCode="0_ ">
                  <c:v>0</c:v>
                </c:pt>
                <c:pt idx="15" formatCode="0_ ">
                  <c:v>9</c:v>
                </c:pt>
                <c:pt idx="16" formatCode="0_ ">
                  <c:v>0</c:v>
                </c:pt>
                <c:pt idx="17" formatCode="0_ ">
                  <c:v>8</c:v>
                </c:pt>
                <c:pt idx="18" formatCode="0_ ">
                  <c:v>0</c:v>
                </c:pt>
                <c:pt idx="19" formatCode="0_ ">
                  <c:v>0</c:v>
                </c:pt>
                <c:pt idx="20" formatCode="0_ ">
                  <c:v>0</c:v>
                </c:pt>
                <c:pt idx="21" formatCode="0_ ">
                  <c:v>0</c:v>
                </c:pt>
                <c:pt idx="22" formatCode="0_ ">
                  <c:v>0</c:v>
                </c:pt>
                <c:pt idx="23" formatCode="0_ ">
                  <c:v>0</c:v>
                </c:pt>
                <c:pt idx="24" formatCode="0_ ">
                  <c:v>0</c:v>
                </c:pt>
                <c:pt idx="25" formatCode="0_ ">
                  <c:v>0</c:v>
                </c:pt>
                <c:pt idx="26" formatCode="0_ ">
                  <c:v>0</c:v>
                </c:pt>
                <c:pt idx="27" formatCode="0_ ">
                  <c:v>0</c:v>
                </c:pt>
                <c:pt idx="28" formatCode="0_ ">
                  <c:v>0</c:v>
                </c:pt>
                <c:pt idx="29" formatCode="0_ ">
                  <c:v>0</c:v>
                </c:pt>
                <c:pt idx="30" formatCode="0_ ">
                  <c:v>0</c:v>
                </c:pt>
                <c:pt idx="31" formatCode="0_ ">
                  <c:v>0</c:v>
                </c:pt>
                <c:pt idx="32" formatCode="0_ ">
                  <c:v>0</c:v>
                </c:pt>
                <c:pt idx="33" formatCode="0_ ">
                  <c:v>0</c:v>
                </c:pt>
                <c:pt idx="34" formatCode="0_ ">
                  <c:v>0</c:v>
                </c:pt>
              </c:numCache>
            </c:numRef>
          </c:val>
          <c:smooth val="0"/>
        </c:ser>
        <c:ser>
          <c:idx val="8"/>
          <c:order val="8"/>
          <c:spPr>
            <a:ln w="12700">
              <a:solidFill>
                <a:srgbClr val="00B050"/>
              </a:solidFill>
            </a:ln>
          </c:spPr>
          <c:marker>
            <c:symbol val="none"/>
          </c:marker>
          <c:val>
            <c:numRef>
              <c:f>観測データ!$A$11:$A$54</c:f>
              <c:numCache>
                <c:formatCode>0.00_);[Red]\(0.00\)</c:formatCode>
                <c:ptCount val="44"/>
                <c:pt idx="0">
                  <c:v>100</c:v>
                </c:pt>
                <c:pt idx="1">
                  <c:v>91.700404320467115</c:v>
                </c:pt>
                <c:pt idx="2">
                  <c:v>84.089641525371462</c:v>
                </c:pt>
                <c:pt idx="3">
                  <c:v>77.110541270397036</c:v>
                </c:pt>
                <c:pt idx="4">
                  <c:v>70.710678118654556</c:v>
                </c:pt>
                <c:pt idx="5">
                  <c:v>64.841977732550319</c:v>
                </c:pt>
                <c:pt idx="6">
                  <c:v>59.460355750136053</c:v>
                </c:pt>
                <c:pt idx="7">
                  <c:v>54.525386633262876</c:v>
                </c:pt>
                <c:pt idx="8">
                  <c:v>50</c:v>
                </c:pt>
                <c:pt idx="9">
                  <c:v>45.850202160233472</c:v>
                </c:pt>
                <c:pt idx="10">
                  <c:v>42.044820762685724</c:v>
                </c:pt>
                <c:pt idx="11">
                  <c:v>38.555270635198504</c:v>
                </c:pt>
                <c:pt idx="12">
                  <c:v>35.355339059327321</c:v>
                </c:pt>
                <c:pt idx="13">
                  <c:v>32.420988866275238</c:v>
                </c:pt>
                <c:pt idx="14">
                  <c:v>29.730177875068023</c:v>
                </c:pt>
                <c:pt idx="15">
                  <c:v>27.26269331663141</c:v>
                </c:pt>
                <c:pt idx="16">
                  <c:v>24.999999999999989</c:v>
                </c:pt>
                <c:pt idx="17">
                  <c:v>22.925101080116779</c:v>
                </c:pt>
                <c:pt idx="18">
                  <c:v>21.022410381342823</c:v>
                </c:pt>
                <c:pt idx="19">
                  <c:v>19.277635317599259</c:v>
                </c:pt>
                <c:pt idx="20">
                  <c:v>17.677669529663685</c:v>
                </c:pt>
                <c:pt idx="21">
                  <c:v>16.210494433137619</c:v>
                </c:pt>
                <c:pt idx="22">
                  <c:v>14.865088937534027</c:v>
                </c:pt>
                <c:pt idx="23">
                  <c:v>13.631346658315719</c:v>
                </c:pt>
                <c:pt idx="24">
                  <c:v>12.500000000000002</c:v>
                </c:pt>
                <c:pt idx="25">
                  <c:v>11.462550540058405</c:v>
                </c:pt>
                <c:pt idx="26">
                  <c:v>10.511205190671415</c:v>
                </c:pt>
                <c:pt idx="27">
                  <c:v>9.6388176587996259</c:v>
                </c:pt>
                <c:pt idx="28">
                  <c:v>8.8388347648318319</c:v>
                </c:pt>
                <c:pt idx="29">
                  <c:v>8.1052472165688254</c:v>
                </c:pt>
                <c:pt idx="30">
                  <c:v>7.4325444687670057</c:v>
                </c:pt>
                <c:pt idx="31">
                  <c:v>6.8156733291578595</c:v>
                </c:pt>
                <c:pt idx="32">
                  <c:v>6.2499999999999991</c:v>
                </c:pt>
                <c:pt idx="33">
                  <c:v>5.7312752700291973</c:v>
                </c:pt>
                <c:pt idx="34">
                  <c:v>5.2556025953357164</c:v>
                </c:pt>
                <c:pt idx="35">
                  <c:v>4.8194088293998147</c:v>
                </c:pt>
                <c:pt idx="36">
                  <c:v>4.4194173824159213</c:v>
                </c:pt>
                <c:pt idx="37">
                  <c:v>4.0526236082844074</c:v>
                </c:pt>
                <c:pt idx="38">
                  <c:v>3.7162722343834993</c:v>
                </c:pt>
                <c:pt idx="39">
                  <c:v>3.4078366645789298</c:v>
                </c:pt>
                <c:pt idx="40">
                  <c:v>3.1249999999999996</c:v>
                </c:pt>
                <c:pt idx="41">
                  <c:v>2.8656376350145973</c:v>
                </c:pt>
                <c:pt idx="42">
                  <c:v>2.6278012976678609</c:v>
                </c:pt>
                <c:pt idx="43">
                  <c:v>2.4097044146999074</c:v>
                </c:pt>
              </c:numCache>
            </c:numRef>
          </c:val>
          <c:smooth val="0"/>
        </c:ser>
        <c:ser>
          <c:idx val="9"/>
          <c:order val="9"/>
          <c:spPr>
            <a:ln w="12700">
              <a:solidFill>
                <a:srgbClr val="00B050"/>
              </a:solidFill>
            </a:ln>
          </c:spPr>
          <c:marker>
            <c:symbol val="none"/>
          </c:marker>
          <c:val>
            <c:numRef>
              <c:f>観測データ!$B$11:$B$54</c:f>
              <c:numCache>
                <c:formatCode>0.00_);[Red]\(0.00\)</c:formatCode>
                <c:ptCount val="44"/>
                <c:pt idx="0">
                  <c:v>10</c:v>
                </c:pt>
                <c:pt idx="1">
                  <c:v>9.1700404320467168</c:v>
                </c:pt>
                <c:pt idx="2">
                  <c:v>8.408964152537143</c:v>
                </c:pt>
                <c:pt idx="3">
                  <c:v>7.7110541270396995</c:v>
                </c:pt>
                <c:pt idx="4">
                  <c:v>7.0710678118654737</c:v>
                </c:pt>
                <c:pt idx="5">
                  <c:v>6.4841977732550466</c:v>
                </c:pt>
                <c:pt idx="6">
                  <c:v>5.9460355750136094</c:v>
                </c:pt>
                <c:pt idx="7">
                  <c:v>5.4525386633262807</c:v>
                </c:pt>
                <c:pt idx="8">
                  <c:v>4.9999999999999982</c:v>
                </c:pt>
                <c:pt idx="9">
                  <c:v>4.5850202160233549</c:v>
                </c:pt>
                <c:pt idx="10">
                  <c:v>4.2044820762685662</c:v>
                </c:pt>
                <c:pt idx="11">
                  <c:v>3.8555270635198484</c:v>
                </c:pt>
                <c:pt idx="12">
                  <c:v>3.5355339059327382</c:v>
                </c:pt>
                <c:pt idx="13">
                  <c:v>3.2420988866275242</c:v>
                </c:pt>
                <c:pt idx="14">
                  <c:v>2.9730177875068042</c:v>
                </c:pt>
                <c:pt idx="15">
                  <c:v>2.7262693316631403</c:v>
                </c:pt>
                <c:pt idx="16">
                  <c:v>2.4999999999999987</c:v>
                </c:pt>
                <c:pt idx="17">
                  <c:v>2.2925101080116792</c:v>
                </c:pt>
                <c:pt idx="18">
                  <c:v>2.1022410381342831</c:v>
                </c:pt>
                <c:pt idx="19">
                  <c:v>1.9277635317599255</c:v>
                </c:pt>
                <c:pt idx="20">
                  <c:v>1.7677669529663678</c:v>
                </c:pt>
                <c:pt idx="21">
                  <c:v>1.6210494433137621</c:v>
                </c:pt>
                <c:pt idx="22">
                  <c:v>1.486508893753401</c:v>
                </c:pt>
                <c:pt idx="23">
                  <c:v>1.3631346658315717</c:v>
                </c:pt>
                <c:pt idx="24">
                  <c:v>1.2499999999999973</c:v>
                </c:pt>
                <c:pt idx="25">
                  <c:v>1.1462550540058405</c:v>
                </c:pt>
                <c:pt idx="26">
                  <c:v>1.0511205190671418</c:v>
                </c:pt>
                <c:pt idx="27">
                  <c:v>0.9638817658799621</c:v>
                </c:pt>
                <c:pt idx="28">
                  <c:v>0.88388347648318555</c:v>
                </c:pt>
                <c:pt idx="29">
                  <c:v>0.81052472165688083</c:v>
                </c:pt>
                <c:pt idx="30">
                  <c:v>0.74325444687670061</c:v>
                </c:pt>
                <c:pt idx="31">
                  <c:v>0.68156733291578586</c:v>
                </c:pt>
                <c:pt idx="32">
                  <c:v>0.62500000000000044</c:v>
                </c:pt>
                <c:pt idx="33">
                  <c:v>0.57312752700291936</c:v>
                </c:pt>
                <c:pt idx="34">
                  <c:v>0.52556025953357211</c:v>
                </c:pt>
                <c:pt idx="35">
                  <c:v>0.48194088293998205</c:v>
                </c:pt>
                <c:pt idx="36">
                  <c:v>0.44194173824159177</c:v>
                </c:pt>
                <c:pt idx="37">
                  <c:v>0.40526236082844092</c:v>
                </c:pt>
                <c:pt idx="38">
                  <c:v>0.37162722343835031</c:v>
                </c:pt>
                <c:pt idx="39">
                  <c:v>0.34078366645789326</c:v>
                </c:pt>
                <c:pt idx="40">
                  <c:v>0.31250000000000028</c:v>
                </c:pt>
                <c:pt idx="41">
                  <c:v>0.28656376350146007</c:v>
                </c:pt>
                <c:pt idx="42">
                  <c:v>0.26278012976678572</c:v>
                </c:pt>
                <c:pt idx="43">
                  <c:v>0.24097044146999097</c:v>
                </c:pt>
              </c:numCache>
            </c:numRef>
          </c:val>
          <c:smooth val="0"/>
        </c:ser>
        <c:ser>
          <c:idx val="10"/>
          <c:order val="10"/>
          <c:spPr>
            <a:ln w="12700">
              <a:solidFill>
                <a:srgbClr val="00B050"/>
              </a:solidFill>
            </a:ln>
          </c:spPr>
          <c:marker>
            <c:symbol val="none"/>
          </c:marker>
          <c:val>
            <c:numRef>
              <c:f>観測データ!$C$11:$C$54</c:f>
              <c:numCache>
                <c:formatCode>0.00_);[Red]\(0.00\)</c:formatCode>
                <c:ptCount val="44"/>
                <c:pt idx="0">
                  <c:v>1</c:v>
                </c:pt>
                <c:pt idx="1">
                  <c:v>0.91700404320467188</c:v>
                </c:pt>
                <c:pt idx="2">
                  <c:v>0.8408964152537155</c:v>
                </c:pt>
                <c:pt idx="3">
                  <c:v>0.77110541270397193</c:v>
                </c:pt>
                <c:pt idx="4">
                  <c:v>0.70710678118654746</c:v>
                </c:pt>
                <c:pt idx="5">
                  <c:v>0.64841977732550549</c:v>
                </c:pt>
                <c:pt idx="6">
                  <c:v>0.5946035575013604</c:v>
                </c:pt>
                <c:pt idx="7">
                  <c:v>0.54525386633262851</c:v>
                </c:pt>
                <c:pt idx="8">
                  <c:v>0.5</c:v>
                </c:pt>
                <c:pt idx="9">
                  <c:v>0.4585020216023355</c:v>
                </c:pt>
                <c:pt idx="10">
                  <c:v>0.42044820762685764</c:v>
                </c:pt>
                <c:pt idx="11">
                  <c:v>0.38555270635198552</c:v>
                </c:pt>
                <c:pt idx="12">
                  <c:v>0.35355339059327362</c:v>
                </c:pt>
                <c:pt idx="13">
                  <c:v>0.32420988866275263</c:v>
                </c:pt>
                <c:pt idx="14">
                  <c:v>0.29730177875068065</c:v>
                </c:pt>
                <c:pt idx="15">
                  <c:v>0.27262693316631431</c:v>
                </c:pt>
                <c:pt idx="16">
                  <c:v>0.25</c:v>
                </c:pt>
                <c:pt idx="17">
                  <c:v>0.22925101080116786</c:v>
                </c:pt>
                <c:pt idx="18">
                  <c:v>0.21022410381342876</c:v>
                </c:pt>
                <c:pt idx="19">
                  <c:v>0.19277635317599273</c:v>
                </c:pt>
                <c:pt idx="20">
                  <c:v>0.17677669529663675</c:v>
                </c:pt>
                <c:pt idx="21">
                  <c:v>0.16210494433137609</c:v>
                </c:pt>
                <c:pt idx="22">
                  <c:v>0.14865088937534018</c:v>
                </c:pt>
                <c:pt idx="23">
                  <c:v>0.13631346658315721</c:v>
                </c:pt>
                <c:pt idx="24">
                  <c:v>0.1249999999999999</c:v>
                </c:pt>
                <c:pt idx="25">
                  <c:v>0.114625505400584</c:v>
                </c:pt>
                <c:pt idx="26">
                  <c:v>0.10511205190671435</c:v>
                </c:pt>
                <c:pt idx="27">
                  <c:v>9.6388176587996213E-2</c:v>
                </c:pt>
                <c:pt idx="28">
                  <c:v>8.8388347648318349E-2</c:v>
                </c:pt>
                <c:pt idx="29">
                  <c:v>8.1052472165688241E-2</c:v>
                </c:pt>
                <c:pt idx="30">
                  <c:v>7.4325444687670009E-2</c:v>
                </c:pt>
                <c:pt idx="31">
                  <c:v>6.8156733291578564E-2</c:v>
                </c:pt>
                <c:pt idx="32">
                  <c:v>6.25E-2</c:v>
                </c:pt>
                <c:pt idx="33">
                  <c:v>5.7312752700291923E-2</c:v>
                </c:pt>
                <c:pt idx="34">
                  <c:v>5.255602595335717E-2</c:v>
                </c:pt>
                <c:pt idx="35">
                  <c:v>4.8194088293998107E-2</c:v>
                </c:pt>
                <c:pt idx="36">
                  <c:v>4.4194173824159189E-2</c:v>
                </c:pt>
                <c:pt idx="37">
                  <c:v>4.0526236082844024E-2</c:v>
                </c:pt>
                <c:pt idx="38">
                  <c:v>3.7162722343835004E-2</c:v>
                </c:pt>
                <c:pt idx="39">
                  <c:v>3.4078366645789282E-2</c:v>
                </c:pt>
                <c:pt idx="40">
                  <c:v>3.125E-2</c:v>
                </c:pt>
                <c:pt idx="41">
                  <c:v>2.8656376350145955E-2</c:v>
                </c:pt>
                <c:pt idx="42">
                  <c:v>2.6278012976678613E-2</c:v>
                </c:pt>
                <c:pt idx="43">
                  <c:v>2.4097044146999071E-2</c:v>
                </c:pt>
              </c:numCache>
            </c:numRef>
          </c:val>
          <c:smooth val="0"/>
        </c:ser>
        <c:dLbls>
          <c:showLegendKey val="0"/>
          <c:showVal val="0"/>
          <c:showCatName val="0"/>
          <c:showSerName val="0"/>
          <c:showPercent val="0"/>
          <c:showBubbleSize val="0"/>
        </c:dLbls>
        <c:marker val="1"/>
        <c:smooth val="0"/>
        <c:axId val="208852280"/>
        <c:axId val="208846792"/>
      </c:lineChart>
      <c:dateAx>
        <c:axId val="208852280"/>
        <c:scaling>
          <c:orientation val="minMax"/>
          <c:max val="40655"/>
        </c:scaling>
        <c:delete val="0"/>
        <c:axPos val="b"/>
        <c:numFmt formatCode="m&quot;月&quot;d&quot;日&quot;;@" sourceLinked="0"/>
        <c:majorTickMark val="out"/>
        <c:minorTickMark val="none"/>
        <c:tickLblPos val="nextTo"/>
        <c:txPr>
          <a:bodyPr/>
          <a:lstStyle/>
          <a:p>
            <a:pPr>
              <a:defRPr lang="ja-JP" sz="1200" b="1"/>
            </a:pPr>
            <a:endParaRPr lang="ja-JP"/>
          </a:p>
        </c:txPr>
        <c:crossAx val="208846792"/>
        <c:crossesAt val="1.0000000000000005E-2"/>
        <c:auto val="1"/>
        <c:lblOffset val="100"/>
        <c:baseTimeUnit val="days"/>
      </c:dateAx>
      <c:valAx>
        <c:axId val="208846792"/>
        <c:scaling>
          <c:logBase val="10"/>
          <c:orientation val="minMax"/>
          <c:max val="10000"/>
          <c:min val="1.0000000000000005E-2"/>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ja-JP" sz="2400" b="1" i="0" u="none" strike="noStrike" kern="1200" baseline="0">
                    <a:solidFill>
                      <a:sysClr val="windowText" lastClr="000000"/>
                    </a:solidFill>
                    <a:latin typeface="+mn-lt"/>
                    <a:ea typeface="+mn-ea"/>
                    <a:cs typeface="+mn-cs"/>
                  </a:defRPr>
                </a:pPr>
                <a:r>
                  <a:rPr lang="en-US" altLang="ja-JP" sz="2400" b="1" i="0" baseline="0" dirty="0" smtClean="0">
                    <a:effectLst/>
                  </a:rPr>
                  <a:t>Lines: Concentration in water (</a:t>
                </a:r>
                <a:r>
                  <a:rPr lang="en-US" altLang="ja-JP" sz="2400" b="1" i="0" baseline="0" dirty="0" err="1" smtClean="0">
                    <a:effectLst/>
                  </a:rPr>
                  <a:t>Bq</a:t>
                </a:r>
                <a:r>
                  <a:rPr lang="en-US" altLang="ja-JP" sz="2400" b="1" i="0" baseline="0" dirty="0" smtClean="0">
                    <a:effectLst/>
                  </a:rPr>
                  <a:t>/L</a:t>
                </a:r>
                <a:r>
                  <a:rPr lang="en-US" altLang="ja-JP" sz="2400" b="1" i="0" baseline="0" dirty="0">
                    <a:effectLst/>
                  </a:rPr>
                  <a:t>)</a:t>
                </a:r>
                <a:endParaRPr lang="ja-JP" altLang="en-US" sz="2400" dirty="0"/>
              </a:p>
            </c:rich>
          </c:tx>
          <c:overlay val="0"/>
        </c:title>
        <c:numFmt formatCode="0.00_ " sourceLinked="1"/>
        <c:majorTickMark val="out"/>
        <c:minorTickMark val="none"/>
        <c:tickLblPos val="nextTo"/>
        <c:txPr>
          <a:bodyPr/>
          <a:lstStyle/>
          <a:p>
            <a:pPr>
              <a:defRPr lang="ja-JP" sz="1200" b="1" baseline="0"/>
            </a:pPr>
            <a:endParaRPr lang="ja-JP"/>
          </a:p>
        </c:txPr>
        <c:crossAx val="208852280"/>
        <c:crosses val="autoZero"/>
        <c:crossBetween val="between"/>
      </c:valAx>
      <c:valAx>
        <c:axId val="208852672"/>
        <c:scaling>
          <c:logBase val="10"/>
          <c:orientation val="maxMin"/>
          <c:max val="1000000"/>
        </c:scaling>
        <c:delete val="0"/>
        <c:axPos val="r"/>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ja-JP" sz="2400" b="1" i="0" u="none" strike="noStrike" kern="1200" baseline="0">
                    <a:solidFill>
                      <a:sysClr val="windowText" lastClr="000000"/>
                    </a:solidFill>
                    <a:latin typeface="+mn-lt"/>
                    <a:ea typeface="+mn-ea"/>
                    <a:cs typeface="+mn-cs"/>
                  </a:defRPr>
                </a:pPr>
                <a:r>
                  <a:rPr lang="en-US" altLang="ja-JP" sz="2400" b="1" i="0" baseline="0" dirty="0" smtClean="0">
                    <a:effectLst/>
                  </a:rPr>
                  <a:t>Bars: 24-hour total deposition (</a:t>
                </a:r>
                <a:r>
                  <a:rPr lang="en-US" altLang="ja-JP" sz="2400" b="1" i="0" baseline="0" dirty="0" err="1">
                    <a:effectLst/>
                  </a:rPr>
                  <a:t>Bq</a:t>
                </a:r>
                <a:r>
                  <a:rPr lang="en-US" altLang="ja-JP" sz="2400" b="1" i="0" baseline="0" dirty="0">
                    <a:effectLst/>
                  </a:rPr>
                  <a:t>/m</a:t>
                </a:r>
                <a:r>
                  <a:rPr lang="en-US" altLang="ja-JP" sz="2400" b="1" i="0" baseline="30000" dirty="0">
                    <a:effectLst/>
                  </a:rPr>
                  <a:t>2</a:t>
                </a:r>
                <a:r>
                  <a:rPr lang="en-US" altLang="ja-JP" sz="2400" b="1" i="0" baseline="0" dirty="0">
                    <a:effectLst/>
                  </a:rPr>
                  <a:t>)</a:t>
                </a:r>
                <a:endParaRPr lang="ja-JP" altLang="ja-JP" sz="2400" dirty="0">
                  <a:effectLst/>
                </a:endParaRPr>
              </a:p>
            </c:rich>
          </c:tx>
          <c:overlay val="0"/>
        </c:title>
        <c:numFmt formatCode="0_ " sourceLinked="0"/>
        <c:majorTickMark val="out"/>
        <c:minorTickMark val="none"/>
        <c:tickLblPos val="nextTo"/>
        <c:txPr>
          <a:bodyPr/>
          <a:lstStyle/>
          <a:p>
            <a:pPr>
              <a:defRPr lang="ja-JP" sz="1200" b="1"/>
            </a:pPr>
            <a:endParaRPr lang="ja-JP"/>
          </a:p>
        </c:txPr>
        <c:crossAx val="208849536"/>
        <c:crosses val="max"/>
        <c:crossBetween val="between"/>
      </c:valAx>
      <c:dateAx>
        <c:axId val="208849536"/>
        <c:scaling>
          <c:orientation val="minMax"/>
        </c:scaling>
        <c:delete val="1"/>
        <c:axPos val="t"/>
        <c:numFmt formatCode="m/d/yyyy" sourceLinked="1"/>
        <c:majorTickMark val="out"/>
        <c:minorTickMark val="none"/>
        <c:tickLblPos val="none"/>
        <c:crossAx val="208852672"/>
        <c:crosses val="autoZero"/>
        <c:auto val="1"/>
        <c:lblOffset val="100"/>
        <c:baseTimeUnit val="days"/>
      </c:dateAx>
      <c:spPr>
        <a:solidFill>
          <a:srgbClr val="FFFF99"/>
        </a:solidFill>
      </c:spPr>
    </c:plotArea>
    <c:legend>
      <c:legendPos val="r"/>
      <c:legendEntry>
        <c:idx val="8"/>
        <c:delete val="1"/>
      </c:legendEntry>
      <c:legendEntry>
        <c:idx val="9"/>
        <c:delete val="1"/>
      </c:legendEntry>
      <c:legendEntry>
        <c:idx val="10"/>
        <c:delete val="1"/>
      </c:legendEntry>
      <c:layout>
        <c:manualLayout>
          <c:xMode val="edge"/>
          <c:yMode val="edge"/>
          <c:x val="0.14700220323735222"/>
          <c:y val="0.77771294629266352"/>
          <c:w val="0.69992399885213097"/>
          <c:h val="0.11168069416719362"/>
        </c:manualLayout>
      </c:layout>
      <c:overlay val="0"/>
      <c:txPr>
        <a:bodyPr/>
        <a:lstStyle/>
        <a:p>
          <a:pPr>
            <a:defRPr lang="ja-JP" sz="1400" b="1"/>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marker>
            <c:symbol val="none"/>
          </c:marker>
          <c:cat>
            <c:numRef>
              <c:f>'Activity of 137Cs and 129I'!$A$3:$A$27</c:f>
              <c:numCache>
                <c:formatCode>m/d/yyyy</c:formatCode>
                <c:ptCount val="25"/>
                <c:pt idx="0">
                  <c:v>41010</c:v>
                </c:pt>
                <c:pt idx="1">
                  <c:v>41052</c:v>
                </c:pt>
                <c:pt idx="2">
                  <c:v>41073</c:v>
                </c:pt>
                <c:pt idx="3">
                  <c:v>41087</c:v>
                </c:pt>
                <c:pt idx="4">
                  <c:v>41108</c:v>
                </c:pt>
                <c:pt idx="5">
                  <c:v>41124</c:v>
                </c:pt>
                <c:pt idx="6">
                  <c:v>41143</c:v>
                </c:pt>
                <c:pt idx="7">
                  <c:v>41159</c:v>
                </c:pt>
                <c:pt idx="8">
                  <c:v>41171</c:v>
                </c:pt>
                <c:pt idx="9">
                  <c:v>41185</c:v>
                </c:pt>
                <c:pt idx="10">
                  <c:v>41199</c:v>
                </c:pt>
                <c:pt idx="11">
                  <c:v>41213</c:v>
                </c:pt>
                <c:pt idx="12">
                  <c:v>41220</c:v>
                </c:pt>
                <c:pt idx="13">
                  <c:v>41234</c:v>
                </c:pt>
                <c:pt idx="14">
                  <c:v>41246</c:v>
                </c:pt>
                <c:pt idx="15">
                  <c:v>41260</c:v>
                </c:pt>
                <c:pt idx="16">
                  <c:v>41283</c:v>
                </c:pt>
                <c:pt idx="17">
                  <c:v>41304</c:v>
                </c:pt>
                <c:pt idx="18">
                  <c:v>41311</c:v>
                </c:pt>
                <c:pt idx="19">
                  <c:v>41325</c:v>
                </c:pt>
                <c:pt idx="20">
                  <c:v>41339</c:v>
                </c:pt>
                <c:pt idx="21">
                  <c:v>41347</c:v>
                </c:pt>
                <c:pt idx="22">
                  <c:v>41394</c:v>
                </c:pt>
                <c:pt idx="23">
                  <c:v>41402</c:v>
                </c:pt>
                <c:pt idx="24">
                  <c:v>41452</c:v>
                </c:pt>
              </c:numCache>
            </c:numRef>
          </c:cat>
          <c:val>
            <c:numRef>
              <c:f>'Activity of 137Cs and 129I'!$Y$3:$Y$27</c:f>
              <c:numCache>
                <c:formatCode>General</c:formatCode>
                <c:ptCount val="25"/>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numCache>
            </c:numRef>
          </c:val>
          <c:smooth val="0"/>
        </c:ser>
        <c:ser>
          <c:idx val="0"/>
          <c:order val="1"/>
          <c:tx>
            <c:v>137Cs</c:v>
          </c:tx>
          <c:errBars>
            <c:errDir val="y"/>
            <c:errBarType val="both"/>
            <c:errValType val="cust"/>
            <c:noEndCap val="0"/>
            <c:plus>
              <c:numRef>
                <c:f>'Activity of 137Cs and 129I'!$D$3:$D$27</c:f>
                <c:numCache>
                  <c:formatCode>General</c:formatCode>
                  <c:ptCount val="25"/>
                  <c:pt idx="0">
                    <c:v>31.39</c:v>
                  </c:pt>
                  <c:pt idx="1">
                    <c:v>33.89</c:v>
                  </c:pt>
                  <c:pt idx="2">
                    <c:v>32.979999999999997</c:v>
                  </c:pt>
                  <c:pt idx="3">
                    <c:v>31.35</c:v>
                  </c:pt>
                  <c:pt idx="4">
                    <c:v>25.83</c:v>
                  </c:pt>
                  <c:pt idx="5">
                    <c:v>30.36</c:v>
                  </c:pt>
                  <c:pt idx="6">
                    <c:v>29.76</c:v>
                  </c:pt>
                  <c:pt idx="7">
                    <c:v>31.83</c:v>
                  </c:pt>
                  <c:pt idx="8">
                    <c:v>32.450000000000003</c:v>
                  </c:pt>
                  <c:pt idx="9">
                    <c:v>34</c:v>
                  </c:pt>
                  <c:pt idx="10">
                    <c:v>30.21</c:v>
                  </c:pt>
                  <c:pt idx="11">
                    <c:v>29.29</c:v>
                  </c:pt>
                  <c:pt idx="12">
                    <c:v>27.3</c:v>
                  </c:pt>
                  <c:pt idx="13">
                    <c:v>27.69</c:v>
                  </c:pt>
                  <c:pt idx="14">
                    <c:v>33.479999999999997</c:v>
                  </c:pt>
                  <c:pt idx="15">
                    <c:v>29.65</c:v>
                  </c:pt>
                  <c:pt idx="16">
                    <c:v>13.78</c:v>
                  </c:pt>
                  <c:pt idx="17">
                    <c:v>0</c:v>
                  </c:pt>
                  <c:pt idx="18">
                    <c:v>13.76</c:v>
                  </c:pt>
                  <c:pt idx="19">
                    <c:v>8.14</c:v>
                  </c:pt>
                  <c:pt idx="20">
                    <c:v>10.15</c:v>
                  </c:pt>
                  <c:pt idx="21">
                    <c:v>16.440000000000001</c:v>
                  </c:pt>
                  <c:pt idx="22">
                    <c:v>9.0500000000000007</c:v>
                  </c:pt>
                  <c:pt idx="23">
                    <c:v>8.67</c:v>
                  </c:pt>
                  <c:pt idx="24">
                    <c:v>0</c:v>
                  </c:pt>
                </c:numCache>
              </c:numRef>
            </c:plus>
            <c:minus>
              <c:numRef>
                <c:f>'Activity of 137Cs and 129I'!$D$3:$D$27</c:f>
                <c:numCache>
                  <c:formatCode>General</c:formatCode>
                  <c:ptCount val="25"/>
                  <c:pt idx="0">
                    <c:v>31.39</c:v>
                  </c:pt>
                  <c:pt idx="1">
                    <c:v>33.89</c:v>
                  </c:pt>
                  <c:pt idx="2">
                    <c:v>32.979999999999997</c:v>
                  </c:pt>
                  <c:pt idx="3">
                    <c:v>31.35</c:v>
                  </c:pt>
                  <c:pt idx="4">
                    <c:v>25.83</c:v>
                  </c:pt>
                  <c:pt idx="5">
                    <c:v>30.36</c:v>
                  </c:pt>
                  <c:pt idx="6">
                    <c:v>29.76</c:v>
                  </c:pt>
                  <c:pt idx="7">
                    <c:v>31.83</c:v>
                  </c:pt>
                  <c:pt idx="8">
                    <c:v>32.450000000000003</c:v>
                  </c:pt>
                  <c:pt idx="9">
                    <c:v>34</c:v>
                  </c:pt>
                  <c:pt idx="10">
                    <c:v>30.21</c:v>
                  </c:pt>
                  <c:pt idx="11">
                    <c:v>29.29</c:v>
                  </c:pt>
                  <c:pt idx="12">
                    <c:v>27.3</c:v>
                  </c:pt>
                  <c:pt idx="13">
                    <c:v>27.69</c:v>
                  </c:pt>
                  <c:pt idx="14">
                    <c:v>33.479999999999997</c:v>
                  </c:pt>
                  <c:pt idx="15">
                    <c:v>29.65</c:v>
                  </c:pt>
                  <c:pt idx="16">
                    <c:v>13.78</c:v>
                  </c:pt>
                  <c:pt idx="17">
                    <c:v>0</c:v>
                  </c:pt>
                  <c:pt idx="18">
                    <c:v>13.76</c:v>
                  </c:pt>
                  <c:pt idx="19">
                    <c:v>8.14</c:v>
                  </c:pt>
                  <c:pt idx="20">
                    <c:v>10.15</c:v>
                  </c:pt>
                  <c:pt idx="21">
                    <c:v>16.440000000000001</c:v>
                  </c:pt>
                  <c:pt idx="22">
                    <c:v>9.0500000000000007</c:v>
                  </c:pt>
                  <c:pt idx="23">
                    <c:v>8.67</c:v>
                  </c:pt>
                  <c:pt idx="24">
                    <c:v>0</c:v>
                  </c:pt>
                </c:numCache>
              </c:numRef>
            </c:minus>
            <c:spPr>
              <a:ln w="19050"/>
            </c:spPr>
          </c:errBars>
          <c:cat>
            <c:numRef>
              <c:f>'Activity of 137Cs and 129I'!$A$3:$A$27</c:f>
              <c:numCache>
                <c:formatCode>m/d/yyyy</c:formatCode>
                <c:ptCount val="25"/>
                <c:pt idx="0">
                  <c:v>41010</c:v>
                </c:pt>
                <c:pt idx="1">
                  <c:v>41052</c:v>
                </c:pt>
                <c:pt idx="2">
                  <c:v>41073</c:v>
                </c:pt>
                <c:pt idx="3">
                  <c:v>41087</c:v>
                </c:pt>
                <c:pt idx="4">
                  <c:v>41108</c:v>
                </c:pt>
                <c:pt idx="5">
                  <c:v>41124</c:v>
                </c:pt>
                <c:pt idx="6">
                  <c:v>41143</c:v>
                </c:pt>
                <c:pt idx="7">
                  <c:v>41159</c:v>
                </c:pt>
                <c:pt idx="8">
                  <c:v>41171</c:v>
                </c:pt>
                <c:pt idx="9">
                  <c:v>41185</c:v>
                </c:pt>
                <c:pt idx="10">
                  <c:v>41199</c:v>
                </c:pt>
                <c:pt idx="11">
                  <c:v>41213</c:v>
                </c:pt>
                <c:pt idx="12">
                  <c:v>41220</c:v>
                </c:pt>
                <c:pt idx="13">
                  <c:v>41234</c:v>
                </c:pt>
                <c:pt idx="14">
                  <c:v>41246</c:v>
                </c:pt>
                <c:pt idx="15">
                  <c:v>41260</c:v>
                </c:pt>
                <c:pt idx="16">
                  <c:v>41283</c:v>
                </c:pt>
                <c:pt idx="17">
                  <c:v>41304</c:v>
                </c:pt>
                <c:pt idx="18">
                  <c:v>41311</c:v>
                </c:pt>
                <c:pt idx="19">
                  <c:v>41325</c:v>
                </c:pt>
                <c:pt idx="20">
                  <c:v>41339</c:v>
                </c:pt>
                <c:pt idx="21">
                  <c:v>41347</c:v>
                </c:pt>
                <c:pt idx="22">
                  <c:v>41394</c:v>
                </c:pt>
                <c:pt idx="23">
                  <c:v>41402</c:v>
                </c:pt>
                <c:pt idx="24">
                  <c:v>41452</c:v>
                </c:pt>
              </c:numCache>
            </c:numRef>
          </c:cat>
          <c:val>
            <c:numRef>
              <c:f>'Activity of 137Cs and 129I'!$C$3:$C$27</c:f>
              <c:numCache>
                <c:formatCode>0.00_ </c:formatCode>
                <c:ptCount val="25"/>
                <c:pt idx="0">
                  <c:v>142.79</c:v>
                </c:pt>
                <c:pt idx="1">
                  <c:v>243.92</c:v>
                </c:pt>
                <c:pt idx="2">
                  <c:v>239.58</c:v>
                </c:pt>
                <c:pt idx="3">
                  <c:v>143.93</c:v>
                </c:pt>
                <c:pt idx="4">
                  <c:v>175.92</c:v>
                </c:pt>
                <c:pt idx="5">
                  <c:v>129.34</c:v>
                </c:pt>
                <c:pt idx="6">
                  <c:v>60.87</c:v>
                </c:pt>
                <c:pt idx="7">
                  <c:v>204.96</c:v>
                </c:pt>
                <c:pt idx="8">
                  <c:v>202.24</c:v>
                </c:pt>
                <c:pt idx="9">
                  <c:v>272.36</c:v>
                </c:pt>
                <c:pt idx="10">
                  <c:v>184.98</c:v>
                </c:pt>
                <c:pt idx="11">
                  <c:v>86.8</c:v>
                </c:pt>
                <c:pt idx="12">
                  <c:v>141.69999999999999</c:v>
                </c:pt>
                <c:pt idx="13">
                  <c:v>89.3</c:v>
                </c:pt>
                <c:pt idx="14">
                  <c:v>67.81</c:v>
                </c:pt>
                <c:pt idx="15">
                  <c:v>68.92</c:v>
                </c:pt>
                <c:pt idx="16">
                  <c:v>119.09</c:v>
                </c:pt>
                <c:pt idx="17">
                  <c:v>25</c:v>
                </c:pt>
                <c:pt idx="18">
                  <c:v>158.59</c:v>
                </c:pt>
                <c:pt idx="19">
                  <c:v>46.32</c:v>
                </c:pt>
                <c:pt idx="20">
                  <c:v>49.65</c:v>
                </c:pt>
                <c:pt idx="21">
                  <c:v>176.67</c:v>
                </c:pt>
                <c:pt idx="22">
                  <c:v>57.27</c:v>
                </c:pt>
                <c:pt idx="23">
                  <c:v>38.57</c:v>
                </c:pt>
                <c:pt idx="24">
                  <c:v>25</c:v>
                </c:pt>
              </c:numCache>
            </c:numRef>
          </c:val>
          <c:smooth val="0"/>
        </c:ser>
        <c:dLbls>
          <c:showLegendKey val="0"/>
          <c:showVal val="0"/>
          <c:showCatName val="0"/>
          <c:showSerName val="0"/>
          <c:showPercent val="0"/>
          <c:showBubbleSize val="0"/>
        </c:dLbls>
        <c:marker val="1"/>
        <c:smooth val="0"/>
        <c:axId val="208847576"/>
        <c:axId val="208847968"/>
      </c:lineChart>
      <c:lineChart>
        <c:grouping val="standard"/>
        <c:varyColors val="0"/>
        <c:ser>
          <c:idx val="1"/>
          <c:order val="2"/>
          <c:tx>
            <c:v>129I</c:v>
          </c:tx>
          <c:errBars>
            <c:errDir val="y"/>
            <c:errBarType val="both"/>
            <c:errValType val="cust"/>
            <c:noEndCap val="0"/>
            <c:plus>
              <c:numRef>
                <c:f>'Activity of 137Cs and 129I'!$J$3:$J$27</c:f>
                <c:numCache>
                  <c:formatCode>General</c:formatCode>
                  <c:ptCount val="25"/>
                  <c:pt idx="0">
                    <c:v>3.0000000000000001E-3</c:v>
                  </c:pt>
                  <c:pt idx="1">
                    <c:v>2E-3</c:v>
                  </c:pt>
                  <c:pt idx="2">
                    <c:v>3.0000000000000001E-3</c:v>
                  </c:pt>
                  <c:pt idx="3">
                    <c:v>2E-3</c:v>
                  </c:pt>
                  <c:pt idx="4">
                    <c:v>6.0000000000000001E-3</c:v>
                  </c:pt>
                  <c:pt idx="5">
                    <c:v>2E-3</c:v>
                  </c:pt>
                  <c:pt idx="6">
                    <c:v>8.0000000000000002E-3</c:v>
                  </c:pt>
                  <c:pt idx="7">
                    <c:v>2.9000000000000001E-2</c:v>
                  </c:pt>
                  <c:pt idx="8">
                    <c:v>8.9999999999999993E-3</c:v>
                  </c:pt>
                  <c:pt idx="9">
                    <c:v>1.2E-2</c:v>
                  </c:pt>
                  <c:pt idx="10">
                    <c:v>1.2999999999999999E-2</c:v>
                  </c:pt>
                  <c:pt idx="11">
                    <c:v>5.0000000000000001E-3</c:v>
                  </c:pt>
                  <c:pt idx="12">
                    <c:v>1.4E-2</c:v>
                  </c:pt>
                  <c:pt idx="13">
                    <c:v>7.0000000000000001E-3</c:v>
                  </c:pt>
                  <c:pt idx="14">
                    <c:v>8.9999999999999993E-3</c:v>
                  </c:pt>
                  <c:pt idx="15">
                    <c:v>6.0000000000000001E-3</c:v>
                  </c:pt>
                  <c:pt idx="16">
                    <c:v>8.0000000000000002E-3</c:v>
                  </c:pt>
                  <c:pt idx="17">
                    <c:v>5.0000000000000001E-3</c:v>
                  </c:pt>
                  <c:pt idx="18">
                    <c:v>1.7999999999999999E-2</c:v>
                  </c:pt>
                  <c:pt idx="19">
                    <c:v>5.0000000000000001E-3</c:v>
                  </c:pt>
                  <c:pt idx="20">
                    <c:v>6.0000000000000001E-3</c:v>
                  </c:pt>
                  <c:pt idx="21">
                    <c:v>0.01</c:v>
                  </c:pt>
                  <c:pt idx="22">
                    <c:v>1.3612367299999999E-3</c:v>
                  </c:pt>
                  <c:pt idx="23">
                    <c:v>2.2803863000000002E-3</c:v>
                  </c:pt>
                  <c:pt idx="24">
                    <c:v>3.1477725000000002E-3</c:v>
                  </c:pt>
                </c:numCache>
              </c:numRef>
            </c:plus>
            <c:minus>
              <c:numRef>
                <c:f>'Activity of 137Cs and 129I'!$J$3:$J$27</c:f>
                <c:numCache>
                  <c:formatCode>General</c:formatCode>
                  <c:ptCount val="25"/>
                  <c:pt idx="0">
                    <c:v>3.0000000000000001E-3</c:v>
                  </c:pt>
                  <c:pt idx="1">
                    <c:v>2E-3</c:v>
                  </c:pt>
                  <c:pt idx="2">
                    <c:v>3.0000000000000001E-3</c:v>
                  </c:pt>
                  <c:pt idx="3">
                    <c:v>2E-3</c:v>
                  </c:pt>
                  <c:pt idx="4">
                    <c:v>6.0000000000000001E-3</c:v>
                  </c:pt>
                  <c:pt idx="5">
                    <c:v>2E-3</c:v>
                  </c:pt>
                  <c:pt idx="6">
                    <c:v>8.0000000000000002E-3</c:v>
                  </c:pt>
                  <c:pt idx="7">
                    <c:v>2.9000000000000001E-2</c:v>
                  </c:pt>
                  <c:pt idx="8">
                    <c:v>8.9999999999999993E-3</c:v>
                  </c:pt>
                  <c:pt idx="9">
                    <c:v>1.2E-2</c:v>
                  </c:pt>
                  <c:pt idx="10">
                    <c:v>1.2999999999999999E-2</c:v>
                  </c:pt>
                  <c:pt idx="11">
                    <c:v>5.0000000000000001E-3</c:v>
                  </c:pt>
                  <c:pt idx="12">
                    <c:v>1.4E-2</c:v>
                  </c:pt>
                  <c:pt idx="13">
                    <c:v>7.0000000000000001E-3</c:v>
                  </c:pt>
                  <c:pt idx="14">
                    <c:v>8.9999999999999993E-3</c:v>
                  </c:pt>
                  <c:pt idx="15">
                    <c:v>6.0000000000000001E-3</c:v>
                  </c:pt>
                  <c:pt idx="16">
                    <c:v>8.0000000000000002E-3</c:v>
                  </c:pt>
                  <c:pt idx="17">
                    <c:v>5.0000000000000001E-3</c:v>
                  </c:pt>
                  <c:pt idx="18">
                    <c:v>1.7999999999999999E-2</c:v>
                  </c:pt>
                  <c:pt idx="19">
                    <c:v>5.0000000000000001E-3</c:v>
                  </c:pt>
                  <c:pt idx="20">
                    <c:v>6.0000000000000001E-3</c:v>
                  </c:pt>
                  <c:pt idx="21">
                    <c:v>0.01</c:v>
                  </c:pt>
                  <c:pt idx="22">
                    <c:v>1.3612367299999999E-3</c:v>
                  </c:pt>
                  <c:pt idx="23">
                    <c:v>2.2803863000000002E-3</c:v>
                  </c:pt>
                  <c:pt idx="24">
                    <c:v>3.1477725000000002E-3</c:v>
                  </c:pt>
                </c:numCache>
              </c:numRef>
            </c:minus>
            <c:spPr>
              <a:ln w="19050"/>
            </c:spPr>
          </c:errBars>
          <c:cat>
            <c:numRef>
              <c:f>'Activity of 137Cs and 129I'!$A$3:$A$27</c:f>
              <c:numCache>
                <c:formatCode>m/d/yyyy</c:formatCode>
                <c:ptCount val="25"/>
                <c:pt idx="0">
                  <c:v>41010</c:v>
                </c:pt>
                <c:pt idx="1">
                  <c:v>41052</c:v>
                </c:pt>
                <c:pt idx="2">
                  <c:v>41073</c:v>
                </c:pt>
                <c:pt idx="3">
                  <c:v>41087</c:v>
                </c:pt>
                <c:pt idx="4">
                  <c:v>41108</c:v>
                </c:pt>
                <c:pt idx="5">
                  <c:v>41124</c:v>
                </c:pt>
                <c:pt idx="6">
                  <c:v>41143</c:v>
                </c:pt>
                <c:pt idx="7">
                  <c:v>41159</c:v>
                </c:pt>
                <c:pt idx="8">
                  <c:v>41171</c:v>
                </c:pt>
                <c:pt idx="9">
                  <c:v>41185</c:v>
                </c:pt>
                <c:pt idx="10">
                  <c:v>41199</c:v>
                </c:pt>
                <c:pt idx="11">
                  <c:v>41213</c:v>
                </c:pt>
                <c:pt idx="12">
                  <c:v>41220</c:v>
                </c:pt>
                <c:pt idx="13">
                  <c:v>41234</c:v>
                </c:pt>
                <c:pt idx="14">
                  <c:v>41246</c:v>
                </c:pt>
                <c:pt idx="15">
                  <c:v>41260</c:v>
                </c:pt>
                <c:pt idx="16">
                  <c:v>41283</c:v>
                </c:pt>
                <c:pt idx="17">
                  <c:v>41304</c:v>
                </c:pt>
                <c:pt idx="18">
                  <c:v>41311</c:v>
                </c:pt>
                <c:pt idx="19">
                  <c:v>41325</c:v>
                </c:pt>
                <c:pt idx="20">
                  <c:v>41339</c:v>
                </c:pt>
                <c:pt idx="21">
                  <c:v>41347</c:v>
                </c:pt>
                <c:pt idx="22">
                  <c:v>41394</c:v>
                </c:pt>
                <c:pt idx="23">
                  <c:v>41402</c:v>
                </c:pt>
                <c:pt idx="24">
                  <c:v>41452</c:v>
                </c:pt>
              </c:numCache>
            </c:numRef>
          </c:cat>
          <c:val>
            <c:numRef>
              <c:f>'Activity of 137Cs and 129I'!$I$3:$I$27</c:f>
              <c:numCache>
                <c:formatCode>0.00_ </c:formatCode>
                <c:ptCount val="25"/>
                <c:pt idx="0">
                  <c:v>2.8000000000000001E-2</c:v>
                </c:pt>
                <c:pt idx="1">
                  <c:v>0.16</c:v>
                </c:pt>
                <c:pt idx="2">
                  <c:v>0.19</c:v>
                </c:pt>
                <c:pt idx="3">
                  <c:v>0.15</c:v>
                </c:pt>
                <c:pt idx="4">
                  <c:v>0.26</c:v>
                </c:pt>
                <c:pt idx="5">
                  <c:v>0.11</c:v>
                </c:pt>
                <c:pt idx="6">
                  <c:v>0.12</c:v>
                </c:pt>
                <c:pt idx="7">
                  <c:v>0.45</c:v>
                </c:pt>
                <c:pt idx="8">
                  <c:v>0.14000000000000001</c:v>
                </c:pt>
                <c:pt idx="9">
                  <c:v>0.19</c:v>
                </c:pt>
                <c:pt idx="10">
                  <c:v>0.15</c:v>
                </c:pt>
                <c:pt idx="11">
                  <c:v>7.6999999999999999E-2</c:v>
                </c:pt>
                <c:pt idx="12">
                  <c:v>0.16</c:v>
                </c:pt>
                <c:pt idx="13">
                  <c:v>7.0000000000000007E-2</c:v>
                </c:pt>
                <c:pt idx="14">
                  <c:v>0.1</c:v>
                </c:pt>
                <c:pt idx="15">
                  <c:v>0.06</c:v>
                </c:pt>
                <c:pt idx="16">
                  <c:v>0.1</c:v>
                </c:pt>
                <c:pt idx="17">
                  <c:v>0.06</c:v>
                </c:pt>
                <c:pt idx="18">
                  <c:v>0.21</c:v>
                </c:pt>
                <c:pt idx="19">
                  <c:v>0.06</c:v>
                </c:pt>
                <c:pt idx="20">
                  <c:v>7.5999999999999998E-2</c:v>
                </c:pt>
                <c:pt idx="21">
                  <c:v>0.126</c:v>
                </c:pt>
                <c:pt idx="22">
                  <c:v>4.8965349999999998E-2</c:v>
                </c:pt>
                <c:pt idx="23">
                  <c:v>4.1970300000000002E-2</c:v>
                </c:pt>
                <c:pt idx="24">
                  <c:v>6.6313074E-2</c:v>
                </c:pt>
              </c:numCache>
            </c:numRef>
          </c:val>
          <c:smooth val="0"/>
        </c:ser>
        <c:dLbls>
          <c:showLegendKey val="0"/>
          <c:showVal val="0"/>
          <c:showCatName val="0"/>
          <c:showSerName val="0"/>
          <c:showPercent val="0"/>
          <c:showBubbleSize val="0"/>
        </c:dLbls>
        <c:marker val="1"/>
        <c:smooth val="0"/>
        <c:axId val="229130304"/>
        <c:axId val="229129912"/>
      </c:lineChart>
      <c:dateAx>
        <c:axId val="208847576"/>
        <c:scaling>
          <c:orientation val="minMax"/>
          <c:max val="41455"/>
          <c:min val="41000"/>
        </c:scaling>
        <c:delete val="0"/>
        <c:axPos val="b"/>
        <c:minorGridlines/>
        <c:title>
          <c:tx>
            <c:rich>
              <a:bodyPr/>
              <a:lstStyle/>
              <a:p>
                <a:pPr>
                  <a:defRPr/>
                </a:pPr>
                <a:r>
                  <a:rPr lang="en-US" altLang="ja-JP"/>
                  <a:t>Date</a:t>
                </a:r>
              </a:p>
            </c:rich>
          </c:tx>
          <c:overlay val="0"/>
        </c:title>
        <c:numFmt formatCode="m/d/yyyy" sourceLinked="1"/>
        <c:majorTickMark val="in"/>
        <c:minorTickMark val="none"/>
        <c:tickLblPos val="nextTo"/>
        <c:spPr>
          <a:ln w="38100">
            <a:solidFill>
              <a:schemeClr val="tx1"/>
            </a:solidFill>
          </a:ln>
        </c:spPr>
        <c:txPr>
          <a:bodyPr rot="-3180000"/>
          <a:lstStyle/>
          <a:p>
            <a:pPr>
              <a:defRPr/>
            </a:pPr>
            <a:endParaRPr lang="ja-JP"/>
          </a:p>
        </c:txPr>
        <c:crossAx val="208847968"/>
        <c:crosses val="autoZero"/>
        <c:auto val="1"/>
        <c:lblOffset val="100"/>
        <c:baseTimeUnit val="days"/>
        <c:majorUnit val="3"/>
        <c:majorTimeUnit val="months"/>
      </c:dateAx>
      <c:valAx>
        <c:axId val="208847968"/>
        <c:scaling>
          <c:logBase val="10"/>
          <c:orientation val="minMax"/>
          <c:min val="10"/>
        </c:scaling>
        <c:delete val="0"/>
        <c:axPos val="l"/>
        <c:majorGridlines/>
        <c:minorGridlines/>
        <c:title>
          <c:tx>
            <c:rich>
              <a:bodyPr rot="-5400000" vert="horz"/>
              <a:lstStyle/>
              <a:p>
                <a:pPr>
                  <a:defRPr/>
                </a:pPr>
                <a:r>
                  <a:rPr lang="en-US" altLang="ja-JP"/>
                  <a:t>137Cs mBq/kg</a:t>
                </a:r>
                <a:endParaRPr lang="ja-JP" altLang="en-US"/>
              </a:p>
            </c:rich>
          </c:tx>
          <c:overlay val="0"/>
        </c:title>
        <c:numFmt formatCode="0_ " sourceLinked="0"/>
        <c:majorTickMark val="in"/>
        <c:minorTickMark val="none"/>
        <c:tickLblPos val="nextTo"/>
        <c:spPr>
          <a:ln w="38100">
            <a:solidFill>
              <a:schemeClr val="tx1"/>
            </a:solidFill>
          </a:ln>
        </c:spPr>
        <c:crossAx val="208847576"/>
        <c:crosses val="autoZero"/>
        <c:crossBetween val="between"/>
      </c:valAx>
      <c:valAx>
        <c:axId val="229129912"/>
        <c:scaling>
          <c:logBase val="10"/>
          <c:orientation val="minMax"/>
        </c:scaling>
        <c:delete val="0"/>
        <c:axPos val="r"/>
        <c:title>
          <c:tx>
            <c:rich>
              <a:bodyPr rot="-5400000" vert="horz"/>
              <a:lstStyle/>
              <a:p>
                <a:pPr>
                  <a:defRPr/>
                </a:pPr>
                <a:r>
                  <a:rPr lang="en-US" altLang="ja-JP"/>
                  <a:t>129I</a:t>
                </a:r>
                <a:r>
                  <a:rPr lang="ja-JP" altLang="en-US"/>
                  <a:t>　</a:t>
                </a:r>
                <a:r>
                  <a:rPr lang="en-US" altLang="ja-JP"/>
                  <a:t>μBq/kg</a:t>
                </a:r>
                <a:endParaRPr lang="ja-JP" altLang="en-US"/>
              </a:p>
            </c:rich>
          </c:tx>
          <c:overlay val="0"/>
        </c:title>
        <c:numFmt formatCode="0.00_ " sourceLinked="1"/>
        <c:majorTickMark val="in"/>
        <c:minorTickMark val="none"/>
        <c:tickLblPos val="nextTo"/>
        <c:spPr>
          <a:ln w="38100">
            <a:solidFill>
              <a:schemeClr val="tx1"/>
            </a:solidFill>
          </a:ln>
        </c:spPr>
        <c:crossAx val="229130304"/>
        <c:crosses val="max"/>
        <c:crossBetween val="between"/>
      </c:valAx>
      <c:dateAx>
        <c:axId val="229130304"/>
        <c:scaling>
          <c:orientation val="minMax"/>
          <c:max val="41455"/>
          <c:min val="41000"/>
        </c:scaling>
        <c:delete val="1"/>
        <c:axPos val="t"/>
        <c:numFmt formatCode="m/d/yyyy" sourceLinked="1"/>
        <c:majorTickMark val="in"/>
        <c:minorTickMark val="none"/>
        <c:tickLblPos val="nextTo"/>
        <c:crossAx val="229129912"/>
        <c:crosses val="max"/>
        <c:auto val="1"/>
        <c:lblOffset val="100"/>
        <c:baseTimeUnit val="days"/>
        <c:majorUnit val="3"/>
        <c:majorTimeUnit val="months"/>
      </c:dateAx>
    </c:plotArea>
    <c:plotVisOnly val="1"/>
    <c:dispBlanksAs val="gap"/>
    <c:showDLblsOverMax val="0"/>
  </c:chart>
  <c:spPr>
    <a:ln>
      <a:solidFill>
        <a:schemeClr val="bg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94444330075943"/>
          <c:y val="3.1104098676193966E-2"/>
          <c:w val="0.65917772917996198"/>
          <c:h val="0.76039621780557265"/>
        </c:manualLayout>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errBars>
            <c:errDir val="x"/>
            <c:errBarType val="both"/>
            <c:errValType val="cust"/>
            <c:noEndCap val="0"/>
            <c:plus>
              <c:numRef>
                <c:f>'Activity of 137Cs and 129I'!$D$3:$D$27</c:f>
                <c:numCache>
                  <c:formatCode>General</c:formatCode>
                  <c:ptCount val="25"/>
                  <c:pt idx="0">
                    <c:v>31.39</c:v>
                  </c:pt>
                  <c:pt idx="1">
                    <c:v>33.89</c:v>
                  </c:pt>
                  <c:pt idx="2">
                    <c:v>32.979999999999997</c:v>
                  </c:pt>
                  <c:pt idx="3">
                    <c:v>31.35</c:v>
                  </c:pt>
                  <c:pt idx="4">
                    <c:v>25.83</c:v>
                  </c:pt>
                  <c:pt idx="5">
                    <c:v>30.36</c:v>
                  </c:pt>
                  <c:pt idx="6">
                    <c:v>29.76</c:v>
                  </c:pt>
                  <c:pt idx="7">
                    <c:v>31.83</c:v>
                  </c:pt>
                  <c:pt idx="8">
                    <c:v>32.450000000000003</c:v>
                  </c:pt>
                  <c:pt idx="9">
                    <c:v>34</c:v>
                  </c:pt>
                  <c:pt idx="10">
                    <c:v>30.21</c:v>
                  </c:pt>
                  <c:pt idx="11">
                    <c:v>29.29</c:v>
                  </c:pt>
                  <c:pt idx="12">
                    <c:v>27.3</c:v>
                  </c:pt>
                  <c:pt idx="13">
                    <c:v>27.69</c:v>
                  </c:pt>
                  <c:pt idx="14">
                    <c:v>33.479999999999997</c:v>
                  </c:pt>
                  <c:pt idx="15">
                    <c:v>29.65</c:v>
                  </c:pt>
                  <c:pt idx="16">
                    <c:v>13.78</c:v>
                  </c:pt>
                  <c:pt idx="17">
                    <c:v>0</c:v>
                  </c:pt>
                  <c:pt idx="18">
                    <c:v>13.76</c:v>
                  </c:pt>
                  <c:pt idx="19">
                    <c:v>8.14</c:v>
                  </c:pt>
                  <c:pt idx="20">
                    <c:v>10.15</c:v>
                  </c:pt>
                  <c:pt idx="21">
                    <c:v>16.440000000000001</c:v>
                  </c:pt>
                  <c:pt idx="22">
                    <c:v>9.0500000000000007</c:v>
                  </c:pt>
                  <c:pt idx="23">
                    <c:v>8.67</c:v>
                  </c:pt>
                  <c:pt idx="24">
                    <c:v>0</c:v>
                  </c:pt>
                </c:numCache>
              </c:numRef>
            </c:plus>
            <c:minus>
              <c:numRef>
                <c:f>'Activity of 137Cs and 129I'!$D$3:$D$27</c:f>
                <c:numCache>
                  <c:formatCode>General</c:formatCode>
                  <c:ptCount val="25"/>
                  <c:pt idx="0">
                    <c:v>31.39</c:v>
                  </c:pt>
                  <c:pt idx="1">
                    <c:v>33.89</c:v>
                  </c:pt>
                  <c:pt idx="2">
                    <c:v>32.979999999999997</c:v>
                  </c:pt>
                  <c:pt idx="3">
                    <c:v>31.35</c:v>
                  </c:pt>
                  <c:pt idx="4">
                    <c:v>25.83</c:v>
                  </c:pt>
                  <c:pt idx="5">
                    <c:v>30.36</c:v>
                  </c:pt>
                  <c:pt idx="6">
                    <c:v>29.76</c:v>
                  </c:pt>
                  <c:pt idx="7">
                    <c:v>31.83</c:v>
                  </c:pt>
                  <c:pt idx="8">
                    <c:v>32.450000000000003</c:v>
                  </c:pt>
                  <c:pt idx="9">
                    <c:v>34</c:v>
                  </c:pt>
                  <c:pt idx="10">
                    <c:v>30.21</c:v>
                  </c:pt>
                  <c:pt idx="11">
                    <c:v>29.29</c:v>
                  </c:pt>
                  <c:pt idx="12">
                    <c:v>27.3</c:v>
                  </c:pt>
                  <c:pt idx="13">
                    <c:v>27.69</c:v>
                  </c:pt>
                  <c:pt idx="14">
                    <c:v>33.479999999999997</c:v>
                  </c:pt>
                  <c:pt idx="15">
                    <c:v>29.65</c:v>
                  </c:pt>
                  <c:pt idx="16">
                    <c:v>13.78</c:v>
                  </c:pt>
                  <c:pt idx="17">
                    <c:v>0</c:v>
                  </c:pt>
                  <c:pt idx="18">
                    <c:v>13.76</c:v>
                  </c:pt>
                  <c:pt idx="19">
                    <c:v>8.14</c:v>
                  </c:pt>
                  <c:pt idx="20">
                    <c:v>10.15</c:v>
                  </c:pt>
                  <c:pt idx="21">
                    <c:v>16.440000000000001</c:v>
                  </c:pt>
                  <c:pt idx="22">
                    <c:v>9.0500000000000007</c:v>
                  </c:pt>
                  <c:pt idx="23">
                    <c:v>8.67</c:v>
                  </c:pt>
                  <c:pt idx="24">
                    <c:v>0</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'Activity of 137Cs and 129I'!$J$3:$J$27</c:f>
                <c:numCache>
                  <c:formatCode>General</c:formatCode>
                  <c:ptCount val="25"/>
                  <c:pt idx="0">
                    <c:v>3.0000000000000001E-3</c:v>
                  </c:pt>
                  <c:pt idx="1">
                    <c:v>2E-3</c:v>
                  </c:pt>
                  <c:pt idx="2">
                    <c:v>3.0000000000000001E-3</c:v>
                  </c:pt>
                  <c:pt idx="3">
                    <c:v>2E-3</c:v>
                  </c:pt>
                  <c:pt idx="4">
                    <c:v>6.0000000000000001E-3</c:v>
                  </c:pt>
                  <c:pt idx="5">
                    <c:v>2E-3</c:v>
                  </c:pt>
                  <c:pt idx="6">
                    <c:v>8.0000000000000002E-3</c:v>
                  </c:pt>
                  <c:pt idx="7">
                    <c:v>2.9000000000000001E-2</c:v>
                  </c:pt>
                  <c:pt idx="8">
                    <c:v>8.9999999999999993E-3</c:v>
                  </c:pt>
                  <c:pt idx="9">
                    <c:v>1.2E-2</c:v>
                  </c:pt>
                  <c:pt idx="10">
                    <c:v>1.2999999999999999E-2</c:v>
                  </c:pt>
                  <c:pt idx="11">
                    <c:v>5.0000000000000001E-3</c:v>
                  </c:pt>
                  <c:pt idx="12">
                    <c:v>1.4E-2</c:v>
                  </c:pt>
                  <c:pt idx="13">
                    <c:v>7.0000000000000001E-3</c:v>
                  </c:pt>
                  <c:pt idx="14">
                    <c:v>8.9999999999999993E-3</c:v>
                  </c:pt>
                  <c:pt idx="15">
                    <c:v>6.0000000000000001E-3</c:v>
                  </c:pt>
                  <c:pt idx="16">
                    <c:v>8.0000000000000002E-3</c:v>
                  </c:pt>
                  <c:pt idx="17">
                    <c:v>5.0000000000000001E-3</c:v>
                  </c:pt>
                  <c:pt idx="18">
                    <c:v>1.7999999999999999E-2</c:v>
                  </c:pt>
                  <c:pt idx="19">
                    <c:v>5.0000000000000001E-3</c:v>
                  </c:pt>
                  <c:pt idx="20">
                    <c:v>6.0000000000000001E-3</c:v>
                  </c:pt>
                  <c:pt idx="21">
                    <c:v>0.01</c:v>
                  </c:pt>
                  <c:pt idx="22">
                    <c:v>1.3612367299999999E-3</c:v>
                  </c:pt>
                  <c:pt idx="23">
                    <c:v>2.2803863000000002E-3</c:v>
                  </c:pt>
                  <c:pt idx="24">
                    <c:v>3.1477725000000002E-3</c:v>
                  </c:pt>
                </c:numCache>
              </c:numRef>
            </c:plus>
            <c:minus>
              <c:numRef>
                <c:f>'Activity of 137Cs and 129I'!$J$3:$J$27</c:f>
                <c:numCache>
                  <c:formatCode>General</c:formatCode>
                  <c:ptCount val="25"/>
                  <c:pt idx="0">
                    <c:v>3.0000000000000001E-3</c:v>
                  </c:pt>
                  <c:pt idx="1">
                    <c:v>2E-3</c:v>
                  </c:pt>
                  <c:pt idx="2">
                    <c:v>3.0000000000000001E-3</c:v>
                  </c:pt>
                  <c:pt idx="3">
                    <c:v>2E-3</c:v>
                  </c:pt>
                  <c:pt idx="4">
                    <c:v>6.0000000000000001E-3</c:v>
                  </c:pt>
                  <c:pt idx="5">
                    <c:v>2E-3</c:v>
                  </c:pt>
                  <c:pt idx="6">
                    <c:v>8.0000000000000002E-3</c:v>
                  </c:pt>
                  <c:pt idx="7">
                    <c:v>2.9000000000000001E-2</c:v>
                  </c:pt>
                  <c:pt idx="8">
                    <c:v>8.9999999999999993E-3</c:v>
                  </c:pt>
                  <c:pt idx="9">
                    <c:v>1.2E-2</c:v>
                  </c:pt>
                  <c:pt idx="10">
                    <c:v>1.2999999999999999E-2</c:v>
                  </c:pt>
                  <c:pt idx="11">
                    <c:v>5.0000000000000001E-3</c:v>
                  </c:pt>
                  <c:pt idx="12">
                    <c:v>1.4E-2</c:v>
                  </c:pt>
                  <c:pt idx="13">
                    <c:v>7.0000000000000001E-3</c:v>
                  </c:pt>
                  <c:pt idx="14">
                    <c:v>8.9999999999999993E-3</c:v>
                  </c:pt>
                  <c:pt idx="15">
                    <c:v>6.0000000000000001E-3</c:v>
                  </c:pt>
                  <c:pt idx="16">
                    <c:v>8.0000000000000002E-3</c:v>
                  </c:pt>
                  <c:pt idx="17">
                    <c:v>5.0000000000000001E-3</c:v>
                  </c:pt>
                  <c:pt idx="18">
                    <c:v>1.7999999999999999E-2</c:v>
                  </c:pt>
                  <c:pt idx="19">
                    <c:v>5.0000000000000001E-3</c:v>
                  </c:pt>
                  <c:pt idx="20">
                    <c:v>6.0000000000000001E-3</c:v>
                  </c:pt>
                  <c:pt idx="21">
                    <c:v>0.01</c:v>
                  </c:pt>
                  <c:pt idx="22">
                    <c:v>1.3612367299999999E-3</c:v>
                  </c:pt>
                  <c:pt idx="23">
                    <c:v>2.2803863000000002E-3</c:v>
                  </c:pt>
                  <c:pt idx="24">
                    <c:v>3.1477725000000002E-3</c:v>
                  </c:pt>
                </c:numCache>
              </c:numRef>
            </c:minus>
            <c:spPr>
              <a:noFill/>
              <a:ln w="9525" cap="flat" cmpd="sng" algn="ctr">
                <a:solidFill>
                  <a:schemeClr val="tx1">
                    <a:lumMod val="65000"/>
                    <a:lumOff val="35000"/>
                  </a:schemeClr>
                </a:solidFill>
                <a:round/>
              </a:ln>
              <a:effectLst/>
            </c:spPr>
          </c:errBars>
          <c:xVal>
            <c:numRef>
              <c:f>'Activity of 137Cs and 129I'!$C$3:$C$27</c:f>
              <c:numCache>
                <c:formatCode>0.00_ </c:formatCode>
                <c:ptCount val="25"/>
                <c:pt idx="0">
                  <c:v>142.79</c:v>
                </c:pt>
                <c:pt idx="1">
                  <c:v>243.92</c:v>
                </c:pt>
                <c:pt idx="2">
                  <c:v>239.58</c:v>
                </c:pt>
                <c:pt idx="3">
                  <c:v>143.93</c:v>
                </c:pt>
                <c:pt idx="4">
                  <c:v>175.92</c:v>
                </c:pt>
                <c:pt idx="5">
                  <c:v>129.34</c:v>
                </c:pt>
                <c:pt idx="6">
                  <c:v>60.87</c:v>
                </c:pt>
                <c:pt idx="7">
                  <c:v>204.96</c:v>
                </c:pt>
                <c:pt idx="8">
                  <c:v>202.24</c:v>
                </c:pt>
                <c:pt idx="9">
                  <c:v>272.36</c:v>
                </c:pt>
                <c:pt idx="10">
                  <c:v>184.98</c:v>
                </c:pt>
                <c:pt idx="11">
                  <c:v>86.8</c:v>
                </c:pt>
                <c:pt idx="12">
                  <c:v>141.69999999999999</c:v>
                </c:pt>
                <c:pt idx="13">
                  <c:v>89.3</c:v>
                </c:pt>
                <c:pt idx="14">
                  <c:v>67.81</c:v>
                </c:pt>
                <c:pt idx="15">
                  <c:v>68.92</c:v>
                </c:pt>
                <c:pt idx="16">
                  <c:v>119.09</c:v>
                </c:pt>
                <c:pt idx="17">
                  <c:v>25</c:v>
                </c:pt>
                <c:pt idx="18">
                  <c:v>158.59</c:v>
                </c:pt>
                <c:pt idx="19">
                  <c:v>46.32</c:v>
                </c:pt>
                <c:pt idx="20">
                  <c:v>49.65</c:v>
                </c:pt>
                <c:pt idx="21">
                  <c:v>176.67</c:v>
                </c:pt>
                <c:pt idx="22">
                  <c:v>57.27</c:v>
                </c:pt>
                <c:pt idx="23">
                  <c:v>38.57</c:v>
                </c:pt>
                <c:pt idx="24">
                  <c:v>25</c:v>
                </c:pt>
              </c:numCache>
            </c:numRef>
          </c:xVal>
          <c:yVal>
            <c:numRef>
              <c:f>'Activity of 137Cs and 129I'!$I$3:$I$27</c:f>
              <c:numCache>
                <c:formatCode>0.00_ </c:formatCode>
                <c:ptCount val="25"/>
                <c:pt idx="0">
                  <c:v>2.8000000000000001E-2</c:v>
                </c:pt>
                <c:pt idx="1">
                  <c:v>0.16</c:v>
                </c:pt>
                <c:pt idx="2">
                  <c:v>0.19</c:v>
                </c:pt>
                <c:pt idx="3">
                  <c:v>0.15</c:v>
                </c:pt>
                <c:pt idx="4">
                  <c:v>0.26</c:v>
                </c:pt>
                <c:pt idx="5">
                  <c:v>0.11</c:v>
                </c:pt>
                <c:pt idx="6">
                  <c:v>0.12</c:v>
                </c:pt>
                <c:pt idx="7">
                  <c:v>0.45</c:v>
                </c:pt>
                <c:pt idx="8">
                  <c:v>0.14000000000000001</c:v>
                </c:pt>
                <c:pt idx="9">
                  <c:v>0.19</c:v>
                </c:pt>
                <c:pt idx="10">
                  <c:v>0.15</c:v>
                </c:pt>
                <c:pt idx="11">
                  <c:v>7.6999999999999999E-2</c:v>
                </c:pt>
                <c:pt idx="12">
                  <c:v>0.16</c:v>
                </c:pt>
                <c:pt idx="13">
                  <c:v>7.0000000000000007E-2</c:v>
                </c:pt>
                <c:pt idx="14">
                  <c:v>0.1</c:v>
                </c:pt>
                <c:pt idx="15">
                  <c:v>0.06</c:v>
                </c:pt>
                <c:pt idx="16">
                  <c:v>0.1</c:v>
                </c:pt>
                <c:pt idx="17">
                  <c:v>0.06</c:v>
                </c:pt>
                <c:pt idx="18">
                  <c:v>0.21</c:v>
                </c:pt>
                <c:pt idx="19">
                  <c:v>0.06</c:v>
                </c:pt>
                <c:pt idx="20">
                  <c:v>7.5999999999999998E-2</c:v>
                </c:pt>
                <c:pt idx="21">
                  <c:v>0.126</c:v>
                </c:pt>
                <c:pt idx="22">
                  <c:v>4.8965349999999998E-2</c:v>
                </c:pt>
                <c:pt idx="23">
                  <c:v>4.1970300000000002E-2</c:v>
                </c:pt>
                <c:pt idx="24">
                  <c:v>6.6313074E-2</c:v>
                </c:pt>
              </c:numCache>
            </c:numRef>
          </c:yVal>
          <c:smooth val="0"/>
        </c:ser>
        <c:dLbls>
          <c:showLegendKey val="0"/>
          <c:showVal val="0"/>
          <c:showCatName val="0"/>
          <c:showSerName val="0"/>
          <c:showPercent val="0"/>
          <c:showBubbleSize val="0"/>
        </c:dLbls>
        <c:axId val="229133048"/>
        <c:axId val="232461104"/>
      </c:scatterChart>
      <c:valAx>
        <c:axId val="229133048"/>
        <c:scaling>
          <c:logBase val="10"/>
          <c:orientation val="minMax"/>
          <c:max val="1000"/>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137</a:t>
                </a:r>
                <a:r>
                  <a:rPr lang="en-US" altLang="ja-JP" sz="1600">
                    <a:solidFill>
                      <a:schemeClr val="tx1"/>
                    </a:solidFill>
                  </a:rPr>
                  <a:t>Cs</a:t>
                </a:r>
                <a:r>
                  <a:rPr lang="en-US" altLang="ja-JP" sz="1600" baseline="0">
                    <a:solidFill>
                      <a:schemeClr val="tx1"/>
                    </a:solidFill>
                  </a:rPr>
                  <a:t> mBq/kg</a:t>
                </a:r>
                <a:endParaRPr lang="ja-JP" altLang="en-US" sz="160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00_ " sourceLinked="1"/>
        <c:majorTickMark val="in"/>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32461104"/>
        <c:crosses val="autoZero"/>
        <c:crossBetween val="midCat"/>
      </c:valAx>
      <c:valAx>
        <c:axId val="23246110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129</a:t>
                </a:r>
                <a:r>
                  <a:rPr lang="en-US" altLang="ja-JP" sz="1600">
                    <a:solidFill>
                      <a:schemeClr val="tx1"/>
                    </a:solidFill>
                  </a:rPr>
                  <a:t>I </a:t>
                </a:r>
                <a:r>
                  <a:rPr lang="en-US" altLang="ja-JP" sz="1600">
                    <a:solidFill>
                      <a:schemeClr val="tx1"/>
                    </a:solidFill>
                    <a:latin typeface="Symbol" panose="05050102010706020507" pitchFamily="18" charset="2"/>
                  </a:rPr>
                  <a:t>m</a:t>
                </a:r>
                <a:r>
                  <a:rPr lang="en-US" altLang="ja-JP" sz="1600">
                    <a:solidFill>
                      <a:schemeClr val="tx1"/>
                    </a:solidFill>
                  </a:rPr>
                  <a:t>Bq/kg</a:t>
                </a:r>
                <a:endParaRPr lang="ja-JP" altLang="en-US" sz="1600">
                  <a:solidFill>
                    <a:schemeClr val="tx1"/>
                  </a:solidFill>
                </a:endParaRPr>
              </a:p>
            </c:rich>
          </c:tx>
          <c:layout>
            <c:manualLayout>
              <c:xMode val="edge"/>
              <c:yMode val="edge"/>
              <c:x val="2.1122630658535594E-2"/>
              <c:y val="0.33650448718799231"/>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00_ " sourceLinked="1"/>
        <c:majorTickMark val="in"/>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29133048"/>
        <c:crosses val="autoZero"/>
        <c:crossBetween val="midCat"/>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6610297844082"/>
          <c:y val="5.5145252921857117E-2"/>
          <c:w val="0.77617736664588999"/>
          <c:h val="0.73993153831040204"/>
        </c:manualLayout>
      </c:layout>
      <c:lineChart>
        <c:grouping val="standard"/>
        <c:varyColors val="0"/>
        <c:ser>
          <c:idx val="12"/>
          <c:order val="0"/>
          <c:spPr>
            <a:ln w="28575" cap="rnd">
              <a:solidFill>
                <a:schemeClr val="accent1">
                  <a:lumMod val="80000"/>
                  <a:lumOff val="20000"/>
                </a:schemeClr>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3"/>
          <c:order val="1"/>
          <c:spPr>
            <a:ln w="28575" cap="rnd">
              <a:solidFill>
                <a:schemeClr val="accent2">
                  <a:lumMod val="80000"/>
                  <a:lumOff val="20000"/>
                </a:schemeClr>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4"/>
          <c:order val="2"/>
          <c:spPr>
            <a:ln w="28575" cap="rnd">
              <a:solidFill>
                <a:schemeClr val="accent3">
                  <a:lumMod val="80000"/>
                  <a:lumOff val="20000"/>
                </a:schemeClr>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15"/>
          <c:order val="3"/>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6"/>
          <c:order val="4"/>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7"/>
          <c:order val="5"/>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18"/>
          <c:order val="6"/>
          <c:spPr>
            <a:ln w="28575" cap="rnd">
              <a:solidFill>
                <a:schemeClr val="accent4"/>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9"/>
          <c:order val="7"/>
          <c:spPr>
            <a:ln w="28575" cap="rnd">
              <a:solidFill>
                <a:schemeClr val="accent5"/>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20"/>
          <c:order val="8"/>
          <c:spPr>
            <a:ln w="28575" cap="rnd">
              <a:solidFill>
                <a:schemeClr val="accent6"/>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21"/>
          <c:order val="9"/>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22"/>
          <c:order val="10"/>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23"/>
          <c:order val="11"/>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6"/>
          <c:order val="12"/>
          <c:spPr>
            <a:ln w="28575" cap="rnd">
              <a:solidFill>
                <a:schemeClr val="accent1">
                  <a:lumMod val="60000"/>
                </a:schemeClr>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7"/>
          <c:order val="13"/>
          <c:spPr>
            <a:ln w="28575" cap="rnd">
              <a:solidFill>
                <a:schemeClr val="accent2">
                  <a:lumMod val="60000"/>
                </a:schemeClr>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8"/>
          <c:order val="14"/>
          <c:spPr>
            <a:ln w="28575" cap="rnd">
              <a:solidFill>
                <a:schemeClr val="accent3">
                  <a:lumMod val="60000"/>
                </a:schemeClr>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9"/>
          <c:order val="15"/>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0"/>
          <c:order val="16"/>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1"/>
          <c:order val="17"/>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3"/>
          <c:order val="18"/>
          <c:spPr>
            <a:ln w="28575" cap="rnd">
              <a:solidFill>
                <a:schemeClr val="accent4"/>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4"/>
          <c:order val="19"/>
          <c:spPr>
            <a:ln w="28575" cap="rnd">
              <a:solidFill>
                <a:schemeClr val="accent5"/>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5"/>
          <c:order val="20"/>
          <c:spPr>
            <a:ln w="28575" cap="rnd">
              <a:solidFill>
                <a:schemeClr val="accent6"/>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0"/>
          <c:order val="21"/>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
          <c:order val="22"/>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2"/>
          <c:order val="23"/>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dLbls>
          <c:showLegendKey val="0"/>
          <c:showVal val="0"/>
          <c:showCatName val="0"/>
          <c:showSerName val="0"/>
          <c:showPercent val="0"/>
          <c:showBubbleSize val="0"/>
        </c:dLbls>
        <c:smooth val="0"/>
        <c:axId val="232461496"/>
        <c:axId val="232462672"/>
      </c:lineChart>
      <c:catAx>
        <c:axId val="232461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a:solidFill>
                      <a:schemeClr val="tx1"/>
                    </a:solidFill>
                  </a:rPr>
                  <a:t>Site No.</a:t>
                </a:r>
                <a:endParaRPr lang="ja-JP" altLang="en-US" sz="1600">
                  <a:solidFill>
                    <a:schemeClr val="tx1"/>
                  </a:solidFill>
                </a:endParaRPr>
              </a:p>
            </c:rich>
          </c:tx>
          <c:layout>
            <c:manualLayout>
              <c:xMode val="edge"/>
              <c:yMode val="edge"/>
              <c:x val="0.48624091992054386"/>
              <c:y val="0.900875052700974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32462672"/>
        <c:crosses val="autoZero"/>
        <c:auto val="1"/>
        <c:lblAlgn val="ctr"/>
        <c:lblOffset val="100"/>
        <c:noMultiLvlLbl val="0"/>
      </c:catAx>
      <c:valAx>
        <c:axId val="232462672"/>
        <c:scaling>
          <c:logBase val="10"/>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137</a:t>
                </a:r>
                <a:r>
                  <a:rPr lang="en-US" altLang="ja-JP" sz="1600">
                    <a:solidFill>
                      <a:schemeClr val="tx1"/>
                    </a:solidFill>
                  </a:rPr>
                  <a:t>Cs mBq/kg</a:t>
                </a:r>
                <a:endParaRPr lang="ja-JP" altLang="en-US" sz="160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32461496"/>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2464044915646"/>
          <c:y val="5.5145252921857117E-2"/>
          <c:w val="0.74701576426624583"/>
          <c:h val="0.74836271605610205"/>
        </c:manualLayout>
      </c:layout>
      <c:lineChart>
        <c:grouping val="standard"/>
        <c:varyColors val="0"/>
        <c:ser>
          <c:idx val="12"/>
          <c:order val="0"/>
          <c:spPr>
            <a:ln w="28575" cap="rnd">
              <a:solidFill>
                <a:schemeClr val="accent1">
                  <a:lumMod val="80000"/>
                  <a:lumOff val="20000"/>
                </a:schemeClr>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3"/>
          <c:order val="1"/>
          <c:spPr>
            <a:ln w="28575" cap="rnd">
              <a:solidFill>
                <a:schemeClr val="accent2">
                  <a:lumMod val="80000"/>
                  <a:lumOff val="20000"/>
                </a:schemeClr>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4"/>
          <c:order val="2"/>
          <c:spPr>
            <a:ln w="28575" cap="rnd">
              <a:solidFill>
                <a:schemeClr val="accent3">
                  <a:lumMod val="80000"/>
                  <a:lumOff val="20000"/>
                </a:schemeClr>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15"/>
          <c:order val="3"/>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6"/>
          <c:order val="4"/>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7"/>
          <c:order val="5"/>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18"/>
          <c:order val="6"/>
          <c:spPr>
            <a:ln w="28575" cap="rnd">
              <a:solidFill>
                <a:schemeClr val="accent4"/>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9"/>
          <c:order val="7"/>
          <c:spPr>
            <a:ln w="28575" cap="rnd">
              <a:solidFill>
                <a:schemeClr val="accent5"/>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20"/>
          <c:order val="8"/>
          <c:spPr>
            <a:ln w="28575" cap="rnd">
              <a:solidFill>
                <a:schemeClr val="accent6"/>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21"/>
          <c:order val="9"/>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22"/>
          <c:order val="10"/>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23"/>
          <c:order val="11"/>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6"/>
          <c:order val="12"/>
          <c:spPr>
            <a:ln w="28575" cap="rnd">
              <a:solidFill>
                <a:schemeClr val="accent1">
                  <a:lumMod val="60000"/>
                </a:schemeClr>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7"/>
          <c:order val="13"/>
          <c:spPr>
            <a:ln w="28575" cap="rnd">
              <a:solidFill>
                <a:schemeClr val="accent2">
                  <a:lumMod val="60000"/>
                </a:schemeClr>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8"/>
          <c:order val="14"/>
          <c:spPr>
            <a:ln w="28575" cap="rnd">
              <a:solidFill>
                <a:schemeClr val="accent3">
                  <a:lumMod val="60000"/>
                </a:schemeClr>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9"/>
          <c:order val="15"/>
          <c:spPr>
            <a:ln w="28575" cap="rnd">
              <a:solidFill>
                <a:schemeClr val="accent1"/>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10"/>
          <c:order val="16"/>
          <c:spPr>
            <a:ln w="28575" cap="rnd">
              <a:solidFill>
                <a:schemeClr val="accent2"/>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11"/>
          <c:order val="17"/>
          <c:spPr>
            <a:ln w="28575" cap="rnd">
              <a:solidFill>
                <a:schemeClr val="accent3"/>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3"/>
          <c:order val="18"/>
          <c:spPr>
            <a:ln w="28575" cap="rnd">
              <a:solidFill>
                <a:schemeClr val="accent4"/>
              </a:solidFill>
              <a:round/>
            </a:ln>
            <a:effectLst/>
          </c:spPr>
          <c:marker>
            <c:symbol val="none"/>
          </c:marker>
          <c:errBars>
            <c:errDir val="y"/>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'Bq-kg'!$B$37:$B$42</c:f>
              <c:numCache>
                <c:formatCode>General</c:formatCode>
                <c:ptCount val="6"/>
                <c:pt idx="0">
                  <c:v>216.73</c:v>
                </c:pt>
                <c:pt idx="1">
                  <c:v>252.2</c:v>
                </c:pt>
                <c:pt idx="2">
                  <c:v>142.79</c:v>
                </c:pt>
                <c:pt idx="3">
                  <c:v>119.49</c:v>
                </c:pt>
                <c:pt idx="4">
                  <c:v>331.02</c:v>
                </c:pt>
              </c:numCache>
            </c:numRef>
          </c:val>
          <c:smooth val="0"/>
        </c:ser>
        <c:ser>
          <c:idx val="4"/>
          <c:order val="19"/>
          <c:spPr>
            <a:ln w="28575" cap="rnd">
              <a:solidFill>
                <a:schemeClr val="accent5"/>
              </a:solidFill>
              <a:round/>
            </a:ln>
            <a:effectLst/>
          </c:spPr>
          <c:marker>
            <c:symbol val="none"/>
          </c:marker>
          <c:errBars>
            <c:errDir val="y"/>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val>
            <c:numRef>
              <c:f>'Bq-kg'!$D$37:$D$42</c:f>
              <c:numCache>
                <c:formatCode>General</c:formatCode>
                <c:ptCount val="6"/>
                <c:pt idx="0">
                  <c:v>96.71</c:v>
                </c:pt>
                <c:pt idx="1">
                  <c:v>111.51</c:v>
                </c:pt>
                <c:pt idx="2">
                  <c:v>86.8</c:v>
                </c:pt>
                <c:pt idx="3">
                  <c:v>45.59</c:v>
                </c:pt>
                <c:pt idx="4">
                  <c:v>203.66</c:v>
                </c:pt>
                <c:pt idx="5">
                  <c:v>195.74</c:v>
                </c:pt>
              </c:numCache>
            </c:numRef>
          </c:val>
          <c:smooth val="0"/>
        </c:ser>
        <c:ser>
          <c:idx val="5"/>
          <c:order val="20"/>
          <c:spPr>
            <a:ln w="28575" cap="rnd">
              <a:solidFill>
                <a:schemeClr val="accent6"/>
              </a:solidFill>
              <a:round/>
            </a:ln>
            <a:effectLst/>
          </c:spPr>
          <c:marker>
            <c:symbol val="none"/>
          </c:marker>
          <c:errBars>
            <c:errDir val="y"/>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val>
            <c:numRef>
              <c:f>'Bq-kg'!$F$37:$F$42</c:f>
              <c:numCache>
                <c:formatCode>General</c:formatCode>
                <c:ptCount val="6"/>
                <c:pt idx="0">
                  <c:v>87.18</c:v>
                </c:pt>
                <c:pt idx="1">
                  <c:v>78.7</c:v>
                </c:pt>
                <c:pt idx="2">
                  <c:v>57.27</c:v>
                </c:pt>
                <c:pt idx="3">
                  <c:v>62.67</c:v>
                </c:pt>
                <c:pt idx="4">
                  <c:v>236.78</c:v>
                </c:pt>
                <c:pt idx="5">
                  <c:v>173.46</c:v>
                </c:pt>
              </c:numCache>
            </c:numRef>
          </c:val>
          <c:smooth val="0"/>
        </c:ser>
        <c:ser>
          <c:idx val="0"/>
          <c:order val="21"/>
          <c:spPr>
            <a:ln w="28575" cap="rnd">
              <a:solidFill>
                <a:schemeClr val="accent1"/>
              </a:solidFill>
              <a:round/>
            </a:ln>
            <a:effectLst/>
          </c:spPr>
          <c:marker>
            <c:symbol val="none"/>
          </c:marker>
          <c:errBars>
            <c:errDir val="y"/>
            <c:errBarType val="both"/>
            <c:errValType val="cust"/>
            <c:noEndCap val="0"/>
            <c:plus>
              <c:numRef>
                <c:f>'Bq-kg'!$K$37:$K$42</c:f>
                <c:numCache>
                  <c:formatCode>General</c:formatCode>
                  <c:ptCount val="6"/>
                  <c:pt idx="0">
                    <c:v>7.0000000000000001E-3</c:v>
                  </c:pt>
                  <c:pt idx="1">
                    <c:v>5.0000000000000001E-3</c:v>
                  </c:pt>
                  <c:pt idx="2">
                    <c:v>3.0000000000000001E-3</c:v>
                  </c:pt>
                  <c:pt idx="3">
                    <c:v>2E-3</c:v>
                  </c:pt>
                  <c:pt idx="4">
                    <c:v>5.0000000000000001E-3</c:v>
                  </c:pt>
                </c:numCache>
              </c:numRef>
            </c:plus>
            <c:minus>
              <c:numRef>
                <c:f>'Bq-kg'!$K$37:$K$42</c:f>
                <c:numCache>
                  <c:formatCode>General</c:formatCode>
                  <c:ptCount val="6"/>
                  <c:pt idx="0">
                    <c:v>7.0000000000000001E-3</c:v>
                  </c:pt>
                  <c:pt idx="1">
                    <c:v>5.0000000000000001E-3</c:v>
                  </c:pt>
                  <c:pt idx="2">
                    <c:v>3.0000000000000001E-3</c:v>
                  </c:pt>
                  <c:pt idx="3">
                    <c:v>2E-3</c:v>
                  </c:pt>
                  <c:pt idx="4">
                    <c:v>5.0000000000000001E-3</c:v>
                  </c:pt>
                </c:numCache>
              </c:numRef>
            </c:minus>
            <c:spPr>
              <a:noFill/>
              <a:ln w="9525" cap="flat" cmpd="sng" algn="ctr">
                <a:solidFill>
                  <a:schemeClr val="tx1">
                    <a:lumMod val="65000"/>
                    <a:lumOff val="35000"/>
                  </a:schemeClr>
                </a:solidFill>
                <a:round/>
              </a:ln>
              <a:effectLst/>
            </c:spPr>
          </c:errBars>
          <c:cat>
            <c:strRef>
              <c:f>'Bq-kg'!$A$37:$A$42</c:f>
              <c:strCache>
                <c:ptCount val="6"/>
                <c:pt idx="0">
                  <c:v>St1</c:v>
                </c:pt>
                <c:pt idx="1">
                  <c:v>St2</c:v>
                </c:pt>
                <c:pt idx="2">
                  <c:v>St3</c:v>
                </c:pt>
                <c:pt idx="3">
                  <c:v>St4</c:v>
                </c:pt>
                <c:pt idx="4">
                  <c:v>St5</c:v>
                </c:pt>
                <c:pt idx="5">
                  <c:v>St6</c:v>
                </c:pt>
              </c:strCache>
            </c:strRef>
          </c:cat>
          <c:val>
            <c:numRef>
              <c:f>'Bq-kg'!$J$37:$J$42</c:f>
              <c:numCache>
                <c:formatCode>General</c:formatCode>
                <c:ptCount val="6"/>
                <c:pt idx="0">
                  <c:v>8.1000000000000003E-2</c:v>
                </c:pt>
                <c:pt idx="1">
                  <c:v>5.0999999999999997E-2</c:v>
                </c:pt>
                <c:pt idx="2">
                  <c:v>2.8000000000000001E-2</c:v>
                </c:pt>
                <c:pt idx="3">
                  <c:v>1.7999999999999999E-2</c:v>
                </c:pt>
                <c:pt idx="4">
                  <c:v>0.06</c:v>
                </c:pt>
              </c:numCache>
            </c:numRef>
          </c:val>
          <c:smooth val="0"/>
        </c:ser>
        <c:ser>
          <c:idx val="1"/>
          <c:order val="22"/>
          <c:spPr>
            <a:ln w="28575" cap="rnd">
              <a:solidFill>
                <a:schemeClr val="accent2"/>
              </a:solidFill>
              <a:round/>
            </a:ln>
            <a:effectLst/>
          </c:spPr>
          <c:marker>
            <c:symbol val="none"/>
          </c:marker>
          <c:errBars>
            <c:errDir val="y"/>
            <c:errBarType val="both"/>
            <c:errValType val="cust"/>
            <c:noEndCap val="0"/>
            <c:plus>
              <c:numRef>
                <c:f>'Bq-kg'!$M$37:$M$42</c:f>
                <c:numCache>
                  <c:formatCode>General</c:formatCode>
                  <c:ptCount val="6"/>
                  <c:pt idx="0">
                    <c:v>5.0000000000000001E-3</c:v>
                  </c:pt>
                  <c:pt idx="1">
                    <c:v>7.0000000000000001E-3</c:v>
                  </c:pt>
                  <c:pt idx="2">
                    <c:v>5.0000000000000001E-3</c:v>
                  </c:pt>
                  <c:pt idx="3">
                    <c:v>1.6E-2</c:v>
                  </c:pt>
                  <c:pt idx="4">
                    <c:v>1.4E-2</c:v>
                  </c:pt>
                  <c:pt idx="5">
                    <c:v>8.9999999999999993E-3</c:v>
                  </c:pt>
                </c:numCache>
              </c:numRef>
            </c:plus>
            <c:minus>
              <c:numRef>
                <c:f>'Bq-kg'!$M$37:$M$42</c:f>
                <c:numCache>
                  <c:formatCode>General</c:formatCode>
                  <c:ptCount val="6"/>
                  <c:pt idx="0">
                    <c:v>5.0000000000000001E-3</c:v>
                  </c:pt>
                  <c:pt idx="1">
                    <c:v>7.0000000000000001E-3</c:v>
                  </c:pt>
                  <c:pt idx="2">
                    <c:v>5.0000000000000001E-3</c:v>
                  </c:pt>
                  <c:pt idx="3">
                    <c:v>1.6E-2</c:v>
                  </c:pt>
                  <c:pt idx="4">
                    <c:v>1.4E-2</c:v>
                  </c:pt>
                  <c:pt idx="5">
                    <c:v>8.9999999999999993E-3</c:v>
                  </c:pt>
                </c:numCache>
              </c:numRef>
            </c:minus>
            <c:spPr>
              <a:noFill/>
              <a:ln w="9525" cap="flat" cmpd="sng" algn="ctr">
                <a:solidFill>
                  <a:schemeClr val="tx1">
                    <a:lumMod val="65000"/>
                    <a:lumOff val="35000"/>
                  </a:schemeClr>
                </a:solidFill>
                <a:round/>
              </a:ln>
              <a:effectLst/>
            </c:spPr>
          </c:errBars>
          <c:val>
            <c:numRef>
              <c:f>'Bq-kg'!$L$37:$L$42</c:f>
              <c:numCache>
                <c:formatCode>General</c:formatCode>
                <c:ptCount val="6"/>
                <c:pt idx="0">
                  <c:v>8.7999999999999995E-2</c:v>
                </c:pt>
                <c:pt idx="1">
                  <c:v>0.1</c:v>
                </c:pt>
                <c:pt idx="2">
                  <c:v>7.6999999999999999E-2</c:v>
                </c:pt>
                <c:pt idx="3">
                  <c:v>8.1000000000000003E-2</c:v>
                </c:pt>
                <c:pt idx="4">
                  <c:v>0.22</c:v>
                </c:pt>
                <c:pt idx="5">
                  <c:v>0.14000000000000001</c:v>
                </c:pt>
              </c:numCache>
            </c:numRef>
          </c:val>
          <c:smooth val="0"/>
        </c:ser>
        <c:ser>
          <c:idx val="2"/>
          <c:order val="23"/>
          <c:spPr>
            <a:ln w="28575" cap="rnd">
              <a:solidFill>
                <a:schemeClr val="accent3"/>
              </a:solidFill>
              <a:round/>
            </a:ln>
            <a:effectLst/>
          </c:spPr>
          <c:marker>
            <c:symbol val="none"/>
          </c:marker>
          <c:errBars>
            <c:errDir val="y"/>
            <c:errBarType val="both"/>
            <c:errValType val="cust"/>
            <c:noEndCap val="0"/>
            <c:plus>
              <c:numRef>
                <c:f>'Bq-kg'!$O$37:$O$42</c:f>
                <c:numCache>
                  <c:formatCode>General</c:formatCode>
                  <c:ptCount val="6"/>
                  <c:pt idx="0">
                    <c:v>1.6928021E-3</c:v>
                  </c:pt>
                  <c:pt idx="1">
                    <c:v>1.7067922E-3</c:v>
                  </c:pt>
                  <c:pt idx="2">
                    <c:v>1.3612367299999999E-3</c:v>
                  </c:pt>
                  <c:pt idx="3">
                    <c:v>1.6228516E-3</c:v>
                  </c:pt>
                  <c:pt idx="4">
                    <c:v>3.2037329000000002E-3</c:v>
                  </c:pt>
                  <c:pt idx="5">
                    <c:v>2.3083665000000002E-3</c:v>
                  </c:pt>
                </c:numCache>
              </c:numRef>
            </c:plus>
            <c:minus>
              <c:numRef>
                <c:f>'Bq-kg'!$O$37:$O$42</c:f>
                <c:numCache>
                  <c:formatCode>General</c:formatCode>
                  <c:ptCount val="6"/>
                  <c:pt idx="0">
                    <c:v>1.6928021E-3</c:v>
                  </c:pt>
                  <c:pt idx="1">
                    <c:v>1.7067922E-3</c:v>
                  </c:pt>
                  <c:pt idx="2">
                    <c:v>1.3612367299999999E-3</c:v>
                  </c:pt>
                  <c:pt idx="3">
                    <c:v>1.6228516E-3</c:v>
                  </c:pt>
                  <c:pt idx="4">
                    <c:v>3.2037329000000002E-3</c:v>
                  </c:pt>
                  <c:pt idx="5">
                    <c:v>2.3083665000000002E-3</c:v>
                  </c:pt>
                </c:numCache>
              </c:numRef>
            </c:minus>
            <c:spPr>
              <a:noFill/>
              <a:ln w="9525" cap="flat" cmpd="sng" algn="ctr">
                <a:solidFill>
                  <a:schemeClr val="tx1">
                    <a:lumMod val="65000"/>
                    <a:lumOff val="35000"/>
                  </a:schemeClr>
                </a:solidFill>
                <a:round/>
              </a:ln>
              <a:effectLst/>
            </c:spPr>
          </c:errBars>
          <c:val>
            <c:numRef>
              <c:f>'Bq-kg'!$N$37:$N$42</c:f>
              <c:numCache>
                <c:formatCode>General</c:formatCode>
                <c:ptCount val="6"/>
                <c:pt idx="0">
                  <c:v>6.4214559000000004E-2</c:v>
                </c:pt>
                <c:pt idx="1">
                  <c:v>6.9111093999999998E-2</c:v>
                </c:pt>
                <c:pt idx="2">
                  <c:v>4.8965349999999998E-2</c:v>
                </c:pt>
                <c:pt idx="3">
                  <c:v>5.6799806000000001E-2</c:v>
                </c:pt>
                <c:pt idx="4">
                  <c:v>0.16928021000000001</c:v>
                </c:pt>
                <c:pt idx="5">
                  <c:v>9.7930699999999996E-2</c:v>
                </c:pt>
              </c:numCache>
            </c:numRef>
          </c:val>
          <c:smooth val="0"/>
        </c:ser>
        <c:dLbls>
          <c:showLegendKey val="0"/>
          <c:showVal val="0"/>
          <c:showCatName val="0"/>
          <c:showSerName val="0"/>
          <c:showPercent val="0"/>
          <c:showBubbleSize val="0"/>
        </c:dLbls>
        <c:smooth val="0"/>
        <c:axId val="232458360"/>
        <c:axId val="232465024"/>
      </c:lineChart>
      <c:catAx>
        <c:axId val="2324583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a:solidFill>
                      <a:schemeClr val="tx1"/>
                    </a:solidFill>
                  </a:rPr>
                  <a:t>Site No.</a:t>
                </a:r>
                <a:endParaRPr lang="ja-JP" altLang="en-US" sz="1600">
                  <a:solidFill>
                    <a:schemeClr val="tx1"/>
                  </a:solidFill>
                </a:endParaRPr>
              </a:p>
            </c:rich>
          </c:tx>
          <c:layout>
            <c:manualLayout>
              <c:xMode val="edge"/>
              <c:yMode val="edge"/>
              <c:x val="0.48032241231876599"/>
              <c:y val="0.922348590729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32465024"/>
        <c:crosses val="autoZero"/>
        <c:auto val="1"/>
        <c:lblAlgn val="ctr"/>
        <c:lblOffset val="100"/>
        <c:noMultiLvlLbl val="0"/>
      </c:catAx>
      <c:valAx>
        <c:axId val="232465024"/>
        <c:scaling>
          <c:logBase val="10"/>
          <c:orientation val="minMax"/>
          <c:max val="1"/>
          <c:min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129</a:t>
                </a:r>
                <a:r>
                  <a:rPr lang="en-US" altLang="ja-JP" sz="1600">
                    <a:solidFill>
                      <a:schemeClr val="tx1"/>
                    </a:solidFill>
                  </a:rPr>
                  <a:t>I </a:t>
                </a:r>
                <a:r>
                  <a:rPr lang="en-US" altLang="ja-JP" sz="1600">
                    <a:solidFill>
                      <a:schemeClr val="tx1"/>
                    </a:solidFill>
                    <a:latin typeface="Symbol" panose="05050102010706020507" pitchFamily="18" charset="2"/>
                  </a:rPr>
                  <a:t>m</a:t>
                </a:r>
                <a:r>
                  <a:rPr lang="en-US" altLang="ja-JP" sz="1600">
                    <a:solidFill>
                      <a:schemeClr val="tx1"/>
                    </a:solidFill>
                  </a:rPr>
                  <a:t>Bq/kg</a:t>
                </a:r>
                <a:endParaRPr lang="ja-JP" altLang="en-US" sz="1600">
                  <a:solidFill>
                    <a:schemeClr val="tx1"/>
                  </a:solidFill>
                </a:endParaRPr>
              </a:p>
            </c:rich>
          </c:tx>
          <c:layout>
            <c:manualLayout>
              <c:xMode val="edge"/>
              <c:yMode val="edge"/>
              <c:x val="1.705309532702667E-2"/>
              <c:y val="0.281219253320122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232458360"/>
        <c:crosses val="autoZero"/>
        <c:crossBetween val="between"/>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'120411</c:v>
          </c:tx>
          <c:spPr>
            <a:ln w="28575" cap="rnd">
              <a:noFill/>
              <a:round/>
            </a:ln>
            <a:effectLst/>
          </c:spPr>
          <c:marker>
            <c:symbol val="circle"/>
            <c:size val="5"/>
            <c:spPr>
              <a:solidFill>
                <a:schemeClr val="accent1"/>
              </a:solidFill>
              <a:ln w="9525">
                <a:solidFill>
                  <a:schemeClr val="accent1"/>
                </a:solidFill>
              </a:ln>
              <a:effectLst/>
            </c:spPr>
          </c:marker>
          <c:errBars>
            <c:errDir val="x"/>
            <c:errBarType val="both"/>
            <c:errValType val="cust"/>
            <c:noEndCap val="0"/>
            <c:plus>
              <c:numRef>
                <c:f>'Bq-kg'!$C$37:$C$42</c:f>
                <c:numCache>
                  <c:formatCode>General</c:formatCode>
                  <c:ptCount val="6"/>
                  <c:pt idx="0">
                    <c:v>31.78</c:v>
                  </c:pt>
                  <c:pt idx="1">
                    <c:v>31.99</c:v>
                  </c:pt>
                  <c:pt idx="2">
                    <c:v>31.39</c:v>
                  </c:pt>
                  <c:pt idx="3">
                    <c:v>31.26</c:v>
                  </c:pt>
                  <c:pt idx="4">
                    <c:v>39.4</c:v>
                  </c:pt>
                </c:numCache>
              </c:numRef>
            </c:plus>
            <c:minus>
              <c:numRef>
                <c:f>'Bq-kg'!$C$37:$C$42</c:f>
                <c:numCache>
                  <c:formatCode>General</c:formatCode>
                  <c:ptCount val="6"/>
                  <c:pt idx="0">
                    <c:v>31.78</c:v>
                  </c:pt>
                  <c:pt idx="1">
                    <c:v>31.99</c:v>
                  </c:pt>
                  <c:pt idx="2">
                    <c:v>31.39</c:v>
                  </c:pt>
                  <c:pt idx="3">
                    <c:v>31.26</c:v>
                  </c:pt>
                  <c:pt idx="4">
                    <c:v>39.4</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'Bq-kg'!$K$37:$K$42</c:f>
                <c:numCache>
                  <c:formatCode>General</c:formatCode>
                  <c:ptCount val="6"/>
                  <c:pt idx="0">
                    <c:v>7.0000000000000001E-3</c:v>
                  </c:pt>
                  <c:pt idx="1">
                    <c:v>5.0000000000000001E-3</c:v>
                  </c:pt>
                  <c:pt idx="2">
                    <c:v>3.0000000000000001E-3</c:v>
                  </c:pt>
                  <c:pt idx="3">
                    <c:v>2E-3</c:v>
                  </c:pt>
                  <c:pt idx="4">
                    <c:v>5.0000000000000001E-3</c:v>
                  </c:pt>
                </c:numCache>
              </c:numRef>
            </c:plus>
            <c:minus>
              <c:numRef>
                <c:f>'Bq-kg'!$K$37:$K$42</c:f>
                <c:numCache>
                  <c:formatCode>General</c:formatCode>
                  <c:ptCount val="6"/>
                  <c:pt idx="0">
                    <c:v>7.0000000000000001E-3</c:v>
                  </c:pt>
                  <c:pt idx="1">
                    <c:v>5.0000000000000001E-3</c:v>
                  </c:pt>
                  <c:pt idx="2">
                    <c:v>3.0000000000000001E-3</c:v>
                  </c:pt>
                  <c:pt idx="3">
                    <c:v>2E-3</c:v>
                  </c:pt>
                  <c:pt idx="4">
                    <c:v>5.0000000000000001E-3</c:v>
                  </c:pt>
                </c:numCache>
              </c:numRef>
            </c:minus>
            <c:spPr>
              <a:noFill/>
              <a:ln w="9525" cap="flat" cmpd="sng" algn="ctr">
                <a:solidFill>
                  <a:schemeClr val="tx1">
                    <a:lumMod val="65000"/>
                    <a:lumOff val="35000"/>
                  </a:schemeClr>
                </a:solidFill>
                <a:round/>
              </a:ln>
              <a:effectLst/>
            </c:spPr>
          </c:errBars>
          <c:xVal>
            <c:numRef>
              <c:f>'Bq-kg'!$B$37:$B$42</c:f>
              <c:numCache>
                <c:formatCode>General</c:formatCode>
                <c:ptCount val="6"/>
                <c:pt idx="0">
                  <c:v>216.73</c:v>
                </c:pt>
                <c:pt idx="1">
                  <c:v>252.2</c:v>
                </c:pt>
                <c:pt idx="2">
                  <c:v>142.79</c:v>
                </c:pt>
                <c:pt idx="3">
                  <c:v>119.49</c:v>
                </c:pt>
                <c:pt idx="4">
                  <c:v>331.02</c:v>
                </c:pt>
              </c:numCache>
            </c:numRef>
          </c:xVal>
          <c:yVal>
            <c:numRef>
              <c:f>'Bq-kg'!$J$37:$J$42</c:f>
              <c:numCache>
                <c:formatCode>General</c:formatCode>
                <c:ptCount val="6"/>
                <c:pt idx="0">
                  <c:v>8.1000000000000003E-2</c:v>
                </c:pt>
                <c:pt idx="1">
                  <c:v>5.0999999999999997E-2</c:v>
                </c:pt>
                <c:pt idx="2">
                  <c:v>2.8000000000000001E-2</c:v>
                </c:pt>
                <c:pt idx="3">
                  <c:v>1.7999999999999999E-2</c:v>
                </c:pt>
                <c:pt idx="4">
                  <c:v>0.06</c:v>
                </c:pt>
              </c:numCache>
            </c:numRef>
          </c:yVal>
          <c:smooth val="0"/>
        </c:ser>
        <c:ser>
          <c:idx val="1"/>
          <c:order val="1"/>
          <c:tx>
            <c:v>'121031</c:v>
          </c:tx>
          <c:spPr>
            <a:ln w="25400" cap="rnd">
              <a:noFill/>
              <a:round/>
            </a:ln>
            <a:effectLst/>
          </c:spPr>
          <c:marker>
            <c:symbol val="circle"/>
            <c:size val="5"/>
            <c:spPr>
              <a:solidFill>
                <a:schemeClr val="accent2"/>
              </a:solidFill>
              <a:ln w="9525">
                <a:solidFill>
                  <a:schemeClr val="accent2"/>
                </a:solidFill>
              </a:ln>
              <a:effectLst/>
            </c:spPr>
          </c:marker>
          <c:errBars>
            <c:errDir val="x"/>
            <c:errBarType val="both"/>
            <c:errValType val="cust"/>
            <c:noEndCap val="0"/>
            <c:plus>
              <c:numRef>
                <c:f>'Bq-kg'!$E$37:$E$42</c:f>
                <c:numCache>
                  <c:formatCode>General</c:formatCode>
                  <c:ptCount val="6"/>
                  <c:pt idx="0">
                    <c:v>30.86</c:v>
                  </c:pt>
                  <c:pt idx="1">
                    <c:v>22.91</c:v>
                  </c:pt>
                  <c:pt idx="2">
                    <c:v>29.29</c:v>
                  </c:pt>
                  <c:pt idx="3">
                    <c:v>30.07</c:v>
                  </c:pt>
                  <c:pt idx="4">
                    <c:v>32.1</c:v>
                  </c:pt>
                  <c:pt idx="5">
                    <c:v>32.78</c:v>
                  </c:pt>
                </c:numCache>
              </c:numRef>
            </c:plus>
            <c:minus>
              <c:numRef>
                <c:f>'Bq-kg'!$E$37:$E$42</c:f>
                <c:numCache>
                  <c:formatCode>General</c:formatCode>
                  <c:ptCount val="6"/>
                  <c:pt idx="0">
                    <c:v>30.86</c:v>
                  </c:pt>
                  <c:pt idx="1">
                    <c:v>22.91</c:v>
                  </c:pt>
                  <c:pt idx="2">
                    <c:v>29.29</c:v>
                  </c:pt>
                  <c:pt idx="3">
                    <c:v>30.07</c:v>
                  </c:pt>
                  <c:pt idx="4">
                    <c:v>32.1</c:v>
                  </c:pt>
                  <c:pt idx="5">
                    <c:v>32.78</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'Bq-kg'!$M$37:$M$42</c:f>
                <c:numCache>
                  <c:formatCode>General</c:formatCode>
                  <c:ptCount val="6"/>
                  <c:pt idx="0">
                    <c:v>5.0000000000000001E-3</c:v>
                  </c:pt>
                  <c:pt idx="1">
                    <c:v>7.0000000000000001E-3</c:v>
                  </c:pt>
                  <c:pt idx="2">
                    <c:v>5.0000000000000001E-3</c:v>
                  </c:pt>
                  <c:pt idx="3">
                    <c:v>1.6E-2</c:v>
                  </c:pt>
                  <c:pt idx="4">
                    <c:v>1.4E-2</c:v>
                  </c:pt>
                  <c:pt idx="5">
                    <c:v>8.9999999999999993E-3</c:v>
                  </c:pt>
                </c:numCache>
              </c:numRef>
            </c:plus>
            <c:minus>
              <c:numRef>
                <c:f>'Bq-kg'!$M$37:$M$42</c:f>
                <c:numCache>
                  <c:formatCode>General</c:formatCode>
                  <c:ptCount val="6"/>
                  <c:pt idx="0">
                    <c:v>5.0000000000000001E-3</c:v>
                  </c:pt>
                  <c:pt idx="1">
                    <c:v>7.0000000000000001E-3</c:v>
                  </c:pt>
                  <c:pt idx="2">
                    <c:v>5.0000000000000001E-3</c:v>
                  </c:pt>
                  <c:pt idx="3">
                    <c:v>1.6E-2</c:v>
                  </c:pt>
                  <c:pt idx="4">
                    <c:v>1.4E-2</c:v>
                  </c:pt>
                  <c:pt idx="5">
                    <c:v>8.9999999999999993E-3</c:v>
                  </c:pt>
                </c:numCache>
              </c:numRef>
            </c:minus>
            <c:spPr>
              <a:noFill/>
              <a:ln w="9525" cap="flat" cmpd="sng" algn="ctr">
                <a:solidFill>
                  <a:schemeClr val="tx1">
                    <a:lumMod val="65000"/>
                    <a:lumOff val="35000"/>
                  </a:schemeClr>
                </a:solidFill>
                <a:round/>
              </a:ln>
              <a:effectLst/>
            </c:spPr>
          </c:errBars>
          <c:xVal>
            <c:numRef>
              <c:f>'Bq-kg'!$D$37:$D$42</c:f>
              <c:numCache>
                <c:formatCode>General</c:formatCode>
                <c:ptCount val="6"/>
                <c:pt idx="0">
                  <c:v>96.71</c:v>
                </c:pt>
                <c:pt idx="1">
                  <c:v>111.51</c:v>
                </c:pt>
                <c:pt idx="2">
                  <c:v>86.8</c:v>
                </c:pt>
                <c:pt idx="3">
                  <c:v>45.59</c:v>
                </c:pt>
                <c:pt idx="4">
                  <c:v>203.66</c:v>
                </c:pt>
                <c:pt idx="5">
                  <c:v>195.74</c:v>
                </c:pt>
              </c:numCache>
            </c:numRef>
          </c:xVal>
          <c:yVal>
            <c:numRef>
              <c:f>'Bq-kg'!$L$37:$L$42</c:f>
              <c:numCache>
                <c:formatCode>General</c:formatCode>
                <c:ptCount val="6"/>
                <c:pt idx="0">
                  <c:v>8.7999999999999995E-2</c:v>
                </c:pt>
                <c:pt idx="1">
                  <c:v>0.1</c:v>
                </c:pt>
                <c:pt idx="2">
                  <c:v>7.6999999999999999E-2</c:v>
                </c:pt>
                <c:pt idx="3">
                  <c:v>8.1000000000000003E-2</c:v>
                </c:pt>
                <c:pt idx="4">
                  <c:v>0.22</c:v>
                </c:pt>
                <c:pt idx="5">
                  <c:v>0.14000000000000001</c:v>
                </c:pt>
              </c:numCache>
            </c:numRef>
          </c:yVal>
          <c:smooth val="0"/>
        </c:ser>
        <c:ser>
          <c:idx val="2"/>
          <c:order val="2"/>
          <c:tx>
            <c:v>'130430</c:v>
          </c:tx>
          <c:spPr>
            <a:ln w="25400" cap="rnd">
              <a:noFill/>
              <a:round/>
            </a:ln>
            <a:effectLst/>
          </c:spPr>
          <c:marker>
            <c:symbol val="circle"/>
            <c:size val="5"/>
            <c:spPr>
              <a:solidFill>
                <a:schemeClr val="accent3"/>
              </a:solidFill>
              <a:ln w="9525">
                <a:solidFill>
                  <a:schemeClr val="accent3"/>
                </a:solidFill>
              </a:ln>
              <a:effectLst/>
            </c:spPr>
          </c:marker>
          <c:errBars>
            <c:errDir val="x"/>
            <c:errBarType val="both"/>
            <c:errValType val="cust"/>
            <c:noEndCap val="0"/>
            <c:plus>
              <c:numRef>
                <c:f>'Bq-kg'!$G$37:$G$42</c:f>
                <c:numCache>
                  <c:formatCode>General</c:formatCode>
                  <c:ptCount val="6"/>
                  <c:pt idx="0">
                    <c:v>9.2799999999999994</c:v>
                  </c:pt>
                  <c:pt idx="1">
                    <c:v>8.2200000000000006</c:v>
                  </c:pt>
                  <c:pt idx="2">
                    <c:v>9.0500000000000007</c:v>
                  </c:pt>
                  <c:pt idx="3">
                    <c:v>12.21</c:v>
                  </c:pt>
                  <c:pt idx="4">
                    <c:v>13.24</c:v>
                  </c:pt>
                  <c:pt idx="5">
                    <c:v>11.33</c:v>
                  </c:pt>
                </c:numCache>
              </c:numRef>
            </c:plus>
            <c:minus>
              <c:numRef>
                <c:f>'Bq-kg'!$G$37:$G$42</c:f>
                <c:numCache>
                  <c:formatCode>General</c:formatCode>
                  <c:ptCount val="6"/>
                  <c:pt idx="0">
                    <c:v>9.2799999999999994</c:v>
                  </c:pt>
                  <c:pt idx="1">
                    <c:v>8.2200000000000006</c:v>
                  </c:pt>
                  <c:pt idx="2">
                    <c:v>9.0500000000000007</c:v>
                  </c:pt>
                  <c:pt idx="3">
                    <c:v>12.21</c:v>
                  </c:pt>
                  <c:pt idx="4">
                    <c:v>13.24</c:v>
                  </c:pt>
                  <c:pt idx="5">
                    <c:v>11.33</c:v>
                  </c:pt>
                </c:numCache>
              </c:numRef>
            </c:minus>
            <c:spPr>
              <a:noFill/>
              <a:ln w="9525" cap="flat" cmpd="sng" algn="ctr">
                <a:solidFill>
                  <a:schemeClr val="tx1">
                    <a:lumMod val="65000"/>
                    <a:lumOff val="35000"/>
                  </a:schemeClr>
                </a:solidFill>
                <a:round/>
              </a:ln>
              <a:effectLst/>
            </c:spPr>
          </c:errBars>
          <c:errBars>
            <c:errDir val="y"/>
            <c:errBarType val="both"/>
            <c:errValType val="cust"/>
            <c:noEndCap val="0"/>
            <c:plus>
              <c:numRef>
                <c:f>'Bq-kg'!$O$37:$O$42</c:f>
                <c:numCache>
                  <c:formatCode>General</c:formatCode>
                  <c:ptCount val="6"/>
                  <c:pt idx="0">
                    <c:v>1.6928021E-3</c:v>
                  </c:pt>
                  <c:pt idx="1">
                    <c:v>1.7067922E-3</c:v>
                  </c:pt>
                  <c:pt idx="2">
                    <c:v>1.3612367299999999E-3</c:v>
                  </c:pt>
                  <c:pt idx="3">
                    <c:v>1.6228516E-3</c:v>
                  </c:pt>
                  <c:pt idx="4">
                    <c:v>3.2037329000000002E-3</c:v>
                  </c:pt>
                  <c:pt idx="5">
                    <c:v>2.3083665000000002E-3</c:v>
                  </c:pt>
                </c:numCache>
              </c:numRef>
            </c:plus>
            <c:minus>
              <c:numRef>
                <c:f>'Bq-kg'!$O$37:$O$42</c:f>
                <c:numCache>
                  <c:formatCode>General</c:formatCode>
                  <c:ptCount val="6"/>
                  <c:pt idx="0">
                    <c:v>1.6928021E-3</c:v>
                  </c:pt>
                  <c:pt idx="1">
                    <c:v>1.7067922E-3</c:v>
                  </c:pt>
                  <c:pt idx="2">
                    <c:v>1.3612367299999999E-3</c:v>
                  </c:pt>
                  <c:pt idx="3">
                    <c:v>1.6228516E-3</c:v>
                  </c:pt>
                  <c:pt idx="4">
                    <c:v>3.2037329000000002E-3</c:v>
                  </c:pt>
                  <c:pt idx="5">
                    <c:v>2.3083665000000002E-3</c:v>
                  </c:pt>
                </c:numCache>
              </c:numRef>
            </c:minus>
            <c:spPr>
              <a:noFill/>
              <a:ln w="9525" cap="flat" cmpd="sng" algn="ctr">
                <a:solidFill>
                  <a:schemeClr val="tx1">
                    <a:lumMod val="65000"/>
                    <a:lumOff val="35000"/>
                  </a:schemeClr>
                </a:solidFill>
                <a:round/>
              </a:ln>
              <a:effectLst/>
            </c:spPr>
          </c:errBars>
          <c:xVal>
            <c:numRef>
              <c:f>'Bq-kg'!$F$37:$F$42</c:f>
              <c:numCache>
                <c:formatCode>General</c:formatCode>
                <c:ptCount val="6"/>
                <c:pt idx="0">
                  <c:v>87.18</c:v>
                </c:pt>
                <c:pt idx="1">
                  <c:v>78.7</c:v>
                </c:pt>
                <c:pt idx="2">
                  <c:v>57.27</c:v>
                </c:pt>
                <c:pt idx="3">
                  <c:v>62.67</c:v>
                </c:pt>
                <c:pt idx="4">
                  <c:v>236.78</c:v>
                </c:pt>
                <c:pt idx="5">
                  <c:v>173.46</c:v>
                </c:pt>
              </c:numCache>
            </c:numRef>
          </c:xVal>
          <c:yVal>
            <c:numRef>
              <c:f>'Bq-kg'!$N$37:$N$42</c:f>
              <c:numCache>
                <c:formatCode>General</c:formatCode>
                <c:ptCount val="6"/>
                <c:pt idx="0">
                  <c:v>6.4214559000000004E-2</c:v>
                </c:pt>
                <c:pt idx="1">
                  <c:v>6.9111093999999998E-2</c:v>
                </c:pt>
                <c:pt idx="2">
                  <c:v>4.8965349999999998E-2</c:v>
                </c:pt>
                <c:pt idx="3">
                  <c:v>5.6799806000000001E-2</c:v>
                </c:pt>
                <c:pt idx="4">
                  <c:v>0.16928021000000001</c:v>
                </c:pt>
                <c:pt idx="5">
                  <c:v>9.7930699999999996E-2</c:v>
                </c:pt>
              </c:numCache>
            </c:numRef>
          </c:yVal>
          <c:smooth val="0"/>
        </c:ser>
        <c:dLbls>
          <c:showLegendKey val="0"/>
          <c:showVal val="0"/>
          <c:showCatName val="0"/>
          <c:showSerName val="0"/>
          <c:showPercent val="0"/>
          <c:showBubbleSize val="0"/>
        </c:dLbls>
        <c:axId val="232461888"/>
        <c:axId val="232459928"/>
      </c:scatterChart>
      <c:valAx>
        <c:axId val="232461888"/>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137</a:t>
                </a:r>
                <a:r>
                  <a:rPr lang="en-US" altLang="ja-JP" sz="1600">
                    <a:solidFill>
                      <a:schemeClr val="tx1"/>
                    </a:solidFill>
                  </a:rPr>
                  <a:t>Cs mBq/kg</a:t>
                </a:r>
                <a:endParaRPr lang="ja-JP" altLang="en-US" sz="160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in"/>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2459928"/>
        <c:crossesAt val="1.0000000000000002E-2"/>
        <c:crossBetween val="midCat"/>
      </c:valAx>
      <c:valAx>
        <c:axId val="232459928"/>
        <c:scaling>
          <c:logBase val="10"/>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sz="1600" baseline="30000">
                    <a:solidFill>
                      <a:schemeClr val="tx1"/>
                    </a:solidFill>
                  </a:rPr>
                  <a:t>129</a:t>
                </a:r>
                <a:r>
                  <a:rPr lang="en-US" altLang="ja-JP" sz="1600">
                    <a:solidFill>
                      <a:schemeClr val="tx1"/>
                    </a:solidFill>
                  </a:rPr>
                  <a:t>I </a:t>
                </a:r>
                <a:r>
                  <a:rPr lang="en-US" altLang="ja-JP" sz="1600">
                    <a:solidFill>
                      <a:schemeClr val="tx1"/>
                    </a:solidFill>
                    <a:latin typeface="Symbol" panose="05050102010706020507" pitchFamily="18" charset="2"/>
                  </a:rPr>
                  <a:t>m</a:t>
                </a:r>
                <a:r>
                  <a:rPr lang="en-US" altLang="ja-JP" sz="1600">
                    <a:solidFill>
                      <a:schemeClr val="tx1"/>
                    </a:solidFill>
                  </a:rPr>
                  <a:t>Bq/kg</a:t>
                </a:r>
                <a:endParaRPr lang="ja-JP" altLang="en-US" sz="1600">
                  <a:solidFill>
                    <a:schemeClr val="tx1"/>
                  </a:solidFill>
                </a:endParaRPr>
              </a:p>
            </c:rich>
          </c:tx>
          <c:layout>
            <c:manualLayout>
              <c:xMode val="edge"/>
              <c:yMode val="edge"/>
              <c:x val="3.6111111111111108E-2"/>
              <c:y val="0.378962326710993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2461888"/>
        <c:crosses val="autoZero"/>
        <c:crossBetween val="midCat"/>
      </c:valAx>
      <c:spPr>
        <a:noFill/>
        <a:ln w="254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8AA3-1B34-4F63-BC74-2C42FA689328}" type="datetimeFigureOut">
              <a:rPr kumimoji="1" lang="ja-JP" altLang="en-US" smtClean="0"/>
              <a:t>2014/4/2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6B9989-D937-4632-8629-4004C3732D2E}" type="slidenum">
              <a:rPr kumimoji="1" lang="ja-JP" altLang="en-US" smtClean="0"/>
              <a:t>‹#›</a:t>
            </a:fld>
            <a:endParaRPr kumimoji="1" lang="ja-JP" altLang="en-US"/>
          </a:p>
        </p:txBody>
      </p:sp>
    </p:spTree>
    <p:extLst>
      <p:ext uri="{BB962C8B-B14F-4D97-AF65-F5344CB8AC3E}">
        <p14:creationId xmlns:p14="http://schemas.microsoft.com/office/powerpoint/2010/main" val="41395592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p>
        </p:txBody>
      </p:sp>
      <p:sp>
        <p:nvSpPr>
          <p:cNvPr id="45060"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rgbClr val="666633"/>
                </a:solidFill>
                <a:latin typeface="Arial" pitchFamily="34" charset="0"/>
                <a:ea typeface="ＭＳ Ｐゴシック" pitchFamily="50" charset="-128"/>
              </a:defRPr>
            </a:lvl1pPr>
            <a:lvl2pPr marL="742234" indent="-285474" eaLnBrk="0" hangingPunct="0">
              <a:defRPr kumimoji="1" sz="3600">
                <a:solidFill>
                  <a:srgbClr val="666633"/>
                </a:solidFill>
                <a:latin typeface="Arial" pitchFamily="34" charset="0"/>
                <a:ea typeface="ＭＳ Ｐゴシック" pitchFamily="50" charset="-128"/>
              </a:defRPr>
            </a:lvl2pPr>
            <a:lvl3pPr marL="1141898" indent="-228380" eaLnBrk="0" hangingPunct="0">
              <a:defRPr kumimoji="1" sz="3600">
                <a:solidFill>
                  <a:srgbClr val="666633"/>
                </a:solidFill>
                <a:latin typeface="Arial" pitchFamily="34" charset="0"/>
                <a:ea typeface="ＭＳ Ｐゴシック" pitchFamily="50" charset="-128"/>
              </a:defRPr>
            </a:lvl3pPr>
            <a:lvl4pPr marL="1598656" indent="-228380" eaLnBrk="0" hangingPunct="0">
              <a:defRPr kumimoji="1" sz="3600">
                <a:solidFill>
                  <a:srgbClr val="666633"/>
                </a:solidFill>
                <a:latin typeface="Arial" pitchFamily="34" charset="0"/>
                <a:ea typeface="ＭＳ Ｐゴシック" pitchFamily="50" charset="-128"/>
              </a:defRPr>
            </a:lvl4pPr>
            <a:lvl5pPr marL="2055415" indent="-228380" eaLnBrk="0" hangingPunct="0">
              <a:defRPr kumimoji="1" sz="3600">
                <a:solidFill>
                  <a:srgbClr val="666633"/>
                </a:solidFill>
                <a:latin typeface="Arial" pitchFamily="34" charset="0"/>
                <a:ea typeface="ＭＳ Ｐゴシック" pitchFamily="50" charset="-128"/>
              </a:defRPr>
            </a:lvl5pPr>
            <a:lvl6pPr marL="2512175" indent="-22838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68933" indent="-22838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5693" indent="-22838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2451" indent="-22838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fld id="{7FF35566-1313-4633-ACC0-05202DDEAF13}" type="slidenum">
              <a:rPr lang="ja-JP" altLang="en-US" sz="1300">
                <a:solidFill>
                  <a:schemeClr val="tx1"/>
                </a:solidFill>
              </a:rPr>
              <a:pPr eaLnBrk="1" hangingPunct="1"/>
              <a:t>2</a:t>
            </a:fld>
            <a:endParaRPr lang="en-US" altLang="ja-JP" sz="1300">
              <a:solidFill>
                <a:schemeClr val="tx1"/>
              </a:solidFill>
            </a:endParaRPr>
          </a:p>
        </p:txBody>
      </p:sp>
    </p:spTree>
    <p:extLst>
      <p:ext uri="{BB962C8B-B14F-4D97-AF65-F5344CB8AC3E}">
        <p14:creationId xmlns:p14="http://schemas.microsoft.com/office/powerpoint/2010/main" val="36918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B46AE29-BF14-4486-AD3D-4EA3A0A2E068}" type="slidenum">
              <a:rPr kumimoji="0" lang="ja-JP" altLang="en-US" sz="1200">
                <a:solidFill>
                  <a:srgbClr val="000000"/>
                </a:solidFill>
                <a:latin typeface="Calibri" pitchFamily="34" charset="0"/>
              </a:rPr>
              <a:pPr algn="r"/>
              <a:t>3</a:t>
            </a:fld>
            <a:endParaRPr kumimoji="0" lang="en-US" altLang="ja-JP" sz="1200">
              <a:solidFill>
                <a:srgbClr val="000000"/>
              </a:solidFill>
              <a:latin typeface="Calibri" pitchFamily="34" charset="0"/>
            </a:endParaRPr>
          </a:p>
        </p:txBody>
      </p:sp>
      <p:sp>
        <p:nvSpPr>
          <p:cNvPr id="300034" name="Rectangle 2"/>
          <p:cNvSpPr>
            <a:spLocks noGrp="1" noRot="1" noChangeAspect="1" noChangeArrowheads="1" noTextEdit="1"/>
          </p:cNvSpPr>
          <p:nvPr>
            <p:ph type="sldImg"/>
          </p:nvPr>
        </p:nvSpPr>
        <p:spPr bwMode="auto">
          <a:xfrm>
            <a:off x="1179513" y="704850"/>
            <a:ext cx="4505325" cy="3378200"/>
          </a:xfrm>
          <a:noFill/>
          <a:ln>
            <a:solidFill>
              <a:srgbClr val="000000"/>
            </a:solidFill>
            <a:miter lim="800000"/>
            <a:headEnd/>
            <a:tailEnd/>
          </a:ln>
        </p:spPr>
      </p:sp>
      <p:sp>
        <p:nvSpPr>
          <p:cNvPr id="300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64042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2355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300">
                <a:solidFill>
                  <a:srgbClr val="666633"/>
                </a:solidFill>
                <a:latin typeface="Arial" pitchFamily="34" charset="0"/>
                <a:ea typeface="ＭＳ Ｐゴシック" pitchFamily="50" charset="-128"/>
              </a:defRPr>
            </a:lvl1pPr>
            <a:lvl2pPr marL="685156" indent="-263521" eaLnBrk="0" hangingPunct="0">
              <a:defRPr kumimoji="1" sz="3300">
                <a:solidFill>
                  <a:srgbClr val="666633"/>
                </a:solidFill>
                <a:latin typeface="Arial" pitchFamily="34" charset="0"/>
                <a:ea typeface="ＭＳ Ｐゴシック" pitchFamily="50" charset="-128"/>
              </a:defRPr>
            </a:lvl2pPr>
            <a:lvl3pPr marL="1054086" indent="-210818" eaLnBrk="0" hangingPunct="0">
              <a:defRPr kumimoji="1" sz="3300">
                <a:solidFill>
                  <a:srgbClr val="666633"/>
                </a:solidFill>
                <a:latin typeface="Arial" pitchFamily="34" charset="0"/>
                <a:ea typeface="ＭＳ Ｐゴシック" pitchFamily="50" charset="-128"/>
              </a:defRPr>
            </a:lvl3pPr>
            <a:lvl4pPr marL="1475719" indent="-210818" eaLnBrk="0" hangingPunct="0">
              <a:defRPr kumimoji="1" sz="3300">
                <a:solidFill>
                  <a:srgbClr val="666633"/>
                </a:solidFill>
                <a:latin typeface="Arial" pitchFamily="34" charset="0"/>
                <a:ea typeface="ＭＳ Ｐゴシック" pitchFamily="50" charset="-128"/>
              </a:defRPr>
            </a:lvl4pPr>
            <a:lvl5pPr marL="1897354" indent="-210818" eaLnBrk="0" hangingPunct="0">
              <a:defRPr kumimoji="1" sz="3300">
                <a:solidFill>
                  <a:srgbClr val="666633"/>
                </a:solidFill>
                <a:latin typeface="Arial" pitchFamily="34" charset="0"/>
                <a:ea typeface="ＭＳ Ｐゴシック" pitchFamily="50" charset="-128"/>
              </a:defRPr>
            </a:lvl5pPr>
            <a:lvl6pPr marL="2318989"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6pPr>
            <a:lvl7pPr marL="2740622"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7pPr>
            <a:lvl8pPr marL="3162257"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8pPr>
            <a:lvl9pPr marL="3583891" indent="-210818" eaLnBrk="0" fontAlgn="base" hangingPunct="0">
              <a:spcBef>
                <a:spcPct val="0"/>
              </a:spcBef>
              <a:spcAft>
                <a:spcPct val="0"/>
              </a:spcAft>
              <a:defRPr kumimoji="1" sz="3300">
                <a:solidFill>
                  <a:srgbClr val="666633"/>
                </a:solidFill>
                <a:latin typeface="Arial" pitchFamily="34" charset="0"/>
                <a:ea typeface="ＭＳ Ｐゴシック" pitchFamily="50" charset="-128"/>
              </a:defRPr>
            </a:lvl9pPr>
          </a:lstStyle>
          <a:p>
            <a:pPr eaLnBrk="1" hangingPunct="1"/>
            <a:fld id="{8EDF0EF6-4D0D-45EA-9694-E41990A55889}" type="slidenum">
              <a:rPr lang="ja-JP" altLang="en-US" sz="1200">
                <a:solidFill>
                  <a:prstClr val="black"/>
                </a:solidFill>
              </a:rPr>
              <a:pPr eaLnBrk="1" hangingPunct="1"/>
              <a:t>4</a:t>
            </a:fld>
            <a:endParaRPr lang="en-US" altLang="ja-JP" sz="1200">
              <a:solidFill>
                <a:prstClr val="black"/>
              </a:solidFill>
            </a:endParaRPr>
          </a:p>
        </p:txBody>
      </p:sp>
    </p:spTree>
    <p:extLst>
      <p:ext uri="{BB962C8B-B14F-4D97-AF65-F5344CB8AC3E}">
        <p14:creationId xmlns:p14="http://schemas.microsoft.com/office/powerpoint/2010/main" val="375828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77" indent="-285722" eaLnBrk="0" hangingPunct="0">
              <a:defRPr kumimoji="1">
                <a:solidFill>
                  <a:schemeClr val="tx1"/>
                </a:solidFill>
                <a:latin typeface="Arial" charset="0"/>
                <a:ea typeface="ＭＳ Ｐゴシック" charset="-128"/>
              </a:defRPr>
            </a:lvl2pPr>
            <a:lvl3pPr marL="1142888" indent="-228578" eaLnBrk="0" hangingPunct="0">
              <a:defRPr kumimoji="1">
                <a:solidFill>
                  <a:schemeClr val="tx1"/>
                </a:solidFill>
                <a:latin typeface="Arial" charset="0"/>
                <a:ea typeface="ＭＳ Ｐゴシック" charset="-128"/>
              </a:defRPr>
            </a:lvl3pPr>
            <a:lvl4pPr marL="1600043" indent="-228578" eaLnBrk="0" hangingPunct="0">
              <a:defRPr kumimoji="1">
                <a:solidFill>
                  <a:schemeClr val="tx1"/>
                </a:solidFill>
                <a:latin typeface="Arial" charset="0"/>
                <a:ea typeface="ＭＳ Ｐゴシック" charset="-128"/>
              </a:defRPr>
            </a:lvl4pPr>
            <a:lvl5pPr marL="2057199" indent="-228578" eaLnBrk="0" hangingPunct="0">
              <a:defRPr kumimoji="1">
                <a:solidFill>
                  <a:schemeClr val="tx1"/>
                </a:solidFill>
                <a:latin typeface="Arial" charset="0"/>
                <a:ea typeface="ＭＳ Ｐゴシック" charset="-128"/>
              </a:defRPr>
            </a:lvl5pPr>
            <a:lvl6pPr marL="2514354" indent="-228578" eaLnBrk="0" fontAlgn="base" hangingPunct="0">
              <a:spcBef>
                <a:spcPct val="0"/>
              </a:spcBef>
              <a:spcAft>
                <a:spcPct val="0"/>
              </a:spcAft>
              <a:defRPr kumimoji="1">
                <a:solidFill>
                  <a:schemeClr val="tx1"/>
                </a:solidFill>
                <a:latin typeface="Arial" charset="0"/>
                <a:ea typeface="ＭＳ Ｐゴシック" charset="-128"/>
              </a:defRPr>
            </a:lvl6pPr>
            <a:lvl7pPr marL="2971509" indent="-228578" eaLnBrk="0" fontAlgn="base" hangingPunct="0">
              <a:spcBef>
                <a:spcPct val="0"/>
              </a:spcBef>
              <a:spcAft>
                <a:spcPct val="0"/>
              </a:spcAft>
              <a:defRPr kumimoji="1">
                <a:solidFill>
                  <a:schemeClr val="tx1"/>
                </a:solidFill>
                <a:latin typeface="Arial" charset="0"/>
                <a:ea typeface="ＭＳ Ｐゴシック" charset="-128"/>
              </a:defRPr>
            </a:lvl7pPr>
            <a:lvl8pPr marL="3428664" indent="-228578" eaLnBrk="0" fontAlgn="base" hangingPunct="0">
              <a:spcBef>
                <a:spcPct val="0"/>
              </a:spcBef>
              <a:spcAft>
                <a:spcPct val="0"/>
              </a:spcAft>
              <a:defRPr kumimoji="1">
                <a:solidFill>
                  <a:schemeClr val="tx1"/>
                </a:solidFill>
                <a:latin typeface="Arial" charset="0"/>
                <a:ea typeface="ＭＳ Ｐゴシック" charset="-128"/>
              </a:defRPr>
            </a:lvl8pPr>
            <a:lvl9pPr marL="3885819" indent="-22857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587800E-21BC-4275-9245-598B21BBE020}" type="slidenum">
              <a:rPr lang="en-US" altLang="ja-JP" smtClean="0"/>
              <a:pPr eaLnBrk="1" hangingPunct="1"/>
              <a:t>5</a:t>
            </a:fld>
            <a:endParaRPr lang="en-US" altLang="ja-JP" smtClean="0"/>
          </a:p>
        </p:txBody>
      </p:sp>
      <p:sp>
        <p:nvSpPr>
          <p:cNvPr id="45059" name="Rectangle 7"/>
          <p:cNvSpPr txBox="1">
            <a:spLocks noGrp="1" noChangeArrowheads="1"/>
          </p:cNvSpPr>
          <p:nvPr/>
        </p:nvSpPr>
        <p:spPr bwMode="auto">
          <a:xfrm>
            <a:off x="3884065" y="8685047"/>
            <a:ext cx="2972335" cy="45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464" tIns="43732" rIns="87464" bIns="43732" anchor="b"/>
          <a:lstStyle>
            <a:lvl1pPr defTabSz="874713" eaLnBrk="0" hangingPunct="0">
              <a:defRPr kumimoji="1">
                <a:solidFill>
                  <a:schemeClr val="tx1"/>
                </a:solidFill>
                <a:latin typeface="Arial" charset="0"/>
                <a:ea typeface="ＭＳ Ｐゴシック" charset="-128"/>
              </a:defRPr>
            </a:lvl1pPr>
            <a:lvl2pPr marL="742950" indent="-285750" defTabSz="874713" eaLnBrk="0" hangingPunct="0">
              <a:defRPr kumimoji="1">
                <a:solidFill>
                  <a:schemeClr val="tx1"/>
                </a:solidFill>
                <a:latin typeface="Arial" charset="0"/>
                <a:ea typeface="ＭＳ Ｐゴシック" charset="-128"/>
              </a:defRPr>
            </a:lvl2pPr>
            <a:lvl3pPr marL="1143000" indent="-228600" defTabSz="874713" eaLnBrk="0" hangingPunct="0">
              <a:defRPr kumimoji="1">
                <a:solidFill>
                  <a:schemeClr val="tx1"/>
                </a:solidFill>
                <a:latin typeface="Arial" charset="0"/>
                <a:ea typeface="ＭＳ Ｐゴシック" charset="-128"/>
              </a:defRPr>
            </a:lvl3pPr>
            <a:lvl4pPr marL="1600200" indent="-228600" defTabSz="874713" eaLnBrk="0" hangingPunct="0">
              <a:defRPr kumimoji="1">
                <a:solidFill>
                  <a:schemeClr val="tx1"/>
                </a:solidFill>
                <a:latin typeface="Arial" charset="0"/>
                <a:ea typeface="ＭＳ Ｐゴシック" charset="-128"/>
              </a:defRPr>
            </a:lvl4pPr>
            <a:lvl5pPr marL="2057400" indent="-228600" defTabSz="874713" eaLnBrk="0" hangingPunct="0">
              <a:defRPr kumimoji="1">
                <a:solidFill>
                  <a:schemeClr val="tx1"/>
                </a:solidFill>
                <a:latin typeface="Arial" charset="0"/>
                <a:ea typeface="ＭＳ Ｐゴシック" charset="-128"/>
              </a:defRPr>
            </a:lvl5pPr>
            <a:lvl6pPr marL="2514600" indent="-228600" defTabSz="8747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47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47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47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A56D5F00-0D55-45BE-A221-76CDA54B01A0}" type="slidenum">
              <a:rPr lang="en-US" altLang="ja-JP" sz="1100"/>
              <a:pPr algn="r" eaLnBrk="1" hangingPunct="1"/>
              <a:t>5</a:t>
            </a:fld>
            <a:endParaRPr lang="en-US" altLang="ja-JP" sz="11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685800" y="4345447"/>
            <a:ext cx="5486400" cy="4113046"/>
          </a:xfrm>
          <a:noFill/>
        </p:spPr>
        <p:txBody>
          <a:bodyPr lIns="87464" tIns="43732" rIns="87464" bIns="43732"/>
          <a:lstStyle/>
          <a:p>
            <a:pPr eaLnBrk="1" hangingPunct="1"/>
            <a:endParaRPr lang="ja-JP" altLang="ja-JP" smtClean="0">
              <a:ea typeface="ＭＳ Ｐ明朝" charset="-128"/>
            </a:endParaRPr>
          </a:p>
        </p:txBody>
      </p:sp>
    </p:spTree>
    <p:extLst>
      <p:ext uri="{BB962C8B-B14F-4D97-AF65-F5344CB8AC3E}">
        <p14:creationId xmlns:p14="http://schemas.microsoft.com/office/powerpoint/2010/main" val="47672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80060"/>
          </a:xfrm>
        </p:spPr>
        <p:txBody>
          <a:bodyPr/>
          <a:lstStyle/>
          <a:p>
            <a:r>
              <a:rPr lang="ja-JP" altLang="en-US" dirty="0" smtClean="0"/>
              <a:t>半減期</a:t>
            </a:r>
            <a:r>
              <a:rPr lang="en-US" altLang="ja-JP" dirty="0" smtClean="0"/>
              <a:t>8</a:t>
            </a:r>
            <a:r>
              <a:rPr lang="ja-JP" altLang="en-US" dirty="0" smtClean="0"/>
              <a:t>日で事故当初放出されてその放射能による影響が大きいと考えられる。しかし、半減期が短く事故から</a:t>
            </a:r>
            <a:r>
              <a:rPr lang="en-US" altLang="ja-JP" dirty="0" smtClean="0"/>
              <a:t>3</a:t>
            </a:r>
            <a:r>
              <a:rPr lang="ja-JP" altLang="en-US" dirty="0" smtClean="0"/>
              <a:t>カ月ぐらいで測定ができないほど減ってしまった。このヨウ素</a:t>
            </a:r>
            <a:r>
              <a:rPr lang="en-US" altLang="ja-JP" dirty="0" smtClean="0"/>
              <a:t>131</a:t>
            </a:r>
            <a:r>
              <a:rPr lang="ja-JP" altLang="en-US" dirty="0" smtClean="0"/>
              <a:t>の汚染状況の降下量を別の方法で評価する方法として同時に放出されている長半減期のヨウ素</a:t>
            </a:r>
            <a:r>
              <a:rPr lang="en-US" altLang="ja-JP" dirty="0" smtClean="0"/>
              <a:t>129</a:t>
            </a:r>
            <a:r>
              <a:rPr lang="ja-JP" altLang="en-US" dirty="0" smtClean="0"/>
              <a:t>を加速器質量分析法</a:t>
            </a:r>
            <a:r>
              <a:rPr lang="en-US" altLang="ja-JP" dirty="0" smtClean="0"/>
              <a:t>(AMS)</a:t>
            </a:r>
            <a:r>
              <a:rPr lang="ja-JP" altLang="en-US" dirty="0" smtClean="0"/>
              <a:t>により定量して、今回の事故で放出されたヨウ素</a:t>
            </a:r>
            <a:r>
              <a:rPr lang="en-US" altLang="ja-JP" dirty="0" smtClean="0"/>
              <a:t>131</a:t>
            </a:r>
            <a:r>
              <a:rPr lang="ja-JP" altLang="en-US" dirty="0" smtClean="0"/>
              <a:t>とヨウ素</a:t>
            </a:r>
            <a:r>
              <a:rPr lang="en-US" altLang="ja-JP" dirty="0" smtClean="0"/>
              <a:t>129</a:t>
            </a:r>
            <a:r>
              <a:rPr lang="ja-JP" altLang="en-US" dirty="0" smtClean="0"/>
              <a:t>の放出された原子比の評価を行った。図</a:t>
            </a:r>
            <a:r>
              <a:rPr lang="en-US" altLang="ja-JP" dirty="0" smtClean="0"/>
              <a:t>1</a:t>
            </a:r>
            <a:r>
              <a:rPr lang="ja-JP" altLang="en-US" dirty="0" smtClean="0"/>
              <a:t>　福島県東部の放射性ヨウ素の分布　</a:t>
            </a:r>
            <a:r>
              <a:rPr lang="en-US" altLang="ja-JP" dirty="0" smtClean="0"/>
              <a:t>(a)</a:t>
            </a:r>
            <a:r>
              <a:rPr lang="ja-JP" altLang="en-US" dirty="0" smtClean="0"/>
              <a:t>ヨウ素</a:t>
            </a:r>
            <a:r>
              <a:rPr lang="en-US" altLang="ja-JP" dirty="0" smtClean="0"/>
              <a:t>131</a:t>
            </a:r>
            <a:r>
              <a:rPr lang="ja-JP" altLang="en-US" dirty="0" err="1" smtClean="0"/>
              <a:t>、</a:t>
            </a:r>
            <a:r>
              <a:rPr lang="en-US" altLang="ja-JP" dirty="0" smtClean="0"/>
              <a:t>(b)</a:t>
            </a:r>
            <a:r>
              <a:rPr lang="ja-JP" altLang="en-US" dirty="0" smtClean="0"/>
              <a:t>ヨウ素</a:t>
            </a:r>
            <a:r>
              <a:rPr lang="en-US" altLang="ja-JP" dirty="0" smtClean="0"/>
              <a:t>129</a:t>
            </a:r>
            <a:r>
              <a:rPr lang="ja-JP" altLang="en-US" dirty="0" err="1" smtClean="0"/>
              <a:t>、</a:t>
            </a:r>
            <a:r>
              <a:rPr lang="en-US" altLang="ja-JP" dirty="0" smtClean="0"/>
              <a:t>(c)</a:t>
            </a:r>
            <a:r>
              <a:rPr lang="ja-JP" altLang="en-US" dirty="0" smtClean="0"/>
              <a:t>ヨウ素</a:t>
            </a:r>
            <a:r>
              <a:rPr lang="en-US" altLang="ja-JP" dirty="0" smtClean="0"/>
              <a:t>129/</a:t>
            </a:r>
            <a:r>
              <a:rPr lang="ja-JP" altLang="en-US" dirty="0" smtClean="0"/>
              <a:t>ヨウ素</a:t>
            </a:r>
            <a:r>
              <a:rPr lang="en-US" altLang="ja-JP" dirty="0" smtClean="0"/>
              <a:t>131</a:t>
            </a:r>
            <a:r>
              <a:rPr lang="ja-JP" altLang="en-US" dirty="0" smtClean="0"/>
              <a:t>放射能比、</a:t>
            </a:r>
            <a:r>
              <a:rPr lang="en-US" altLang="ja-JP" dirty="0" smtClean="0"/>
              <a:t>(d)</a:t>
            </a:r>
            <a:r>
              <a:rPr lang="ja-JP" altLang="en-US" dirty="0" smtClean="0"/>
              <a:t>相関図</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76B9989-D937-4632-8629-4004C3732D2E}" type="slidenum">
              <a:rPr kumimoji="1" lang="ja-JP" altLang="en-US" smtClean="0"/>
              <a:t>6</a:t>
            </a:fld>
            <a:endParaRPr kumimoji="1" lang="ja-JP" altLang="en-US"/>
          </a:p>
        </p:txBody>
      </p:sp>
    </p:spTree>
    <p:extLst>
      <p:ext uri="{BB962C8B-B14F-4D97-AF65-F5344CB8AC3E}">
        <p14:creationId xmlns:p14="http://schemas.microsoft.com/office/powerpoint/2010/main" val="26903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296547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316613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2395738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Line 2"/>
          <p:cNvSpPr>
            <a:spLocks noChangeShapeType="1"/>
          </p:cNvSpPr>
          <p:nvPr userDrawn="1"/>
        </p:nvSpPr>
        <p:spPr bwMode="auto">
          <a:xfrm>
            <a:off x="342900" y="549275"/>
            <a:ext cx="8458200" cy="0"/>
          </a:xfrm>
          <a:prstGeom prst="line">
            <a:avLst/>
          </a:prstGeom>
          <a:noFill/>
          <a:ln w="111125"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p>
        </p:txBody>
      </p:sp>
      <p:grpSp>
        <p:nvGrpSpPr>
          <p:cNvPr id="3" name="Group 3"/>
          <p:cNvGrpSpPr>
            <a:grpSpLocks/>
          </p:cNvGrpSpPr>
          <p:nvPr userDrawn="1"/>
        </p:nvGrpSpPr>
        <p:grpSpPr bwMode="auto">
          <a:xfrm>
            <a:off x="7112000" y="6135688"/>
            <a:ext cx="1997075" cy="677862"/>
            <a:chOff x="4358" y="149"/>
            <a:chExt cx="1258" cy="427"/>
          </a:xfrm>
        </p:grpSpPr>
        <p:grpSp>
          <p:nvGrpSpPr>
            <p:cNvPr id="4" name="Group 4"/>
            <p:cNvGrpSpPr>
              <a:grpSpLocks/>
            </p:cNvGrpSpPr>
            <p:nvPr/>
          </p:nvGrpSpPr>
          <p:grpSpPr bwMode="auto">
            <a:xfrm>
              <a:off x="4358" y="149"/>
              <a:ext cx="1258" cy="296"/>
              <a:chOff x="4325" y="101"/>
              <a:chExt cx="1258" cy="296"/>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 y="101"/>
                <a:ext cx="125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 y="105"/>
                <a:ext cx="27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Line 7"/>
            <p:cNvSpPr>
              <a:spLocks noChangeShapeType="1"/>
            </p:cNvSpPr>
            <p:nvPr/>
          </p:nvSpPr>
          <p:spPr bwMode="auto">
            <a:xfrm flipV="1">
              <a:off x="4401" y="432"/>
              <a:ext cx="1200" cy="0"/>
            </a:xfrm>
            <a:prstGeom prst="line">
              <a:avLst/>
            </a:prstGeom>
            <a:noFill/>
            <a:ln w="22225">
              <a:solidFill>
                <a:srgbClr val="000099"/>
              </a:solidFill>
              <a:round/>
              <a:headEnd/>
              <a:tailEnd/>
            </a:ln>
            <a:extLst>
              <a:ext uri="{909E8E84-426E-40DD-AFC4-6F175D3DCCD1}">
                <a14:hiddenFill xmlns:a14="http://schemas.microsoft.com/office/drawing/2010/main">
                  <a:noFill/>
                </a14:hiddenFill>
              </a:ext>
            </a:extLst>
          </p:spPr>
          <p:txBody>
            <a:bodyPr/>
            <a:lstStyle/>
            <a:p>
              <a:endParaRPr lang="ja-JP" altLang="en-US" smtClean="0"/>
            </a:p>
          </p:txBody>
        </p:sp>
        <p:sp>
          <p:nvSpPr>
            <p:cNvPr id="6" name="WordArt 8"/>
            <p:cNvSpPr>
              <a:spLocks noChangeArrowheads="1" noChangeShapeType="1" noTextEdit="1"/>
            </p:cNvSpPr>
            <p:nvPr/>
          </p:nvSpPr>
          <p:spPr bwMode="auto">
            <a:xfrm>
              <a:off x="4497" y="480"/>
              <a:ext cx="1056" cy="96"/>
            </a:xfrm>
            <a:prstGeom prst="rect">
              <a:avLst/>
            </a:prstGeom>
          </p:spPr>
          <p:txBody>
            <a:bodyPr wrap="none" fromWordArt="1">
              <a:prstTxWarp prst="textPlain">
                <a:avLst>
                  <a:gd name="adj" fmla="val 50000"/>
                </a:avLst>
              </a:prstTxWarp>
            </a:bodyPr>
            <a:lstStyle/>
            <a:p>
              <a:pPr algn="ctr"/>
              <a:r>
                <a:rPr lang="en-US" altLang="ja-JP" sz="2400" b="1" i="1" kern="10" smtClean="0">
                  <a:ln w="12700">
                    <a:solidFill>
                      <a:srgbClr val="110687"/>
                    </a:solidFill>
                    <a:round/>
                    <a:headEnd/>
                    <a:tailEnd/>
                  </a:ln>
                  <a:solidFill>
                    <a:srgbClr val="33099E">
                      <a:alpha val="50195"/>
                    </a:srgbClr>
                  </a:solidFill>
                  <a:effectLst>
                    <a:outerShdw dist="45791" dir="2021404" algn="ctr" rotWithShape="0">
                      <a:srgbClr val="9999FF"/>
                    </a:outerShdw>
                  </a:effectLst>
                  <a:latin typeface="Times"/>
                  <a:cs typeface="Times"/>
                </a:rPr>
                <a:t>UTTAC</a:t>
              </a:r>
              <a:endParaRPr lang="ja-JP" altLang="en-US" sz="2400" b="1" i="1" kern="10" smtClean="0">
                <a:ln w="12700">
                  <a:solidFill>
                    <a:srgbClr val="110687"/>
                  </a:solidFill>
                  <a:round/>
                  <a:headEnd/>
                  <a:tailEnd/>
                </a:ln>
                <a:solidFill>
                  <a:srgbClr val="33099E">
                    <a:alpha val="50195"/>
                  </a:srgbClr>
                </a:solidFill>
                <a:effectLst>
                  <a:outerShdw dist="45791" dir="2021404" algn="ctr" rotWithShape="0">
                    <a:srgbClr val="9999FF"/>
                  </a:outerShdw>
                </a:effectLst>
                <a:latin typeface="Times"/>
                <a:cs typeface="Times"/>
              </a:endParaRPr>
            </a:p>
          </p:txBody>
        </p:sp>
      </p:grpSp>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72225" y="6165850"/>
            <a:ext cx="6810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65404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59201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294201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246561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33283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84369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3746617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151526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CB2BFB-846E-4F26-ADFB-D1FA1F6F0333}" type="datetimeFigureOut">
              <a:rPr kumimoji="1" lang="ja-JP" altLang="en-US" smtClean="0"/>
              <a:t>2014/4/2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7180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B2BFB-846E-4F26-ADFB-D1FA1F6F0333}" type="datetimeFigureOut">
              <a:rPr kumimoji="1" lang="ja-JP" altLang="en-US" smtClean="0"/>
              <a:t>2014/4/2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2EA0E-06DE-4EE9-9356-963455E18489}" type="slidenum">
              <a:rPr kumimoji="1" lang="ja-JP" altLang="en-US" smtClean="0"/>
              <a:t>‹#›</a:t>
            </a:fld>
            <a:endParaRPr kumimoji="1" lang="ja-JP" altLang="en-US"/>
          </a:p>
        </p:txBody>
      </p:sp>
    </p:spTree>
    <p:extLst>
      <p:ext uri="{BB962C8B-B14F-4D97-AF65-F5344CB8AC3E}">
        <p14:creationId xmlns:p14="http://schemas.microsoft.com/office/powerpoint/2010/main" val="3370488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050" y="657226"/>
            <a:ext cx="8410575" cy="1733550"/>
          </a:xfrm>
        </p:spPr>
        <p:txBody>
          <a:bodyPr>
            <a:normAutofit fontScale="90000"/>
          </a:bodyPr>
          <a:lstStyle/>
          <a:p>
            <a:r>
              <a:rPr lang="ja-JP" altLang="en-US" sz="3600" b="1" dirty="0" smtClean="0"/>
              <a:t>ヨウ素</a:t>
            </a:r>
            <a:r>
              <a:rPr lang="en-US" altLang="ja-JP" sz="3600" b="1" dirty="0" smtClean="0"/>
              <a:t>131</a:t>
            </a:r>
            <a:r>
              <a:rPr lang="ja-JP" altLang="en-US" sz="3600" b="1" dirty="0" smtClean="0"/>
              <a:t>とヨウ素</a:t>
            </a:r>
            <a:r>
              <a:rPr lang="en-US" altLang="ja-JP" sz="3600" b="1" dirty="0" smtClean="0"/>
              <a:t>129</a:t>
            </a:r>
            <a:r>
              <a:rPr lang="ja-JP" altLang="en-US" sz="3600" b="1" dirty="0" smtClean="0"/>
              <a:t>の関係</a:t>
            </a:r>
            <a:r>
              <a:rPr lang="en-US" altLang="ja-JP" sz="3600" b="1" dirty="0" smtClean="0"/>
              <a:t/>
            </a:r>
            <a:br>
              <a:rPr lang="en-US" altLang="ja-JP" sz="3600" b="1" dirty="0" smtClean="0"/>
            </a:br>
            <a:r>
              <a:rPr lang="ja-JP" altLang="ja-JP" sz="3600" b="1" dirty="0" smtClean="0"/>
              <a:t>河川中</a:t>
            </a:r>
            <a:r>
              <a:rPr lang="ja-JP" altLang="ja-JP" sz="3600" b="1" dirty="0"/>
              <a:t>のヨウ素</a:t>
            </a:r>
            <a:r>
              <a:rPr lang="en-US" altLang="ja-JP" sz="3600" b="1" dirty="0"/>
              <a:t>129</a:t>
            </a:r>
            <a:r>
              <a:rPr lang="ja-JP" altLang="ja-JP" sz="3600" b="1" dirty="0"/>
              <a:t>と放射性セシウムの</a:t>
            </a:r>
            <a:r>
              <a:rPr lang="ja-JP" altLang="ja-JP" sz="3600" b="1" dirty="0" smtClean="0"/>
              <a:t>挙動</a:t>
            </a:r>
            <a:r>
              <a:rPr lang="en-US" altLang="ja-JP" sz="3600" b="1" dirty="0" smtClean="0"/>
              <a:t/>
            </a:r>
            <a:br>
              <a:rPr lang="en-US" altLang="ja-JP" sz="3600" b="1" dirty="0" smtClean="0"/>
            </a:br>
            <a:r>
              <a:rPr lang="en-US" altLang="ja-JP" sz="2700" b="1" dirty="0" smtClean="0">
                <a:solidFill>
                  <a:schemeClr val="tx1">
                    <a:lumMod val="50000"/>
                    <a:lumOff val="50000"/>
                  </a:schemeClr>
                </a:solidFill>
              </a:rPr>
              <a:t>Iodine-131 and Iodine-129</a:t>
            </a:r>
            <a:r>
              <a:rPr lang="en-US" altLang="ja-JP" sz="2700" b="1" dirty="0" smtClean="0"/>
              <a:t/>
            </a:r>
            <a:br>
              <a:rPr lang="en-US" altLang="ja-JP" sz="2700" b="1" dirty="0" smtClean="0"/>
            </a:br>
            <a:r>
              <a:rPr lang="en-US" altLang="ja-JP" sz="2700" b="1" dirty="0" smtClean="0">
                <a:solidFill>
                  <a:schemeClr val="tx1">
                    <a:lumMod val="50000"/>
                    <a:lumOff val="50000"/>
                  </a:schemeClr>
                </a:solidFill>
              </a:rPr>
              <a:t>Behavior </a:t>
            </a:r>
            <a:r>
              <a:rPr lang="en-US" altLang="ja-JP" sz="2700" b="1" dirty="0">
                <a:solidFill>
                  <a:schemeClr val="tx1">
                    <a:lumMod val="50000"/>
                    <a:lumOff val="50000"/>
                  </a:schemeClr>
                </a:solidFill>
              </a:rPr>
              <a:t>of Iodine-129 and Radioactive Cesium in River</a:t>
            </a:r>
            <a:endParaRPr kumimoji="1" lang="ja-JP" altLang="en-US" sz="2700" dirty="0">
              <a:solidFill>
                <a:schemeClr val="tx1">
                  <a:lumMod val="50000"/>
                  <a:lumOff val="50000"/>
                </a:schemeClr>
              </a:solidFill>
            </a:endParaRPr>
          </a:p>
        </p:txBody>
      </p:sp>
      <p:sp>
        <p:nvSpPr>
          <p:cNvPr id="3" name="サブタイトル 2"/>
          <p:cNvSpPr>
            <a:spLocks noGrp="1"/>
          </p:cNvSpPr>
          <p:nvPr>
            <p:ph type="subTitle" idx="1"/>
          </p:nvPr>
        </p:nvSpPr>
        <p:spPr>
          <a:xfrm>
            <a:off x="476250" y="2743201"/>
            <a:ext cx="8020049" cy="3457574"/>
          </a:xfrm>
        </p:spPr>
        <p:txBody>
          <a:bodyPr>
            <a:normAutofit/>
          </a:bodyPr>
          <a:lstStyle/>
          <a:p>
            <a:r>
              <a:rPr lang="ja-JP" altLang="ja-JP" sz="2800" dirty="0"/>
              <a:t>○末木啓介</a:t>
            </a:r>
            <a:r>
              <a:rPr lang="en-US" altLang="ja-JP" sz="2800" baseline="30000" dirty="0"/>
              <a:t>1</a:t>
            </a:r>
            <a:r>
              <a:rPr lang="ja-JP" altLang="ja-JP" sz="2800" baseline="30000" dirty="0"/>
              <a:t>＊</a:t>
            </a:r>
            <a:r>
              <a:rPr lang="ja-JP" altLang="ja-JP" sz="2800" dirty="0"/>
              <a:t>・柴山尚大</a:t>
            </a:r>
            <a:r>
              <a:rPr lang="en-US" altLang="ja-JP" sz="2800" baseline="30000" dirty="0"/>
              <a:t>1</a:t>
            </a:r>
            <a:r>
              <a:rPr lang="ja-JP" altLang="ja-JP" sz="2800" dirty="0"/>
              <a:t>・佐藤志彦</a:t>
            </a:r>
            <a:r>
              <a:rPr lang="en-US" altLang="ja-JP" sz="2800" baseline="30000" dirty="0"/>
              <a:t>1</a:t>
            </a:r>
            <a:r>
              <a:rPr lang="ja-JP" altLang="ja-JP" sz="2800" dirty="0"/>
              <a:t>・笹公和</a:t>
            </a:r>
            <a:r>
              <a:rPr lang="en-US" altLang="ja-JP" sz="2800" baseline="30000" dirty="0"/>
              <a:t>1</a:t>
            </a:r>
            <a:endParaRPr lang="ja-JP" altLang="ja-JP" sz="2800" dirty="0"/>
          </a:p>
          <a:p>
            <a:r>
              <a:rPr lang="ja-JP" altLang="ja-JP" sz="2800" dirty="0"/>
              <a:t>高橋努</a:t>
            </a:r>
            <a:r>
              <a:rPr lang="en-US" altLang="ja-JP" sz="2800" baseline="30000" dirty="0"/>
              <a:t>1</a:t>
            </a:r>
            <a:r>
              <a:rPr lang="ja-JP" altLang="ja-JP" sz="2800" dirty="0"/>
              <a:t>・松中哲也</a:t>
            </a:r>
            <a:r>
              <a:rPr lang="en-US" altLang="ja-JP" sz="2800" baseline="30000" dirty="0"/>
              <a:t>1</a:t>
            </a:r>
            <a:r>
              <a:rPr lang="ja-JP" altLang="ja-JP" sz="2800" dirty="0"/>
              <a:t>・松村万寿美</a:t>
            </a:r>
            <a:r>
              <a:rPr lang="en-US" altLang="ja-JP" sz="2800" baseline="30000" dirty="0"/>
              <a:t>1</a:t>
            </a:r>
            <a:endParaRPr lang="ja-JP" altLang="ja-JP" sz="2800" dirty="0"/>
          </a:p>
          <a:p>
            <a:r>
              <a:rPr lang="ja-JP" altLang="ja-JP" sz="2800" dirty="0"/>
              <a:t>松崎浩之</a:t>
            </a:r>
            <a:r>
              <a:rPr lang="en-US" altLang="ja-JP" sz="2800" baseline="30000" dirty="0" smtClean="0"/>
              <a:t>2</a:t>
            </a:r>
          </a:p>
          <a:p>
            <a:r>
              <a:rPr lang="en-US" altLang="ja-JP" sz="2300" baseline="30000" dirty="0" smtClean="0"/>
              <a:t>1</a:t>
            </a:r>
            <a:r>
              <a:rPr lang="ja-JP" altLang="ja-JP" sz="2300" dirty="0" smtClean="0"/>
              <a:t>筑波大</a:t>
            </a:r>
            <a:r>
              <a:rPr lang="en-US" altLang="ja-JP" sz="2300" dirty="0" smtClean="0"/>
              <a:t>AMS</a:t>
            </a:r>
            <a:r>
              <a:rPr lang="ja-JP" altLang="ja-JP" sz="2300" dirty="0" smtClean="0"/>
              <a:t>グループ</a:t>
            </a:r>
            <a:r>
              <a:rPr lang="en-US" altLang="ja-JP" sz="2300" dirty="0" smtClean="0"/>
              <a:t> </a:t>
            </a:r>
            <a:r>
              <a:rPr lang="en-US" altLang="ja-JP" sz="2300" dirty="0" smtClean="0">
                <a:solidFill>
                  <a:schemeClr val="tx1">
                    <a:lumMod val="50000"/>
                    <a:lumOff val="50000"/>
                  </a:schemeClr>
                </a:solidFill>
              </a:rPr>
              <a:t>(AMS Group, Univ. of Tsukuba)</a:t>
            </a:r>
          </a:p>
          <a:p>
            <a:r>
              <a:rPr lang="en-US" altLang="ja-JP" sz="2300" baseline="30000" dirty="0" smtClean="0"/>
              <a:t>2</a:t>
            </a:r>
            <a:r>
              <a:rPr lang="ja-JP" altLang="ja-JP" sz="2300" dirty="0" smtClean="0"/>
              <a:t>東大</a:t>
            </a:r>
            <a:r>
              <a:rPr lang="en-US" altLang="ja-JP" sz="2300" dirty="0" smtClean="0"/>
              <a:t>MALT </a:t>
            </a:r>
            <a:r>
              <a:rPr lang="en-US" altLang="ja-JP" sz="2300" dirty="0" smtClean="0">
                <a:solidFill>
                  <a:schemeClr val="tx1">
                    <a:lumMod val="50000"/>
                    <a:lumOff val="50000"/>
                  </a:schemeClr>
                </a:solidFill>
              </a:rPr>
              <a:t>(MALT, The Univ. of Tokyo)</a:t>
            </a:r>
          </a:p>
        </p:txBody>
      </p:sp>
      <p:sp>
        <p:nvSpPr>
          <p:cNvPr id="5" name="テキスト ボックス 4"/>
          <p:cNvSpPr txBox="1"/>
          <p:nvPr/>
        </p:nvSpPr>
        <p:spPr>
          <a:xfrm>
            <a:off x="3045023" y="6488668"/>
            <a:ext cx="6098977" cy="369332"/>
          </a:xfrm>
          <a:prstGeom prst="rect">
            <a:avLst/>
          </a:prstGeom>
          <a:noFill/>
        </p:spPr>
        <p:txBody>
          <a:bodyPr wrap="none" rtlCol="0">
            <a:spAutoFit/>
          </a:bodyPr>
          <a:lstStyle/>
          <a:p>
            <a:r>
              <a:rPr lang="en-US" altLang="ja-JP" dirty="0" smtClean="0">
                <a:solidFill>
                  <a:srgbClr val="C00000"/>
                </a:solidFill>
              </a:rPr>
              <a:t>2014.03.20</a:t>
            </a:r>
            <a:r>
              <a:rPr lang="ja-JP" altLang="en-US" dirty="0" smtClean="0">
                <a:solidFill>
                  <a:srgbClr val="C00000"/>
                </a:solidFill>
              </a:rPr>
              <a:t>　第</a:t>
            </a:r>
            <a:r>
              <a:rPr lang="en-US" altLang="ja-JP" dirty="0" smtClean="0">
                <a:solidFill>
                  <a:srgbClr val="C00000"/>
                </a:solidFill>
              </a:rPr>
              <a:t>16</a:t>
            </a:r>
            <a:r>
              <a:rPr lang="ja-JP" altLang="en-US" dirty="0" smtClean="0">
                <a:solidFill>
                  <a:srgbClr val="C00000"/>
                </a:solidFill>
              </a:rPr>
              <a:t>回</a:t>
            </a:r>
            <a:r>
              <a:rPr lang="en-US" altLang="ja-JP" dirty="0" smtClean="0">
                <a:solidFill>
                  <a:srgbClr val="C00000"/>
                </a:solidFill>
              </a:rPr>
              <a:t>JAMS</a:t>
            </a:r>
            <a:r>
              <a:rPr lang="ja-JP" altLang="en-US" dirty="0" smtClean="0">
                <a:solidFill>
                  <a:srgbClr val="C00000"/>
                </a:solidFill>
              </a:rPr>
              <a:t>シンポジウム　東大大気海洋研究所</a:t>
            </a:r>
            <a:endParaRPr kumimoji="1" lang="ja-JP" altLang="en-US" dirty="0">
              <a:solidFill>
                <a:srgbClr val="C00000"/>
              </a:solidFill>
            </a:endParaRPr>
          </a:p>
        </p:txBody>
      </p:sp>
      <p:pic>
        <p:nvPicPr>
          <p:cNvPr id="6" name="図 5"/>
          <p:cNvPicPr>
            <a:picLocks noChangeAspect="1"/>
          </p:cNvPicPr>
          <p:nvPr/>
        </p:nvPicPr>
        <p:blipFill>
          <a:blip r:embed="rId2"/>
          <a:stretch>
            <a:fillRect/>
          </a:stretch>
        </p:blipFill>
        <p:spPr>
          <a:xfrm>
            <a:off x="1544390" y="125033"/>
            <a:ext cx="5937751" cy="283333"/>
          </a:xfrm>
          <a:prstGeom prst="rect">
            <a:avLst/>
          </a:prstGeom>
        </p:spPr>
      </p:pic>
      <p:sp>
        <p:nvSpPr>
          <p:cNvPr id="7" name="テキスト ボックス 6"/>
          <p:cNvSpPr txBox="1"/>
          <p:nvPr/>
        </p:nvSpPr>
        <p:spPr>
          <a:xfrm>
            <a:off x="1054008" y="6136243"/>
            <a:ext cx="8413842" cy="369332"/>
          </a:xfrm>
          <a:prstGeom prst="rect">
            <a:avLst/>
          </a:prstGeom>
          <a:noFill/>
        </p:spPr>
        <p:txBody>
          <a:bodyPr wrap="none" rtlCol="0">
            <a:spAutoFit/>
          </a:bodyPr>
          <a:lstStyle/>
          <a:p>
            <a:r>
              <a:rPr lang="en-US" altLang="ja-JP" dirty="0" smtClean="0">
                <a:solidFill>
                  <a:srgbClr val="C00000"/>
                </a:solidFill>
              </a:rPr>
              <a:t>2014.03.10</a:t>
            </a:r>
            <a:r>
              <a:rPr lang="ja-JP" altLang="en-US" dirty="0" smtClean="0">
                <a:solidFill>
                  <a:srgbClr val="C00000"/>
                </a:solidFill>
              </a:rPr>
              <a:t>　</a:t>
            </a:r>
            <a:r>
              <a:rPr lang="en-US" altLang="ja-JP" dirty="0" smtClean="0">
                <a:solidFill>
                  <a:srgbClr val="C00000"/>
                </a:solidFill>
              </a:rPr>
              <a:t>CREST</a:t>
            </a:r>
            <a:r>
              <a:rPr lang="ja-JP" altLang="en-US" dirty="0" smtClean="0">
                <a:solidFill>
                  <a:srgbClr val="C00000"/>
                </a:solidFill>
              </a:rPr>
              <a:t>水循環モデリング合同国際シンポジウム　東大生産技術研究所</a:t>
            </a:r>
            <a:endParaRPr kumimoji="1" lang="ja-JP" altLang="en-US" dirty="0">
              <a:solidFill>
                <a:srgbClr val="C00000"/>
              </a:solidFill>
            </a:endParaRPr>
          </a:p>
        </p:txBody>
      </p:sp>
    </p:spTree>
    <p:extLst>
      <p:ext uri="{BB962C8B-B14F-4D97-AF65-F5344CB8AC3E}">
        <p14:creationId xmlns:p14="http://schemas.microsoft.com/office/powerpoint/2010/main" val="123448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7150" y="0"/>
            <a:ext cx="9007482" cy="6858000"/>
          </a:xfrm>
          <a:prstGeom prst="rect">
            <a:avLst/>
          </a:prstGeom>
        </p:spPr>
      </p:pic>
      <p:pic>
        <p:nvPicPr>
          <p:cNvPr id="3" name="図 2"/>
          <p:cNvPicPr>
            <a:picLocks noChangeAspect="1"/>
          </p:cNvPicPr>
          <p:nvPr/>
        </p:nvPicPr>
        <p:blipFill>
          <a:blip r:embed="rId3"/>
          <a:stretch>
            <a:fillRect/>
          </a:stretch>
        </p:blipFill>
        <p:spPr>
          <a:xfrm>
            <a:off x="1592015" y="6468683"/>
            <a:ext cx="5937751" cy="283333"/>
          </a:xfrm>
          <a:prstGeom prst="rect">
            <a:avLst/>
          </a:prstGeom>
        </p:spPr>
      </p:pic>
    </p:spTree>
    <p:extLst>
      <p:ext uri="{BB962C8B-B14F-4D97-AF65-F5344CB8AC3E}">
        <p14:creationId xmlns:p14="http://schemas.microsoft.com/office/powerpoint/2010/main" val="243878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2" y="384177"/>
            <a:ext cx="8524875" cy="796924"/>
          </a:xfrm>
        </p:spPr>
        <p:txBody>
          <a:bodyPr>
            <a:normAutofit/>
          </a:bodyPr>
          <a:lstStyle/>
          <a:p>
            <a:r>
              <a:rPr kumimoji="1" lang="ja-JP" altLang="en-US" sz="3600" dirty="0" smtClean="0"/>
              <a:t>放射性核種</a:t>
            </a:r>
            <a:r>
              <a:rPr kumimoji="1" lang="en-US" altLang="ja-JP" sz="3600" baseline="30000" dirty="0" smtClean="0">
                <a:latin typeface="+mn-lt"/>
              </a:rPr>
              <a:t>137</a:t>
            </a:r>
            <a:r>
              <a:rPr kumimoji="1" lang="en-US" altLang="ja-JP" sz="3600" dirty="0" smtClean="0">
                <a:latin typeface="+mn-lt"/>
              </a:rPr>
              <a:t>Cs</a:t>
            </a:r>
            <a:r>
              <a:rPr kumimoji="1" lang="ja-JP" altLang="en-US" sz="3600" dirty="0" smtClean="0"/>
              <a:t>と</a:t>
            </a:r>
            <a:r>
              <a:rPr kumimoji="1" lang="ja-JP" altLang="en-US" sz="3600" baseline="30000" dirty="0" smtClean="0">
                <a:latin typeface="+mn-lt"/>
              </a:rPr>
              <a:t>１２９</a:t>
            </a:r>
            <a:r>
              <a:rPr kumimoji="1" lang="en-US" altLang="ja-JP" sz="3600" dirty="0" smtClean="0">
                <a:latin typeface="+mn-lt"/>
              </a:rPr>
              <a:t>I</a:t>
            </a:r>
            <a:r>
              <a:rPr kumimoji="1" lang="ja-JP" altLang="en-US" sz="3600" dirty="0" smtClean="0"/>
              <a:t>を</a:t>
            </a:r>
            <a:r>
              <a:rPr lang="ja-JP" altLang="en-US" sz="3600" dirty="0" smtClean="0"/>
              <a:t>環境</a:t>
            </a:r>
            <a:r>
              <a:rPr lang="ja-JP" altLang="en-US" sz="3600" dirty="0"/>
              <a:t>トレーサ</a:t>
            </a:r>
            <a:r>
              <a:rPr kumimoji="1" lang="ja-JP" altLang="en-US" sz="3600" dirty="0" smtClean="0"/>
              <a:t>と</a:t>
            </a:r>
            <a:r>
              <a:rPr lang="ja-JP" altLang="en-US" sz="3600" dirty="0"/>
              <a:t>する</a:t>
            </a:r>
            <a:endParaRPr kumimoji="1" lang="ja-JP" altLang="en-US" sz="3600" dirty="0"/>
          </a:p>
        </p:txBody>
      </p:sp>
      <p:sp>
        <p:nvSpPr>
          <p:cNvPr id="3" name="コンテンツ プレースホルダー 2"/>
          <p:cNvSpPr>
            <a:spLocks noGrp="1"/>
          </p:cNvSpPr>
          <p:nvPr>
            <p:ph idx="1"/>
          </p:nvPr>
        </p:nvSpPr>
        <p:spPr>
          <a:xfrm>
            <a:off x="604837" y="1285874"/>
            <a:ext cx="8229600" cy="5343525"/>
          </a:xfrm>
        </p:spPr>
        <p:txBody>
          <a:bodyPr>
            <a:normAutofit lnSpcReduction="10000"/>
          </a:bodyPr>
          <a:lstStyle/>
          <a:p>
            <a:r>
              <a:rPr kumimoji="1" lang="ja-JP" altLang="en-US" dirty="0" smtClean="0"/>
              <a:t>モデル地域として</a:t>
            </a:r>
            <a:endParaRPr kumimoji="1" lang="en-US" altLang="ja-JP" dirty="0" smtClean="0"/>
          </a:p>
          <a:p>
            <a:pPr lvl="1"/>
            <a:r>
              <a:rPr kumimoji="1" lang="ja-JP" altLang="en-US" dirty="0" smtClean="0"/>
              <a:t>手賀沼に流れ込んでいる大堀川</a:t>
            </a:r>
            <a:endParaRPr kumimoji="1" lang="en-US" altLang="ja-JP" dirty="0" smtClean="0"/>
          </a:p>
          <a:p>
            <a:pPr lvl="2"/>
            <a:r>
              <a:rPr lang="ja-JP" altLang="en-US" dirty="0" smtClean="0"/>
              <a:t>支流（地金堀）から</a:t>
            </a:r>
            <a:r>
              <a:rPr lang="ja-JP" altLang="en-US" dirty="0"/>
              <a:t>の</a:t>
            </a:r>
            <a:r>
              <a:rPr lang="ja-JP" altLang="en-US" dirty="0" smtClean="0"/>
              <a:t>流入</a:t>
            </a:r>
            <a:endParaRPr lang="en-US" altLang="ja-JP" dirty="0" smtClean="0"/>
          </a:p>
          <a:p>
            <a:pPr lvl="2"/>
            <a:r>
              <a:rPr kumimoji="1" lang="ja-JP" altLang="en-US" dirty="0" smtClean="0"/>
              <a:t>北千葉導水からの流入（利根川から取り込んでいる）</a:t>
            </a:r>
            <a:endParaRPr kumimoji="1" lang="en-US" altLang="ja-JP" dirty="0" smtClean="0"/>
          </a:p>
          <a:p>
            <a:pPr lvl="1"/>
            <a:r>
              <a:rPr kumimoji="1" lang="ja-JP" altLang="en-US" dirty="0" smtClean="0"/>
              <a:t>放射性セシウムは福島第１原発の影響をかなり受けている</a:t>
            </a:r>
            <a:r>
              <a:rPr kumimoji="1" lang="en-US" altLang="ja-JP" baseline="30000" dirty="0" smtClean="0"/>
              <a:t>137</a:t>
            </a:r>
            <a:r>
              <a:rPr kumimoji="1" lang="en-US" altLang="ja-JP" dirty="0" smtClean="0"/>
              <a:t>Cs</a:t>
            </a:r>
            <a:r>
              <a:rPr kumimoji="1" lang="ja-JP" altLang="en-US" dirty="0" smtClean="0"/>
              <a:t>で４０</a:t>
            </a:r>
            <a:r>
              <a:rPr kumimoji="1" lang="en-US" altLang="ja-JP" dirty="0" err="1" smtClean="0"/>
              <a:t>kBq</a:t>
            </a:r>
            <a:r>
              <a:rPr kumimoji="1" lang="en-US" altLang="ja-JP" dirty="0" smtClean="0"/>
              <a:t>/m</a:t>
            </a:r>
            <a:r>
              <a:rPr kumimoji="1" lang="en-US" altLang="ja-JP" baseline="30000" dirty="0" smtClean="0"/>
              <a:t>2</a:t>
            </a:r>
            <a:r>
              <a:rPr kumimoji="1" lang="ja-JP" altLang="en-US" dirty="0" smtClean="0"/>
              <a:t>前後の沈着があった</a:t>
            </a:r>
            <a:endParaRPr kumimoji="1" lang="en-US" altLang="ja-JP" dirty="0" smtClean="0"/>
          </a:p>
          <a:p>
            <a:pPr lvl="1"/>
            <a:r>
              <a:rPr lang="en-US" altLang="ja-JP" baseline="30000" dirty="0" smtClean="0"/>
              <a:t>129</a:t>
            </a:r>
            <a:r>
              <a:rPr lang="en-US" altLang="ja-JP" dirty="0" smtClean="0"/>
              <a:t>I</a:t>
            </a:r>
            <a:r>
              <a:rPr lang="ja-JP" altLang="en-US" dirty="0" err="1" smtClean="0"/>
              <a:t>の沈</a:t>
            </a:r>
            <a:r>
              <a:rPr lang="ja-JP" altLang="en-US" dirty="0" smtClean="0"/>
              <a:t>着量（推定量</a:t>
            </a:r>
            <a:r>
              <a:rPr lang="en-US" altLang="ja-JP" dirty="0" smtClean="0"/>
              <a:t>5mBq/m</a:t>
            </a:r>
            <a:r>
              <a:rPr lang="en-US" altLang="ja-JP" baseline="30000" dirty="0" smtClean="0"/>
              <a:t>2</a:t>
            </a:r>
            <a:r>
              <a:rPr lang="ja-JP" altLang="en-US" dirty="0" smtClean="0"/>
              <a:t>）はそれまでの環境中に蓄積した量と同程度またはそれ以下であると考えられる</a:t>
            </a:r>
            <a:endParaRPr lang="en-US" altLang="ja-JP" dirty="0" smtClean="0"/>
          </a:p>
          <a:p>
            <a:r>
              <a:rPr kumimoji="1" lang="ja-JP" altLang="en-US" dirty="0">
                <a:solidFill>
                  <a:srgbClr val="C00000"/>
                </a:solidFill>
              </a:rPr>
              <a:t>流域</a:t>
            </a:r>
            <a:r>
              <a:rPr kumimoji="1" lang="ja-JP" altLang="en-US" dirty="0" smtClean="0">
                <a:solidFill>
                  <a:srgbClr val="C00000"/>
                </a:solidFill>
              </a:rPr>
              <a:t>変動と経時変動（</a:t>
            </a:r>
            <a:r>
              <a:rPr kumimoji="1" lang="en-US" altLang="ja-JP" dirty="0" smtClean="0">
                <a:solidFill>
                  <a:srgbClr val="C00000"/>
                </a:solidFill>
              </a:rPr>
              <a:t>2012/5-2014/2</a:t>
            </a:r>
            <a:r>
              <a:rPr kumimoji="1" lang="ja-JP" altLang="en-US" dirty="0" smtClean="0">
                <a:solidFill>
                  <a:srgbClr val="C00000"/>
                </a:solidFill>
              </a:rPr>
              <a:t>）</a:t>
            </a:r>
            <a:endParaRPr kumimoji="1" lang="en-US" altLang="ja-JP" dirty="0" smtClean="0">
              <a:solidFill>
                <a:srgbClr val="C00000"/>
              </a:solidFill>
            </a:endParaRPr>
          </a:p>
          <a:p>
            <a:pPr marL="0" indent="0">
              <a:buNone/>
            </a:pPr>
            <a:endParaRPr kumimoji="1" lang="en-US" altLang="ja-JP" dirty="0" smtClean="0"/>
          </a:p>
          <a:p>
            <a:pPr>
              <a:lnSpc>
                <a:spcPct val="100000"/>
              </a:lnSpc>
            </a:pPr>
            <a:r>
              <a:rPr lang="ja-JP" altLang="en-US" dirty="0" smtClean="0"/>
              <a:t>福島県</a:t>
            </a:r>
            <a:r>
              <a:rPr lang="ja-JP" altLang="en-US" dirty="0"/>
              <a:t>請</a:t>
            </a:r>
            <a:r>
              <a:rPr lang="ja-JP" altLang="en-US" dirty="0" smtClean="0"/>
              <a:t>戸川の流域調査（</a:t>
            </a:r>
            <a:r>
              <a:rPr lang="en-US" altLang="ja-JP" dirty="0" smtClean="0"/>
              <a:t>2013/6, 2013/7-8</a:t>
            </a:r>
            <a:r>
              <a:rPr lang="ja-JP" altLang="en-US" dirty="0" smtClean="0"/>
              <a:t>）</a:t>
            </a:r>
            <a:endParaRPr lang="en-US" altLang="ja-JP" dirty="0" smtClean="0"/>
          </a:p>
          <a:p>
            <a:pPr lvl="1">
              <a:lnSpc>
                <a:spcPct val="100000"/>
              </a:lnSpc>
            </a:pPr>
            <a:r>
              <a:rPr lang="ja-JP" altLang="en-US" dirty="0" smtClean="0"/>
              <a:t>浪江</a:t>
            </a:r>
            <a:r>
              <a:rPr lang="ja-JP" altLang="en-US" dirty="0"/>
              <a:t>町</a:t>
            </a:r>
            <a:r>
              <a:rPr lang="ja-JP" altLang="en-US" dirty="0" smtClean="0"/>
              <a:t>を流れる</a:t>
            </a:r>
            <a:r>
              <a:rPr lang="ja-JP" altLang="en-US" dirty="0"/>
              <a:t>河川</a:t>
            </a:r>
            <a:r>
              <a:rPr lang="ja-JP" altLang="en-US" dirty="0" smtClean="0"/>
              <a:t>で上流域から中流域にかけて帰宅困難地域となっていて下流域で避難解除準備地域となっている</a:t>
            </a:r>
            <a:endParaRPr lang="ja-JP" altLang="en-US" dirty="0"/>
          </a:p>
        </p:txBody>
      </p:sp>
    </p:spTree>
    <p:extLst>
      <p:ext uri="{BB962C8B-B14F-4D97-AF65-F5344CB8AC3E}">
        <p14:creationId xmlns:p14="http://schemas.microsoft.com/office/powerpoint/2010/main" val="1696844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 y="-42075"/>
            <a:ext cx="9144000" cy="6446849"/>
          </a:xfrm>
          <a:prstGeom prst="rect">
            <a:avLst/>
          </a:prstGeom>
        </p:spPr>
      </p:pic>
      <p:sp>
        <p:nvSpPr>
          <p:cNvPr id="3" name="Rectangle 3880"/>
          <p:cNvSpPr>
            <a:spLocks noChangeArrowheads="1"/>
          </p:cNvSpPr>
          <p:nvPr/>
        </p:nvSpPr>
        <p:spPr bwMode="auto">
          <a:xfrm>
            <a:off x="7038" y="9882"/>
            <a:ext cx="9136962" cy="707886"/>
          </a:xfrm>
          <a:prstGeom prst="rect">
            <a:avLst/>
          </a:prstGeom>
          <a:solidFill>
            <a:srgbClr val="00B0F0"/>
          </a:solidFill>
          <a:ln>
            <a:noFill/>
          </a:ln>
          <a:effectLst/>
          <a:extLst/>
        </p:spPr>
        <p:txBody>
          <a:bodyPr wrap="square">
            <a:spAutoFit/>
          </a:bodyPr>
          <a:lstStyle/>
          <a:p>
            <a:pPr>
              <a:defRPr/>
            </a:pPr>
            <a:r>
              <a:rPr kumimoji="0" lang="ja-JP" altLang="en-US" sz="2000" dirty="0" smtClean="0">
                <a:solidFill>
                  <a:schemeClr val="bg1"/>
                </a:solidFill>
                <a:latin typeface="Times New Roman" pitchFamily="18" charset="0"/>
              </a:rPr>
              <a:t>大堀川昭和橋下</a:t>
            </a:r>
            <a:r>
              <a:rPr kumimoji="0" lang="en-US" altLang="ja-JP" sz="2000" dirty="0" smtClean="0">
                <a:solidFill>
                  <a:schemeClr val="bg1"/>
                </a:solidFill>
                <a:latin typeface="Times New Roman" pitchFamily="18" charset="0"/>
              </a:rPr>
              <a:t>(St3)</a:t>
            </a:r>
            <a:r>
              <a:rPr kumimoji="0" lang="ja-JP" altLang="en-US" sz="2000" dirty="0" smtClean="0">
                <a:solidFill>
                  <a:schemeClr val="bg1"/>
                </a:solidFill>
                <a:latin typeface="Times New Roman" pitchFamily="18" charset="0"/>
              </a:rPr>
              <a:t>の河川水中の懸濁物質の放射性セシウム経時変化</a:t>
            </a:r>
            <a:endParaRPr kumimoji="0" lang="en-US" altLang="ja-JP" sz="2000" dirty="0" smtClean="0">
              <a:solidFill>
                <a:schemeClr val="bg1"/>
              </a:solidFill>
              <a:latin typeface="Times New Roman" pitchFamily="18" charset="0"/>
            </a:endParaRPr>
          </a:p>
          <a:p>
            <a:pPr>
              <a:defRPr/>
            </a:pPr>
            <a:r>
              <a:rPr kumimoji="0" lang="ja-JP" altLang="en-US" sz="2000" dirty="0">
                <a:solidFill>
                  <a:schemeClr val="bg1"/>
                </a:solidFill>
                <a:latin typeface="Times New Roman" pitchFamily="18" charset="0"/>
              </a:rPr>
              <a:t>　</a:t>
            </a:r>
            <a:r>
              <a:rPr kumimoji="0" lang="ja-JP" altLang="en-US" sz="2000" dirty="0" smtClean="0">
                <a:solidFill>
                  <a:schemeClr val="bg1"/>
                </a:solidFill>
                <a:latin typeface="Times New Roman" pitchFamily="18" charset="0"/>
              </a:rPr>
              <a:t>　　　　　　　　　　　　　　　　　　　　　　　　　　　　　　　　　　　　</a:t>
            </a:r>
            <a:r>
              <a:rPr kumimoji="0" lang="en-US" altLang="ja-JP" sz="2000" dirty="0" smtClean="0">
                <a:solidFill>
                  <a:schemeClr val="bg1"/>
                </a:solidFill>
                <a:latin typeface="Times New Roman" pitchFamily="18" charset="0"/>
              </a:rPr>
              <a:t>(SS</a:t>
            </a:r>
            <a:r>
              <a:rPr kumimoji="0" lang="ja-JP" altLang="en-US" sz="2000" dirty="0" smtClean="0">
                <a:solidFill>
                  <a:schemeClr val="bg1"/>
                </a:solidFill>
                <a:latin typeface="Times New Roman" pitchFamily="18" charset="0"/>
              </a:rPr>
              <a:t>サンプラーと採取水</a:t>
            </a:r>
            <a:r>
              <a:rPr kumimoji="0" lang="en-US" altLang="ja-JP" sz="2000" dirty="0" smtClean="0">
                <a:solidFill>
                  <a:schemeClr val="bg1"/>
                </a:solidFill>
                <a:latin typeface="Times New Roman" pitchFamily="18" charset="0"/>
              </a:rPr>
              <a:t>)</a:t>
            </a:r>
            <a:endParaRPr kumimoji="0" lang="en-US" altLang="ja-JP" sz="2000" dirty="0">
              <a:solidFill>
                <a:schemeClr val="bg1"/>
              </a:solidFill>
              <a:latin typeface="Times New Roman" pitchFamily="18" charset="0"/>
            </a:endParaRPr>
          </a:p>
        </p:txBody>
      </p:sp>
      <p:sp>
        <p:nvSpPr>
          <p:cNvPr id="4" name="テキスト ボックス 3"/>
          <p:cNvSpPr txBox="1"/>
          <p:nvPr/>
        </p:nvSpPr>
        <p:spPr>
          <a:xfrm>
            <a:off x="1594335" y="5343524"/>
            <a:ext cx="582211" cy="307777"/>
          </a:xfrm>
          <a:prstGeom prst="rect">
            <a:avLst/>
          </a:prstGeom>
          <a:noFill/>
        </p:spPr>
        <p:txBody>
          <a:bodyPr wrap="none" rtlCol="0">
            <a:spAutoFit/>
          </a:bodyPr>
          <a:lstStyle/>
          <a:p>
            <a:r>
              <a:rPr kumimoji="1"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2012</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テキスト ボックス 4"/>
          <p:cNvSpPr txBox="1"/>
          <p:nvPr/>
        </p:nvSpPr>
        <p:spPr>
          <a:xfrm>
            <a:off x="4573352" y="5343524"/>
            <a:ext cx="582211" cy="307777"/>
          </a:xfrm>
          <a:prstGeom prst="rect">
            <a:avLst/>
          </a:prstGeom>
          <a:noFill/>
        </p:spPr>
        <p:txBody>
          <a:bodyPr wrap="none" rtlCol="0">
            <a:spAutoFit/>
          </a:bodyPr>
          <a:lstStyle/>
          <a:p>
            <a:r>
              <a:rPr kumimoji="1"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2013</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テキスト ボックス 5"/>
          <p:cNvSpPr txBox="1"/>
          <p:nvPr/>
        </p:nvSpPr>
        <p:spPr>
          <a:xfrm>
            <a:off x="7697403" y="5343525"/>
            <a:ext cx="582211" cy="307777"/>
          </a:xfrm>
          <a:prstGeom prst="rect">
            <a:avLst/>
          </a:prstGeom>
          <a:noFill/>
        </p:spPr>
        <p:txBody>
          <a:bodyPr wrap="none" rtlCol="0">
            <a:spAutoFit/>
          </a:bodyPr>
          <a:lstStyle/>
          <a:p>
            <a:r>
              <a:rPr kumimoji="1"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2014</a:t>
            </a:r>
            <a:endParaRPr kumimoji="1" lang="ja-JP" altLang="en-US" sz="1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8" name="直線コネクタ 7"/>
          <p:cNvCxnSpPr/>
          <p:nvPr/>
        </p:nvCxnSpPr>
        <p:spPr>
          <a:xfrm>
            <a:off x="6057900" y="1581150"/>
            <a:ext cx="40005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6220038" y="1733103"/>
            <a:ext cx="96136" cy="11695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223582" y="1928035"/>
            <a:ext cx="96136" cy="116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55598" y="1450345"/>
            <a:ext cx="950901" cy="261610"/>
          </a:xfrm>
          <a:prstGeom prst="rect">
            <a:avLst/>
          </a:prstGeom>
          <a:noFill/>
        </p:spPr>
        <p:txBody>
          <a:bodyPr wrap="none" rtlCol="0">
            <a:spAutoFit/>
          </a:bodyPr>
          <a:lstStyle/>
          <a:p>
            <a:r>
              <a:rPr kumimoji="1" lang="en-US" altLang="ja-JP" sz="1100" dirty="0" smtClean="0"/>
              <a:t>SS</a:t>
            </a:r>
            <a:r>
              <a:rPr kumimoji="1" lang="ja-JP" altLang="en-US" sz="1100" dirty="0" smtClean="0"/>
              <a:t>サンプラー</a:t>
            </a:r>
            <a:endParaRPr kumimoji="1" lang="ja-JP" altLang="en-US" sz="1100" dirty="0"/>
          </a:p>
        </p:txBody>
      </p:sp>
      <p:sp>
        <p:nvSpPr>
          <p:cNvPr id="12" name="テキスト ボックス 11"/>
          <p:cNvSpPr txBox="1"/>
          <p:nvPr/>
        </p:nvSpPr>
        <p:spPr>
          <a:xfrm>
            <a:off x="6559137" y="1645277"/>
            <a:ext cx="889987" cy="261610"/>
          </a:xfrm>
          <a:prstGeom prst="rect">
            <a:avLst/>
          </a:prstGeom>
          <a:noFill/>
        </p:spPr>
        <p:txBody>
          <a:bodyPr wrap="none" rtlCol="0">
            <a:spAutoFit/>
          </a:bodyPr>
          <a:lstStyle/>
          <a:p>
            <a:r>
              <a:rPr kumimoji="1" lang="ja-JP" altLang="en-US" sz="1100" dirty="0" smtClean="0"/>
              <a:t>降雨時採水</a:t>
            </a:r>
            <a:endParaRPr kumimoji="1" lang="ja-JP" altLang="en-US" sz="1100" dirty="0"/>
          </a:p>
        </p:txBody>
      </p:sp>
      <p:sp>
        <p:nvSpPr>
          <p:cNvPr id="13" name="テキスト ボックス 12"/>
          <p:cNvSpPr txBox="1"/>
          <p:nvPr/>
        </p:nvSpPr>
        <p:spPr>
          <a:xfrm>
            <a:off x="6552044" y="1850842"/>
            <a:ext cx="889987" cy="261610"/>
          </a:xfrm>
          <a:prstGeom prst="rect">
            <a:avLst/>
          </a:prstGeom>
          <a:noFill/>
        </p:spPr>
        <p:txBody>
          <a:bodyPr wrap="none" rtlCol="0">
            <a:spAutoFit/>
          </a:bodyPr>
          <a:lstStyle/>
          <a:p>
            <a:r>
              <a:rPr kumimoji="1" lang="ja-JP" altLang="en-US" sz="1100" dirty="0" smtClean="0"/>
              <a:t>晴曇時採水</a:t>
            </a:r>
            <a:endParaRPr kumimoji="1" lang="ja-JP" altLang="en-US" sz="1100" dirty="0"/>
          </a:p>
        </p:txBody>
      </p:sp>
      <p:sp>
        <p:nvSpPr>
          <p:cNvPr id="14" name="テキスト ボックス 13"/>
          <p:cNvSpPr txBox="1"/>
          <p:nvPr/>
        </p:nvSpPr>
        <p:spPr>
          <a:xfrm>
            <a:off x="128452" y="5876047"/>
            <a:ext cx="9012818" cy="923330"/>
          </a:xfrm>
          <a:prstGeom prst="rect">
            <a:avLst/>
          </a:prstGeom>
          <a:noFill/>
        </p:spPr>
        <p:txBody>
          <a:bodyPr wrap="square" rtlCol="0">
            <a:spAutoFit/>
          </a:bodyPr>
          <a:lstStyle/>
          <a:p>
            <a:r>
              <a:rPr kumimoji="1" lang="en-US" altLang="ja-JP" dirty="0" smtClean="0"/>
              <a:t>2012</a:t>
            </a:r>
            <a:r>
              <a:rPr kumimoji="1" lang="ja-JP" altLang="en-US" dirty="0" smtClean="0"/>
              <a:t>年</a:t>
            </a:r>
            <a:r>
              <a:rPr kumimoji="1" lang="en-US" altLang="ja-JP" dirty="0" smtClean="0"/>
              <a:t>5</a:t>
            </a:r>
            <a:r>
              <a:rPr kumimoji="1" lang="ja-JP" altLang="en-US" dirty="0" smtClean="0"/>
              <a:t>月からの</a:t>
            </a:r>
            <a:r>
              <a:rPr kumimoji="1" lang="en-US" altLang="ja-JP" dirty="0" smtClean="0"/>
              <a:t>SS</a:t>
            </a:r>
            <a:r>
              <a:rPr kumimoji="1" lang="ja-JP" altLang="en-US" dirty="0" smtClean="0"/>
              <a:t>サンプラーによる懸濁物質の</a:t>
            </a:r>
            <a:r>
              <a:rPr lang="ja-JP" altLang="en-US" dirty="0" smtClean="0"/>
              <a:t>放射性</a:t>
            </a:r>
            <a:r>
              <a:rPr lang="ja-JP" altLang="en-US" dirty="0"/>
              <a:t>セシウム</a:t>
            </a:r>
            <a:r>
              <a:rPr lang="ja-JP" altLang="en-US" dirty="0" smtClean="0"/>
              <a:t>の</a:t>
            </a:r>
            <a:r>
              <a:rPr kumimoji="1" lang="ja-JP" altLang="en-US" dirty="0" smtClean="0"/>
              <a:t>濃度変化は約</a:t>
            </a:r>
            <a:r>
              <a:rPr kumimoji="1" lang="en-US" altLang="ja-JP" dirty="0" smtClean="0"/>
              <a:t>1</a:t>
            </a:r>
            <a:r>
              <a:rPr kumimoji="1" lang="ja-JP" altLang="en-US" dirty="0" smtClean="0"/>
              <a:t>年で半減している。</a:t>
            </a:r>
            <a:endParaRPr kumimoji="1" lang="en-US" altLang="ja-JP" dirty="0" smtClean="0"/>
          </a:p>
          <a:p>
            <a:r>
              <a:rPr lang="ja-JP" altLang="en-US" dirty="0" smtClean="0"/>
              <a:t>降雨</a:t>
            </a:r>
            <a:r>
              <a:rPr lang="ja-JP" altLang="en-US" dirty="0"/>
              <a:t>時</a:t>
            </a:r>
            <a:r>
              <a:rPr lang="ja-JP" altLang="en-US" dirty="0" smtClean="0"/>
              <a:t>に高い濃度が観測される。</a:t>
            </a:r>
            <a:endParaRPr kumimoji="1" lang="ja-JP" altLang="en-US" dirty="0"/>
          </a:p>
        </p:txBody>
      </p:sp>
      <p:cxnSp>
        <p:nvCxnSpPr>
          <p:cNvPr id="15" name="直線コネクタ 14"/>
          <p:cNvCxnSpPr/>
          <p:nvPr/>
        </p:nvCxnSpPr>
        <p:spPr>
          <a:xfrm>
            <a:off x="1594335" y="2619375"/>
            <a:ext cx="6273315" cy="790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7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80"/>
          <p:cNvSpPr>
            <a:spLocks noChangeArrowheads="1"/>
          </p:cNvSpPr>
          <p:nvPr/>
        </p:nvSpPr>
        <p:spPr bwMode="auto">
          <a:xfrm>
            <a:off x="45138" y="95607"/>
            <a:ext cx="9031640" cy="400110"/>
          </a:xfrm>
          <a:prstGeom prst="rect">
            <a:avLst/>
          </a:prstGeom>
          <a:solidFill>
            <a:srgbClr val="00B0F0"/>
          </a:solidFill>
          <a:ln>
            <a:noFill/>
          </a:ln>
          <a:effectLst/>
          <a:extLst/>
        </p:spPr>
        <p:txBody>
          <a:bodyPr wrap="none">
            <a:spAutoFit/>
          </a:bodyPr>
          <a:lstStyle/>
          <a:p>
            <a:pPr>
              <a:defRPr/>
            </a:pPr>
            <a:r>
              <a:rPr kumimoji="0" lang="ja-JP" altLang="en-US" sz="2000" dirty="0" smtClean="0">
                <a:solidFill>
                  <a:schemeClr val="bg1"/>
                </a:solidFill>
                <a:latin typeface="Times New Roman" pitchFamily="18" charset="0"/>
              </a:rPr>
              <a:t>大堀川昭和橋下</a:t>
            </a:r>
            <a:r>
              <a:rPr kumimoji="0" lang="en-US" altLang="ja-JP" sz="2000" dirty="0" smtClean="0">
                <a:solidFill>
                  <a:schemeClr val="bg1"/>
                </a:solidFill>
                <a:latin typeface="Times New Roman" pitchFamily="18" charset="0"/>
              </a:rPr>
              <a:t>(St3)</a:t>
            </a:r>
            <a:r>
              <a:rPr kumimoji="0" lang="ja-JP" altLang="en-US" sz="2000" dirty="0" smtClean="0">
                <a:solidFill>
                  <a:schemeClr val="bg1"/>
                </a:solidFill>
                <a:latin typeface="Times New Roman" pitchFamily="18" charset="0"/>
              </a:rPr>
              <a:t>の河川水中の懸濁物質と溶存態の放射性セシウム経時変化</a:t>
            </a:r>
            <a:endParaRPr kumimoji="0" lang="en-US" altLang="ja-JP" sz="2000" dirty="0">
              <a:solidFill>
                <a:schemeClr val="bg1"/>
              </a:solidFill>
              <a:latin typeface="Times New Roman" pitchFamily="18" charset="0"/>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266"/>
            <a:ext cx="5931299" cy="4332954"/>
          </a:xfrm>
          <a:prstGeom prst="rect">
            <a:avLst/>
          </a:prstGeom>
        </p:spPr>
      </p:pic>
      <p:sp>
        <p:nvSpPr>
          <p:cNvPr id="5" name="正方形/長方形 4"/>
          <p:cNvSpPr/>
          <p:nvPr/>
        </p:nvSpPr>
        <p:spPr>
          <a:xfrm>
            <a:off x="172114" y="5008233"/>
            <a:ext cx="8777688" cy="1200329"/>
          </a:xfrm>
          <a:prstGeom prst="rect">
            <a:avLst/>
          </a:prstGeom>
        </p:spPr>
        <p:txBody>
          <a:bodyPr wrap="square">
            <a:spAutoFit/>
          </a:bodyPr>
          <a:lstStyle/>
          <a:p>
            <a:r>
              <a:rPr lang="ja-JP" altLang="en-US" dirty="0" smtClean="0"/>
              <a:t>大堀川昭和橋下（</a:t>
            </a:r>
            <a:r>
              <a:rPr lang="en-US" altLang="ja-JP" dirty="0" smtClean="0"/>
              <a:t>St3</a:t>
            </a:r>
            <a:r>
              <a:rPr lang="ja-JP" altLang="en-US" dirty="0" smtClean="0"/>
              <a:t>）で採取した河川水中の懸濁物質と溶存態中の放射性セシウム</a:t>
            </a:r>
            <a:r>
              <a:rPr lang="en-US" altLang="ja-JP" baseline="30000" dirty="0" smtClean="0"/>
              <a:t>137</a:t>
            </a:r>
            <a:r>
              <a:rPr lang="en-US" altLang="ja-JP" dirty="0" smtClean="0"/>
              <a:t>Cs</a:t>
            </a:r>
            <a:r>
              <a:rPr lang="ja-JP" altLang="en-US" dirty="0" smtClean="0"/>
              <a:t>の経時変化を示した。</a:t>
            </a:r>
            <a:endParaRPr lang="en-US" altLang="ja-JP" dirty="0" smtClean="0"/>
          </a:p>
          <a:p>
            <a:r>
              <a:rPr lang="ja-JP" altLang="en-US" dirty="0" smtClean="0"/>
              <a:t>分配係数</a:t>
            </a:r>
            <a:r>
              <a:rPr lang="en-US" altLang="ja-JP" i="1" dirty="0" err="1" smtClean="0"/>
              <a:t>K</a:t>
            </a:r>
            <a:r>
              <a:rPr lang="en-US" altLang="ja-JP" baseline="-25000" dirty="0" err="1" smtClean="0"/>
              <a:t>d</a:t>
            </a:r>
            <a:r>
              <a:rPr lang="ja-JP" altLang="en-US" dirty="0" smtClean="0"/>
              <a:t>が求められた。</a:t>
            </a:r>
            <a:endParaRPr lang="en-US" altLang="ja-JP" dirty="0" smtClean="0"/>
          </a:p>
          <a:p>
            <a:r>
              <a:rPr lang="en-US" altLang="ja-JP" dirty="0"/>
              <a:t>	</a:t>
            </a:r>
            <a:r>
              <a:rPr lang="en-US" altLang="ja-JP" i="1" dirty="0" err="1" smtClean="0"/>
              <a:t>K</a:t>
            </a:r>
            <a:r>
              <a:rPr lang="en-US" altLang="ja-JP" baseline="-25000" dirty="0" err="1" smtClean="0"/>
              <a:t>d</a:t>
            </a:r>
            <a:r>
              <a:rPr lang="en-US" altLang="ja-JP" dirty="0" smtClean="0"/>
              <a:t>=(4.01±0.35)×10</a:t>
            </a:r>
            <a:r>
              <a:rPr lang="en-US" altLang="ja-JP" baseline="30000" dirty="0" smtClean="0"/>
              <a:t>4</a:t>
            </a:r>
          </a:p>
        </p:txBody>
      </p:sp>
      <p:sp>
        <p:nvSpPr>
          <p:cNvPr id="6" name="テキスト ボックス 5"/>
          <p:cNvSpPr txBox="1"/>
          <p:nvPr/>
        </p:nvSpPr>
        <p:spPr>
          <a:xfrm>
            <a:off x="749101" y="4127518"/>
            <a:ext cx="415498" cy="230832"/>
          </a:xfrm>
          <a:prstGeom prst="rect">
            <a:avLst/>
          </a:prstGeom>
          <a:noFill/>
        </p:spPr>
        <p:txBody>
          <a:bodyPr wrap="none" rtlCol="0">
            <a:spAutoFit/>
          </a:bodyPr>
          <a:lstStyle/>
          <a:p>
            <a:r>
              <a:rPr kumimoji="1" lang="en-US" altLang="ja-JP" sz="900" dirty="0" smtClean="0"/>
              <a:t>2012</a:t>
            </a:r>
            <a:endParaRPr kumimoji="1" lang="ja-JP" altLang="en-US" sz="900" dirty="0"/>
          </a:p>
        </p:txBody>
      </p:sp>
      <p:sp>
        <p:nvSpPr>
          <p:cNvPr id="7" name="テキスト ボックス 6"/>
          <p:cNvSpPr txBox="1"/>
          <p:nvPr/>
        </p:nvSpPr>
        <p:spPr>
          <a:xfrm>
            <a:off x="2868662" y="4134904"/>
            <a:ext cx="415498" cy="230832"/>
          </a:xfrm>
          <a:prstGeom prst="rect">
            <a:avLst/>
          </a:prstGeom>
          <a:noFill/>
        </p:spPr>
        <p:txBody>
          <a:bodyPr wrap="none" rtlCol="0">
            <a:spAutoFit/>
          </a:bodyPr>
          <a:lstStyle/>
          <a:p>
            <a:r>
              <a:rPr kumimoji="1" lang="en-US" altLang="ja-JP" sz="900" dirty="0" smtClean="0"/>
              <a:t>2013</a:t>
            </a:r>
            <a:endParaRPr kumimoji="1" lang="ja-JP" altLang="en-US" sz="900" dirty="0"/>
          </a:p>
        </p:txBody>
      </p:sp>
      <p:sp>
        <p:nvSpPr>
          <p:cNvPr id="8" name="テキスト ボックス 7"/>
          <p:cNvSpPr txBox="1"/>
          <p:nvPr/>
        </p:nvSpPr>
        <p:spPr>
          <a:xfrm>
            <a:off x="4988223" y="4127549"/>
            <a:ext cx="415498" cy="230832"/>
          </a:xfrm>
          <a:prstGeom prst="rect">
            <a:avLst/>
          </a:prstGeom>
          <a:noFill/>
        </p:spPr>
        <p:txBody>
          <a:bodyPr wrap="none" rtlCol="0">
            <a:spAutoFit/>
          </a:bodyPr>
          <a:lstStyle/>
          <a:p>
            <a:r>
              <a:rPr kumimoji="1" lang="en-US" altLang="ja-JP" sz="900" dirty="0" smtClean="0"/>
              <a:t>2014</a:t>
            </a:r>
            <a:endParaRPr kumimoji="1" lang="ja-JP" altLang="en-US" sz="9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461" y="495717"/>
            <a:ext cx="3791892" cy="3791892"/>
          </a:xfrm>
          <a:prstGeom prst="rect">
            <a:avLst/>
          </a:prstGeom>
        </p:spPr>
      </p:pic>
      <p:sp>
        <p:nvSpPr>
          <p:cNvPr id="10" name="円/楕円 9"/>
          <p:cNvSpPr/>
          <p:nvPr/>
        </p:nvSpPr>
        <p:spPr>
          <a:xfrm>
            <a:off x="7601754" y="1367452"/>
            <a:ext cx="47554" cy="518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7601754" y="1486780"/>
            <a:ext cx="47554" cy="5187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649308" y="1277974"/>
            <a:ext cx="718456" cy="230832"/>
          </a:xfrm>
          <a:prstGeom prst="rect">
            <a:avLst/>
          </a:prstGeom>
          <a:noFill/>
        </p:spPr>
        <p:txBody>
          <a:bodyPr wrap="square" rtlCol="0">
            <a:spAutoFit/>
          </a:bodyPr>
          <a:lstStyle/>
          <a:p>
            <a:r>
              <a:rPr kumimoji="1" lang="en-US" altLang="ja-JP" sz="900" dirty="0" smtClean="0"/>
              <a:t>Sediment</a:t>
            </a:r>
            <a:endParaRPr kumimoji="1" lang="ja-JP" altLang="en-US" sz="900" dirty="0"/>
          </a:p>
        </p:txBody>
      </p:sp>
      <p:sp>
        <p:nvSpPr>
          <p:cNvPr id="13" name="テキスト ボックス 12"/>
          <p:cNvSpPr txBox="1"/>
          <p:nvPr/>
        </p:nvSpPr>
        <p:spPr>
          <a:xfrm>
            <a:off x="7656007" y="1397718"/>
            <a:ext cx="1211416" cy="230832"/>
          </a:xfrm>
          <a:prstGeom prst="rect">
            <a:avLst/>
          </a:prstGeom>
          <a:noFill/>
        </p:spPr>
        <p:txBody>
          <a:bodyPr wrap="square" rtlCol="0">
            <a:spAutoFit/>
          </a:bodyPr>
          <a:lstStyle/>
          <a:p>
            <a:r>
              <a:rPr kumimoji="1" lang="en-US" altLang="ja-JP" sz="900" dirty="0" smtClean="0"/>
              <a:t>Suspended substance</a:t>
            </a:r>
            <a:endParaRPr kumimoji="1" lang="ja-JP" altLang="en-US" sz="900" dirty="0"/>
          </a:p>
        </p:txBody>
      </p:sp>
      <p:cxnSp>
        <p:nvCxnSpPr>
          <p:cNvPr id="14" name="直線コネクタ 13"/>
          <p:cNvCxnSpPr/>
          <p:nvPr/>
        </p:nvCxnSpPr>
        <p:spPr>
          <a:xfrm flipV="1">
            <a:off x="6474472" y="1367452"/>
            <a:ext cx="2392951" cy="238115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230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880"/>
          <p:cNvSpPr>
            <a:spLocks noChangeArrowheads="1"/>
          </p:cNvSpPr>
          <p:nvPr/>
        </p:nvSpPr>
        <p:spPr bwMode="auto">
          <a:xfrm>
            <a:off x="111131" y="86180"/>
            <a:ext cx="8913017" cy="400110"/>
          </a:xfrm>
          <a:prstGeom prst="rect">
            <a:avLst/>
          </a:prstGeom>
          <a:solidFill>
            <a:srgbClr val="00B0F0"/>
          </a:solidFill>
          <a:ln>
            <a:noFill/>
          </a:ln>
          <a:effectLst/>
          <a:extLst/>
        </p:spPr>
        <p:txBody>
          <a:bodyPr wrap="none">
            <a:spAutoFit/>
          </a:bodyPr>
          <a:lstStyle/>
          <a:p>
            <a:pPr>
              <a:defRPr/>
            </a:pPr>
            <a:r>
              <a:rPr kumimoji="0" lang="ja-JP" altLang="en-US" sz="2000" dirty="0" smtClean="0">
                <a:solidFill>
                  <a:schemeClr val="bg1"/>
                </a:solidFill>
                <a:latin typeface="Times New Roman" pitchFamily="18" charset="0"/>
              </a:rPr>
              <a:t>大堀川昭和橋下</a:t>
            </a:r>
            <a:r>
              <a:rPr kumimoji="0" lang="en-US" altLang="ja-JP" sz="2000" dirty="0" smtClean="0">
                <a:solidFill>
                  <a:schemeClr val="bg1"/>
                </a:solidFill>
                <a:latin typeface="Times New Roman" pitchFamily="18" charset="0"/>
              </a:rPr>
              <a:t>(St3)</a:t>
            </a:r>
            <a:r>
              <a:rPr kumimoji="0" lang="ja-JP" altLang="en-US" sz="2000" dirty="0" smtClean="0">
                <a:solidFill>
                  <a:schemeClr val="bg1"/>
                </a:solidFill>
                <a:latin typeface="Times New Roman" pitchFamily="18" charset="0"/>
              </a:rPr>
              <a:t>の河川水中の溶存態放射性セシウムとヨウ素の経時変化</a:t>
            </a:r>
            <a:endParaRPr kumimoji="0" lang="en-US" altLang="ja-JP" sz="2000" dirty="0">
              <a:solidFill>
                <a:schemeClr val="bg1"/>
              </a:solidFill>
              <a:latin typeface="Times New Roman" pitchFamily="18" charset="0"/>
            </a:endParaRPr>
          </a:p>
        </p:txBody>
      </p:sp>
      <p:graphicFrame>
        <p:nvGraphicFramePr>
          <p:cNvPr id="5" name="グラフ 4"/>
          <p:cNvGraphicFramePr>
            <a:graphicFrameLocks/>
          </p:cNvGraphicFramePr>
          <p:nvPr>
            <p:extLst>
              <p:ext uri="{D42A27DB-BD31-4B8C-83A1-F6EECF244321}">
                <p14:modId xmlns:p14="http://schemas.microsoft.com/office/powerpoint/2010/main" val="3394649771"/>
              </p:ext>
            </p:extLst>
          </p:nvPr>
        </p:nvGraphicFramePr>
        <p:xfrm>
          <a:off x="-1" y="904022"/>
          <a:ext cx="5566611" cy="3950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740441159"/>
              </p:ext>
            </p:extLst>
          </p:nvPr>
        </p:nvGraphicFramePr>
        <p:xfrm>
          <a:off x="5355078" y="881738"/>
          <a:ext cx="3788922" cy="346698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111131" y="5008233"/>
            <a:ext cx="8777688" cy="1200329"/>
          </a:xfrm>
          <a:prstGeom prst="rect">
            <a:avLst/>
          </a:prstGeom>
        </p:spPr>
        <p:txBody>
          <a:bodyPr wrap="square">
            <a:spAutoFit/>
          </a:bodyPr>
          <a:lstStyle/>
          <a:p>
            <a:pPr marL="514350" indent="-514350">
              <a:buFont typeface="+mj-lt"/>
              <a:buAutoNum type="arabicPeriod"/>
            </a:pPr>
            <a:r>
              <a:rPr lang="ja-JP" altLang="en-US" dirty="0"/>
              <a:t>河川水の溶存態</a:t>
            </a:r>
            <a:r>
              <a:rPr lang="ja-JP" altLang="en-US" dirty="0" smtClean="0"/>
              <a:t>中</a:t>
            </a:r>
            <a:r>
              <a:rPr lang="ja-JP" altLang="en-US" dirty="0"/>
              <a:t>（</a:t>
            </a:r>
            <a:r>
              <a:rPr lang="en-US" altLang="ja-JP" dirty="0"/>
              <a:t>0.2 </a:t>
            </a:r>
            <a:r>
              <a:rPr lang="en-US" altLang="ja-JP" dirty="0">
                <a:latin typeface="Symbol" panose="05050102010706020507" pitchFamily="18" charset="2"/>
              </a:rPr>
              <a:t>m</a:t>
            </a:r>
            <a:r>
              <a:rPr lang="en-US" altLang="ja-JP" dirty="0"/>
              <a:t>m</a:t>
            </a:r>
            <a:r>
              <a:rPr lang="ja-JP" altLang="en-US" dirty="0"/>
              <a:t>以下）の放射性ヨウ素</a:t>
            </a:r>
            <a:r>
              <a:rPr lang="en-US" altLang="ja-JP" dirty="0"/>
              <a:t>129</a:t>
            </a:r>
            <a:r>
              <a:rPr lang="ja-JP" altLang="en-US" dirty="0"/>
              <a:t>の濃度を定量して、放射性セシウムとの比較を行った。</a:t>
            </a:r>
            <a:endParaRPr lang="en-US" altLang="ja-JP" dirty="0"/>
          </a:p>
          <a:p>
            <a:pPr marL="514350" indent="-514350">
              <a:buFont typeface="+mj-lt"/>
              <a:buAutoNum type="arabicPeriod"/>
            </a:pPr>
            <a:r>
              <a:rPr lang="ja-JP" altLang="en-US" dirty="0" smtClean="0"/>
              <a:t>昭和橋（</a:t>
            </a:r>
            <a:r>
              <a:rPr lang="en-US" altLang="ja-JP" dirty="0" smtClean="0"/>
              <a:t>St3</a:t>
            </a:r>
            <a:r>
              <a:rPr lang="ja-JP" altLang="en-US" dirty="0" smtClean="0"/>
              <a:t>）のおける経時変化において放射性セシウムとヨウ素</a:t>
            </a:r>
            <a:r>
              <a:rPr lang="en-US" altLang="ja-JP" dirty="0" smtClean="0"/>
              <a:t>129</a:t>
            </a:r>
            <a:r>
              <a:rPr lang="ja-JP" altLang="en-US" dirty="0" smtClean="0"/>
              <a:t>の経時変動は同期した変化を示した。</a:t>
            </a:r>
            <a:endParaRPr lang="en-US" altLang="ja-JP" dirty="0" smtClean="0"/>
          </a:p>
        </p:txBody>
      </p:sp>
      <p:sp>
        <p:nvSpPr>
          <p:cNvPr id="2" name="テキスト ボックス 1"/>
          <p:cNvSpPr txBox="1"/>
          <p:nvPr/>
        </p:nvSpPr>
        <p:spPr>
          <a:xfrm>
            <a:off x="7896225" y="1046919"/>
            <a:ext cx="667170" cy="276999"/>
          </a:xfrm>
          <a:prstGeom prst="rect">
            <a:avLst/>
          </a:prstGeom>
          <a:noFill/>
        </p:spPr>
        <p:txBody>
          <a:bodyPr wrap="none" rtlCol="0">
            <a:spAutoFit/>
          </a:bodyPr>
          <a:lstStyle/>
          <a:p>
            <a:r>
              <a:rPr kumimoji="1" lang="en-US" altLang="ja-JP" sz="1200" dirty="0" smtClean="0"/>
              <a:t>r=0.643</a:t>
            </a:r>
            <a:endParaRPr kumimoji="1" lang="ja-JP" altLang="en-US" sz="1200" dirty="0"/>
          </a:p>
        </p:txBody>
      </p:sp>
      <p:cxnSp>
        <p:nvCxnSpPr>
          <p:cNvPr id="8" name="直線コネクタ 7"/>
          <p:cNvCxnSpPr/>
          <p:nvPr/>
        </p:nvCxnSpPr>
        <p:spPr>
          <a:xfrm flipV="1">
            <a:off x="6305550" y="1000125"/>
            <a:ext cx="2476500" cy="260985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960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80"/>
          <p:cNvSpPr>
            <a:spLocks noChangeArrowheads="1"/>
          </p:cNvSpPr>
          <p:nvPr/>
        </p:nvSpPr>
        <p:spPr bwMode="auto">
          <a:xfrm>
            <a:off x="829106" y="118285"/>
            <a:ext cx="7414209" cy="400110"/>
          </a:xfrm>
          <a:prstGeom prst="rect">
            <a:avLst/>
          </a:prstGeom>
          <a:solidFill>
            <a:srgbClr val="00B0F0"/>
          </a:solidFill>
          <a:ln>
            <a:noFill/>
          </a:ln>
          <a:effectLst/>
          <a:extLst/>
        </p:spPr>
        <p:txBody>
          <a:bodyPr wrap="none">
            <a:spAutoFit/>
          </a:bodyPr>
          <a:lstStyle/>
          <a:p>
            <a:pPr>
              <a:defRPr/>
            </a:pPr>
            <a:r>
              <a:rPr kumimoji="0" lang="ja-JP" altLang="en-US" sz="2000" b="1" dirty="0" smtClean="0">
                <a:solidFill>
                  <a:schemeClr val="bg1"/>
                </a:solidFill>
                <a:effectLst>
                  <a:outerShdw blurRad="38100" dist="38100" dir="2700000" algn="tl">
                    <a:srgbClr val="000000"/>
                  </a:outerShdw>
                </a:effectLst>
                <a:latin typeface="Times New Roman" pitchFamily="18" charset="0"/>
              </a:rPr>
              <a:t>大堀川</a:t>
            </a:r>
            <a:r>
              <a:rPr kumimoji="0" lang="ja-JP" altLang="en-US" sz="2000" b="1" dirty="0">
                <a:solidFill>
                  <a:schemeClr val="bg1"/>
                </a:solidFill>
                <a:effectLst>
                  <a:outerShdw blurRad="38100" dist="38100" dir="2700000" algn="tl">
                    <a:srgbClr val="000000"/>
                  </a:outerShdw>
                </a:effectLst>
                <a:latin typeface="Times New Roman" pitchFamily="18" charset="0"/>
              </a:rPr>
              <a:t>流域</a:t>
            </a:r>
            <a:r>
              <a:rPr kumimoji="0" lang="ja-JP" altLang="en-US" sz="2000" b="1" dirty="0" smtClean="0">
                <a:solidFill>
                  <a:schemeClr val="bg1"/>
                </a:solidFill>
                <a:effectLst>
                  <a:outerShdw blurRad="38100" dist="38100" dir="2700000" algn="tl">
                    <a:srgbClr val="000000"/>
                  </a:outerShdw>
                </a:effectLst>
                <a:latin typeface="Times New Roman" pitchFamily="18" charset="0"/>
              </a:rPr>
              <a:t>の河川水中の溶存態の放射性セシウムとヨウ素の変化</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graphicFrame>
        <p:nvGraphicFramePr>
          <p:cNvPr id="3" name="グラフ 2"/>
          <p:cNvGraphicFramePr>
            <a:graphicFrameLocks/>
          </p:cNvGraphicFramePr>
          <p:nvPr>
            <p:extLst>
              <p:ext uri="{D42A27DB-BD31-4B8C-83A1-F6EECF244321}">
                <p14:modId xmlns:p14="http://schemas.microsoft.com/office/powerpoint/2010/main" val="3482492534"/>
              </p:ext>
            </p:extLst>
          </p:nvPr>
        </p:nvGraphicFramePr>
        <p:xfrm>
          <a:off x="104503" y="940619"/>
          <a:ext cx="4291675" cy="30130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a:graphicFrameLocks/>
          </p:cNvGraphicFramePr>
          <p:nvPr>
            <p:extLst>
              <p:ext uri="{D42A27DB-BD31-4B8C-83A1-F6EECF244321}">
                <p14:modId xmlns:p14="http://schemas.microsoft.com/office/powerpoint/2010/main" val="346293100"/>
              </p:ext>
            </p:extLst>
          </p:nvPr>
        </p:nvGraphicFramePr>
        <p:xfrm>
          <a:off x="-5790" y="3844778"/>
          <a:ext cx="4468397" cy="3013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1138075356"/>
              </p:ext>
            </p:extLst>
          </p:nvPr>
        </p:nvGraphicFramePr>
        <p:xfrm>
          <a:off x="4884779" y="1754519"/>
          <a:ext cx="3510004" cy="3302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表 5"/>
          <p:cNvGraphicFramePr>
            <a:graphicFrameLocks noGrp="1"/>
          </p:cNvGraphicFramePr>
          <p:nvPr>
            <p:extLst>
              <p:ext uri="{D42A27DB-BD31-4B8C-83A1-F6EECF244321}">
                <p14:modId xmlns:p14="http://schemas.microsoft.com/office/powerpoint/2010/main" val="910054183"/>
              </p:ext>
            </p:extLst>
          </p:nvPr>
        </p:nvGraphicFramePr>
        <p:xfrm>
          <a:off x="4768929" y="5026505"/>
          <a:ext cx="3753846" cy="703848"/>
        </p:xfrm>
        <a:graphic>
          <a:graphicData uri="http://schemas.openxmlformats.org/drawingml/2006/table">
            <a:tbl>
              <a:tblPr>
                <a:tableStyleId>{5C22544A-7EE6-4342-B048-85BDC9FD1C3A}</a:tableStyleId>
              </a:tblPr>
              <a:tblGrid>
                <a:gridCol w="938462"/>
                <a:gridCol w="703846"/>
                <a:gridCol w="703846"/>
                <a:gridCol w="703846"/>
                <a:gridCol w="703846"/>
              </a:tblGrid>
              <a:tr h="234616">
                <a:tc>
                  <a:txBody>
                    <a:bodyPr/>
                    <a:lstStyle/>
                    <a:p>
                      <a:pPr algn="ctr" fontAlgn="ctr"/>
                      <a:r>
                        <a:rPr lang="ja-JP" altLang="en-US" sz="1100" u="none" strike="noStrike" dirty="0">
                          <a:effectLst/>
                        </a:rPr>
                        <a:t>　</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c gridSpan="2">
                  <a:txBody>
                    <a:bodyPr/>
                    <a:lstStyle/>
                    <a:p>
                      <a:pPr algn="ctr" fontAlgn="ctr"/>
                      <a:r>
                        <a:rPr lang="en-US" sz="1100" u="none" strike="noStrike" baseline="30000" dirty="0" smtClean="0">
                          <a:effectLst/>
                        </a:rPr>
                        <a:t>137</a:t>
                      </a:r>
                      <a:r>
                        <a:rPr lang="en-US" sz="1100" u="none" strike="noStrike" dirty="0" smtClean="0">
                          <a:effectLst/>
                        </a:rPr>
                        <a:t>Cs</a:t>
                      </a:r>
                      <a:r>
                        <a:rPr lang="ja-JP" altLang="en-US" sz="1100" u="none" strike="noStrike" baseline="0" dirty="0" smtClean="0">
                          <a:effectLst/>
                        </a:rPr>
                        <a:t> </a:t>
                      </a:r>
                      <a:r>
                        <a:rPr lang="en-US" altLang="ja-JP" sz="1100" u="none" strike="noStrike" baseline="0" dirty="0" smtClean="0">
                          <a:effectLst/>
                        </a:rPr>
                        <a:t>(</a:t>
                      </a:r>
                      <a:r>
                        <a:rPr lang="en-US" altLang="ja-JP" sz="1100" u="none" strike="noStrike" baseline="0" dirty="0" err="1" smtClean="0">
                          <a:effectLst/>
                        </a:rPr>
                        <a:t>mBq</a:t>
                      </a:r>
                      <a:r>
                        <a:rPr lang="en-US" altLang="ja-JP" sz="1100" u="none" strike="noStrike" baseline="0" dirty="0" smtClean="0">
                          <a:effectLst/>
                        </a:rPr>
                        <a:t>/kg)</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c hMerge="1">
                  <a:txBody>
                    <a:bodyPr/>
                    <a:lstStyle/>
                    <a:p>
                      <a:endParaRPr kumimoji="1" lang="ja-JP" altLang="en-US"/>
                    </a:p>
                  </a:txBody>
                  <a:tcPr/>
                </a:tc>
                <a:tc gridSpan="2">
                  <a:txBody>
                    <a:bodyPr/>
                    <a:lstStyle/>
                    <a:p>
                      <a:pPr algn="ctr" fontAlgn="ctr"/>
                      <a:r>
                        <a:rPr lang="en-US" sz="1100" u="none" strike="noStrike" baseline="30000" dirty="0" smtClean="0">
                          <a:effectLst/>
                        </a:rPr>
                        <a:t>129</a:t>
                      </a:r>
                      <a:r>
                        <a:rPr lang="en-US" sz="1100" u="none" strike="noStrike" dirty="0" smtClean="0">
                          <a:effectLst/>
                        </a:rPr>
                        <a:t>I (</a:t>
                      </a:r>
                      <a:r>
                        <a:rPr lang="en-US" sz="1100" u="none" strike="noStrike" dirty="0" err="1" smtClean="0">
                          <a:effectLst/>
                          <a:latin typeface="Symbol" panose="05050102010706020507" pitchFamily="18" charset="2"/>
                        </a:rPr>
                        <a:t>m</a:t>
                      </a:r>
                      <a:r>
                        <a:rPr lang="en-US" sz="1100" u="none" strike="noStrike" dirty="0" err="1" smtClean="0">
                          <a:effectLst/>
                        </a:rPr>
                        <a:t>Bq</a:t>
                      </a:r>
                      <a:r>
                        <a:rPr lang="en-US" sz="1100" u="none" strike="noStrike" dirty="0" smtClean="0">
                          <a:effectLst/>
                        </a:rPr>
                        <a:t>/kg)</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c hMerge="1">
                  <a:txBody>
                    <a:bodyPr/>
                    <a:lstStyle/>
                    <a:p>
                      <a:endParaRPr kumimoji="1" lang="ja-JP" altLang="en-US"/>
                    </a:p>
                  </a:txBody>
                  <a:tcPr/>
                </a:tc>
              </a:tr>
              <a:tr h="234616">
                <a:tc>
                  <a:txBody>
                    <a:bodyPr/>
                    <a:lstStyle/>
                    <a:p>
                      <a:pPr algn="ctr" fontAlgn="ctr"/>
                      <a:r>
                        <a:rPr lang="ja-JP" altLang="en-US" sz="1100" u="none" strike="noStrike" dirty="0">
                          <a:effectLst/>
                        </a:rPr>
                        <a:t>地金堀</a:t>
                      </a:r>
                      <a:endParaRPr lang="ja-JP" altLang="en-US"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a:effectLst/>
                        </a:rPr>
                        <a:t>154.03 </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dirty="0" smtClean="0">
                          <a:effectLst/>
                        </a:rPr>
                        <a:t>±10.61 </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a:effectLst/>
                        </a:rPr>
                        <a:t>0.109 </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dirty="0" smtClean="0">
                          <a:effectLst/>
                        </a:rPr>
                        <a:t>±0.002 </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r>
              <a:tr h="234616">
                <a:tc>
                  <a:txBody>
                    <a:bodyPr/>
                    <a:lstStyle/>
                    <a:p>
                      <a:pPr algn="ctr" fontAlgn="ctr"/>
                      <a:r>
                        <a:rPr lang="ja-JP" altLang="en-US" sz="1100" u="none" strike="noStrike">
                          <a:effectLst/>
                        </a:rPr>
                        <a:t>利根水</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a:effectLst/>
                        </a:rPr>
                        <a:t>&lt; 30</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ja-JP" altLang="en-US" sz="1100" u="none" strike="noStrike">
                          <a:effectLst/>
                        </a:rPr>
                        <a:t>　</a:t>
                      </a:r>
                      <a:endParaRPr lang="ja-JP" altLang="en-US"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a:effectLst/>
                        </a:rPr>
                        <a:t>0.039 </a:t>
                      </a:r>
                      <a:endParaRPr lang="en-US" altLang="ja-JP" sz="1100" b="0" i="0" u="none" strike="noStrike">
                        <a:effectLst/>
                        <a:latin typeface="ＭＳ Ｐゴシック" panose="020B0600070205080204" pitchFamily="50" charset="-128"/>
                        <a:ea typeface="ＭＳ Ｐゴシック" panose="020B0600070205080204" pitchFamily="50" charset="-128"/>
                      </a:endParaRPr>
                    </a:p>
                  </a:txBody>
                  <a:tcPr marL="9776" marR="9776" marT="9776" marB="0" anchor="ctr"/>
                </a:tc>
                <a:tc>
                  <a:txBody>
                    <a:bodyPr/>
                    <a:lstStyle/>
                    <a:p>
                      <a:pPr algn="ctr" fontAlgn="ctr"/>
                      <a:r>
                        <a:rPr lang="en-US" altLang="ja-JP" sz="1100" u="none" strike="noStrike" dirty="0" smtClean="0">
                          <a:effectLst/>
                        </a:rPr>
                        <a:t>±0.001 </a:t>
                      </a:r>
                      <a:endParaRPr lang="en-US" altLang="ja-JP" sz="1100" b="0" i="0" u="none" strike="noStrike" dirty="0">
                        <a:effectLst/>
                        <a:latin typeface="ＭＳ Ｐゴシック" panose="020B0600070205080204" pitchFamily="50" charset="-128"/>
                        <a:ea typeface="ＭＳ Ｐゴシック" panose="020B0600070205080204" pitchFamily="50" charset="-128"/>
                      </a:endParaRPr>
                    </a:p>
                  </a:txBody>
                  <a:tcPr marL="9776" marR="9776" marT="9776" marB="0" anchor="ctr"/>
                </a:tc>
              </a:tr>
            </a:tbl>
          </a:graphicData>
        </a:graphic>
      </p:graphicFrame>
      <p:sp>
        <p:nvSpPr>
          <p:cNvPr id="7" name="正方形/長方形 6"/>
          <p:cNvSpPr/>
          <p:nvPr/>
        </p:nvSpPr>
        <p:spPr>
          <a:xfrm>
            <a:off x="4466072" y="5796316"/>
            <a:ext cx="4572000" cy="954107"/>
          </a:xfrm>
          <a:prstGeom prst="rect">
            <a:avLst/>
          </a:prstGeom>
        </p:spPr>
        <p:txBody>
          <a:bodyPr>
            <a:spAutoFit/>
          </a:bodyPr>
          <a:lstStyle/>
          <a:p>
            <a:r>
              <a:rPr lang="ja-JP" altLang="en-US" sz="1400" dirty="0" smtClean="0"/>
              <a:t>上流から下流への６地点における濃度変化も３度の調査で調査ごとに良い同期を示した。利根水が流入する北千葉導水注入地点の上流と下流での大きな変化及び支流の地金掘の合流地点の上流と下流での変化が一致している。</a:t>
            </a:r>
            <a:endParaRPr lang="en-US" altLang="ja-JP" sz="1400" dirty="0" smtClean="0"/>
          </a:p>
        </p:txBody>
      </p:sp>
      <p:sp>
        <p:nvSpPr>
          <p:cNvPr id="8" name="テキスト ボックス 7"/>
          <p:cNvSpPr txBox="1"/>
          <p:nvPr/>
        </p:nvSpPr>
        <p:spPr>
          <a:xfrm>
            <a:off x="2066851" y="1599047"/>
            <a:ext cx="1053494" cy="307777"/>
          </a:xfrm>
          <a:prstGeom prst="rect">
            <a:avLst/>
          </a:prstGeom>
          <a:noFill/>
        </p:spPr>
        <p:txBody>
          <a:bodyPr wrap="none" rtlCol="0">
            <a:spAutoFit/>
          </a:bodyPr>
          <a:lstStyle/>
          <a:p>
            <a:r>
              <a:rPr kumimoji="1" lang="en-US" altLang="ja-JP" sz="1400" dirty="0" smtClean="0">
                <a:solidFill>
                  <a:srgbClr val="002060"/>
                </a:solidFill>
              </a:rPr>
              <a:t>2012/04/11</a:t>
            </a:r>
            <a:endParaRPr kumimoji="1" lang="ja-JP" altLang="en-US" sz="1400" dirty="0">
              <a:solidFill>
                <a:srgbClr val="002060"/>
              </a:solidFill>
            </a:endParaRPr>
          </a:p>
        </p:txBody>
      </p:sp>
      <p:sp>
        <p:nvSpPr>
          <p:cNvPr id="9" name="テキスト ボックス 8"/>
          <p:cNvSpPr txBox="1"/>
          <p:nvPr/>
        </p:nvSpPr>
        <p:spPr>
          <a:xfrm>
            <a:off x="2985940" y="2259310"/>
            <a:ext cx="1053494" cy="307777"/>
          </a:xfrm>
          <a:prstGeom prst="rect">
            <a:avLst/>
          </a:prstGeom>
          <a:noFill/>
        </p:spPr>
        <p:txBody>
          <a:bodyPr wrap="none" rtlCol="0">
            <a:spAutoFit/>
          </a:bodyPr>
          <a:lstStyle/>
          <a:p>
            <a:r>
              <a:rPr kumimoji="1" lang="en-US" altLang="ja-JP" sz="1400" dirty="0" smtClean="0">
                <a:solidFill>
                  <a:srgbClr val="C00000"/>
                </a:solidFill>
              </a:rPr>
              <a:t>2012/10/31</a:t>
            </a:r>
            <a:endParaRPr kumimoji="1" lang="ja-JP" altLang="en-US" sz="1400" dirty="0">
              <a:solidFill>
                <a:srgbClr val="C00000"/>
              </a:solidFill>
            </a:endParaRPr>
          </a:p>
        </p:txBody>
      </p:sp>
      <p:sp>
        <p:nvSpPr>
          <p:cNvPr id="10" name="テキスト ボックス 9"/>
          <p:cNvSpPr txBox="1"/>
          <p:nvPr/>
        </p:nvSpPr>
        <p:spPr>
          <a:xfrm>
            <a:off x="1013357" y="2413199"/>
            <a:ext cx="1053494" cy="307777"/>
          </a:xfrm>
          <a:prstGeom prst="rect">
            <a:avLst/>
          </a:prstGeom>
          <a:noFill/>
        </p:spPr>
        <p:txBody>
          <a:bodyPr wrap="none" rtlCol="0">
            <a:spAutoFit/>
          </a:bodyPr>
          <a:lstStyle/>
          <a:p>
            <a:r>
              <a:rPr kumimoji="1" lang="en-US" altLang="ja-JP" sz="1400" dirty="0" smtClean="0">
                <a:solidFill>
                  <a:schemeClr val="accent3">
                    <a:lumMod val="75000"/>
                  </a:schemeClr>
                </a:solidFill>
              </a:rPr>
              <a:t>2013/04/30</a:t>
            </a:r>
            <a:endParaRPr kumimoji="1" lang="ja-JP" altLang="en-US" sz="1400" dirty="0">
              <a:solidFill>
                <a:schemeClr val="accent3">
                  <a:lumMod val="75000"/>
                </a:schemeClr>
              </a:solidFill>
            </a:endParaRPr>
          </a:p>
        </p:txBody>
      </p:sp>
      <p:cxnSp>
        <p:nvCxnSpPr>
          <p:cNvPr id="11" name="直線矢印コネクタ 10"/>
          <p:cNvCxnSpPr/>
          <p:nvPr/>
        </p:nvCxnSpPr>
        <p:spPr>
          <a:xfrm>
            <a:off x="3097711" y="1432302"/>
            <a:ext cx="0" cy="36167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977740" y="1411983"/>
            <a:ext cx="0" cy="3819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56537" y="1104199"/>
            <a:ext cx="1082348" cy="307777"/>
          </a:xfrm>
          <a:prstGeom prst="rect">
            <a:avLst/>
          </a:prstGeom>
          <a:noFill/>
        </p:spPr>
        <p:txBody>
          <a:bodyPr wrap="none" rtlCol="0">
            <a:spAutoFit/>
          </a:bodyPr>
          <a:lstStyle/>
          <a:p>
            <a:r>
              <a:rPr lang="ja-JP" altLang="en-US" sz="1400" b="1" dirty="0"/>
              <a:t>利</a:t>
            </a:r>
            <a:r>
              <a:rPr lang="ja-JP" altLang="en-US" sz="1400" b="1" dirty="0" smtClean="0"/>
              <a:t>根水流入</a:t>
            </a:r>
            <a:endParaRPr kumimoji="1" lang="ja-JP" altLang="en-US" sz="1400" b="1" dirty="0"/>
          </a:p>
        </p:txBody>
      </p:sp>
      <p:sp>
        <p:nvSpPr>
          <p:cNvPr id="14" name="テキスト ボックス 13"/>
          <p:cNvSpPr txBox="1"/>
          <p:nvPr/>
        </p:nvSpPr>
        <p:spPr>
          <a:xfrm>
            <a:off x="1548777" y="1104206"/>
            <a:ext cx="857927" cy="307777"/>
          </a:xfrm>
          <a:prstGeom prst="rect">
            <a:avLst/>
          </a:prstGeom>
          <a:noFill/>
        </p:spPr>
        <p:txBody>
          <a:bodyPr wrap="none" rtlCol="0">
            <a:spAutoFit/>
          </a:bodyPr>
          <a:lstStyle/>
          <a:p>
            <a:r>
              <a:rPr lang="ja-JP" altLang="en-US" sz="1400" b="1" dirty="0" smtClean="0"/>
              <a:t>地金掘り</a:t>
            </a:r>
            <a:endParaRPr kumimoji="1" lang="ja-JP" altLang="en-US" sz="1400" b="1" dirty="0"/>
          </a:p>
        </p:txBody>
      </p:sp>
      <p:sp>
        <p:nvSpPr>
          <p:cNvPr id="15" name="テキスト ボックス 14"/>
          <p:cNvSpPr txBox="1"/>
          <p:nvPr/>
        </p:nvSpPr>
        <p:spPr>
          <a:xfrm>
            <a:off x="880428" y="1131981"/>
            <a:ext cx="681597" cy="400110"/>
          </a:xfrm>
          <a:prstGeom prst="rect">
            <a:avLst/>
          </a:prstGeom>
          <a:noFill/>
        </p:spPr>
        <p:txBody>
          <a:bodyPr wrap="none" rtlCol="0">
            <a:spAutoFit/>
          </a:bodyPr>
          <a:lstStyle/>
          <a:p>
            <a:r>
              <a:rPr kumimoji="1" lang="en-US" altLang="ja-JP" sz="2000" baseline="30000" dirty="0" smtClean="0"/>
              <a:t>137</a:t>
            </a:r>
            <a:r>
              <a:rPr kumimoji="1" lang="en-US" altLang="ja-JP" sz="2000" dirty="0" smtClean="0"/>
              <a:t>Cs</a:t>
            </a:r>
            <a:endParaRPr kumimoji="1" lang="ja-JP" altLang="en-US" sz="2000" dirty="0"/>
          </a:p>
        </p:txBody>
      </p:sp>
      <p:sp>
        <p:nvSpPr>
          <p:cNvPr id="18" name="テキスト ボックス 17"/>
          <p:cNvSpPr txBox="1"/>
          <p:nvPr/>
        </p:nvSpPr>
        <p:spPr>
          <a:xfrm>
            <a:off x="873801" y="4011682"/>
            <a:ext cx="508473" cy="400110"/>
          </a:xfrm>
          <a:prstGeom prst="rect">
            <a:avLst/>
          </a:prstGeom>
          <a:noFill/>
        </p:spPr>
        <p:txBody>
          <a:bodyPr wrap="none" rtlCol="0">
            <a:spAutoFit/>
          </a:bodyPr>
          <a:lstStyle/>
          <a:p>
            <a:r>
              <a:rPr kumimoji="1" lang="en-US" altLang="ja-JP" sz="2000" baseline="30000" dirty="0" smtClean="0"/>
              <a:t>129</a:t>
            </a:r>
            <a:r>
              <a:rPr kumimoji="1" lang="en-US" altLang="ja-JP" sz="2000" dirty="0" smtClean="0"/>
              <a:t>I</a:t>
            </a:r>
            <a:endParaRPr kumimoji="1" lang="ja-JP" altLang="en-US" sz="2000" dirty="0"/>
          </a:p>
        </p:txBody>
      </p:sp>
      <p:sp>
        <p:nvSpPr>
          <p:cNvPr id="19" name="テキスト ボックス 18"/>
          <p:cNvSpPr txBox="1"/>
          <p:nvPr/>
        </p:nvSpPr>
        <p:spPr>
          <a:xfrm>
            <a:off x="1460273" y="5796316"/>
            <a:ext cx="1053494" cy="307777"/>
          </a:xfrm>
          <a:prstGeom prst="rect">
            <a:avLst/>
          </a:prstGeom>
          <a:noFill/>
        </p:spPr>
        <p:txBody>
          <a:bodyPr wrap="none" rtlCol="0">
            <a:spAutoFit/>
          </a:bodyPr>
          <a:lstStyle/>
          <a:p>
            <a:r>
              <a:rPr kumimoji="1" lang="en-US" altLang="ja-JP" sz="1400" dirty="0" smtClean="0">
                <a:solidFill>
                  <a:srgbClr val="002060"/>
                </a:solidFill>
              </a:rPr>
              <a:t>2012/04/11</a:t>
            </a:r>
            <a:endParaRPr kumimoji="1" lang="ja-JP" altLang="en-US" sz="1400" dirty="0">
              <a:solidFill>
                <a:srgbClr val="002060"/>
              </a:solidFill>
            </a:endParaRPr>
          </a:p>
        </p:txBody>
      </p:sp>
      <p:sp>
        <p:nvSpPr>
          <p:cNvPr id="20" name="テキスト ボックス 19"/>
          <p:cNvSpPr txBox="1"/>
          <p:nvPr/>
        </p:nvSpPr>
        <p:spPr>
          <a:xfrm>
            <a:off x="1987020" y="4795897"/>
            <a:ext cx="1053494" cy="307777"/>
          </a:xfrm>
          <a:prstGeom prst="rect">
            <a:avLst/>
          </a:prstGeom>
          <a:noFill/>
        </p:spPr>
        <p:txBody>
          <a:bodyPr wrap="none" rtlCol="0">
            <a:spAutoFit/>
          </a:bodyPr>
          <a:lstStyle/>
          <a:p>
            <a:r>
              <a:rPr kumimoji="1" lang="en-US" altLang="ja-JP" sz="1400" dirty="0" smtClean="0">
                <a:solidFill>
                  <a:srgbClr val="C00000"/>
                </a:solidFill>
              </a:rPr>
              <a:t>2012/10/31</a:t>
            </a:r>
            <a:endParaRPr kumimoji="1" lang="ja-JP" altLang="en-US" sz="1400" dirty="0">
              <a:solidFill>
                <a:srgbClr val="C00000"/>
              </a:solidFill>
            </a:endParaRPr>
          </a:p>
        </p:txBody>
      </p:sp>
      <p:sp>
        <p:nvSpPr>
          <p:cNvPr id="21" name="テキスト ボックス 20"/>
          <p:cNvSpPr txBox="1"/>
          <p:nvPr/>
        </p:nvSpPr>
        <p:spPr>
          <a:xfrm>
            <a:off x="3131838" y="5103674"/>
            <a:ext cx="1053494" cy="307777"/>
          </a:xfrm>
          <a:prstGeom prst="rect">
            <a:avLst/>
          </a:prstGeom>
          <a:noFill/>
        </p:spPr>
        <p:txBody>
          <a:bodyPr wrap="none" rtlCol="0">
            <a:spAutoFit/>
          </a:bodyPr>
          <a:lstStyle/>
          <a:p>
            <a:r>
              <a:rPr kumimoji="1" lang="en-US" altLang="ja-JP" sz="1400" dirty="0" smtClean="0">
                <a:solidFill>
                  <a:schemeClr val="accent3">
                    <a:lumMod val="75000"/>
                  </a:schemeClr>
                </a:solidFill>
              </a:rPr>
              <a:t>2013/04/30</a:t>
            </a:r>
            <a:endParaRPr kumimoji="1" lang="ja-JP" altLang="en-US" sz="1400" dirty="0">
              <a:solidFill>
                <a:schemeClr val="accent3">
                  <a:lumMod val="75000"/>
                </a:schemeClr>
              </a:solidFill>
            </a:endParaRPr>
          </a:p>
        </p:txBody>
      </p:sp>
      <p:cxnSp>
        <p:nvCxnSpPr>
          <p:cNvPr id="22" name="直線矢印コネクタ 21"/>
          <p:cNvCxnSpPr/>
          <p:nvPr/>
        </p:nvCxnSpPr>
        <p:spPr>
          <a:xfrm>
            <a:off x="3106991" y="4407412"/>
            <a:ext cx="0" cy="36167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987020" y="4387093"/>
            <a:ext cx="0" cy="3819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565817" y="4079309"/>
            <a:ext cx="1082348" cy="307777"/>
          </a:xfrm>
          <a:prstGeom prst="rect">
            <a:avLst/>
          </a:prstGeom>
          <a:noFill/>
        </p:spPr>
        <p:txBody>
          <a:bodyPr wrap="none" rtlCol="0">
            <a:spAutoFit/>
          </a:bodyPr>
          <a:lstStyle/>
          <a:p>
            <a:r>
              <a:rPr lang="ja-JP" altLang="en-US" sz="1400" b="1" dirty="0"/>
              <a:t>利</a:t>
            </a:r>
            <a:r>
              <a:rPr lang="ja-JP" altLang="en-US" sz="1400" b="1" dirty="0" smtClean="0"/>
              <a:t>根水流入</a:t>
            </a:r>
            <a:endParaRPr kumimoji="1" lang="ja-JP" altLang="en-US" sz="1400" b="1" dirty="0"/>
          </a:p>
        </p:txBody>
      </p:sp>
      <p:sp>
        <p:nvSpPr>
          <p:cNvPr id="25" name="テキスト ボックス 24"/>
          <p:cNvSpPr txBox="1"/>
          <p:nvPr/>
        </p:nvSpPr>
        <p:spPr>
          <a:xfrm>
            <a:off x="1558057" y="4079316"/>
            <a:ext cx="857927" cy="307777"/>
          </a:xfrm>
          <a:prstGeom prst="rect">
            <a:avLst/>
          </a:prstGeom>
          <a:noFill/>
        </p:spPr>
        <p:txBody>
          <a:bodyPr wrap="none" rtlCol="0">
            <a:spAutoFit/>
          </a:bodyPr>
          <a:lstStyle/>
          <a:p>
            <a:r>
              <a:rPr lang="ja-JP" altLang="en-US" sz="1400" b="1" dirty="0" smtClean="0"/>
              <a:t>地金掘り</a:t>
            </a:r>
            <a:endParaRPr kumimoji="1" lang="ja-JP" altLang="en-US" sz="1400" b="1" dirty="0"/>
          </a:p>
        </p:txBody>
      </p:sp>
      <p:grpSp>
        <p:nvGrpSpPr>
          <p:cNvPr id="26" name="グループ化 25"/>
          <p:cNvGrpSpPr/>
          <p:nvPr/>
        </p:nvGrpSpPr>
        <p:grpSpPr>
          <a:xfrm>
            <a:off x="5474568" y="836656"/>
            <a:ext cx="2868179" cy="842862"/>
            <a:chOff x="1562986" y="3615070"/>
            <a:chExt cx="6669281" cy="1959879"/>
          </a:xfrm>
        </p:grpSpPr>
        <p:sp>
          <p:nvSpPr>
            <p:cNvPr id="27" name="フリーフォーム 26"/>
            <p:cNvSpPr/>
            <p:nvPr/>
          </p:nvSpPr>
          <p:spPr>
            <a:xfrm>
              <a:off x="1562986" y="3615070"/>
              <a:ext cx="6669281" cy="1959879"/>
            </a:xfrm>
            <a:custGeom>
              <a:avLst/>
              <a:gdLst>
                <a:gd name="connsiteX0" fmla="*/ 0 w 6669281"/>
                <a:gd name="connsiteY0" fmla="*/ 0 h 1959879"/>
                <a:gd name="connsiteX1" fmla="*/ 159488 w 6669281"/>
                <a:gd name="connsiteY1" fmla="*/ 233916 h 1959879"/>
                <a:gd name="connsiteX2" fmla="*/ 116958 w 6669281"/>
                <a:gd name="connsiteY2" fmla="*/ 520995 h 1959879"/>
                <a:gd name="connsiteX3" fmla="*/ 180754 w 6669281"/>
                <a:gd name="connsiteY3" fmla="*/ 637953 h 1959879"/>
                <a:gd name="connsiteX4" fmla="*/ 202019 w 6669281"/>
                <a:gd name="connsiteY4" fmla="*/ 712381 h 1959879"/>
                <a:gd name="connsiteX5" fmla="*/ 223284 w 6669281"/>
                <a:gd name="connsiteY5" fmla="*/ 808074 h 1959879"/>
                <a:gd name="connsiteX6" fmla="*/ 287079 w 6669281"/>
                <a:gd name="connsiteY6" fmla="*/ 946297 h 1959879"/>
                <a:gd name="connsiteX7" fmla="*/ 393405 w 6669281"/>
                <a:gd name="connsiteY7" fmla="*/ 1286539 h 1959879"/>
                <a:gd name="connsiteX8" fmla="*/ 542261 w 6669281"/>
                <a:gd name="connsiteY8" fmla="*/ 1307804 h 1959879"/>
                <a:gd name="connsiteX9" fmla="*/ 797442 w 6669281"/>
                <a:gd name="connsiteY9" fmla="*/ 1350335 h 1959879"/>
                <a:gd name="connsiteX10" fmla="*/ 1105786 w 6669281"/>
                <a:gd name="connsiteY10" fmla="*/ 1403497 h 1959879"/>
                <a:gd name="connsiteX11" fmla="*/ 1275907 w 6669281"/>
                <a:gd name="connsiteY11" fmla="*/ 1254642 h 1959879"/>
                <a:gd name="connsiteX12" fmla="*/ 1424763 w 6669281"/>
                <a:gd name="connsiteY12" fmla="*/ 1084521 h 1959879"/>
                <a:gd name="connsiteX13" fmla="*/ 1616149 w 6669281"/>
                <a:gd name="connsiteY13" fmla="*/ 1041990 h 1959879"/>
                <a:gd name="connsiteX14" fmla="*/ 1828800 w 6669281"/>
                <a:gd name="connsiteY14" fmla="*/ 1095153 h 1959879"/>
                <a:gd name="connsiteX15" fmla="*/ 2009554 w 6669281"/>
                <a:gd name="connsiteY15" fmla="*/ 1148316 h 1959879"/>
                <a:gd name="connsiteX16" fmla="*/ 2200940 w 6669281"/>
                <a:gd name="connsiteY16" fmla="*/ 1084521 h 1959879"/>
                <a:gd name="connsiteX17" fmla="*/ 2434856 w 6669281"/>
                <a:gd name="connsiteY17" fmla="*/ 1041990 h 1959879"/>
                <a:gd name="connsiteX18" fmla="*/ 2743200 w 6669281"/>
                <a:gd name="connsiteY18" fmla="*/ 1105786 h 1959879"/>
                <a:gd name="connsiteX19" fmla="*/ 3104707 w 6669281"/>
                <a:gd name="connsiteY19" fmla="*/ 1127051 h 1959879"/>
                <a:gd name="connsiteX20" fmla="*/ 3391786 w 6669281"/>
                <a:gd name="connsiteY20" fmla="*/ 1148316 h 1959879"/>
                <a:gd name="connsiteX21" fmla="*/ 3657600 w 6669281"/>
                <a:gd name="connsiteY21" fmla="*/ 1190846 h 1959879"/>
                <a:gd name="connsiteX22" fmla="*/ 3912781 w 6669281"/>
                <a:gd name="connsiteY22" fmla="*/ 1286539 h 1959879"/>
                <a:gd name="connsiteX23" fmla="*/ 4189228 w 6669281"/>
                <a:gd name="connsiteY23" fmla="*/ 1339702 h 1959879"/>
                <a:gd name="connsiteX24" fmla="*/ 4391247 w 6669281"/>
                <a:gd name="connsiteY24" fmla="*/ 1275907 h 1959879"/>
                <a:gd name="connsiteX25" fmla="*/ 4603898 w 6669281"/>
                <a:gd name="connsiteY25" fmla="*/ 1095153 h 1959879"/>
                <a:gd name="connsiteX26" fmla="*/ 4869712 w 6669281"/>
                <a:gd name="connsiteY26" fmla="*/ 903767 h 1959879"/>
                <a:gd name="connsiteX27" fmla="*/ 5124893 w 6669281"/>
                <a:gd name="connsiteY27" fmla="*/ 765544 h 1959879"/>
                <a:gd name="connsiteX28" fmla="*/ 5380074 w 6669281"/>
                <a:gd name="connsiteY28" fmla="*/ 765544 h 1959879"/>
                <a:gd name="connsiteX29" fmla="*/ 5560828 w 6669281"/>
                <a:gd name="connsiteY29" fmla="*/ 850604 h 1959879"/>
                <a:gd name="connsiteX30" fmla="*/ 5730949 w 6669281"/>
                <a:gd name="connsiteY30" fmla="*/ 988828 h 1959879"/>
                <a:gd name="connsiteX31" fmla="*/ 5869172 w 6669281"/>
                <a:gd name="connsiteY31" fmla="*/ 1403497 h 1959879"/>
                <a:gd name="connsiteX32" fmla="*/ 5922335 w 6669281"/>
                <a:gd name="connsiteY32" fmla="*/ 1584251 h 1959879"/>
                <a:gd name="connsiteX33" fmla="*/ 6060558 w 6669281"/>
                <a:gd name="connsiteY33" fmla="*/ 1743739 h 1959879"/>
                <a:gd name="connsiteX34" fmla="*/ 6198781 w 6669281"/>
                <a:gd name="connsiteY34" fmla="*/ 1828800 h 1959879"/>
                <a:gd name="connsiteX35" fmla="*/ 6368902 w 6669281"/>
                <a:gd name="connsiteY35" fmla="*/ 1924493 h 1959879"/>
                <a:gd name="connsiteX36" fmla="*/ 6475228 w 6669281"/>
                <a:gd name="connsiteY36" fmla="*/ 1956390 h 1959879"/>
                <a:gd name="connsiteX37" fmla="*/ 6517758 w 6669281"/>
                <a:gd name="connsiteY37" fmla="*/ 1850065 h 1959879"/>
                <a:gd name="connsiteX38" fmla="*/ 6655981 w 6669281"/>
                <a:gd name="connsiteY38" fmla="*/ 1850065 h 1959879"/>
                <a:gd name="connsiteX39" fmla="*/ 6655981 w 6669281"/>
                <a:gd name="connsiteY39" fmla="*/ 1860697 h 195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69281" h="1959879">
                  <a:moveTo>
                    <a:pt x="0" y="0"/>
                  </a:moveTo>
                  <a:cubicBezTo>
                    <a:pt x="69997" y="73542"/>
                    <a:pt x="139995" y="147084"/>
                    <a:pt x="159488" y="233916"/>
                  </a:cubicBezTo>
                  <a:cubicBezTo>
                    <a:pt x="178981" y="320749"/>
                    <a:pt x="113414" y="453656"/>
                    <a:pt x="116958" y="520995"/>
                  </a:cubicBezTo>
                  <a:cubicBezTo>
                    <a:pt x="120502" y="588335"/>
                    <a:pt x="166577" y="606055"/>
                    <a:pt x="180754" y="637953"/>
                  </a:cubicBezTo>
                  <a:cubicBezTo>
                    <a:pt x="194931" y="669851"/>
                    <a:pt x="194931" y="684028"/>
                    <a:pt x="202019" y="712381"/>
                  </a:cubicBezTo>
                  <a:cubicBezTo>
                    <a:pt x="209107" y="740734"/>
                    <a:pt x="209107" y="769088"/>
                    <a:pt x="223284" y="808074"/>
                  </a:cubicBezTo>
                  <a:cubicBezTo>
                    <a:pt x="237461" y="847060"/>
                    <a:pt x="258726" y="866553"/>
                    <a:pt x="287079" y="946297"/>
                  </a:cubicBezTo>
                  <a:cubicBezTo>
                    <a:pt x="315433" y="1026041"/>
                    <a:pt x="350875" y="1226288"/>
                    <a:pt x="393405" y="1286539"/>
                  </a:cubicBezTo>
                  <a:cubicBezTo>
                    <a:pt x="435935" y="1346790"/>
                    <a:pt x="542261" y="1307804"/>
                    <a:pt x="542261" y="1307804"/>
                  </a:cubicBezTo>
                  <a:lnTo>
                    <a:pt x="797442" y="1350335"/>
                  </a:lnTo>
                  <a:cubicBezTo>
                    <a:pt x="891363" y="1366284"/>
                    <a:pt x="1026042" y="1419446"/>
                    <a:pt x="1105786" y="1403497"/>
                  </a:cubicBezTo>
                  <a:cubicBezTo>
                    <a:pt x="1185530" y="1387548"/>
                    <a:pt x="1222744" y="1307805"/>
                    <a:pt x="1275907" y="1254642"/>
                  </a:cubicBezTo>
                  <a:cubicBezTo>
                    <a:pt x="1329070" y="1201479"/>
                    <a:pt x="1368056" y="1119963"/>
                    <a:pt x="1424763" y="1084521"/>
                  </a:cubicBezTo>
                  <a:cubicBezTo>
                    <a:pt x="1481470" y="1049079"/>
                    <a:pt x="1548810" y="1040218"/>
                    <a:pt x="1616149" y="1041990"/>
                  </a:cubicBezTo>
                  <a:cubicBezTo>
                    <a:pt x="1683488" y="1043762"/>
                    <a:pt x="1763233" y="1077432"/>
                    <a:pt x="1828800" y="1095153"/>
                  </a:cubicBezTo>
                  <a:cubicBezTo>
                    <a:pt x="1894368" y="1112874"/>
                    <a:pt x="1947531" y="1150088"/>
                    <a:pt x="2009554" y="1148316"/>
                  </a:cubicBezTo>
                  <a:cubicBezTo>
                    <a:pt x="2071577" y="1146544"/>
                    <a:pt x="2130056" y="1102242"/>
                    <a:pt x="2200940" y="1084521"/>
                  </a:cubicBezTo>
                  <a:cubicBezTo>
                    <a:pt x="2271824" y="1066800"/>
                    <a:pt x="2344480" y="1038446"/>
                    <a:pt x="2434856" y="1041990"/>
                  </a:cubicBezTo>
                  <a:cubicBezTo>
                    <a:pt x="2525232" y="1045534"/>
                    <a:pt x="2631558" y="1091609"/>
                    <a:pt x="2743200" y="1105786"/>
                  </a:cubicBezTo>
                  <a:cubicBezTo>
                    <a:pt x="2854842" y="1119963"/>
                    <a:pt x="3104707" y="1127051"/>
                    <a:pt x="3104707" y="1127051"/>
                  </a:cubicBezTo>
                  <a:cubicBezTo>
                    <a:pt x="3212805" y="1134139"/>
                    <a:pt x="3299637" y="1137684"/>
                    <a:pt x="3391786" y="1148316"/>
                  </a:cubicBezTo>
                  <a:cubicBezTo>
                    <a:pt x="3483935" y="1158949"/>
                    <a:pt x="3570768" y="1167809"/>
                    <a:pt x="3657600" y="1190846"/>
                  </a:cubicBezTo>
                  <a:cubicBezTo>
                    <a:pt x="3744432" y="1213883"/>
                    <a:pt x="3824176" y="1261730"/>
                    <a:pt x="3912781" y="1286539"/>
                  </a:cubicBezTo>
                  <a:cubicBezTo>
                    <a:pt x="4001386" y="1311348"/>
                    <a:pt x="4109484" y="1341474"/>
                    <a:pt x="4189228" y="1339702"/>
                  </a:cubicBezTo>
                  <a:cubicBezTo>
                    <a:pt x="4268972" y="1337930"/>
                    <a:pt x="4322135" y="1316665"/>
                    <a:pt x="4391247" y="1275907"/>
                  </a:cubicBezTo>
                  <a:cubicBezTo>
                    <a:pt x="4460359" y="1235149"/>
                    <a:pt x="4524154" y="1157176"/>
                    <a:pt x="4603898" y="1095153"/>
                  </a:cubicBezTo>
                  <a:cubicBezTo>
                    <a:pt x="4683642" y="1033130"/>
                    <a:pt x="4782879" y="958702"/>
                    <a:pt x="4869712" y="903767"/>
                  </a:cubicBezTo>
                  <a:cubicBezTo>
                    <a:pt x="4956545" y="848832"/>
                    <a:pt x="5039833" y="788581"/>
                    <a:pt x="5124893" y="765544"/>
                  </a:cubicBezTo>
                  <a:cubicBezTo>
                    <a:pt x="5209953" y="742507"/>
                    <a:pt x="5307418" y="751367"/>
                    <a:pt x="5380074" y="765544"/>
                  </a:cubicBezTo>
                  <a:cubicBezTo>
                    <a:pt x="5452730" y="779721"/>
                    <a:pt x="5502349" y="813390"/>
                    <a:pt x="5560828" y="850604"/>
                  </a:cubicBezTo>
                  <a:cubicBezTo>
                    <a:pt x="5619307" y="887818"/>
                    <a:pt x="5679558" y="896679"/>
                    <a:pt x="5730949" y="988828"/>
                  </a:cubicBezTo>
                  <a:cubicBezTo>
                    <a:pt x="5782340" y="1080977"/>
                    <a:pt x="5837274" y="1304260"/>
                    <a:pt x="5869172" y="1403497"/>
                  </a:cubicBezTo>
                  <a:cubicBezTo>
                    <a:pt x="5901070" y="1502734"/>
                    <a:pt x="5890437" y="1527544"/>
                    <a:pt x="5922335" y="1584251"/>
                  </a:cubicBezTo>
                  <a:cubicBezTo>
                    <a:pt x="5954233" y="1640958"/>
                    <a:pt x="6014484" y="1702981"/>
                    <a:pt x="6060558" y="1743739"/>
                  </a:cubicBezTo>
                  <a:cubicBezTo>
                    <a:pt x="6106632" y="1784497"/>
                    <a:pt x="6147390" y="1798674"/>
                    <a:pt x="6198781" y="1828800"/>
                  </a:cubicBezTo>
                  <a:cubicBezTo>
                    <a:pt x="6250172" y="1858926"/>
                    <a:pt x="6322828" y="1903228"/>
                    <a:pt x="6368902" y="1924493"/>
                  </a:cubicBezTo>
                  <a:cubicBezTo>
                    <a:pt x="6414976" y="1945758"/>
                    <a:pt x="6450419" y="1968795"/>
                    <a:pt x="6475228" y="1956390"/>
                  </a:cubicBezTo>
                  <a:cubicBezTo>
                    <a:pt x="6500037" y="1943985"/>
                    <a:pt x="6487633" y="1867786"/>
                    <a:pt x="6517758" y="1850065"/>
                  </a:cubicBezTo>
                  <a:cubicBezTo>
                    <a:pt x="6547883" y="1832344"/>
                    <a:pt x="6632944" y="1848293"/>
                    <a:pt x="6655981" y="1850065"/>
                  </a:cubicBezTo>
                  <a:cubicBezTo>
                    <a:pt x="6679018" y="1851837"/>
                    <a:pt x="6667499" y="1856267"/>
                    <a:pt x="6655981" y="18606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562986" y="4043619"/>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6</a:t>
              </a:r>
              <a:endParaRPr kumimoji="1" lang="ja-JP" altLang="en-US" sz="1050" dirty="0"/>
            </a:p>
          </p:txBody>
        </p:sp>
        <p:sp>
          <p:nvSpPr>
            <p:cNvPr id="29" name="円/楕円 28"/>
            <p:cNvSpPr/>
            <p:nvPr/>
          </p:nvSpPr>
          <p:spPr>
            <a:xfrm flipH="1">
              <a:off x="2127303" y="4803939"/>
              <a:ext cx="242758" cy="242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5</a:t>
              </a:r>
              <a:endParaRPr kumimoji="1" lang="ja-JP" altLang="en-US" sz="1050" dirty="0"/>
            </a:p>
          </p:txBody>
        </p:sp>
        <p:sp>
          <p:nvSpPr>
            <p:cNvPr id="30" name="円/楕円 29"/>
            <p:cNvSpPr/>
            <p:nvPr/>
          </p:nvSpPr>
          <p:spPr>
            <a:xfrm>
              <a:off x="3504605" y="4625752"/>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4</a:t>
              </a:r>
              <a:endParaRPr kumimoji="1" lang="ja-JP" altLang="en-US" sz="1050" dirty="0"/>
            </a:p>
          </p:txBody>
        </p:sp>
        <p:sp>
          <p:nvSpPr>
            <p:cNvPr id="31" name="円/楕円 30"/>
            <p:cNvSpPr/>
            <p:nvPr/>
          </p:nvSpPr>
          <p:spPr>
            <a:xfrm flipH="1">
              <a:off x="5246618" y="4799417"/>
              <a:ext cx="251129" cy="2511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3</a:t>
              </a:r>
              <a:endParaRPr kumimoji="1" lang="ja-JP" altLang="en-US" sz="1050" dirty="0"/>
            </a:p>
          </p:txBody>
        </p:sp>
        <p:sp>
          <p:nvSpPr>
            <p:cNvPr id="32" name="円/楕円 31"/>
            <p:cNvSpPr/>
            <p:nvPr/>
          </p:nvSpPr>
          <p:spPr>
            <a:xfrm>
              <a:off x="7014154" y="43332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2</a:t>
              </a:r>
              <a:endParaRPr kumimoji="1" lang="ja-JP" altLang="en-US" sz="1050" dirty="0"/>
            </a:p>
          </p:txBody>
        </p:sp>
        <p:sp>
          <p:nvSpPr>
            <p:cNvPr id="33" name="円/楕円 32"/>
            <p:cNvSpPr/>
            <p:nvPr/>
          </p:nvSpPr>
          <p:spPr>
            <a:xfrm>
              <a:off x="7208912" y="4485605"/>
              <a:ext cx="243408" cy="243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t>1</a:t>
              </a:r>
              <a:endParaRPr kumimoji="1" lang="ja-JP" altLang="en-US" sz="1050" dirty="0"/>
            </a:p>
          </p:txBody>
        </p:sp>
        <p:sp>
          <p:nvSpPr>
            <p:cNvPr id="34" name="フリーフォーム 33"/>
            <p:cNvSpPr/>
            <p:nvPr/>
          </p:nvSpPr>
          <p:spPr>
            <a:xfrm>
              <a:off x="6921795" y="3906021"/>
              <a:ext cx="318977" cy="453328"/>
            </a:xfrm>
            <a:custGeom>
              <a:avLst/>
              <a:gdLst>
                <a:gd name="connsiteX0" fmla="*/ 0 w 318977"/>
                <a:gd name="connsiteY0" fmla="*/ 453328 h 453328"/>
                <a:gd name="connsiteX1" fmla="*/ 63796 w 318977"/>
                <a:gd name="connsiteY1" fmla="*/ 198146 h 453328"/>
                <a:gd name="connsiteX2" fmla="*/ 276447 w 318977"/>
                <a:gd name="connsiteY2" fmla="*/ 17393 h 453328"/>
                <a:gd name="connsiteX3" fmla="*/ 318977 w 318977"/>
                <a:gd name="connsiteY3" fmla="*/ 17393 h 453328"/>
              </a:gdLst>
              <a:ahLst/>
              <a:cxnLst>
                <a:cxn ang="0">
                  <a:pos x="connsiteX0" y="connsiteY0"/>
                </a:cxn>
                <a:cxn ang="0">
                  <a:pos x="connsiteX1" y="connsiteY1"/>
                </a:cxn>
                <a:cxn ang="0">
                  <a:pos x="connsiteX2" y="connsiteY2"/>
                </a:cxn>
                <a:cxn ang="0">
                  <a:pos x="connsiteX3" y="connsiteY3"/>
                </a:cxn>
              </a:cxnLst>
              <a:rect l="l" t="t" r="r" b="b"/>
              <a:pathLst>
                <a:path w="318977" h="453328">
                  <a:moveTo>
                    <a:pt x="0" y="453328"/>
                  </a:moveTo>
                  <a:cubicBezTo>
                    <a:pt x="8861" y="362065"/>
                    <a:pt x="17722" y="270802"/>
                    <a:pt x="63796" y="198146"/>
                  </a:cubicBezTo>
                  <a:cubicBezTo>
                    <a:pt x="109871" y="125490"/>
                    <a:pt x="233917" y="47519"/>
                    <a:pt x="276447" y="17393"/>
                  </a:cubicBezTo>
                  <a:cubicBezTo>
                    <a:pt x="318977" y="-12733"/>
                    <a:pt x="318977" y="2330"/>
                    <a:pt x="318977" y="17393"/>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a:off x="2411760" y="4509120"/>
              <a:ext cx="0" cy="44129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6" name="テキスト ボックス 35"/>
          <p:cNvSpPr txBox="1"/>
          <p:nvPr/>
        </p:nvSpPr>
        <p:spPr>
          <a:xfrm>
            <a:off x="7166744" y="3857793"/>
            <a:ext cx="1053494" cy="307777"/>
          </a:xfrm>
          <a:prstGeom prst="rect">
            <a:avLst/>
          </a:prstGeom>
          <a:noFill/>
        </p:spPr>
        <p:txBody>
          <a:bodyPr wrap="none" rtlCol="0">
            <a:spAutoFit/>
          </a:bodyPr>
          <a:lstStyle/>
          <a:p>
            <a:r>
              <a:rPr kumimoji="1" lang="en-US" altLang="ja-JP" sz="1400" dirty="0" smtClean="0">
                <a:solidFill>
                  <a:srgbClr val="002060"/>
                </a:solidFill>
              </a:rPr>
              <a:t>2012/04/11</a:t>
            </a:r>
            <a:endParaRPr kumimoji="1" lang="ja-JP" altLang="en-US" sz="1400" dirty="0">
              <a:solidFill>
                <a:srgbClr val="002060"/>
              </a:solidFill>
            </a:endParaRPr>
          </a:p>
        </p:txBody>
      </p:sp>
      <p:sp>
        <p:nvSpPr>
          <p:cNvPr id="37" name="テキスト ボックス 36"/>
          <p:cNvSpPr txBox="1"/>
          <p:nvPr/>
        </p:nvSpPr>
        <p:spPr>
          <a:xfrm>
            <a:off x="5763789" y="3559303"/>
            <a:ext cx="1053494" cy="307777"/>
          </a:xfrm>
          <a:prstGeom prst="rect">
            <a:avLst/>
          </a:prstGeom>
          <a:noFill/>
        </p:spPr>
        <p:txBody>
          <a:bodyPr wrap="none" rtlCol="0">
            <a:spAutoFit/>
          </a:bodyPr>
          <a:lstStyle/>
          <a:p>
            <a:r>
              <a:rPr kumimoji="1" lang="en-US" altLang="ja-JP" sz="1400" dirty="0" smtClean="0">
                <a:solidFill>
                  <a:schemeClr val="accent3">
                    <a:lumMod val="75000"/>
                  </a:schemeClr>
                </a:solidFill>
              </a:rPr>
              <a:t>2013/04/30</a:t>
            </a:r>
            <a:endParaRPr kumimoji="1" lang="ja-JP" altLang="en-US" sz="1400" dirty="0">
              <a:solidFill>
                <a:schemeClr val="accent3">
                  <a:lumMod val="75000"/>
                </a:schemeClr>
              </a:solidFill>
            </a:endParaRPr>
          </a:p>
        </p:txBody>
      </p:sp>
      <p:sp>
        <p:nvSpPr>
          <p:cNvPr id="38" name="テキスト ボックス 37"/>
          <p:cNvSpPr txBox="1"/>
          <p:nvPr/>
        </p:nvSpPr>
        <p:spPr>
          <a:xfrm>
            <a:off x="6225325" y="2440797"/>
            <a:ext cx="1053494" cy="307777"/>
          </a:xfrm>
          <a:prstGeom prst="rect">
            <a:avLst/>
          </a:prstGeom>
          <a:noFill/>
        </p:spPr>
        <p:txBody>
          <a:bodyPr wrap="none" rtlCol="0">
            <a:spAutoFit/>
          </a:bodyPr>
          <a:lstStyle/>
          <a:p>
            <a:r>
              <a:rPr kumimoji="1" lang="en-US" altLang="ja-JP" sz="1400" dirty="0" smtClean="0">
                <a:solidFill>
                  <a:srgbClr val="C00000"/>
                </a:solidFill>
              </a:rPr>
              <a:t>2012/10/31</a:t>
            </a:r>
            <a:endParaRPr kumimoji="1" lang="ja-JP" altLang="en-US" sz="1400" dirty="0">
              <a:solidFill>
                <a:srgbClr val="C00000"/>
              </a:solidFill>
            </a:endParaRPr>
          </a:p>
        </p:txBody>
      </p:sp>
    </p:spTree>
    <p:extLst>
      <p:ext uri="{BB962C8B-B14F-4D97-AF65-F5344CB8AC3E}">
        <p14:creationId xmlns:p14="http://schemas.microsoft.com/office/powerpoint/2010/main" val="366968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880"/>
          <p:cNvSpPr>
            <a:spLocks noChangeArrowheads="1"/>
          </p:cNvSpPr>
          <p:nvPr/>
        </p:nvSpPr>
        <p:spPr bwMode="auto">
          <a:xfrm>
            <a:off x="123825" y="88949"/>
            <a:ext cx="8930650" cy="400110"/>
          </a:xfrm>
          <a:prstGeom prst="rect">
            <a:avLst/>
          </a:prstGeom>
          <a:solidFill>
            <a:srgbClr val="00B0F0"/>
          </a:solidFill>
          <a:ln>
            <a:noFill/>
          </a:ln>
          <a:effectLst/>
          <a:extLst/>
        </p:spPr>
        <p:txBody>
          <a:bodyPr wrap="none">
            <a:spAutoFit/>
          </a:bodyPr>
          <a:lstStyle/>
          <a:p>
            <a:pPr>
              <a:defRPr/>
            </a:pPr>
            <a:r>
              <a:rPr kumimoji="0" lang="ja-JP" altLang="en-US" sz="2000" b="1" dirty="0" smtClean="0">
                <a:solidFill>
                  <a:schemeClr val="bg1"/>
                </a:solidFill>
                <a:effectLst>
                  <a:outerShdw blurRad="38100" dist="38100" dir="2700000" algn="tl">
                    <a:srgbClr val="000000"/>
                  </a:outerShdw>
                </a:effectLst>
                <a:latin typeface="Times New Roman" pitchFamily="18" charset="0"/>
              </a:rPr>
              <a:t>降雨時における河川水中の懸濁物質、溶存放射性セシウムとヨウ素の時間変化</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4836" r="39409" b="22482"/>
          <a:stretch/>
        </p:blipFill>
        <p:spPr>
          <a:xfrm>
            <a:off x="752595" y="361951"/>
            <a:ext cx="3943413" cy="6038850"/>
          </a:xfrm>
          <a:prstGeom prst="rect">
            <a:avLst/>
          </a:prstGeom>
        </p:spPr>
      </p:pic>
      <p:sp>
        <p:nvSpPr>
          <p:cNvPr id="4" name="テキスト ボックス 3"/>
          <p:cNvSpPr txBox="1"/>
          <p:nvPr/>
        </p:nvSpPr>
        <p:spPr>
          <a:xfrm>
            <a:off x="4914900" y="857250"/>
            <a:ext cx="4139575" cy="2031325"/>
          </a:xfrm>
          <a:prstGeom prst="rect">
            <a:avLst/>
          </a:prstGeom>
          <a:noFill/>
        </p:spPr>
        <p:txBody>
          <a:bodyPr wrap="square" rtlCol="0">
            <a:spAutoFit/>
          </a:bodyPr>
          <a:lstStyle/>
          <a:p>
            <a:r>
              <a:rPr kumimoji="1" lang="ja-JP" altLang="en-US" sz="1400" dirty="0" smtClean="0"/>
              <a:t>懸濁物質濃度は降雨開始時から一旦高濃度になってから定常時に変化していく。</a:t>
            </a:r>
            <a:endParaRPr kumimoji="1" lang="en-US" altLang="ja-JP" sz="1400" dirty="0" smtClean="0"/>
          </a:p>
          <a:p>
            <a:r>
              <a:rPr lang="ja-JP" altLang="en-US" sz="1400" dirty="0" smtClean="0"/>
              <a:t>これに対しての懸濁物質中での</a:t>
            </a:r>
            <a:r>
              <a:rPr lang="en-US" altLang="ja-JP" sz="1400" baseline="30000" dirty="0" smtClean="0"/>
              <a:t>137</a:t>
            </a:r>
            <a:r>
              <a:rPr lang="en-US" altLang="ja-JP" sz="1400" dirty="0" smtClean="0"/>
              <a:t>Cs</a:t>
            </a:r>
            <a:r>
              <a:rPr lang="ja-JP" altLang="en-US" sz="1400" dirty="0" smtClean="0"/>
              <a:t>濃度は大きな変動は見られなかった。</a:t>
            </a:r>
            <a:endParaRPr lang="en-US" altLang="ja-JP" sz="1400" dirty="0" smtClean="0"/>
          </a:p>
          <a:p>
            <a:r>
              <a:rPr kumimoji="1" lang="ja-JP" altLang="en-US" sz="1400" dirty="0" smtClean="0"/>
              <a:t>溶存態</a:t>
            </a:r>
            <a:r>
              <a:rPr lang="ja-JP" altLang="en-US" sz="1400" dirty="0"/>
              <a:t>中</a:t>
            </a:r>
            <a:r>
              <a:rPr lang="ja-JP" altLang="en-US" sz="1400" dirty="0" smtClean="0"/>
              <a:t>の</a:t>
            </a:r>
            <a:r>
              <a:rPr lang="en-US" altLang="ja-JP" sz="1400" baseline="30000" dirty="0" smtClean="0"/>
              <a:t>137</a:t>
            </a:r>
            <a:r>
              <a:rPr lang="en-US" altLang="ja-JP" sz="1400" dirty="0" smtClean="0"/>
              <a:t>Cs</a:t>
            </a:r>
            <a:r>
              <a:rPr lang="ja-JP" altLang="en-US" sz="1400" dirty="0" smtClean="0"/>
              <a:t>濃度は時間とともに変動していることが観測されている。</a:t>
            </a:r>
            <a:endParaRPr lang="en-US" altLang="ja-JP" sz="1400" dirty="0" smtClean="0"/>
          </a:p>
          <a:p>
            <a:endParaRPr kumimoji="1" lang="en-US" altLang="ja-JP" sz="1400" dirty="0"/>
          </a:p>
          <a:p>
            <a:r>
              <a:rPr lang="ja-JP" altLang="en-US" sz="1400" dirty="0" smtClean="0"/>
              <a:t>溶存態中の</a:t>
            </a:r>
            <a:r>
              <a:rPr lang="en-US" altLang="ja-JP" sz="1400" baseline="30000" dirty="0" smtClean="0"/>
              <a:t>129</a:t>
            </a:r>
            <a:r>
              <a:rPr lang="en-US" altLang="ja-JP" sz="1400" dirty="0" smtClean="0"/>
              <a:t>I</a:t>
            </a:r>
            <a:r>
              <a:rPr lang="ja-JP" altLang="en-US" sz="1400" dirty="0" smtClean="0"/>
              <a:t>濃度変化は</a:t>
            </a:r>
            <a:r>
              <a:rPr lang="en-US" altLang="ja-JP" sz="1400" baseline="30000" dirty="0" smtClean="0"/>
              <a:t>137</a:t>
            </a:r>
            <a:r>
              <a:rPr lang="en-US" altLang="ja-JP" sz="1400" dirty="0" smtClean="0"/>
              <a:t>Cs</a:t>
            </a:r>
            <a:r>
              <a:rPr lang="ja-JP" altLang="en-US" sz="1400" dirty="0" smtClean="0"/>
              <a:t>とは同期していないようにみられる。</a:t>
            </a:r>
            <a:endParaRPr kumimoji="1" lang="ja-JP" altLang="en-US" sz="14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6" y="5949950"/>
            <a:ext cx="2475558" cy="833045"/>
          </a:xfrm>
          <a:prstGeom prst="rect">
            <a:avLst/>
          </a:prstGeom>
        </p:spPr>
      </p:pic>
      <p:sp>
        <p:nvSpPr>
          <p:cNvPr id="6" name="正方形/長方形 5"/>
          <p:cNvSpPr/>
          <p:nvPr/>
        </p:nvSpPr>
        <p:spPr>
          <a:xfrm rot="16200000">
            <a:off x="594702" y="6195627"/>
            <a:ext cx="740908" cy="215444"/>
          </a:xfrm>
          <a:prstGeom prst="rect">
            <a:avLst/>
          </a:prstGeom>
        </p:spPr>
        <p:txBody>
          <a:bodyPr wrap="none">
            <a:spAutoFit/>
          </a:bodyPr>
          <a:lstStyle/>
          <a:p>
            <a:r>
              <a:rPr lang="en-US" altLang="ja-JP" sz="800" dirty="0">
                <a:latin typeface="Arial" panose="020B0604020202020204" pitchFamily="34" charset="0"/>
              </a:rPr>
              <a:t>precipitation</a:t>
            </a:r>
            <a:endParaRPr lang="ja-JP" altLang="en-US" sz="800" dirty="0"/>
          </a:p>
        </p:txBody>
      </p:sp>
    </p:spTree>
    <p:extLst>
      <p:ext uri="{BB962C8B-B14F-4D97-AF65-F5344CB8AC3E}">
        <p14:creationId xmlns:p14="http://schemas.microsoft.com/office/powerpoint/2010/main" val="2729777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250" y="835025"/>
            <a:ext cx="5740400" cy="5014474"/>
          </a:xfrm>
          <a:prstGeom prst="rect">
            <a:avLst/>
          </a:prstGeom>
        </p:spPr>
      </p:pic>
      <p:sp>
        <p:nvSpPr>
          <p:cNvPr id="3" name="Rectangle 3880"/>
          <p:cNvSpPr>
            <a:spLocks noChangeArrowheads="1"/>
          </p:cNvSpPr>
          <p:nvPr/>
        </p:nvSpPr>
        <p:spPr bwMode="auto">
          <a:xfrm>
            <a:off x="1549688" y="117614"/>
            <a:ext cx="6133524" cy="707886"/>
          </a:xfrm>
          <a:prstGeom prst="rect">
            <a:avLst/>
          </a:prstGeom>
          <a:solidFill>
            <a:srgbClr val="00B0F0"/>
          </a:solidFill>
          <a:ln>
            <a:noFill/>
          </a:ln>
          <a:effectLst/>
          <a:extLst/>
        </p:spPr>
        <p:txBody>
          <a:bodyPr wrap="square">
            <a:spAutoFit/>
          </a:bodyPr>
          <a:lstStyle/>
          <a:p>
            <a:pPr>
              <a:defRPr/>
            </a:pPr>
            <a:r>
              <a:rPr kumimoji="0" lang="ja-JP" altLang="en-US" sz="2000" b="1" dirty="0" smtClean="0">
                <a:solidFill>
                  <a:schemeClr val="bg1"/>
                </a:solidFill>
                <a:effectLst>
                  <a:outerShdw blurRad="38100" dist="38100" dir="2700000" algn="tl">
                    <a:srgbClr val="000000"/>
                  </a:outerShdw>
                </a:effectLst>
                <a:latin typeface="Times New Roman" pitchFamily="18" charset="0"/>
              </a:rPr>
              <a:t>大堀川</a:t>
            </a:r>
            <a:r>
              <a:rPr kumimoji="0" lang="ja-JP" altLang="en-US" sz="2000" b="1" dirty="0">
                <a:solidFill>
                  <a:schemeClr val="bg1"/>
                </a:solidFill>
                <a:effectLst>
                  <a:outerShdw blurRad="38100" dist="38100" dir="2700000" algn="tl">
                    <a:srgbClr val="000000"/>
                  </a:outerShdw>
                </a:effectLst>
                <a:latin typeface="Times New Roman" pitchFamily="18" charset="0"/>
              </a:rPr>
              <a:t>流域</a:t>
            </a:r>
            <a:r>
              <a:rPr kumimoji="0" lang="ja-JP" altLang="en-US" sz="2000" b="1" dirty="0" smtClean="0">
                <a:solidFill>
                  <a:schemeClr val="bg1"/>
                </a:solidFill>
                <a:effectLst>
                  <a:outerShdw blurRad="38100" dist="38100" dir="2700000" algn="tl">
                    <a:srgbClr val="000000"/>
                  </a:outerShdw>
                </a:effectLst>
                <a:latin typeface="Times New Roman" pitchFamily="18" charset="0"/>
              </a:rPr>
              <a:t>の放射性</a:t>
            </a:r>
            <a:r>
              <a:rPr kumimoji="0" lang="ja-JP" altLang="en-US" sz="2000" b="1" dirty="0">
                <a:solidFill>
                  <a:schemeClr val="bg1"/>
                </a:solidFill>
                <a:effectLst>
                  <a:outerShdw blurRad="38100" dist="38100" dir="2700000" algn="tl">
                    <a:srgbClr val="000000"/>
                  </a:outerShdw>
                </a:effectLst>
                <a:latin typeface="Times New Roman" pitchFamily="18" charset="0"/>
              </a:rPr>
              <a:t>セシウムと</a:t>
            </a:r>
            <a:r>
              <a:rPr kumimoji="0" lang="ja-JP" altLang="en-US" sz="2000" b="1" dirty="0" smtClean="0">
                <a:solidFill>
                  <a:schemeClr val="bg1"/>
                </a:solidFill>
                <a:effectLst>
                  <a:outerShdw blurRad="38100" dist="38100" dir="2700000" algn="tl">
                    <a:srgbClr val="000000"/>
                  </a:outerShdw>
                </a:effectLst>
                <a:latin typeface="Times New Roman" pitchFamily="18" charset="0"/>
              </a:rPr>
              <a:t>ヨウ素</a:t>
            </a:r>
            <a:r>
              <a:rPr kumimoji="0" lang="en-US" altLang="ja-JP" sz="2000" b="1" dirty="0" smtClean="0">
                <a:solidFill>
                  <a:schemeClr val="bg1"/>
                </a:solidFill>
                <a:effectLst>
                  <a:outerShdw blurRad="38100" dist="38100" dir="2700000" algn="tl">
                    <a:srgbClr val="000000"/>
                  </a:outerShdw>
                </a:effectLst>
                <a:latin typeface="Times New Roman" pitchFamily="18" charset="0"/>
              </a:rPr>
              <a:t>129</a:t>
            </a:r>
            <a:r>
              <a:rPr kumimoji="0" lang="ja-JP" altLang="en-US" sz="2000" b="1" dirty="0" smtClean="0">
                <a:solidFill>
                  <a:schemeClr val="bg1"/>
                </a:solidFill>
                <a:effectLst>
                  <a:outerShdw blurRad="38100" dist="38100" dir="2700000" algn="tl">
                    <a:srgbClr val="000000"/>
                  </a:outerShdw>
                </a:effectLst>
                <a:latin typeface="Times New Roman" pitchFamily="18" charset="0"/>
              </a:rPr>
              <a:t>の</a:t>
            </a:r>
            <a:endParaRPr kumimoji="0" lang="en-US" altLang="ja-JP" sz="2000" b="1" dirty="0" smtClean="0">
              <a:solidFill>
                <a:schemeClr val="bg1"/>
              </a:solidFill>
              <a:effectLst>
                <a:outerShdw blurRad="38100" dist="38100" dir="2700000" algn="tl">
                  <a:srgbClr val="000000"/>
                </a:outerShdw>
              </a:effectLst>
              <a:latin typeface="Times New Roman" pitchFamily="18" charset="0"/>
            </a:endParaRPr>
          </a:p>
          <a:p>
            <a:pPr>
              <a:defRPr/>
            </a:pPr>
            <a:r>
              <a:rPr kumimoji="0" lang="ja-JP" altLang="en-US" sz="2000" b="1" dirty="0" smtClean="0">
                <a:solidFill>
                  <a:schemeClr val="bg1"/>
                </a:solidFill>
                <a:effectLst>
                  <a:outerShdw blurRad="38100" dist="38100" dir="2700000" algn="tl">
                    <a:srgbClr val="000000"/>
                  </a:outerShdw>
                </a:effectLst>
                <a:latin typeface="Times New Roman" pitchFamily="18" charset="0"/>
              </a:rPr>
              <a:t>河底質土</a:t>
            </a:r>
            <a:r>
              <a:rPr kumimoji="0" lang="ja-JP" altLang="en-US" sz="2000" b="1" dirty="0">
                <a:solidFill>
                  <a:schemeClr val="bg1"/>
                </a:solidFill>
                <a:effectLst>
                  <a:outerShdw blurRad="38100" dist="38100" dir="2700000" algn="tl">
                    <a:srgbClr val="000000"/>
                  </a:outerShdw>
                </a:effectLst>
                <a:latin typeface="Times New Roman" pitchFamily="18" charset="0"/>
              </a:rPr>
              <a:t>と</a:t>
            </a:r>
            <a:r>
              <a:rPr kumimoji="0" lang="ja-JP" altLang="en-US" sz="2000" b="1" dirty="0" smtClean="0">
                <a:solidFill>
                  <a:schemeClr val="bg1"/>
                </a:solidFill>
                <a:effectLst>
                  <a:outerShdw blurRad="38100" dist="38100" dir="2700000" algn="tl">
                    <a:srgbClr val="000000"/>
                  </a:outerShdw>
                </a:effectLst>
                <a:latin typeface="Times New Roman" pitchFamily="18" charset="0"/>
              </a:rPr>
              <a:t>河川水溶存態中の放射能濃度比と</a:t>
            </a:r>
            <a:r>
              <a:rPr kumimoji="0" lang="en-US" altLang="ja-JP" sz="2000" b="1" dirty="0" smtClean="0">
                <a:solidFill>
                  <a:schemeClr val="bg1"/>
                </a:solidFill>
                <a:effectLst>
                  <a:outerShdw blurRad="38100" dist="38100" dir="2700000" algn="tl">
                    <a:srgbClr val="000000"/>
                  </a:outerShdw>
                </a:effectLst>
                <a:latin typeface="Times New Roman" pitchFamily="18" charset="0"/>
              </a:rPr>
              <a:t>pH</a:t>
            </a:r>
            <a:r>
              <a:rPr kumimoji="0" lang="ja-JP" altLang="en-US" sz="2000" b="1" dirty="0" smtClean="0">
                <a:solidFill>
                  <a:schemeClr val="bg1"/>
                </a:solidFill>
                <a:effectLst>
                  <a:outerShdw blurRad="38100" dist="38100" dir="2700000" algn="tl">
                    <a:srgbClr val="000000"/>
                  </a:outerShdw>
                </a:effectLst>
                <a:latin typeface="Times New Roman" pitchFamily="18" charset="0"/>
              </a:rPr>
              <a:t>変化</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sp>
        <p:nvSpPr>
          <p:cNvPr id="2" name="円/楕円 1"/>
          <p:cNvSpPr/>
          <p:nvPr/>
        </p:nvSpPr>
        <p:spPr>
          <a:xfrm>
            <a:off x="4400550" y="1190625"/>
            <a:ext cx="142875" cy="142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410075" y="1438275"/>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16450" y="1099721"/>
            <a:ext cx="580608" cy="338554"/>
          </a:xfrm>
          <a:prstGeom prst="rect">
            <a:avLst/>
          </a:prstGeom>
          <a:noFill/>
        </p:spPr>
        <p:txBody>
          <a:bodyPr wrap="none" rtlCol="0">
            <a:spAutoFit/>
          </a:bodyPr>
          <a:lstStyle/>
          <a:p>
            <a:r>
              <a:rPr kumimoji="1" lang="en-US" altLang="ja-JP" sz="1600" baseline="30000" dirty="0" smtClean="0">
                <a:solidFill>
                  <a:srgbClr val="0070C0"/>
                </a:solidFill>
              </a:rPr>
              <a:t>137</a:t>
            </a:r>
            <a:r>
              <a:rPr kumimoji="1" lang="en-US" altLang="ja-JP" sz="1600" dirty="0" smtClean="0">
                <a:solidFill>
                  <a:srgbClr val="0070C0"/>
                </a:solidFill>
              </a:rPr>
              <a:t>Cs</a:t>
            </a:r>
            <a:endParaRPr kumimoji="1" lang="ja-JP" altLang="en-US" sz="1600" dirty="0">
              <a:solidFill>
                <a:srgbClr val="0070C0"/>
              </a:solidFill>
            </a:endParaRPr>
          </a:p>
        </p:txBody>
      </p:sp>
      <p:sp>
        <p:nvSpPr>
          <p:cNvPr id="7" name="テキスト ボックス 6"/>
          <p:cNvSpPr txBox="1"/>
          <p:nvPr/>
        </p:nvSpPr>
        <p:spPr>
          <a:xfrm>
            <a:off x="4664075" y="1356896"/>
            <a:ext cx="442750" cy="338554"/>
          </a:xfrm>
          <a:prstGeom prst="rect">
            <a:avLst/>
          </a:prstGeom>
          <a:noFill/>
        </p:spPr>
        <p:txBody>
          <a:bodyPr wrap="none" rtlCol="0">
            <a:spAutoFit/>
          </a:bodyPr>
          <a:lstStyle/>
          <a:p>
            <a:r>
              <a:rPr kumimoji="1" lang="en-US" altLang="ja-JP" sz="1600" baseline="30000" dirty="0" smtClean="0">
                <a:solidFill>
                  <a:srgbClr val="FF0000"/>
                </a:solidFill>
              </a:rPr>
              <a:t>129</a:t>
            </a:r>
            <a:r>
              <a:rPr kumimoji="1" lang="en-US" altLang="ja-JP" sz="1600" dirty="0" smtClean="0">
                <a:solidFill>
                  <a:srgbClr val="FF0000"/>
                </a:solidFill>
              </a:rPr>
              <a:t>I</a:t>
            </a:r>
            <a:endParaRPr kumimoji="1" lang="ja-JP" altLang="en-US" sz="1600" dirty="0">
              <a:solidFill>
                <a:srgbClr val="FF0000"/>
              </a:solidFill>
            </a:endParaRPr>
          </a:p>
        </p:txBody>
      </p:sp>
      <p:cxnSp>
        <p:nvCxnSpPr>
          <p:cNvPr id="9" name="直線コネクタ 8"/>
          <p:cNvCxnSpPr/>
          <p:nvPr/>
        </p:nvCxnSpPr>
        <p:spPr>
          <a:xfrm>
            <a:off x="2667000" y="2476500"/>
            <a:ext cx="38195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30177" y="6048053"/>
            <a:ext cx="8818573" cy="646331"/>
          </a:xfrm>
          <a:prstGeom prst="rect">
            <a:avLst/>
          </a:prstGeom>
          <a:noFill/>
        </p:spPr>
        <p:txBody>
          <a:bodyPr wrap="square" rtlCol="0">
            <a:spAutoFit/>
          </a:bodyPr>
          <a:lstStyle/>
          <a:p>
            <a:r>
              <a:rPr lang="ja-JP" altLang="en-US" dirty="0" smtClean="0"/>
              <a:t>放射性</a:t>
            </a:r>
            <a:r>
              <a:rPr lang="ja-JP" altLang="en-US" dirty="0"/>
              <a:t>セシウム</a:t>
            </a:r>
            <a:r>
              <a:rPr lang="ja-JP" altLang="en-US" dirty="0" smtClean="0"/>
              <a:t>は</a:t>
            </a:r>
            <a:r>
              <a:rPr lang="en-US" altLang="ja-JP" dirty="0" smtClean="0"/>
              <a:t>pH</a:t>
            </a:r>
            <a:r>
              <a:rPr lang="ja-JP" altLang="en-US" dirty="0" smtClean="0"/>
              <a:t>（</a:t>
            </a:r>
            <a:r>
              <a:rPr lang="en-US" altLang="ja-JP" dirty="0" smtClean="0"/>
              <a:t>7.5-8.3</a:t>
            </a:r>
            <a:r>
              <a:rPr lang="ja-JP" altLang="en-US" dirty="0" smtClean="0"/>
              <a:t>）では比は変わらないが、ヨウ素</a:t>
            </a:r>
            <a:r>
              <a:rPr lang="en-US" altLang="ja-JP" dirty="0" smtClean="0"/>
              <a:t>129</a:t>
            </a:r>
            <a:r>
              <a:rPr lang="ja-JP" altLang="en-US" dirty="0" smtClean="0"/>
              <a:t>は</a:t>
            </a:r>
            <a:r>
              <a:rPr lang="en-US" altLang="ja-JP" dirty="0" smtClean="0"/>
              <a:t>pH</a:t>
            </a:r>
            <a:r>
              <a:rPr lang="ja-JP" altLang="en-US" dirty="0" smtClean="0"/>
              <a:t>が高くなると放射能濃度比は低くなり、溶出しやすくなる</a:t>
            </a:r>
            <a:endParaRPr kumimoji="1" lang="ja-JP" altLang="en-US" dirty="0"/>
          </a:p>
        </p:txBody>
      </p:sp>
    </p:spTree>
    <p:extLst>
      <p:ext uri="{BB962C8B-B14F-4D97-AF65-F5344CB8AC3E}">
        <p14:creationId xmlns:p14="http://schemas.microsoft.com/office/powerpoint/2010/main" val="39318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234534"/>
            <a:ext cx="8496944" cy="523220"/>
          </a:xfrm>
          <a:prstGeom prst="rect">
            <a:avLst/>
          </a:prstGeom>
          <a:solidFill>
            <a:srgbClr val="00B0F0"/>
          </a:solidFill>
        </p:spPr>
        <p:txBody>
          <a:bodyPr wrap="square" rtlCol="0">
            <a:spAutoFit/>
          </a:bodyPr>
          <a:lstStyle/>
          <a:p>
            <a:r>
              <a:rPr kumimoji="1" lang="en-US" altLang="ja-JP" sz="2800" baseline="30000" dirty="0" smtClean="0">
                <a:solidFill>
                  <a:schemeClr val="bg1"/>
                </a:solidFill>
              </a:rPr>
              <a:t>137</a:t>
            </a:r>
            <a:r>
              <a:rPr kumimoji="1" lang="en-US" altLang="ja-JP" sz="2800" dirty="0" smtClean="0">
                <a:solidFill>
                  <a:schemeClr val="bg1"/>
                </a:solidFill>
              </a:rPr>
              <a:t>Cs</a:t>
            </a:r>
            <a:r>
              <a:rPr kumimoji="1" lang="ja-JP" altLang="en-US" sz="2800" dirty="0" smtClean="0">
                <a:solidFill>
                  <a:schemeClr val="bg1"/>
                </a:solidFill>
              </a:rPr>
              <a:t>と</a:t>
            </a:r>
            <a:r>
              <a:rPr kumimoji="1" lang="en-US" altLang="ja-JP" sz="2800" baseline="30000" dirty="0" smtClean="0">
                <a:solidFill>
                  <a:schemeClr val="bg1"/>
                </a:solidFill>
              </a:rPr>
              <a:t>129</a:t>
            </a:r>
            <a:r>
              <a:rPr kumimoji="1" lang="en-US" altLang="ja-JP" sz="2800" dirty="0" smtClean="0">
                <a:solidFill>
                  <a:schemeClr val="bg1"/>
                </a:solidFill>
              </a:rPr>
              <a:t>I</a:t>
            </a:r>
            <a:r>
              <a:rPr kumimoji="1" lang="ja-JP" altLang="en-US" sz="2800" dirty="0" smtClean="0">
                <a:solidFill>
                  <a:schemeClr val="bg1"/>
                </a:solidFill>
              </a:rPr>
              <a:t>の河川水中</a:t>
            </a:r>
            <a:r>
              <a:rPr lang="ja-JP" altLang="en-US" sz="2800" dirty="0" smtClean="0">
                <a:solidFill>
                  <a:schemeClr val="bg1"/>
                </a:solidFill>
              </a:rPr>
              <a:t>での移行過程の検討</a:t>
            </a:r>
            <a:endParaRPr kumimoji="1" lang="ja-JP" altLang="en-US" sz="2800" dirty="0">
              <a:solidFill>
                <a:schemeClr val="bg1"/>
              </a:solidFill>
            </a:endParaRPr>
          </a:p>
        </p:txBody>
      </p:sp>
      <p:sp>
        <p:nvSpPr>
          <p:cNvPr id="3" name="テキスト ボックス 2"/>
          <p:cNvSpPr txBox="1"/>
          <p:nvPr/>
        </p:nvSpPr>
        <p:spPr>
          <a:xfrm>
            <a:off x="594625" y="994893"/>
            <a:ext cx="8225847" cy="5324535"/>
          </a:xfrm>
          <a:prstGeom prst="rect">
            <a:avLst/>
          </a:prstGeom>
          <a:noFill/>
        </p:spPr>
        <p:txBody>
          <a:bodyPr wrap="square" rtlCol="0">
            <a:spAutoFit/>
          </a:bodyPr>
          <a:lstStyle/>
          <a:p>
            <a:r>
              <a:rPr kumimoji="1" lang="en-US" altLang="ja-JP" sz="2000" dirty="0" smtClean="0"/>
              <a:t>2012</a:t>
            </a:r>
            <a:r>
              <a:rPr kumimoji="1" lang="ja-JP" altLang="en-US" sz="2000" dirty="0" smtClean="0"/>
              <a:t>年</a:t>
            </a:r>
            <a:r>
              <a:rPr kumimoji="1" lang="en-US" altLang="ja-JP" sz="2000" dirty="0" smtClean="0"/>
              <a:t>5</a:t>
            </a:r>
            <a:r>
              <a:rPr kumimoji="1" lang="ja-JP" altLang="en-US" sz="2000" dirty="0" smtClean="0"/>
              <a:t>月～</a:t>
            </a:r>
            <a:r>
              <a:rPr kumimoji="1" lang="en-US" altLang="ja-JP" sz="2000" dirty="0" smtClean="0"/>
              <a:t>2014</a:t>
            </a:r>
            <a:r>
              <a:rPr kumimoji="1" lang="ja-JP" altLang="en-US" sz="2000" dirty="0" smtClean="0"/>
              <a:t>年</a:t>
            </a:r>
            <a:r>
              <a:rPr kumimoji="1" lang="en-US" altLang="ja-JP" sz="2000" dirty="0" smtClean="0"/>
              <a:t>2</a:t>
            </a:r>
            <a:r>
              <a:rPr kumimoji="1" lang="ja-JP" altLang="en-US" sz="2000" dirty="0" smtClean="0"/>
              <a:t>月の期間</a:t>
            </a:r>
            <a:endParaRPr kumimoji="1" lang="en-US" altLang="ja-JP" sz="2000" dirty="0" smtClean="0"/>
          </a:p>
          <a:p>
            <a:pPr marL="441325" indent="-441325"/>
            <a:r>
              <a:rPr lang="en-US" altLang="ja-JP" sz="2000" dirty="0"/>
              <a:t>	</a:t>
            </a:r>
            <a:r>
              <a:rPr lang="ja-JP" altLang="en-US" sz="2000" dirty="0" smtClean="0"/>
              <a:t>浮遊砂サンプラーの結果</a:t>
            </a:r>
            <a:endParaRPr lang="en-US" altLang="ja-JP" sz="2000" dirty="0" smtClean="0"/>
          </a:p>
          <a:p>
            <a:pPr marL="441325" indent="-441325"/>
            <a:r>
              <a:rPr kumimoji="1" lang="en-US" altLang="ja-JP" sz="2000" dirty="0"/>
              <a:t>	</a:t>
            </a:r>
            <a:r>
              <a:rPr kumimoji="1" lang="en-US" altLang="ja-JP" sz="2000" dirty="0" smtClean="0"/>
              <a:t>	</a:t>
            </a:r>
            <a:r>
              <a:rPr kumimoji="1" lang="ja-JP" altLang="en-US" sz="2000" dirty="0" smtClean="0"/>
              <a:t>長期的には減少傾向が観測される→</a:t>
            </a:r>
            <a:r>
              <a:rPr kumimoji="1" lang="en-US" altLang="ja-JP" sz="2000" dirty="0" smtClean="0"/>
              <a:t>1/4</a:t>
            </a:r>
            <a:r>
              <a:rPr kumimoji="1" lang="ja-JP" altLang="en-US" sz="2000" dirty="0" smtClean="0"/>
              <a:t>程度まで減少している</a:t>
            </a:r>
            <a:endParaRPr kumimoji="1" lang="en-US" altLang="ja-JP" sz="2000" dirty="0" smtClean="0"/>
          </a:p>
          <a:p>
            <a:pPr marL="441325" indent="-441325"/>
            <a:r>
              <a:rPr lang="en-US" altLang="ja-JP" sz="2000" dirty="0"/>
              <a:t>	</a:t>
            </a:r>
            <a:r>
              <a:rPr lang="ja-JP" altLang="en-US" sz="2000" dirty="0"/>
              <a:t>採取</a:t>
            </a:r>
            <a:r>
              <a:rPr lang="ja-JP" altLang="en-US" sz="2000" dirty="0" smtClean="0"/>
              <a:t>した河川中の懸濁物質の結果</a:t>
            </a:r>
            <a:endParaRPr lang="en-US" altLang="ja-JP" sz="2000" dirty="0" smtClean="0"/>
          </a:p>
          <a:p>
            <a:pPr marL="441325" indent="-441325"/>
            <a:r>
              <a:rPr kumimoji="1" lang="en-US" altLang="ja-JP" sz="2000" dirty="0"/>
              <a:t>	</a:t>
            </a:r>
            <a:r>
              <a:rPr kumimoji="1" lang="en-US" altLang="ja-JP" sz="2000" dirty="0" smtClean="0"/>
              <a:t>	</a:t>
            </a:r>
            <a:r>
              <a:rPr kumimoji="1" lang="ja-JP" altLang="en-US" sz="2000" dirty="0" smtClean="0"/>
              <a:t>その日、降雨時には高濃度に、晴天時は低濃度に変動している</a:t>
            </a:r>
            <a:endParaRPr kumimoji="1" lang="en-US" altLang="ja-JP" sz="2000" dirty="0" smtClean="0"/>
          </a:p>
          <a:p>
            <a:pPr marL="441325" indent="-441325"/>
            <a:r>
              <a:rPr lang="en-US" altLang="ja-JP" sz="2000" dirty="0"/>
              <a:t>	</a:t>
            </a:r>
            <a:r>
              <a:rPr kumimoji="1" lang="ja-JP" altLang="en-US" sz="2000" dirty="0" smtClean="0"/>
              <a:t>降雨時には道路上の埃塵などが供給源となっているのか</a:t>
            </a:r>
            <a:endParaRPr kumimoji="1" lang="en-US" altLang="ja-JP" sz="2000" dirty="0" smtClean="0"/>
          </a:p>
          <a:p>
            <a:pPr marL="441325" indent="-441325"/>
            <a:r>
              <a:rPr lang="en-US" altLang="ja-JP" sz="2000" dirty="0"/>
              <a:t>	</a:t>
            </a:r>
            <a:r>
              <a:rPr lang="en-US" altLang="ja-JP" sz="2000" baseline="30000" dirty="0" smtClean="0"/>
              <a:t> 137</a:t>
            </a:r>
            <a:r>
              <a:rPr lang="en-US" altLang="ja-JP" sz="2000" dirty="0" smtClean="0"/>
              <a:t>Cs</a:t>
            </a:r>
            <a:r>
              <a:rPr lang="ja-JP" altLang="en-US" sz="2000" dirty="0" smtClean="0"/>
              <a:t>では</a:t>
            </a:r>
            <a:r>
              <a:rPr kumimoji="1" lang="ja-JP" altLang="en-US" sz="2000" dirty="0" smtClean="0"/>
              <a:t>懸濁物質と溶存態に相関関係が有る</a:t>
            </a:r>
            <a:endParaRPr kumimoji="1" lang="en-US" altLang="ja-JP" sz="2000" dirty="0" smtClean="0"/>
          </a:p>
          <a:p>
            <a:pPr marL="441325" indent="-441325"/>
            <a:r>
              <a:rPr lang="en-US" altLang="ja-JP" sz="2000" dirty="0"/>
              <a:t>	</a:t>
            </a:r>
            <a:r>
              <a:rPr lang="en-US" altLang="ja-JP" sz="2000" dirty="0" smtClean="0"/>
              <a:t>	</a:t>
            </a:r>
            <a:r>
              <a:rPr lang="ja-JP" altLang="en-US" sz="2000" dirty="0" smtClean="0"/>
              <a:t>その比は</a:t>
            </a:r>
            <a:r>
              <a:rPr lang="en-US" altLang="ja-JP" sz="2000" i="1" dirty="0" err="1" smtClean="0"/>
              <a:t>K</a:t>
            </a:r>
            <a:r>
              <a:rPr lang="en-US" altLang="ja-JP" sz="2000" baseline="-25000" dirty="0" err="1" smtClean="0"/>
              <a:t>d</a:t>
            </a:r>
            <a:r>
              <a:rPr lang="en-US" altLang="ja-JP" sz="2000" dirty="0" smtClean="0"/>
              <a:t> = 4.01×10</a:t>
            </a:r>
            <a:r>
              <a:rPr lang="en-US" altLang="ja-JP" sz="2000" baseline="30000" dirty="0" smtClean="0"/>
              <a:t>4</a:t>
            </a:r>
          </a:p>
          <a:p>
            <a:pPr marL="441325" indent="-441325"/>
            <a:r>
              <a:rPr lang="en-US" altLang="ja-JP" sz="2000" baseline="30000" dirty="0"/>
              <a:t>	</a:t>
            </a:r>
            <a:r>
              <a:rPr lang="ja-JP" altLang="en-US" sz="2000" dirty="0" smtClean="0"/>
              <a:t>溶存態中の</a:t>
            </a:r>
            <a:r>
              <a:rPr lang="en-US" altLang="ja-JP" sz="2000" baseline="30000" dirty="0" smtClean="0"/>
              <a:t>137</a:t>
            </a:r>
            <a:r>
              <a:rPr lang="en-US" altLang="ja-JP" sz="2000" dirty="0" smtClean="0"/>
              <a:t>Cs</a:t>
            </a:r>
            <a:r>
              <a:rPr lang="ja-JP" altLang="en-US" sz="2000" dirty="0" smtClean="0"/>
              <a:t>と</a:t>
            </a:r>
            <a:r>
              <a:rPr lang="en-US" altLang="ja-JP" sz="2000" baseline="30000" dirty="0" smtClean="0"/>
              <a:t>129</a:t>
            </a:r>
            <a:r>
              <a:rPr lang="en-US" altLang="ja-JP" sz="2000" dirty="0" smtClean="0"/>
              <a:t>I</a:t>
            </a:r>
            <a:r>
              <a:rPr lang="ja-JP" altLang="en-US" sz="2000" dirty="0" smtClean="0"/>
              <a:t>の濃度に強い相関が見える。</a:t>
            </a:r>
            <a:endParaRPr lang="en-US" altLang="ja-JP" sz="2000" dirty="0" smtClean="0"/>
          </a:p>
          <a:p>
            <a:pPr marL="441325" indent="-441325"/>
            <a:endParaRPr kumimoji="1" lang="en-US" altLang="ja-JP" sz="2000" dirty="0"/>
          </a:p>
          <a:p>
            <a:pPr marL="441325" indent="-441325"/>
            <a:r>
              <a:rPr lang="ja-JP" altLang="en-US" sz="2000" dirty="0"/>
              <a:t>流域</a:t>
            </a:r>
            <a:r>
              <a:rPr lang="ja-JP" altLang="en-US" sz="2000" dirty="0" smtClean="0"/>
              <a:t>調査</a:t>
            </a:r>
            <a:endParaRPr lang="en-US" altLang="ja-JP" sz="2000" dirty="0" smtClean="0"/>
          </a:p>
          <a:p>
            <a:pPr marL="441325" indent="-441325"/>
            <a:r>
              <a:rPr kumimoji="1" lang="en-US" altLang="ja-JP" sz="2000" dirty="0"/>
              <a:t>	</a:t>
            </a:r>
            <a:r>
              <a:rPr kumimoji="1" lang="ja-JP" altLang="en-US" sz="2000" dirty="0" smtClean="0"/>
              <a:t>溶存態の濃度は北千葉導水の注入地点の上流と下流で明らかな変化があり、下流で大きく減少が観測される</a:t>
            </a:r>
            <a:endParaRPr lang="en-US" altLang="ja-JP" sz="2000" dirty="0"/>
          </a:p>
          <a:p>
            <a:pPr marL="441325" indent="-441325"/>
            <a:r>
              <a:rPr kumimoji="1" lang="en-US" altLang="ja-JP" sz="2000" dirty="0"/>
              <a:t>	</a:t>
            </a:r>
            <a:r>
              <a:rPr kumimoji="1" lang="ja-JP" altLang="en-US" sz="2000" dirty="0" smtClean="0"/>
              <a:t>同様に地金掘の下流で上昇が観測される</a:t>
            </a:r>
            <a:endParaRPr kumimoji="1" lang="en-US" altLang="ja-JP" sz="2000" dirty="0" smtClean="0"/>
          </a:p>
          <a:p>
            <a:pPr marL="441325" indent="-441325"/>
            <a:r>
              <a:rPr lang="en-US" altLang="ja-JP" sz="2000" dirty="0"/>
              <a:t>	</a:t>
            </a:r>
            <a:r>
              <a:rPr lang="en-US" altLang="ja-JP" sz="2000" dirty="0" smtClean="0"/>
              <a:t>	</a:t>
            </a:r>
            <a:r>
              <a:rPr lang="ja-JP" altLang="en-US" sz="2000" dirty="0" smtClean="0"/>
              <a:t>河川水の流入とその流入水の持つ放射性セシウムの濃度によって変化が観測された。</a:t>
            </a:r>
            <a:endParaRPr lang="en-US" altLang="ja-JP" sz="2000" dirty="0" smtClean="0"/>
          </a:p>
          <a:p>
            <a:pPr marL="441325" indent="-441325"/>
            <a:r>
              <a:rPr kumimoji="1" lang="en-US" altLang="ja-JP" sz="2000" dirty="0"/>
              <a:t>	</a:t>
            </a:r>
            <a:r>
              <a:rPr kumimoji="1" lang="ja-JP" altLang="en-US" sz="2000" dirty="0" smtClean="0"/>
              <a:t>ヨウ素</a:t>
            </a:r>
            <a:r>
              <a:rPr kumimoji="1" lang="en-US" altLang="ja-JP" sz="2000" dirty="0" smtClean="0"/>
              <a:t>129</a:t>
            </a:r>
            <a:r>
              <a:rPr kumimoji="1" lang="ja-JP" altLang="en-US" sz="2000" dirty="0" smtClean="0"/>
              <a:t>も放射性セシウムとの相関が見える。</a:t>
            </a:r>
            <a:endParaRPr kumimoji="1" lang="en-US" altLang="ja-JP" sz="2000" dirty="0" smtClean="0"/>
          </a:p>
        </p:txBody>
      </p:sp>
    </p:spTree>
    <p:extLst>
      <p:ext uri="{BB962C8B-B14F-4D97-AF65-F5344CB8AC3E}">
        <p14:creationId xmlns:p14="http://schemas.microsoft.com/office/powerpoint/2010/main" val="338470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2" y="384177"/>
            <a:ext cx="8524875" cy="796924"/>
          </a:xfrm>
        </p:spPr>
        <p:txBody>
          <a:bodyPr>
            <a:normAutofit/>
          </a:bodyPr>
          <a:lstStyle/>
          <a:p>
            <a:r>
              <a:rPr kumimoji="1" lang="ja-JP" altLang="en-US" sz="3600" dirty="0" smtClean="0"/>
              <a:t>放射性核種</a:t>
            </a:r>
            <a:r>
              <a:rPr kumimoji="1" lang="en-US" altLang="ja-JP" sz="3600" baseline="30000" dirty="0" smtClean="0">
                <a:latin typeface="+mn-lt"/>
              </a:rPr>
              <a:t>137</a:t>
            </a:r>
            <a:r>
              <a:rPr kumimoji="1" lang="en-US" altLang="ja-JP" sz="3600" dirty="0" smtClean="0">
                <a:latin typeface="+mn-lt"/>
              </a:rPr>
              <a:t>Cs</a:t>
            </a:r>
            <a:r>
              <a:rPr kumimoji="1" lang="ja-JP" altLang="en-US" sz="3600" dirty="0" smtClean="0"/>
              <a:t>と</a:t>
            </a:r>
            <a:r>
              <a:rPr kumimoji="1" lang="ja-JP" altLang="en-US" sz="3600" baseline="30000" dirty="0" smtClean="0">
                <a:latin typeface="+mn-lt"/>
              </a:rPr>
              <a:t>１２９</a:t>
            </a:r>
            <a:r>
              <a:rPr kumimoji="1" lang="en-US" altLang="ja-JP" sz="3600" dirty="0" smtClean="0">
                <a:latin typeface="+mn-lt"/>
              </a:rPr>
              <a:t>I</a:t>
            </a:r>
            <a:r>
              <a:rPr kumimoji="1" lang="ja-JP" altLang="en-US" sz="3600" dirty="0" smtClean="0"/>
              <a:t>を</a:t>
            </a:r>
            <a:r>
              <a:rPr lang="ja-JP" altLang="en-US" sz="3600" dirty="0" smtClean="0"/>
              <a:t>環境</a:t>
            </a:r>
            <a:r>
              <a:rPr lang="ja-JP" altLang="en-US" sz="3600" dirty="0"/>
              <a:t>トレーサ</a:t>
            </a:r>
            <a:r>
              <a:rPr kumimoji="1" lang="ja-JP" altLang="en-US" sz="3600" dirty="0" smtClean="0"/>
              <a:t>と</a:t>
            </a:r>
            <a:r>
              <a:rPr lang="ja-JP" altLang="en-US" sz="3600" dirty="0"/>
              <a:t>する</a:t>
            </a:r>
            <a:endParaRPr kumimoji="1" lang="ja-JP" altLang="en-US" sz="3600" dirty="0"/>
          </a:p>
        </p:txBody>
      </p:sp>
      <p:sp>
        <p:nvSpPr>
          <p:cNvPr id="3" name="コンテンツ プレースホルダー 2"/>
          <p:cNvSpPr>
            <a:spLocks noGrp="1"/>
          </p:cNvSpPr>
          <p:nvPr>
            <p:ph idx="1"/>
          </p:nvPr>
        </p:nvSpPr>
        <p:spPr>
          <a:xfrm>
            <a:off x="604837" y="1285874"/>
            <a:ext cx="8229600" cy="5343525"/>
          </a:xfrm>
        </p:spPr>
        <p:txBody>
          <a:bodyPr>
            <a:normAutofit lnSpcReduction="10000"/>
          </a:bodyPr>
          <a:lstStyle/>
          <a:p>
            <a:r>
              <a:rPr kumimoji="1" lang="ja-JP" altLang="en-US" dirty="0" smtClean="0"/>
              <a:t>モデル地域として</a:t>
            </a:r>
            <a:endParaRPr kumimoji="1" lang="en-US" altLang="ja-JP" dirty="0" smtClean="0"/>
          </a:p>
          <a:p>
            <a:pPr lvl="1"/>
            <a:r>
              <a:rPr kumimoji="1" lang="ja-JP" altLang="en-US" dirty="0" smtClean="0"/>
              <a:t>手賀沼に流れ込んでいる大堀川</a:t>
            </a:r>
            <a:endParaRPr kumimoji="1" lang="en-US" altLang="ja-JP" dirty="0" smtClean="0"/>
          </a:p>
          <a:p>
            <a:pPr lvl="2"/>
            <a:r>
              <a:rPr lang="ja-JP" altLang="en-US" dirty="0" smtClean="0"/>
              <a:t>支流（地金堀）から</a:t>
            </a:r>
            <a:r>
              <a:rPr lang="ja-JP" altLang="en-US" dirty="0"/>
              <a:t>の</a:t>
            </a:r>
            <a:r>
              <a:rPr lang="ja-JP" altLang="en-US" dirty="0" smtClean="0"/>
              <a:t>流入</a:t>
            </a:r>
            <a:endParaRPr lang="en-US" altLang="ja-JP" dirty="0" smtClean="0"/>
          </a:p>
          <a:p>
            <a:pPr lvl="2"/>
            <a:r>
              <a:rPr kumimoji="1" lang="ja-JP" altLang="en-US" dirty="0" smtClean="0"/>
              <a:t>北千葉導水からの流入（利根川から取り込んでいる）</a:t>
            </a:r>
            <a:endParaRPr kumimoji="1" lang="en-US" altLang="ja-JP" dirty="0" smtClean="0"/>
          </a:p>
          <a:p>
            <a:pPr lvl="1"/>
            <a:r>
              <a:rPr kumimoji="1" lang="ja-JP" altLang="en-US" dirty="0" smtClean="0"/>
              <a:t>放射性セシウムは福島第１原発の影響をかなり受けている</a:t>
            </a:r>
            <a:r>
              <a:rPr kumimoji="1" lang="en-US" altLang="ja-JP" baseline="30000" dirty="0" smtClean="0"/>
              <a:t>137</a:t>
            </a:r>
            <a:r>
              <a:rPr kumimoji="1" lang="en-US" altLang="ja-JP" dirty="0" smtClean="0"/>
              <a:t>Cs</a:t>
            </a:r>
            <a:r>
              <a:rPr kumimoji="1" lang="ja-JP" altLang="en-US" dirty="0" smtClean="0"/>
              <a:t>で４０</a:t>
            </a:r>
            <a:r>
              <a:rPr kumimoji="1" lang="en-US" altLang="ja-JP" dirty="0" err="1" smtClean="0"/>
              <a:t>kBq</a:t>
            </a:r>
            <a:r>
              <a:rPr kumimoji="1" lang="en-US" altLang="ja-JP" dirty="0" smtClean="0"/>
              <a:t>/m</a:t>
            </a:r>
            <a:r>
              <a:rPr kumimoji="1" lang="en-US" altLang="ja-JP" baseline="30000" dirty="0" smtClean="0"/>
              <a:t>2</a:t>
            </a:r>
            <a:r>
              <a:rPr kumimoji="1" lang="ja-JP" altLang="en-US" dirty="0" smtClean="0"/>
              <a:t>前後の沈着があった</a:t>
            </a:r>
            <a:endParaRPr kumimoji="1" lang="en-US" altLang="ja-JP" dirty="0" smtClean="0"/>
          </a:p>
          <a:p>
            <a:pPr lvl="1"/>
            <a:r>
              <a:rPr lang="en-US" altLang="ja-JP" baseline="30000" dirty="0" smtClean="0"/>
              <a:t>129</a:t>
            </a:r>
            <a:r>
              <a:rPr lang="en-US" altLang="ja-JP" dirty="0" smtClean="0"/>
              <a:t>I</a:t>
            </a:r>
            <a:r>
              <a:rPr lang="ja-JP" altLang="en-US" dirty="0" err="1" smtClean="0"/>
              <a:t>の沈</a:t>
            </a:r>
            <a:r>
              <a:rPr lang="ja-JP" altLang="en-US" dirty="0" smtClean="0"/>
              <a:t>着量（推定量</a:t>
            </a:r>
            <a:r>
              <a:rPr lang="en-US" altLang="ja-JP" dirty="0" smtClean="0"/>
              <a:t>5mBq/m</a:t>
            </a:r>
            <a:r>
              <a:rPr lang="en-US" altLang="ja-JP" baseline="30000" dirty="0" smtClean="0"/>
              <a:t>2</a:t>
            </a:r>
            <a:r>
              <a:rPr lang="ja-JP" altLang="en-US" dirty="0" smtClean="0"/>
              <a:t>）はそれまでの環境中に蓄積した量と同程度またはそれ以下であると考えられる</a:t>
            </a:r>
            <a:endParaRPr lang="en-US" altLang="ja-JP" dirty="0" smtClean="0"/>
          </a:p>
          <a:p>
            <a:r>
              <a:rPr kumimoji="1" lang="ja-JP" altLang="en-US" dirty="0"/>
              <a:t>流域</a:t>
            </a:r>
            <a:r>
              <a:rPr kumimoji="1" lang="ja-JP" altLang="en-US" dirty="0" smtClean="0"/>
              <a:t>変動と経時変動（</a:t>
            </a:r>
            <a:r>
              <a:rPr kumimoji="1" lang="en-US" altLang="ja-JP" dirty="0" smtClean="0"/>
              <a:t>2012/5-2014/2</a:t>
            </a:r>
            <a:r>
              <a:rPr kumimoji="1" lang="ja-JP" altLang="en-US" dirty="0" smtClean="0"/>
              <a:t>）</a:t>
            </a:r>
            <a:endParaRPr kumimoji="1" lang="en-US" altLang="ja-JP" dirty="0" smtClean="0"/>
          </a:p>
          <a:p>
            <a:pPr marL="0" indent="0">
              <a:buNone/>
            </a:pPr>
            <a:endParaRPr kumimoji="1" lang="en-US" altLang="ja-JP" dirty="0" smtClean="0"/>
          </a:p>
          <a:p>
            <a:pPr>
              <a:lnSpc>
                <a:spcPct val="100000"/>
              </a:lnSpc>
            </a:pPr>
            <a:r>
              <a:rPr lang="ja-JP" altLang="en-US" dirty="0" smtClean="0">
                <a:solidFill>
                  <a:srgbClr val="C00000"/>
                </a:solidFill>
              </a:rPr>
              <a:t>福島県</a:t>
            </a:r>
            <a:r>
              <a:rPr lang="ja-JP" altLang="en-US" dirty="0">
                <a:solidFill>
                  <a:srgbClr val="C00000"/>
                </a:solidFill>
              </a:rPr>
              <a:t>請</a:t>
            </a:r>
            <a:r>
              <a:rPr lang="ja-JP" altLang="en-US" dirty="0" smtClean="0">
                <a:solidFill>
                  <a:srgbClr val="C00000"/>
                </a:solidFill>
              </a:rPr>
              <a:t>戸川の流域調査（</a:t>
            </a:r>
            <a:r>
              <a:rPr lang="en-US" altLang="ja-JP" dirty="0" smtClean="0">
                <a:solidFill>
                  <a:srgbClr val="C00000"/>
                </a:solidFill>
              </a:rPr>
              <a:t>2013/6, 2013/7-8</a:t>
            </a:r>
            <a:r>
              <a:rPr lang="ja-JP" altLang="en-US" dirty="0" smtClean="0">
                <a:solidFill>
                  <a:srgbClr val="C00000"/>
                </a:solidFill>
              </a:rPr>
              <a:t>）</a:t>
            </a:r>
            <a:endParaRPr lang="en-US" altLang="ja-JP" dirty="0" smtClean="0">
              <a:solidFill>
                <a:srgbClr val="C00000"/>
              </a:solidFill>
            </a:endParaRPr>
          </a:p>
          <a:p>
            <a:pPr lvl="1">
              <a:lnSpc>
                <a:spcPct val="100000"/>
              </a:lnSpc>
            </a:pPr>
            <a:r>
              <a:rPr lang="ja-JP" altLang="en-US" dirty="0" smtClean="0"/>
              <a:t>浪江</a:t>
            </a:r>
            <a:r>
              <a:rPr lang="ja-JP" altLang="en-US" dirty="0"/>
              <a:t>町</a:t>
            </a:r>
            <a:r>
              <a:rPr lang="ja-JP" altLang="en-US" dirty="0" smtClean="0"/>
              <a:t>を流れる</a:t>
            </a:r>
            <a:r>
              <a:rPr lang="ja-JP" altLang="en-US" dirty="0"/>
              <a:t>河川</a:t>
            </a:r>
            <a:r>
              <a:rPr lang="ja-JP" altLang="en-US" dirty="0" smtClean="0"/>
              <a:t>で上流域から中流域にかけて帰宅困難地域となっていて下流域で避難解除準備地域となっている</a:t>
            </a:r>
            <a:endParaRPr lang="ja-JP" altLang="en-US" dirty="0"/>
          </a:p>
        </p:txBody>
      </p:sp>
    </p:spTree>
    <p:extLst>
      <p:ext uri="{BB962C8B-B14F-4D97-AF65-F5344CB8AC3E}">
        <p14:creationId xmlns:p14="http://schemas.microsoft.com/office/powerpoint/2010/main" val="48219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6"/>
          <p:cNvSpPr txBox="1">
            <a:spLocks noChangeArrowheads="1"/>
          </p:cNvSpPr>
          <p:nvPr/>
        </p:nvSpPr>
        <p:spPr bwMode="auto">
          <a:xfrm>
            <a:off x="1735138" y="-25400"/>
            <a:ext cx="5976937" cy="579438"/>
          </a:xfrm>
          <a:prstGeom prst="rect">
            <a:avLst/>
          </a:prstGeom>
          <a:noFill/>
          <a:ln w="19050" algn="ctr">
            <a:noFill/>
            <a:miter lim="800000"/>
            <a:headEnd/>
            <a:tailEnd/>
          </a:ln>
        </p:spPr>
        <p:txBody>
          <a:bodyPr wrap="none" lIns="91415" tIns="45707" rIns="91415" bIns="45707" anchor="ctr"/>
          <a:lstStyle/>
          <a:p>
            <a:pPr algn="ctr" defTabSz="1344613">
              <a:spcBef>
                <a:spcPct val="50000"/>
              </a:spcBef>
              <a:defRPr/>
            </a:pPr>
            <a:r>
              <a:rPr lang="en-US" altLang="ja-JP"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Radionuclides</a:t>
            </a:r>
            <a:r>
              <a:rPr lang="en-US" altLang="ja-JP"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deposition in surface soils</a:t>
            </a:r>
            <a:endParaRPr lang="ja-JP" alt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テキスト ボックス 18"/>
          <p:cNvSpPr txBox="1"/>
          <p:nvPr/>
        </p:nvSpPr>
        <p:spPr>
          <a:xfrm>
            <a:off x="165100" y="588963"/>
            <a:ext cx="4302125" cy="339725"/>
          </a:xfrm>
          <a:prstGeom prst="rect">
            <a:avLst/>
          </a:prstGeom>
          <a:noFill/>
        </p:spPr>
        <p:txBody>
          <a:bodyPr>
            <a:spAutoFit/>
          </a:bodyPr>
          <a:lstStyle/>
          <a:p>
            <a:pPr>
              <a:defRPr/>
            </a:pPr>
            <a:r>
              <a:rPr lang="en-US" altLang="ja-JP" sz="1600" b="1" u="sng" dirty="0" smtClean="0">
                <a:solidFill>
                  <a:schemeClr val="accent6"/>
                </a:solidFill>
                <a:latin typeface="Times New Roman" pitchFamily="18" charset="0"/>
                <a:cs typeface="Times New Roman" pitchFamily="18" charset="0"/>
              </a:rPr>
              <a:t>Decay corrected on 29 </a:t>
            </a:r>
            <a:r>
              <a:rPr lang="en-US" altLang="ja-JP" sz="1600" b="1" u="sng" dirty="0">
                <a:solidFill>
                  <a:schemeClr val="accent6"/>
                </a:solidFill>
                <a:latin typeface="Times New Roman" pitchFamily="18" charset="0"/>
                <a:cs typeface="Times New Roman" pitchFamily="18" charset="0"/>
              </a:rPr>
              <a:t>March, 2011</a:t>
            </a:r>
            <a:endParaRPr lang="ja-JP" altLang="en-US" sz="1600" b="1" u="sng" dirty="0">
              <a:solidFill>
                <a:schemeClr val="accent6"/>
              </a:solidFill>
              <a:latin typeface="Times New Roman" pitchFamily="18" charset="0"/>
              <a:cs typeface="Times New Roman" pitchFamily="18" charset="0"/>
            </a:endParaRPr>
          </a:p>
        </p:txBody>
      </p:sp>
      <p:pic>
        <p:nvPicPr>
          <p:cNvPr id="3" name="図 2" descr="Deposi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05" y="925401"/>
            <a:ext cx="7814235" cy="5671951"/>
          </a:xfrm>
          <a:prstGeom prst="rect">
            <a:avLst/>
          </a:prstGeom>
        </p:spPr>
      </p:pic>
      <p:sp>
        <p:nvSpPr>
          <p:cNvPr id="4" name="テキスト ボックス 3"/>
          <p:cNvSpPr txBox="1"/>
          <p:nvPr/>
        </p:nvSpPr>
        <p:spPr>
          <a:xfrm>
            <a:off x="323528" y="6516052"/>
            <a:ext cx="4941546" cy="369332"/>
          </a:xfrm>
          <a:prstGeom prst="rect">
            <a:avLst/>
          </a:prstGeom>
          <a:noFill/>
        </p:spPr>
        <p:txBody>
          <a:bodyPr wrap="none" rtlCol="0">
            <a:spAutoFit/>
          </a:bodyPr>
          <a:lstStyle/>
          <a:p>
            <a:r>
              <a:rPr lang="en-US" altLang="ja-JP" dirty="0" smtClean="0"/>
              <a:t>N. Kinoshita et al., </a:t>
            </a:r>
            <a:r>
              <a:rPr lang="en-US" altLang="ja-JP" i="1" dirty="0" smtClean="0"/>
              <a:t>PNAS</a:t>
            </a:r>
            <a:r>
              <a:rPr lang="en-US" altLang="ja-JP" dirty="0" smtClean="0"/>
              <a:t> (2011) pnas.1111724108. </a:t>
            </a:r>
            <a:endParaRPr kumimoji="1" lang="ja-JP" altLang="en-US" dirty="0"/>
          </a:p>
        </p:txBody>
      </p:sp>
      <p:sp>
        <p:nvSpPr>
          <p:cNvPr id="13" name="左カーブ矢印 12"/>
          <p:cNvSpPr/>
          <p:nvPr/>
        </p:nvSpPr>
        <p:spPr>
          <a:xfrm rot="1800000">
            <a:off x="2126960" y="1617435"/>
            <a:ext cx="549014" cy="2012945"/>
          </a:xfrm>
          <a:prstGeom prst="curvedLeftArrow">
            <a:avLst/>
          </a:prstGeom>
          <a:solidFill>
            <a:srgbClr val="FF6600">
              <a:alpha val="2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テキスト ボックス 1"/>
          <p:cNvSpPr txBox="1"/>
          <p:nvPr/>
        </p:nvSpPr>
        <p:spPr>
          <a:xfrm>
            <a:off x="2758733" y="2564904"/>
            <a:ext cx="877163" cy="369332"/>
          </a:xfrm>
          <a:prstGeom prst="rect">
            <a:avLst/>
          </a:prstGeom>
          <a:solidFill>
            <a:schemeClr val="accent6">
              <a:lumMod val="20000"/>
              <a:lumOff val="80000"/>
            </a:schemeClr>
          </a:solidFill>
        </p:spPr>
        <p:txBody>
          <a:bodyPr wrap="none" rtlCol="0">
            <a:spAutoFit/>
          </a:bodyPr>
          <a:lstStyle/>
          <a:p>
            <a:r>
              <a:rPr kumimoji="1" lang="en-US" altLang="ja-JP" dirty="0" smtClean="0"/>
              <a:t>170 km</a:t>
            </a:r>
            <a:endParaRPr kumimoji="1" lang="ja-JP" altLang="en-US" dirty="0"/>
          </a:p>
        </p:txBody>
      </p:sp>
    </p:spTree>
    <p:extLst>
      <p:ext uri="{BB962C8B-B14F-4D97-AF65-F5344CB8AC3E}">
        <p14:creationId xmlns:p14="http://schemas.microsoft.com/office/powerpoint/2010/main" val="120368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35038" t="12180" r="34644" b="11432"/>
          <a:stretch/>
        </p:blipFill>
        <p:spPr>
          <a:xfrm>
            <a:off x="4307978" y="0"/>
            <a:ext cx="4836021" cy="6853866"/>
          </a:xfrm>
          <a:prstGeom prst="rect">
            <a:avLst/>
          </a:prstGeom>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630" t="21615" r="25037" b="8333"/>
          <a:stretch/>
        </p:blipFill>
        <p:spPr bwMode="auto">
          <a:xfrm>
            <a:off x="52650" y="848504"/>
            <a:ext cx="3247238" cy="408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866900" y="2362200"/>
            <a:ext cx="295275" cy="476250"/>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6" name="直線矢印コネクタ 5"/>
          <p:cNvCxnSpPr>
            <a:stCxn id="4" idx="3"/>
          </p:cNvCxnSpPr>
          <p:nvPr/>
        </p:nvCxnSpPr>
        <p:spPr>
          <a:xfrm flipV="1">
            <a:off x="2162175" y="2438400"/>
            <a:ext cx="2145803" cy="161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1074" y="848504"/>
            <a:ext cx="2289409" cy="369332"/>
          </a:xfrm>
          <a:prstGeom prst="rect">
            <a:avLst/>
          </a:prstGeom>
          <a:noFill/>
        </p:spPr>
        <p:txBody>
          <a:bodyPr wrap="none" rtlCol="0">
            <a:spAutoFit/>
          </a:bodyPr>
          <a:lstStyle/>
          <a:p>
            <a:r>
              <a:rPr kumimoji="1" lang="ja-JP" altLang="en-US" dirty="0" smtClean="0"/>
              <a:t>航空モニタリング結果</a:t>
            </a:r>
            <a:endParaRPr kumimoji="1" lang="ja-JP" altLang="en-US" dirty="0"/>
          </a:p>
        </p:txBody>
      </p:sp>
      <p:sp>
        <p:nvSpPr>
          <p:cNvPr id="8" name="テキスト ボックス 7"/>
          <p:cNvSpPr txBox="1"/>
          <p:nvPr/>
        </p:nvSpPr>
        <p:spPr>
          <a:xfrm>
            <a:off x="142875" y="5133163"/>
            <a:ext cx="3971925" cy="1477328"/>
          </a:xfrm>
          <a:prstGeom prst="rect">
            <a:avLst/>
          </a:prstGeom>
          <a:noFill/>
        </p:spPr>
        <p:txBody>
          <a:bodyPr wrap="square" rtlCol="0">
            <a:spAutoFit/>
          </a:bodyPr>
          <a:lstStyle/>
          <a:p>
            <a:r>
              <a:rPr kumimoji="1" lang="ja-JP" altLang="en-US" dirty="0" smtClean="0"/>
              <a:t>浪江町の海岸から主要町内は避難指示解除準備区域及び居住制限区域となって除染作業により今後は帰宅事業が進められる予定。河川上流部は高濃度汚染地域がある。</a:t>
            </a:r>
            <a:endParaRPr kumimoji="1" lang="ja-JP" altLang="en-US" dirty="0"/>
          </a:p>
        </p:txBody>
      </p:sp>
    </p:spTree>
    <p:extLst>
      <p:ext uri="{BB962C8B-B14F-4D97-AF65-F5344CB8AC3E}">
        <p14:creationId xmlns:p14="http://schemas.microsoft.com/office/powerpoint/2010/main" val="1440763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2"/>
          <a:srcRect l="18591" t="25918" r="14465" b="33074"/>
          <a:stretch/>
        </p:blipFill>
        <p:spPr>
          <a:xfrm>
            <a:off x="-41313" y="829942"/>
            <a:ext cx="9144001" cy="6041572"/>
          </a:xfrm>
          <a:prstGeom prst="rect">
            <a:avLst/>
          </a:prstGeom>
          <a:effectLst/>
        </p:spPr>
      </p:pic>
      <p:sp>
        <p:nvSpPr>
          <p:cNvPr id="3" name="テキスト ボックス 2"/>
          <p:cNvSpPr txBox="1"/>
          <p:nvPr/>
        </p:nvSpPr>
        <p:spPr>
          <a:xfrm>
            <a:off x="150937" y="170895"/>
            <a:ext cx="2952328" cy="461665"/>
          </a:xfrm>
          <a:prstGeom prst="rect">
            <a:avLst/>
          </a:prstGeom>
          <a:noFill/>
        </p:spPr>
        <p:txBody>
          <a:bodyPr wrap="square" rtlCol="0">
            <a:spAutoFit/>
          </a:bodyPr>
          <a:lstStyle/>
          <a:p>
            <a:r>
              <a:rPr kumimoji="1" lang="ja-JP" altLang="en-US" sz="2400" dirty="0" smtClean="0"/>
              <a:t>福島県請戸川</a:t>
            </a:r>
            <a:endParaRPr kumimoji="1" lang="ja-JP" altLang="en-US" sz="2400" dirty="0"/>
          </a:p>
        </p:txBody>
      </p:sp>
      <p:sp>
        <p:nvSpPr>
          <p:cNvPr id="6" name="線吹き出し 1 (枠付き) 5"/>
          <p:cNvSpPr/>
          <p:nvPr/>
        </p:nvSpPr>
        <p:spPr>
          <a:xfrm>
            <a:off x="8172400" y="3423351"/>
            <a:ext cx="648072" cy="144016"/>
          </a:xfrm>
          <a:prstGeom prst="borderCallout1">
            <a:avLst>
              <a:gd name="adj1" fmla="val 24041"/>
              <a:gd name="adj2" fmla="val -1490"/>
              <a:gd name="adj3" fmla="val 218322"/>
              <a:gd name="adj4" fmla="val -558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t>北幾代橋</a:t>
            </a:r>
            <a:endParaRPr kumimoji="1" lang="ja-JP" altLang="en-US" sz="800" dirty="0"/>
          </a:p>
        </p:txBody>
      </p:sp>
      <p:sp>
        <p:nvSpPr>
          <p:cNvPr id="7" name="線吹き出し 1 (枠付き) 6"/>
          <p:cNvSpPr/>
          <p:nvPr/>
        </p:nvSpPr>
        <p:spPr>
          <a:xfrm>
            <a:off x="5440325" y="3666819"/>
            <a:ext cx="504056" cy="144016"/>
          </a:xfrm>
          <a:prstGeom prst="borderCallout1">
            <a:avLst>
              <a:gd name="adj1" fmla="val 24041"/>
              <a:gd name="adj2" fmla="val -1490"/>
              <a:gd name="adj3" fmla="val -226128"/>
              <a:gd name="adj4" fmla="val -1763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t>堰守橋</a:t>
            </a:r>
            <a:endParaRPr kumimoji="1" lang="ja-JP" altLang="en-US" sz="800" dirty="0"/>
          </a:p>
        </p:txBody>
      </p:sp>
      <p:sp>
        <p:nvSpPr>
          <p:cNvPr id="8" name="テキスト ボックス 7"/>
          <p:cNvSpPr txBox="1"/>
          <p:nvPr/>
        </p:nvSpPr>
        <p:spPr>
          <a:xfrm>
            <a:off x="4026632" y="3276792"/>
            <a:ext cx="1008112" cy="584775"/>
          </a:xfrm>
          <a:prstGeom prst="rect">
            <a:avLst/>
          </a:prstGeom>
          <a:solidFill>
            <a:schemeClr val="bg1"/>
          </a:solidFill>
          <a:ln>
            <a:solidFill>
              <a:srgbClr val="C00000"/>
            </a:solidFill>
          </a:ln>
        </p:spPr>
        <p:txBody>
          <a:bodyPr wrap="square" rtlCol="0">
            <a:spAutoFit/>
          </a:bodyPr>
          <a:lstStyle/>
          <a:p>
            <a:r>
              <a:rPr kumimoji="1" lang="ja-JP" altLang="en-US" sz="800" dirty="0" smtClean="0"/>
              <a:t>大柿ダム</a:t>
            </a:r>
            <a:endParaRPr kumimoji="1" lang="en-US" altLang="ja-JP" sz="800" dirty="0" smtClean="0"/>
          </a:p>
          <a:p>
            <a:r>
              <a:rPr lang="en-US" altLang="ja-JP" sz="800" dirty="0" smtClean="0"/>
              <a:t>2012/11/15</a:t>
            </a:r>
          </a:p>
          <a:p>
            <a:r>
              <a:rPr kumimoji="1" lang="en-US" altLang="ja-JP" sz="800" dirty="0" smtClean="0"/>
              <a:t>134Cs 13000 </a:t>
            </a:r>
            <a:r>
              <a:rPr kumimoji="1" lang="en-US" altLang="ja-JP" sz="800" dirty="0" err="1" smtClean="0"/>
              <a:t>Bq</a:t>
            </a:r>
            <a:r>
              <a:rPr kumimoji="1" lang="en-US" altLang="ja-JP" sz="800" dirty="0" smtClean="0"/>
              <a:t>/kg</a:t>
            </a:r>
          </a:p>
          <a:p>
            <a:r>
              <a:rPr lang="en-US" altLang="ja-JP" sz="800" dirty="0" smtClean="0"/>
              <a:t>137cs 22000 </a:t>
            </a:r>
            <a:r>
              <a:rPr lang="en-US" altLang="ja-JP" sz="800" dirty="0" err="1" smtClean="0"/>
              <a:t>Bq</a:t>
            </a:r>
            <a:r>
              <a:rPr lang="en-US" altLang="ja-JP" sz="800" dirty="0" smtClean="0"/>
              <a:t>/kg</a:t>
            </a:r>
            <a:endParaRPr kumimoji="1" lang="ja-JP" altLang="en-US" sz="800" dirty="0"/>
          </a:p>
        </p:txBody>
      </p:sp>
      <p:sp>
        <p:nvSpPr>
          <p:cNvPr id="10" name="テキスト ボックス 9"/>
          <p:cNvSpPr txBox="1"/>
          <p:nvPr/>
        </p:nvSpPr>
        <p:spPr>
          <a:xfrm>
            <a:off x="8244408" y="5867980"/>
            <a:ext cx="936475" cy="369332"/>
          </a:xfrm>
          <a:prstGeom prst="rect">
            <a:avLst/>
          </a:prstGeom>
          <a:noFill/>
        </p:spPr>
        <p:txBody>
          <a:bodyPr wrap="none" rtlCol="0">
            <a:spAutoFit/>
          </a:bodyPr>
          <a:lstStyle/>
          <a:p>
            <a:r>
              <a:rPr kumimoji="1" lang="en-US" altLang="ja-JP" dirty="0" smtClean="0"/>
              <a:t>FD1NPP</a:t>
            </a:r>
            <a:endParaRPr kumimoji="1" lang="ja-JP" altLang="en-US" dirty="0"/>
          </a:p>
        </p:txBody>
      </p:sp>
      <p:sp>
        <p:nvSpPr>
          <p:cNvPr id="11" name="線吹き出し 1 (枠付き) 10"/>
          <p:cNvSpPr/>
          <p:nvPr/>
        </p:nvSpPr>
        <p:spPr>
          <a:xfrm>
            <a:off x="5466339" y="2479099"/>
            <a:ext cx="1008111" cy="576064"/>
          </a:xfrm>
          <a:prstGeom prst="borderCallout1">
            <a:avLst>
              <a:gd name="adj1" fmla="val 100971"/>
              <a:gd name="adj2" fmla="val 25846"/>
              <a:gd name="adj3" fmla="val 164970"/>
              <a:gd name="adj4" fmla="val 71536"/>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800" dirty="0"/>
              <a:t>室原橋</a:t>
            </a:r>
            <a:endParaRPr lang="en-US" altLang="ja-JP" sz="800" dirty="0"/>
          </a:p>
          <a:p>
            <a:r>
              <a:rPr lang="en-US" altLang="ja-JP" sz="800" dirty="0"/>
              <a:t>2012/11/15</a:t>
            </a:r>
          </a:p>
          <a:p>
            <a:r>
              <a:rPr lang="en-US" altLang="ja-JP" sz="800" baseline="30000" dirty="0"/>
              <a:t>134</a:t>
            </a:r>
            <a:r>
              <a:rPr lang="en-US" altLang="ja-JP" sz="800" dirty="0"/>
              <a:t>Cs 21000 </a:t>
            </a:r>
            <a:r>
              <a:rPr lang="en-US" altLang="ja-JP" sz="800" dirty="0" err="1"/>
              <a:t>Bq</a:t>
            </a:r>
            <a:r>
              <a:rPr lang="en-US" altLang="ja-JP" sz="800" dirty="0"/>
              <a:t>/kg</a:t>
            </a:r>
          </a:p>
          <a:p>
            <a:r>
              <a:rPr lang="en-US" altLang="ja-JP" sz="800" baseline="30000" dirty="0"/>
              <a:t>137</a:t>
            </a:r>
            <a:r>
              <a:rPr lang="en-US" altLang="ja-JP" sz="800" dirty="0"/>
              <a:t>Cs 36000 </a:t>
            </a:r>
            <a:r>
              <a:rPr lang="en-US" altLang="ja-JP" sz="800" dirty="0" err="1"/>
              <a:t>Bq</a:t>
            </a:r>
            <a:r>
              <a:rPr lang="en-US" altLang="ja-JP" sz="800" dirty="0"/>
              <a:t>/kg</a:t>
            </a:r>
            <a:endParaRPr lang="ja-JP" altLang="en-US" sz="800" dirty="0"/>
          </a:p>
        </p:txBody>
      </p:sp>
      <p:sp>
        <p:nvSpPr>
          <p:cNvPr id="14" name="フリーフォーム 13"/>
          <p:cNvSpPr/>
          <p:nvPr/>
        </p:nvSpPr>
        <p:spPr>
          <a:xfrm>
            <a:off x="1201994" y="1666524"/>
            <a:ext cx="2418735" cy="488451"/>
          </a:xfrm>
          <a:custGeom>
            <a:avLst/>
            <a:gdLst>
              <a:gd name="connsiteX0" fmla="*/ 0 w 2418735"/>
              <a:gd name="connsiteY0" fmla="*/ 405624 h 488451"/>
              <a:gd name="connsiteX1" fmla="*/ 66367 w 2418735"/>
              <a:gd name="connsiteY1" fmla="*/ 405624 h 488451"/>
              <a:gd name="connsiteX2" fmla="*/ 117987 w 2418735"/>
              <a:gd name="connsiteY2" fmla="*/ 442495 h 488451"/>
              <a:gd name="connsiteX3" fmla="*/ 169606 w 2418735"/>
              <a:gd name="connsiteY3" fmla="*/ 471992 h 488451"/>
              <a:gd name="connsiteX4" fmla="*/ 199103 w 2418735"/>
              <a:gd name="connsiteY4" fmla="*/ 442495 h 488451"/>
              <a:gd name="connsiteX5" fmla="*/ 243348 w 2418735"/>
              <a:gd name="connsiteY5" fmla="*/ 479366 h 488451"/>
              <a:gd name="connsiteX6" fmla="*/ 287593 w 2418735"/>
              <a:gd name="connsiteY6" fmla="*/ 479366 h 488451"/>
              <a:gd name="connsiteX7" fmla="*/ 324464 w 2418735"/>
              <a:gd name="connsiteY7" fmla="*/ 486741 h 488451"/>
              <a:gd name="connsiteX8" fmla="*/ 353961 w 2418735"/>
              <a:gd name="connsiteY8" fmla="*/ 442495 h 488451"/>
              <a:gd name="connsiteX9" fmla="*/ 390832 w 2418735"/>
              <a:gd name="connsiteY9" fmla="*/ 361379 h 488451"/>
              <a:gd name="connsiteX10" fmla="*/ 449825 w 2418735"/>
              <a:gd name="connsiteY10" fmla="*/ 295011 h 488451"/>
              <a:gd name="connsiteX11" fmla="*/ 486696 w 2418735"/>
              <a:gd name="connsiteY11" fmla="*/ 243392 h 488451"/>
              <a:gd name="connsiteX12" fmla="*/ 567812 w 2418735"/>
              <a:gd name="connsiteY12" fmla="*/ 206521 h 488451"/>
              <a:gd name="connsiteX13" fmla="*/ 619432 w 2418735"/>
              <a:gd name="connsiteY13" fmla="*/ 191773 h 488451"/>
              <a:gd name="connsiteX14" fmla="*/ 685800 w 2418735"/>
              <a:gd name="connsiteY14" fmla="*/ 199147 h 488451"/>
              <a:gd name="connsiteX15" fmla="*/ 759541 w 2418735"/>
              <a:gd name="connsiteY15" fmla="*/ 236018 h 488451"/>
              <a:gd name="connsiteX16" fmla="*/ 825909 w 2418735"/>
              <a:gd name="connsiteY16" fmla="*/ 243392 h 488451"/>
              <a:gd name="connsiteX17" fmla="*/ 870154 w 2418735"/>
              <a:gd name="connsiteY17" fmla="*/ 243392 h 488451"/>
              <a:gd name="connsiteX18" fmla="*/ 929148 w 2418735"/>
              <a:gd name="connsiteY18" fmla="*/ 243392 h 488451"/>
              <a:gd name="connsiteX19" fmla="*/ 973393 w 2418735"/>
              <a:gd name="connsiteY19" fmla="*/ 272889 h 488451"/>
              <a:gd name="connsiteX20" fmla="*/ 995516 w 2418735"/>
              <a:gd name="connsiteY20" fmla="*/ 272889 h 488451"/>
              <a:gd name="connsiteX21" fmla="*/ 1017638 w 2418735"/>
              <a:gd name="connsiteY21" fmla="*/ 221270 h 488451"/>
              <a:gd name="connsiteX22" fmla="*/ 1061883 w 2418735"/>
              <a:gd name="connsiteY22" fmla="*/ 191773 h 488451"/>
              <a:gd name="connsiteX23" fmla="*/ 1106129 w 2418735"/>
              <a:gd name="connsiteY23" fmla="*/ 191773 h 488451"/>
              <a:gd name="connsiteX24" fmla="*/ 1157748 w 2418735"/>
              <a:gd name="connsiteY24" fmla="*/ 228644 h 488451"/>
              <a:gd name="connsiteX25" fmla="*/ 1201993 w 2418735"/>
              <a:gd name="connsiteY25" fmla="*/ 250766 h 488451"/>
              <a:gd name="connsiteX26" fmla="*/ 1283109 w 2418735"/>
              <a:gd name="connsiteY26" fmla="*/ 295011 h 488451"/>
              <a:gd name="connsiteX27" fmla="*/ 1349477 w 2418735"/>
              <a:gd name="connsiteY27" fmla="*/ 324508 h 488451"/>
              <a:gd name="connsiteX28" fmla="*/ 1430593 w 2418735"/>
              <a:gd name="connsiteY28" fmla="*/ 368753 h 488451"/>
              <a:gd name="connsiteX29" fmla="*/ 1504335 w 2418735"/>
              <a:gd name="connsiteY29" fmla="*/ 383502 h 488451"/>
              <a:gd name="connsiteX30" fmla="*/ 1533832 w 2418735"/>
              <a:gd name="connsiteY30" fmla="*/ 317134 h 488451"/>
              <a:gd name="connsiteX31" fmla="*/ 1578077 w 2418735"/>
              <a:gd name="connsiteY31" fmla="*/ 258141 h 488451"/>
              <a:gd name="connsiteX32" fmla="*/ 1629696 w 2418735"/>
              <a:gd name="connsiteY32" fmla="*/ 199147 h 488451"/>
              <a:gd name="connsiteX33" fmla="*/ 1666567 w 2418735"/>
              <a:gd name="connsiteY33" fmla="*/ 177024 h 488451"/>
              <a:gd name="connsiteX34" fmla="*/ 1703438 w 2418735"/>
              <a:gd name="connsiteY34" fmla="*/ 177024 h 488451"/>
              <a:gd name="connsiteX35" fmla="*/ 1725561 w 2418735"/>
              <a:gd name="connsiteY35" fmla="*/ 140153 h 488451"/>
              <a:gd name="connsiteX36" fmla="*/ 1755058 w 2418735"/>
              <a:gd name="connsiteY36" fmla="*/ 73786 h 488451"/>
              <a:gd name="connsiteX37" fmla="*/ 1814051 w 2418735"/>
              <a:gd name="connsiteY37" fmla="*/ 44289 h 488451"/>
              <a:gd name="connsiteX38" fmla="*/ 1880419 w 2418735"/>
              <a:gd name="connsiteY38" fmla="*/ 44 h 488451"/>
              <a:gd name="connsiteX39" fmla="*/ 1924664 w 2418735"/>
              <a:gd name="connsiteY39" fmla="*/ 36915 h 488451"/>
              <a:gd name="connsiteX40" fmla="*/ 1976283 w 2418735"/>
              <a:gd name="connsiteY40" fmla="*/ 81160 h 488451"/>
              <a:gd name="connsiteX41" fmla="*/ 1998406 w 2418735"/>
              <a:gd name="connsiteY41" fmla="*/ 154902 h 488451"/>
              <a:gd name="connsiteX42" fmla="*/ 2050025 w 2418735"/>
              <a:gd name="connsiteY42" fmla="*/ 147528 h 488451"/>
              <a:gd name="connsiteX43" fmla="*/ 2123767 w 2418735"/>
              <a:gd name="connsiteY43" fmla="*/ 132779 h 488451"/>
              <a:gd name="connsiteX44" fmla="*/ 2190135 w 2418735"/>
              <a:gd name="connsiteY44" fmla="*/ 162276 h 488451"/>
              <a:gd name="connsiteX45" fmla="*/ 2249129 w 2418735"/>
              <a:gd name="connsiteY45" fmla="*/ 191773 h 488451"/>
              <a:gd name="connsiteX46" fmla="*/ 2330245 w 2418735"/>
              <a:gd name="connsiteY46" fmla="*/ 191773 h 488451"/>
              <a:gd name="connsiteX47" fmla="*/ 2418735 w 2418735"/>
              <a:gd name="connsiteY47" fmla="*/ 191773 h 48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735" h="488451">
                <a:moveTo>
                  <a:pt x="0" y="405624"/>
                </a:moveTo>
                <a:cubicBezTo>
                  <a:pt x="23351" y="402551"/>
                  <a:pt x="46703" y="399479"/>
                  <a:pt x="66367" y="405624"/>
                </a:cubicBezTo>
                <a:cubicBezTo>
                  <a:pt x="86031" y="411769"/>
                  <a:pt x="100781" y="431434"/>
                  <a:pt x="117987" y="442495"/>
                </a:cubicBezTo>
                <a:cubicBezTo>
                  <a:pt x="135193" y="453556"/>
                  <a:pt x="156087" y="471992"/>
                  <a:pt x="169606" y="471992"/>
                </a:cubicBezTo>
                <a:cubicBezTo>
                  <a:pt x="183125" y="471992"/>
                  <a:pt x="186813" y="441266"/>
                  <a:pt x="199103" y="442495"/>
                </a:cubicBezTo>
                <a:cubicBezTo>
                  <a:pt x="211393" y="443724"/>
                  <a:pt x="228600" y="473221"/>
                  <a:pt x="243348" y="479366"/>
                </a:cubicBezTo>
                <a:cubicBezTo>
                  <a:pt x="258096" y="485511"/>
                  <a:pt x="274074" y="478137"/>
                  <a:pt x="287593" y="479366"/>
                </a:cubicBezTo>
                <a:cubicBezTo>
                  <a:pt x="301112" y="480595"/>
                  <a:pt x="313403" y="492886"/>
                  <a:pt x="324464" y="486741"/>
                </a:cubicBezTo>
                <a:cubicBezTo>
                  <a:pt x="335525" y="480596"/>
                  <a:pt x="342900" y="463389"/>
                  <a:pt x="353961" y="442495"/>
                </a:cubicBezTo>
                <a:cubicBezTo>
                  <a:pt x="365022" y="421601"/>
                  <a:pt x="374855" y="385960"/>
                  <a:pt x="390832" y="361379"/>
                </a:cubicBezTo>
                <a:cubicBezTo>
                  <a:pt x="406809" y="336798"/>
                  <a:pt x="433848" y="314675"/>
                  <a:pt x="449825" y="295011"/>
                </a:cubicBezTo>
                <a:cubicBezTo>
                  <a:pt x="465802" y="275346"/>
                  <a:pt x="467032" y="258140"/>
                  <a:pt x="486696" y="243392"/>
                </a:cubicBezTo>
                <a:cubicBezTo>
                  <a:pt x="506361" y="228644"/>
                  <a:pt x="545689" y="215124"/>
                  <a:pt x="567812" y="206521"/>
                </a:cubicBezTo>
                <a:cubicBezTo>
                  <a:pt x="589935" y="197918"/>
                  <a:pt x="599767" y="193002"/>
                  <a:pt x="619432" y="191773"/>
                </a:cubicBezTo>
                <a:cubicBezTo>
                  <a:pt x="639097" y="190544"/>
                  <a:pt x="662449" y="191773"/>
                  <a:pt x="685800" y="199147"/>
                </a:cubicBezTo>
                <a:cubicBezTo>
                  <a:pt x="709152" y="206521"/>
                  <a:pt x="736190" y="228644"/>
                  <a:pt x="759541" y="236018"/>
                </a:cubicBezTo>
                <a:cubicBezTo>
                  <a:pt x="782893" y="243392"/>
                  <a:pt x="807474" y="242163"/>
                  <a:pt x="825909" y="243392"/>
                </a:cubicBezTo>
                <a:cubicBezTo>
                  <a:pt x="844345" y="244621"/>
                  <a:pt x="870154" y="243392"/>
                  <a:pt x="870154" y="243392"/>
                </a:cubicBezTo>
                <a:cubicBezTo>
                  <a:pt x="887360" y="243392"/>
                  <a:pt x="911942" y="238476"/>
                  <a:pt x="929148" y="243392"/>
                </a:cubicBezTo>
                <a:cubicBezTo>
                  <a:pt x="946354" y="248308"/>
                  <a:pt x="962332" y="267973"/>
                  <a:pt x="973393" y="272889"/>
                </a:cubicBezTo>
                <a:cubicBezTo>
                  <a:pt x="984454" y="277805"/>
                  <a:pt x="988142" y="281492"/>
                  <a:pt x="995516" y="272889"/>
                </a:cubicBezTo>
                <a:cubicBezTo>
                  <a:pt x="1002890" y="264286"/>
                  <a:pt x="1006577" y="234789"/>
                  <a:pt x="1017638" y="221270"/>
                </a:cubicBezTo>
                <a:cubicBezTo>
                  <a:pt x="1028699" y="207751"/>
                  <a:pt x="1047135" y="196689"/>
                  <a:pt x="1061883" y="191773"/>
                </a:cubicBezTo>
                <a:cubicBezTo>
                  <a:pt x="1076631" y="186857"/>
                  <a:pt x="1090152" y="185628"/>
                  <a:pt x="1106129" y="191773"/>
                </a:cubicBezTo>
                <a:cubicBezTo>
                  <a:pt x="1122107" y="197918"/>
                  <a:pt x="1141771" y="218812"/>
                  <a:pt x="1157748" y="228644"/>
                </a:cubicBezTo>
                <a:cubicBezTo>
                  <a:pt x="1173725" y="238476"/>
                  <a:pt x="1181100" y="239705"/>
                  <a:pt x="1201993" y="250766"/>
                </a:cubicBezTo>
                <a:cubicBezTo>
                  <a:pt x="1222887" y="261827"/>
                  <a:pt x="1258528" y="282721"/>
                  <a:pt x="1283109" y="295011"/>
                </a:cubicBezTo>
                <a:cubicBezTo>
                  <a:pt x="1307690" y="307301"/>
                  <a:pt x="1324896" y="312218"/>
                  <a:pt x="1349477" y="324508"/>
                </a:cubicBezTo>
                <a:cubicBezTo>
                  <a:pt x="1374058" y="336798"/>
                  <a:pt x="1404783" y="358921"/>
                  <a:pt x="1430593" y="368753"/>
                </a:cubicBezTo>
                <a:cubicBezTo>
                  <a:pt x="1456403" y="378585"/>
                  <a:pt x="1487129" y="392105"/>
                  <a:pt x="1504335" y="383502"/>
                </a:cubicBezTo>
                <a:cubicBezTo>
                  <a:pt x="1521542" y="374899"/>
                  <a:pt x="1521542" y="338027"/>
                  <a:pt x="1533832" y="317134"/>
                </a:cubicBezTo>
                <a:cubicBezTo>
                  <a:pt x="1546122" y="296241"/>
                  <a:pt x="1562100" y="277805"/>
                  <a:pt x="1578077" y="258141"/>
                </a:cubicBezTo>
                <a:cubicBezTo>
                  <a:pt x="1594054" y="238476"/>
                  <a:pt x="1614948" y="212666"/>
                  <a:pt x="1629696" y="199147"/>
                </a:cubicBezTo>
                <a:cubicBezTo>
                  <a:pt x="1644444" y="185627"/>
                  <a:pt x="1654277" y="180711"/>
                  <a:pt x="1666567" y="177024"/>
                </a:cubicBezTo>
                <a:cubicBezTo>
                  <a:pt x="1678857" y="173337"/>
                  <a:pt x="1693606" y="183169"/>
                  <a:pt x="1703438" y="177024"/>
                </a:cubicBezTo>
                <a:cubicBezTo>
                  <a:pt x="1713270" y="170879"/>
                  <a:pt x="1716958" y="157359"/>
                  <a:pt x="1725561" y="140153"/>
                </a:cubicBezTo>
                <a:cubicBezTo>
                  <a:pt x="1734164" y="122947"/>
                  <a:pt x="1740310" y="89763"/>
                  <a:pt x="1755058" y="73786"/>
                </a:cubicBezTo>
                <a:cubicBezTo>
                  <a:pt x="1769806" y="57809"/>
                  <a:pt x="1793158" y="56579"/>
                  <a:pt x="1814051" y="44289"/>
                </a:cubicBezTo>
                <a:cubicBezTo>
                  <a:pt x="1834944" y="31999"/>
                  <a:pt x="1861984" y="1273"/>
                  <a:pt x="1880419" y="44"/>
                </a:cubicBezTo>
                <a:cubicBezTo>
                  <a:pt x="1898855" y="-1185"/>
                  <a:pt x="1908687" y="23396"/>
                  <a:pt x="1924664" y="36915"/>
                </a:cubicBezTo>
                <a:cubicBezTo>
                  <a:pt x="1940641" y="50434"/>
                  <a:pt x="1963993" y="61496"/>
                  <a:pt x="1976283" y="81160"/>
                </a:cubicBezTo>
                <a:cubicBezTo>
                  <a:pt x="1988573" y="100824"/>
                  <a:pt x="1986116" y="143841"/>
                  <a:pt x="1998406" y="154902"/>
                </a:cubicBezTo>
                <a:cubicBezTo>
                  <a:pt x="2010696" y="165963"/>
                  <a:pt x="2029132" y="151215"/>
                  <a:pt x="2050025" y="147528"/>
                </a:cubicBezTo>
                <a:cubicBezTo>
                  <a:pt x="2070919" y="143841"/>
                  <a:pt x="2100415" y="130321"/>
                  <a:pt x="2123767" y="132779"/>
                </a:cubicBezTo>
                <a:cubicBezTo>
                  <a:pt x="2147119" y="135237"/>
                  <a:pt x="2169241" y="152444"/>
                  <a:pt x="2190135" y="162276"/>
                </a:cubicBezTo>
                <a:cubicBezTo>
                  <a:pt x="2211029" y="172108"/>
                  <a:pt x="2225777" y="186857"/>
                  <a:pt x="2249129" y="191773"/>
                </a:cubicBezTo>
                <a:cubicBezTo>
                  <a:pt x="2272481" y="196689"/>
                  <a:pt x="2330245" y="191773"/>
                  <a:pt x="2330245" y="191773"/>
                </a:cubicBezTo>
                <a:lnTo>
                  <a:pt x="2418735" y="191773"/>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3628103" y="1865671"/>
            <a:ext cx="420329" cy="324464"/>
          </a:xfrm>
          <a:custGeom>
            <a:avLst/>
            <a:gdLst>
              <a:gd name="connsiteX0" fmla="*/ 0 w 420329"/>
              <a:gd name="connsiteY0" fmla="*/ 0 h 324464"/>
              <a:gd name="connsiteX1" fmla="*/ 66368 w 420329"/>
              <a:gd name="connsiteY1" fmla="*/ 7374 h 324464"/>
              <a:gd name="connsiteX2" fmla="*/ 117987 w 420329"/>
              <a:gd name="connsiteY2" fmla="*/ 14748 h 324464"/>
              <a:gd name="connsiteX3" fmla="*/ 140110 w 420329"/>
              <a:gd name="connsiteY3" fmla="*/ 58994 h 324464"/>
              <a:gd name="connsiteX4" fmla="*/ 191729 w 420329"/>
              <a:gd name="connsiteY4" fmla="*/ 95864 h 324464"/>
              <a:gd name="connsiteX5" fmla="*/ 206478 w 420329"/>
              <a:gd name="connsiteY5" fmla="*/ 110613 h 324464"/>
              <a:gd name="connsiteX6" fmla="*/ 221226 w 420329"/>
              <a:gd name="connsiteY6" fmla="*/ 191729 h 324464"/>
              <a:gd name="connsiteX7" fmla="*/ 265471 w 420329"/>
              <a:gd name="connsiteY7" fmla="*/ 206477 h 324464"/>
              <a:gd name="connsiteX8" fmla="*/ 346587 w 420329"/>
              <a:gd name="connsiteY8" fmla="*/ 221226 h 324464"/>
              <a:gd name="connsiteX9" fmla="*/ 398207 w 420329"/>
              <a:gd name="connsiteY9" fmla="*/ 280219 h 324464"/>
              <a:gd name="connsiteX10" fmla="*/ 420329 w 420329"/>
              <a:gd name="connsiteY10" fmla="*/ 324464 h 32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329" h="324464">
                <a:moveTo>
                  <a:pt x="0" y="0"/>
                </a:moveTo>
                <a:lnTo>
                  <a:pt x="66368" y="7374"/>
                </a:lnTo>
                <a:cubicBezTo>
                  <a:pt x="86032" y="9832"/>
                  <a:pt x="105697" y="6145"/>
                  <a:pt x="117987" y="14748"/>
                </a:cubicBezTo>
                <a:cubicBezTo>
                  <a:pt x="130277" y="23351"/>
                  <a:pt x="127820" y="45475"/>
                  <a:pt x="140110" y="58994"/>
                </a:cubicBezTo>
                <a:cubicBezTo>
                  <a:pt x="152400" y="72513"/>
                  <a:pt x="180668" y="87261"/>
                  <a:pt x="191729" y="95864"/>
                </a:cubicBezTo>
                <a:cubicBezTo>
                  <a:pt x="202790" y="104467"/>
                  <a:pt x="201562" y="94636"/>
                  <a:pt x="206478" y="110613"/>
                </a:cubicBezTo>
                <a:cubicBezTo>
                  <a:pt x="211394" y="126590"/>
                  <a:pt x="211394" y="175752"/>
                  <a:pt x="221226" y="191729"/>
                </a:cubicBezTo>
                <a:cubicBezTo>
                  <a:pt x="231058" y="207706"/>
                  <a:pt x="244578" y="201561"/>
                  <a:pt x="265471" y="206477"/>
                </a:cubicBezTo>
                <a:cubicBezTo>
                  <a:pt x="286365" y="211393"/>
                  <a:pt x="324464" y="208936"/>
                  <a:pt x="346587" y="221226"/>
                </a:cubicBezTo>
                <a:cubicBezTo>
                  <a:pt x="368710" y="233516"/>
                  <a:pt x="385917" y="263013"/>
                  <a:pt x="398207" y="280219"/>
                </a:cubicBezTo>
                <a:cubicBezTo>
                  <a:pt x="410497" y="297425"/>
                  <a:pt x="415413" y="308487"/>
                  <a:pt x="420329" y="32446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4033684" y="2175387"/>
            <a:ext cx="3414251" cy="1563440"/>
          </a:xfrm>
          <a:custGeom>
            <a:avLst/>
            <a:gdLst>
              <a:gd name="connsiteX0" fmla="*/ 0 w 3414251"/>
              <a:gd name="connsiteY0" fmla="*/ 0 h 1563440"/>
              <a:gd name="connsiteX1" fmla="*/ 22122 w 3414251"/>
              <a:gd name="connsiteY1" fmla="*/ 73742 h 1563440"/>
              <a:gd name="connsiteX2" fmla="*/ 51619 w 3414251"/>
              <a:gd name="connsiteY2" fmla="*/ 132736 h 1563440"/>
              <a:gd name="connsiteX3" fmla="*/ 88490 w 3414251"/>
              <a:gd name="connsiteY3" fmla="*/ 206478 h 1563440"/>
              <a:gd name="connsiteX4" fmla="*/ 140110 w 3414251"/>
              <a:gd name="connsiteY4" fmla="*/ 272845 h 1563440"/>
              <a:gd name="connsiteX5" fmla="*/ 169606 w 3414251"/>
              <a:gd name="connsiteY5" fmla="*/ 339213 h 1563440"/>
              <a:gd name="connsiteX6" fmla="*/ 228600 w 3414251"/>
              <a:gd name="connsiteY6" fmla="*/ 302342 h 1563440"/>
              <a:gd name="connsiteX7" fmla="*/ 287593 w 3414251"/>
              <a:gd name="connsiteY7" fmla="*/ 317090 h 1563440"/>
              <a:gd name="connsiteX8" fmla="*/ 353961 w 3414251"/>
              <a:gd name="connsiteY8" fmla="*/ 191729 h 1563440"/>
              <a:gd name="connsiteX9" fmla="*/ 420329 w 3414251"/>
              <a:gd name="connsiteY9" fmla="*/ 235974 h 1563440"/>
              <a:gd name="connsiteX10" fmla="*/ 494071 w 3414251"/>
              <a:gd name="connsiteY10" fmla="*/ 280219 h 1563440"/>
              <a:gd name="connsiteX11" fmla="*/ 567813 w 3414251"/>
              <a:gd name="connsiteY11" fmla="*/ 309716 h 1563440"/>
              <a:gd name="connsiteX12" fmla="*/ 612058 w 3414251"/>
              <a:gd name="connsiteY12" fmla="*/ 376084 h 1563440"/>
              <a:gd name="connsiteX13" fmla="*/ 553064 w 3414251"/>
              <a:gd name="connsiteY13" fmla="*/ 427703 h 1563440"/>
              <a:gd name="connsiteX14" fmla="*/ 612058 w 3414251"/>
              <a:gd name="connsiteY14" fmla="*/ 471948 h 1563440"/>
              <a:gd name="connsiteX15" fmla="*/ 707922 w 3414251"/>
              <a:gd name="connsiteY15" fmla="*/ 516194 h 1563440"/>
              <a:gd name="connsiteX16" fmla="*/ 707922 w 3414251"/>
              <a:gd name="connsiteY16" fmla="*/ 567813 h 1563440"/>
              <a:gd name="connsiteX17" fmla="*/ 715297 w 3414251"/>
              <a:gd name="connsiteY17" fmla="*/ 612058 h 1563440"/>
              <a:gd name="connsiteX18" fmla="*/ 759542 w 3414251"/>
              <a:gd name="connsiteY18" fmla="*/ 641555 h 1563440"/>
              <a:gd name="connsiteX19" fmla="*/ 759542 w 3414251"/>
              <a:gd name="connsiteY19" fmla="*/ 715297 h 1563440"/>
              <a:gd name="connsiteX20" fmla="*/ 796413 w 3414251"/>
              <a:gd name="connsiteY20" fmla="*/ 759542 h 1563440"/>
              <a:gd name="connsiteX21" fmla="*/ 877529 w 3414251"/>
              <a:gd name="connsiteY21" fmla="*/ 796413 h 1563440"/>
              <a:gd name="connsiteX22" fmla="*/ 958645 w 3414251"/>
              <a:gd name="connsiteY22" fmla="*/ 774290 h 1563440"/>
              <a:gd name="connsiteX23" fmla="*/ 1032387 w 3414251"/>
              <a:gd name="connsiteY23" fmla="*/ 796413 h 1563440"/>
              <a:gd name="connsiteX24" fmla="*/ 1113503 w 3414251"/>
              <a:gd name="connsiteY24" fmla="*/ 840658 h 1563440"/>
              <a:gd name="connsiteX25" fmla="*/ 1032387 w 3414251"/>
              <a:gd name="connsiteY25" fmla="*/ 892278 h 1563440"/>
              <a:gd name="connsiteX26" fmla="*/ 1025013 w 3414251"/>
              <a:gd name="connsiteY26" fmla="*/ 973394 h 1563440"/>
              <a:gd name="connsiteX27" fmla="*/ 1076632 w 3414251"/>
              <a:gd name="connsiteY27" fmla="*/ 1032387 h 1563440"/>
              <a:gd name="connsiteX28" fmla="*/ 1143000 w 3414251"/>
              <a:gd name="connsiteY28" fmla="*/ 1069258 h 1563440"/>
              <a:gd name="connsiteX29" fmla="*/ 1187245 w 3414251"/>
              <a:gd name="connsiteY29" fmla="*/ 1128252 h 1563440"/>
              <a:gd name="connsiteX30" fmla="*/ 1231490 w 3414251"/>
              <a:gd name="connsiteY30" fmla="*/ 1194619 h 1563440"/>
              <a:gd name="connsiteX31" fmla="*/ 1327355 w 3414251"/>
              <a:gd name="connsiteY31" fmla="*/ 1172497 h 1563440"/>
              <a:gd name="connsiteX32" fmla="*/ 1371600 w 3414251"/>
              <a:gd name="connsiteY32" fmla="*/ 1209368 h 1563440"/>
              <a:gd name="connsiteX33" fmla="*/ 1393722 w 3414251"/>
              <a:gd name="connsiteY33" fmla="*/ 1231490 h 1563440"/>
              <a:gd name="connsiteX34" fmla="*/ 1482213 w 3414251"/>
              <a:gd name="connsiteY34" fmla="*/ 1194619 h 1563440"/>
              <a:gd name="connsiteX35" fmla="*/ 1555955 w 3414251"/>
              <a:gd name="connsiteY35" fmla="*/ 1172497 h 1563440"/>
              <a:gd name="connsiteX36" fmla="*/ 1600200 w 3414251"/>
              <a:gd name="connsiteY36" fmla="*/ 1224116 h 1563440"/>
              <a:gd name="connsiteX37" fmla="*/ 1637071 w 3414251"/>
              <a:gd name="connsiteY37" fmla="*/ 1290484 h 1563440"/>
              <a:gd name="connsiteX38" fmla="*/ 1666568 w 3414251"/>
              <a:gd name="connsiteY38" fmla="*/ 1349478 h 1563440"/>
              <a:gd name="connsiteX39" fmla="*/ 1732935 w 3414251"/>
              <a:gd name="connsiteY39" fmla="*/ 1356852 h 1563440"/>
              <a:gd name="connsiteX40" fmla="*/ 1762432 w 3414251"/>
              <a:gd name="connsiteY40" fmla="*/ 1327355 h 1563440"/>
              <a:gd name="connsiteX41" fmla="*/ 1828800 w 3414251"/>
              <a:gd name="connsiteY41" fmla="*/ 1246239 h 1563440"/>
              <a:gd name="connsiteX42" fmla="*/ 1858297 w 3414251"/>
              <a:gd name="connsiteY42" fmla="*/ 1253613 h 1563440"/>
              <a:gd name="connsiteX43" fmla="*/ 1939413 w 3414251"/>
              <a:gd name="connsiteY43" fmla="*/ 1305232 h 1563440"/>
              <a:gd name="connsiteX44" fmla="*/ 2027903 w 3414251"/>
              <a:gd name="connsiteY44" fmla="*/ 1260987 h 1563440"/>
              <a:gd name="connsiteX45" fmla="*/ 2153264 w 3414251"/>
              <a:gd name="connsiteY45" fmla="*/ 1253613 h 1563440"/>
              <a:gd name="connsiteX46" fmla="*/ 2219632 w 3414251"/>
              <a:gd name="connsiteY46" fmla="*/ 1268361 h 1563440"/>
              <a:gd name="connsiteX47" fmla="*/ 2286000 w 3414251"/>
              <a:gd name="connsiteY47" fmla="*/ 1216742 h 1563440"/>
              <a:gd name="connsiteX48" fmla="*/ 2381864 w 3414251"/>
              <a:gd name="connsiteY48" fmla="*/ 1209368 h 1563440"/>
              <a:gd name="connsiteX49" fmla="*/ 2433484 w 3414251"/>
              <a:gd name="connsiteY49" fmla="*/ 1290484 h 1563440"/>
              <a:gd name="connsiteX50" fmla="*/ 2529348 w 3414251"/>
              <a:gd name="connsiteY50" fmla="*/ 1371600 h 1563440"/>
              <a:gd name="connsiteX51" fmla="*/ 2595716 w 3414251"/>
              <a:gd name="connsiteY51" fmla="*/ 1423219 h 1563440"/>
              <a:gd name="connsiteX52" fmla="*/ 2713703 w 3414251"/>
              <a:gd name="connsiteY52" fmla="*/ 1460090 h 1563440"/>
              <a:gd name="connsiteX53" fmla="*/ 2824316 w 3414251"/>
              <a:gd name="connsiteY53" fmla="*/ 1401097 h 1563440"/>
              <a:gd name="connsiteX54" fmla="*/ 2912806 w 3414251"/>
              <a:gd name="connsiteY54" fmla="*/ 1401097 h 1563440"/>
              <a:gd name="connsiteX55" fmla="*/ 2957051 w 3414251"/>
              <a:gd name="connsiteY55" fmla="*/ 1460090 h 1563440"/>
              <a:gd name="connsiteX56" fmla="*/ 3045542 w 3414251"/>
              <a:gd name="connsiteY56" fmla="*/ 1467465 h 1563440"/>
              <a:gd name="connsiteX57" fmla="*/ 3126658 w 3414251"/>
              <a:gd name="connsiteY57" fmla="*/ 1511710 h 1563440"/>
              <a:gd name="connsiteX58" fmla="*/ 3185651 w 3414251"/>
              <a:gd name="connsiteY58" fmla="*/ 1555955 h 1563440"/>
              <a:gd name="connsiteX59" fmla="*/ 3274142 w 3414251"/>
              <a:gd name="connsiteY59" fmla="*/ 1555955 h 1563440"/>
              <a:gd name="connsiteX60" fmla="*/ 3355258 w 3414251"/>
              <a:gd name="connsiteY60" fmla="*/ 1482213 h 1563440"/>
              <a:gd name="connsiteX61" fmla="*/ 3414251 w 3414251"/>
              <a:gd name="connsiteY61" fmla="*/ 1489587 h 15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414251" h="1563440">
                <a:moveTo>
                  <a:pt x="0" y="0"/>
                </a:moveTo>
                <a:cubicBezTo>
                  <a:pt x="6759" y="25809"/>
                  <a:pt x="13519" y="51619"/>
                  <a:pt x="22122" y="73742"/>
                </a:cubicBezTo>
                <a:cubicBezTo>
                  <a:pt x="30725" y="95865"/>
                  <a:pt x="51619" y="132736"/>
                  <a:pt x="51619" y="132736"/>
                </a:cubicBezTo>
                <a:cubicBezTo>
                  <a:pt x="62680" y="154859"/>
                  <a:pt x="73742" y="183127"/>
                  <a:pt x="88490" y="206478"/>
                </a:cubicBezTo>
                <a:cubicBezTo>
                  <a:pt x="103238" y="229829"/>
                  <a:pt x="126591" y="250723"/>
                  <a:pt x="140110" y="272845"/>
                </a:cubicBezTo>
                <a:cubicBezTo>
                  <a:pt x="153629" y="294968"/>
                  <a:pt x="154858" y="334297"/>
                  <a:pt x="169606" y="339213"/>
                </a:cubicBezTo>
                <a:cubicBezTo>
                  <a:pt x="184354" y="344129"/>
                  <a:pt x="208936" y="306029"/>
                  <a:pt x="228600" y="302342"/>
                </a:cubicBezTo>
                <a:cubicBezTo>
                  <a:pt x="248265" y="298655"/>
                  <a:pt x="266700" y="335525"/>
                  <a:pt x="287593" y="317090"/>
                </a:cubicBezTo>
                <a:cubicBezTo>
                  <a:pt x="308486" y="298655"/>
                  <a:pt x="331839" y="205248"/>
                  <a:pt x="353961" y="191729"/>
                </a:cubicBezTo>
                <a:cubicBezTo>
                  <a:pt x="376083" y="178210"/>
                  <a:pt x="396977" y="221226"/>
                  <a:pt x="420329" y="235974"/>
                </a:cubicBezTo>
                <a:cubicBezTo>
                  <a:pt x="443681" y="250722"/>
                  <a:pt x="469490" y="267929"/>
                  <a:pt x="494071" y="280219"/>
                </a:cubicBezTo>
                <a:cubicBezTo>
                  <a:pt x="518652" y="292509"/>
                  <a:pt x="548149" y="293739"/>
                  <a:pt x="567813" y="309716"/>
                </a:cubicBezTo>
                <a:cubicBezTo>
                  <a:pt x="587477" y="325693"/>
                  <a:pt x="614516" y="356420"/>
                  <a:pt x="612058" y="376084"/>
                </a:cubicBezTo>
                <a:cubicBezTo>
                  <a:pt x="609600" y="395748"/>
                  <a:pt x="553064" y="411726"/>
                  <a:pt x="553064" y="427703"/>
                </a:cubicBezTo>
                <a:cubicBezTo>
                  <a:pt x="553064" y="443680"/>
                  <a:pt x="586248" y="457200"/>
                  <a:pt x="612058" y="471948"/>
                </a:cubicBezTo>
                <a:cubicBezTo>
                  <a:pt x="637868" y="486696"/>
                  <a:pt x="691945" y="500217"/>
                  <a:pt x="707922" y="516194"/>
                </a:cubicBezTo>
                <a:cubicBezTo>
                  <a:pt x="723899" y="532171"/>
                  <a:pt x="706693" y="551836"/>
                  <a:pt x="707922" y="567813"/>
                </a:cubicBezTo>
                <a:cubicBezTo>
                  <a:pt x="709151" y="583790"/>
                  <a:pt x="706694" y="599768"/>
                  <a:pt x="715297" y="612058"/>
                </a:cubicBezTo>
                <a:cubicBezTo>
                  <a:pt x="723900" y="624348"/>
                  <a:pt x="752168" y="624349"/>
                  <a:pt x="759542" y="641555"/>
                </a:cubicBezTo>
                <a:cubicBezTo>
                  <a:pt x="766916" y="658761"/>
                  <a:pt x="753397" y="695633"/>
                  <a:pt x="759542" y="715297"/>
                </a:cubicBezTo>
                <a:cubicBezTo>
                  <a:pt x="765687" y="734961"/>
                  <a:pt x="776749" y="746023"/>
                  <a:pt x="796413" y="759542"/>
                </a:cubicBezTo>
                <a:cubicBezTo>
                  <a:pt x="816078" y="773061"/>
                  <a:pt x="850490" y="793955"/>
                  <a:pt x="877529" y="796413"/>
                </a:cubicBezTo>
                <a:cubicBezTo>
                  <a:pt x="904568" y="798871"/>
                  <a:pt x="932835" y="774290"/>
                  <a:pt x="958645" y="774290"/>
                </a:cubicBezTo>
                <a:cubicBezTo>
                  <a:pt x="984455" y="774290"/>
                  <a:pt x="1006577" y="785352"/>
                  <a:pt x="1032387" y="796413"/>
                </a:cubicBezTo>
                <a:cubicBezTo>
                  <a:pt x="1058197" y="807474"/>
                  <a:pt x="1113503" y="824681"/>
                  <a:pt x="1113503" y="840658"/>
                </a:cubicBezTo>
                <a:cubicBezTo>
                  <a:pt x="1113503" y="856635"/>
                  <a:pt x="1047135" y="870155"/>
                  <a:pt x="1032387" y="892278"/>
                </a:cubicBezTo>
                <a:cubicBezTo>
                  <a:pt x="1017639" y="914401"/>
                  <a:pt x="1017639" y="950043"/>
                  <a:pt x="1025013" y="973394"/>
                </a:cubicBezTo>
                <a:cubicBezTo>
                  <a:pt x="1032387" y="996746"/>
                  <a:pt x="1056968" y="1016410"/>
                  <a:pt x="1076632" y="1032387"/>
                </a:cubicBezTo>
                <a:cubicBezTo>
                  <a:pt x="1096297" y="1048364"/>
                  <a:pt x="1124565" y="1053281"/>
                  <a:pt x="1143000" y="1069258"/>
                </a:cubicBezTo>
                <a:cubicBezTo>
                  <a:pt x="1161435" y="1085235"/>
                  <a:pt x="1172497" y="1107359"/>
                  <a:pt x="1187245" y="1128252"/>
                </a:cubicBezTo>
                <a:cubicBezTo>
                  <a:pt x="1201993" y="1149145"/>
                  <a:pt x="1208138" y="1187245"/>
                  <a:pt x="1231490" y="1194619"/>
                </a:cubicBezTo>
                <a:cubicBezTo>
                  <a:pt x="1254842" y="1201993"/>
                  <a:pt x="1304003" y="1170039"/>
                  <a:pt x="1327355" y="1172497"/>
                </a:cubicBezTo>
                <a:cubicBezTo>
                  <a:pt x="1350707" y="1174955"/>
                  <a:pt x="1360539" y="1199536"/>
                  <a:pt x="1371600" y="1209368"/>
                </a:cubicBezTo>
                <a:cubicBezTo>
                  <a:pt x="1382661" y="1219200"/>
                  <a:pt x="1375287" y="1233948"/>
                  <a:pt x="1393722" y="1231490"/>
                </a:cubicBezTo>
                <a:cubicBezTo>
                  <a:pt x="1412157" y="1229032"/>
                  <a:pt x="1455174" y="1204451"/>
                  <a:pt x="1482213" y="1194619"/>
                </a:cubicBezTo>
                <a:cubicBezTo>
                  <a:pt x="1509252" y="1184787"/>
                  <a:pt x="1536291" y="1167581"/>
                  <a:pt x="1555955" y="1172497"/>
                </a:cubicBezTo>
                <a:cubicBezTo>
                  <a:pt x="1575619" y="1177413"/>
                  <a:pt x="1586681" y="1204452"/>
                  <a:pt x="1600200" y="1224116"/>
                </a:cubicBezTo>
                <a:cubicBezTo>
                  <a:pt x="1613719" y="1243781"/>
                  <a:pt x="1626010" y="1269590"/>
                  <a:pt x="1637071" y="1290484"/>
                </a:cubicBezTo>
                <a:cubicBezTo>
                  <a:pt x="1648132" y="1311378"/>
                  <a:pt x="1650591" y="1338417"/>
                  <a:pt x="1666568" y="1349478"/>
                </a:cubicBezTo>
                <a:cubicBezTo>
                  <a:pt x="1682545" y="1360539"/>
                  <a:pt x="1716958" y="1360539"/>
                  <a:pt x="1732935" y="1356852"/>
                </a:cubicBezTo>
                <a:cubicBezTo>
                  <a:pt x="1748912" y="1353165"/>
                  <a:pt x="1746455" y="1345790"/>
                  <a:pt x="1762432" y="1327355"/>
                </a:cubicBezTo>
                <a:cubicBezTo>
                  <a:pt x="1778409" y="1308920"/>
                  <a:pt x="1812823" y="1258529"/>
                  <a:pt x="1828800" y="1246239"/>
                </a:cubicBezTo>
                <a:cubicBezTo>
                  <a:pt x="1844777" y="1233949"/>
                  <a:pt x="1839862" y="1243781"/>
                  <a:pt x="1858297" y="1253613"/>
                </a:cubicBezTo>
                <a:cubicBezTo>
                  <a:pt x="1876732" y="1263445"/>
                  <a:pt x="1911145" y="1304003"/>
                  <a:pt x="1939413" y="1305232"/>
                </a:cubicBezTo>
                <a:cubicBezTo>
                  <a:pt x="1967681" y="1306461"/>
                  <a:pt x="1992261" y="1269590"/>
                  <a:pt x="2027903" y="1260987"/>
                </a:cubicBezTo>
                <a:cubicBezTo>
                  <a:pt x="2063545" y="1252384"/>
                  <a:pt x="2121309" y="1252384"/>
                  <a:pt x="2153264" y="1253613"/>
                </a:cubicBezTo>
                <a:cubicBezTo>
                  <a:pt x="2185219" y="1254842"/>
                  <a:pt x="2197510" y="1274506"/>
                  <a:pt x="2219632" y="1268361"/>
                </a:cubicBezTo>
                <a:cubicBezTo>
                  <a:pt x="2241754" y="1262216"/>
                  <a:pt x="2258961" y="1226574"/>
                  <a:pt x="2286000" y="1216742"/>
                </a:cubicBezTo>
                <a:cubicBezTo>
                  <a:pt x="2313039" y="1206910"/>
                  <a:pt x="2357283" y="1197078"/>
                  <a:pt x="2381864" y="1209368"/>
                </a:cubicBezTo>
                <a:cubicBezTo>
                  <a:pt x="2406445" y="1221658"/>
                  <a:pt x="2408903" y="1263445"/>
                  <a:pt x="2433484" y="1290484"/>
                </a:cubicBezTo>
                <a:cubicBezTo>
                  <a:pt x="2458065" y="1317523"/>
                  <a:pt x="2502309" y="1349478"/>
                  <a:pt x="2529348" y="1371600"/>
                </a:cubicBezTo>
                <a:cubicBezTo>
                  <a:pt x="2556387" y="1393722"/>
                  <a:pt x="2564990" y="1408471"/>
                  <a:pt x="2595716" y="1423219"/>
                </a:cubicBezTo>
                <a:cubicBezTo>
                  <a:pt x="2626442" y="1437967"/>
                  <a:pt x="2675603" y="1463777"/>
                  <a:pt x="2713703" y="1460090"/>
                </a:cubicBezTo>
                <a:cubicBezTo>
                  <a:pt x="2751803" y="1456403"/>
                  <a:pt x="2791132" y="1410929"/>
                  <a:pt x="2824316" y="1401097"/>
                </a:cubicBezTo>
                <a:cubicBezTo>
                  <a:pt x="2857500" y="1391265"/>
                  <a:pt x="2890684" y="1391265"/>
                  <a:pt x="2912806" y="1401097"/>
                </a:cubicBezTo>
                <a:cubicBezTo>
                  <a:pt x="2934928" y="1410929"/>
                  <a:pt x="2934928" y="1449029"/>
                  <a:pt x="2957051" y="1460090"/>
                </a:cubicBezTo>
                <a:cubicBezTo>
                  <a:pt x="2979174" y="1471151"/>
                  <a:pt x="3017274" y="1458862"/>
                  <a:pt x="3045542" y="1467465"/>
                </a:cubicBezTo>
                <a:cubicBezTo>
                  <a:pt x="3073810" y="1476068"/>
                  <a:pt x="3103306" y="1496962"/>
                  <a:pt x="3126658" y="1511710"/>
                </a:cubicBezTo>
                <a:cubicBezTo>
                  <a:pt x="3150010" y="1526458"/>
                  <a:pt x="3161070" y="1548581"/>
                  <a:pt x="3185651" y="1555955"/>
                </a:cubicBezTo>
                <a:cubicBezTo>
                  <a:pt x="3210232" y="1563329"/>
                  <a:pt x="3245874" y="1568245"/>
                  <a:pt x="3274142" y="1555955"/>
                </a:cubicBezTo>
                <a:cubicBezTo>
                  <a:pt x="3302410" y="1543665"/>
                  <a:pt x="3331907" y="1493274"/>
                  <a:pt x="3355258" y="1482213"/>
                </a:cubicBezTo>
                <a:cubicBezTo>
                  <a:pt x="3378609" y="1471152"/>
                  <a:pt x="3396430" y="1480369"/>
                  <a:pt x="3414251" y="1489587"/>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7447935" y="3642852"/>
            <a:ext cx="1120878" cy="415753"/>
          </a:xfrm>
          <a:custGeom>
            <a:avLst/>
            <a:gdLst>
              <a:gd name="connsiteX0" fmla="*/ 0 w 1120878"/>
              <a:gd name="connsiteY0" fmla="*/ 0 h 415753"/>
              <a:gd name="connsiteX1" fmla="*/ 317091 w 1120878"/>
              <a:gd name="connsiteY1" fmla="*/ 95864 h 415753"/>
              <a:gd name="connsiteX2" fmla="*/ 405581 w 1120878"/>
              <a:gd name="connsiteY2" fmla="*/ 81116 h 415753"/>
              <a:gd name="connsiteX3" fmla="*/ 471949 w 1120878"/>
              <a:gd name="connsiteY3" fmla="*/ 81116 h 415753"/>
              <a:gd name="connsiteX4" fmla="*/ 567813 w 1120878"/>
              <a:gd name="connsiteY4" fmla="*/ 162232 h 415753"/>
              <a:gd name="connsiteX5" fmla="*/ 619433 w 1120878"/>
              <a:gd name="connsiteY5" fmla="*/ 235974 h 415753"/>
              <a:gd name="connsiteX6" fmla="*/ 693175 w 1120878"/>
              <a:gd name="connsiteY6" fmla="*/ 258096 h 415753"/>
              <a:gd name="connsiteX7" fmla="*/ 766917 w 1120878"/>
              <a:gd name="connsiteY7" fmla="*/ 324464 h 415753"/>
              <a:gd name="connsiteX8" fmla="*/ 811162 w 1120878"/>
              <a:gd name="connsiteY8" fmla="*/ 405580 h 415753"/>
              <a:gd name="connsiteX9" fmla="*/ 862781 w 1120878"/>
              <a:gd name="connsiteY9" fmla="*/ 412954 h 415753"/>
              <a:gd name="connsiteX10" fmla="*/ 995517 w 1120878"/>
              <a:gd name="connsiteY10" fmla="*/ 390832 h 415753"/>
              <a:gd name="connsiteX11" fmla="*/ 1120878 w 1120878"/>
              <a:gd name="connsiteY11" fmla="*/ 405580 h 41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0878" h="415753">
                <a:moveTo>
                  <a:pt x="0" y="0"/>
                </a:moveTo>
                <a:cubicBezTo>
                  <a:pt x="124747" y="41172"/>
                  <a:pt x="249494" y="82345"/>
                  <a:pt x="317091" y="95864"/>
                </a:cubicBezTo>
                <a:cubicBezTo>
                  <a:pt x="384688" y="109383"/>
                  <a:pt x="379771" y="83574"/>
                  <a:pt x="405581" y="81116"/>
                </a:cubicBezTo>
                <a:cubicBezTo>
                  <a:pt x="431391" y="78658"/>
                  <a:pt x="444910" y="67597"/>
                  <a:pt x="471949" y="81116"/>
                </a:cubicBezTo>
                <a:cubicBezTo>
                  <a:pt x="498988" y="94635"/>
                  <a:pt x="543232" y="136422"/>
                  <a:pt x="567813" y="162232"/>
                </a:cubicBezTo>
                <a:cubicBezTo>
                  <a:pt x="592394" y="188042"/>
                  <a:pt x="598539" y="219997"/>
                  <a:pt x="619433" y="235974"/>
                </a:cubicBezTo>
                <a:cubicBezTo>
                  <a:pt x="640327" y="251951"/>
                  <a:pt x="668594" y="243348"/>
                  <a:pt x="693175" y="258096"/>
                </a:cubicBezTo>
                <a:cubicBezTo>
                  <a:pt x="717756" y="272844"/>
                  <a:pt x="747253" y="299883"/>
                  <a:pt x="766917" y="324464"/>
                </a:cubicBezTo>
                <a:cubicBezTo>
                  <a:pt x="786581" y="349045"/>
                  <a:pt x="795185" y="390832"/>
                  <a:pt x="811162" y="405580"/>
                </a:cubicBezTo>
                <a:cubicBezTo>
                  <a:pt x="827139" y="420328"/>
                  <a:pt x="832055" y="415412"/>
                  <a:pt x="862781" y="412954"/>
                </a:cubicBezTo>
                <a:cubicBezTo>
                  <a:pt x="893507" y="410496"/>
                  <a:pt x="952501" y="392061"/>
                  <a:pt x="995517" y="390832"/>
                </a:cubicBezTo>
                <a:cubicBezTo>
                  <a:pt x="1038533" y="389603"/>
                  <a:pt x="1092610" y="398206"/>
                  <a:pt x="1120878" y="40558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502802" y="6361133"/>
            <a:ext cx="1031051" cy="461665"/>
          </a:xfrm>
          <a:prstGeom prst="rect">
            <a:avLst/>
          </a:prstGeom>
          <a:solidFill>
            <a:schemeClr val="bg1"/>
          </a:solidFill>
        </p:spPr>
        <p:txBody>
          <a:bodyPr wrap="none" rtlCol="0">
            <a:spAutoFit/>
          </a:bodyPr>
          <a:lstStyle/>
          <a:p>
            <a:r>
              <a:rPr kumimoji="1" lang="en-US" altLang="ja-JP" sz="2400" dirty="0" smtClean="0">
                <a:solidFill>
                  <a:srgbClr val="FF0000"/>
                </a:solidFill>
              </a:rPr>
              <a:t>FDNPP</a:t>
            </a:r>
            <a:endParaRPr kumimoji="1" lang="ja-JP" altLang="en-US" sz="2400" dirty="0">
              <a:solidFill>
                <a:srgbClr val="FF0000"/>
              </a:solidFill>
            </a:endParaRPr>
          </a:p>
        </p:txBody>
      </p:sp>
      <p:sp>
        <p:nvSpPr>
          <p:cNvPr id="20" name="テキスト ボックス 19"/>
          <p:cNvSpPr txBox="1"/>
          <p:nvPr/>
        </p:nvSpPr>
        <p:spPr>
          <a:xfrm>
            <a:off x="1842278" y="3188939"/>
            <a:ext cx="1473458" cy="584775"/>
          </a:xfrm>
          <a:prstGeom prst="rect">
            <a:avLst/>
          </a:prstGeom>
          <a:solidFill>
            <a:schemeClr val="bg1"/>
          </a:solidFill>
        </p:spPr>
        <p:txBody>
          <a:bodyPr wrap="square" rtlCol="0">
            <a:spAutoFit/>
          </a:bodyPr>
          <a:lstStyle/>
          <a:p>
            <a:r>
              <a:rPr kumimoji="1" lang="ja-JP" altLang="en-US" sz="3200" dirty="0" smtClean="0"/>
              <a:t>葛尾村</a:t>
            </a:r>
            <a:endParaRPr kumimoji="1" lang="ja-JP" altLang="en-US" sz="3200" dirty="0"/>
          </a:p>
        </p:txBody>
      </p:sp>
      <p:sp>
        <p:nvSpPr>
          <p:cNvPr id="21" name="テキスト ボックス 20"/>
          <p:cNvSpPr txBox="1"/>
          <p:nvPr/>
        </p:nvSpPr>
        <p:spPr>
          <a:xfrm>
            <a:off x="5004080" y="4158184"/>
            <a:ext cx="1473458" cy="584775"/>
          </a:xfrm>
          <a:prstGeom prst="rect">
            <a:avLst/>
          </a:prstGeom>
          <a:noFill/>
        </p:spPr>
        <p:txBody>
          <a:bodyPr wrap="square" rtlCol="0">
            <a:spAutoFit/>
          </a:bodyPr>
          <a:lstStyle/>
          <a:p>
            <a:r>
              <a:rPr kumimoji="1" lang="ja-JP" altLang="en-US" sz="3200" dirty="0" smtClean="0"/>
              <a:t>浪江町</a:t>
            </a:r>
            <a:endParaRPr kumimoji="1" lang="ja-JP" altLang="en-US" sz="3200" dirty="0"/>
          </a:p>
        </p:txBody>
      </p:sp>
      <p:sp>
        <p:nvSpPr>
          <p:cNvPr id="22" name="テキスト ボックス 21"/>
          <p:cNvSpPr txBox="1"/>
          <p:nvPr/>
        </p:nvSpPr>
        <p:spPr>
          <a:xfrm>
            <a:off x="6176153" y="5395791"/>
            <a:ext cx="1473458" cy="584775"/>
          </a:xfrm>
          <a:prstGeom prst="rect">
            <a:avLst/>
          </a:prstGeom>
          <a:noFill/>
        </p:spPr>
        <p:txBody>
          <a:bodyPr wrap="square" rtlCol="0">
            <a:spAutoFit/>
          </a:bodyPr>
          <a:lstStyle/>
          <a:p>
            <a:r>
              <a:rPr kumimoji="1" lang="ja-JP" altLang="en-US" sz="3200" dirty="0" smtClean="0"/>
              <a:t>双葉町</a:t>
            </a:r>
            <a:endParaRPr kumimoji="1" lang="ja-JP" altLang="en-US" sz="3200" dirty="0"/>
          </a:p>
        </p:txBody>
      </p:sp>
      <p:sp>
        <p:nvSpPr>
          <p:cNvPr id="23" name="テキスト ボックス 22"/>
          <p:cNvSpPr txBox="1"/>
          <p:nvPr/>
        </p:nvSpPr>
        <p:spPr>
          <a:xfrm>
            <a:off x="6543675" y="1897289"/>
            <a:ext cx="1878215" cy="584775"/>
          </a:xfrm>
          <a:prstGeom prst="rect">
            <a:avLst/>
          </a:prstGeom>
          <a:noFill/>
        </p:spPr>
        <p:txBody>
          <a:bodyPr wrap="square" rtlCol="0">
            <a:spAutoFit/>
          </a:bodyPr>
          <a:lstStyle/>
          <a:p>
            <a:r>
              <a:rPr kumimoji="1" lang="ja-JP" altLang="en-US" sz="3200" dirty="0" smtClean="0"/>
              <a:t>南相馬市</a:t>
            </a:r>
            <a:endParaRPr kumimoji="1" lang="ja-JP" altLang="en-US" sz="3200" dirty="0"/>
          </a:p>
        </p:txBody>
      </p:sp>
      <p:sp>
        <p:nvSpPr>
          <p:cNvPr id="24" name="テキスト ボックス 23"/>
          <p:cNvSpPr txBox="1"/>
          <p:nvPr/>
        </p:nvSpPr>
        <p:spPr>
          <a:xfrm>
            <a:off x="5023628" y="6243516"/>
            <a:ext cx="1473458" cy="584775"/>
          </a:xfrm>
          <a:prstGeom prst="rect">
            <a:avLst/>
          </a:prstGeom>
          <a:noFill/>
        </p:spPr>
        <p:txBody>
          <a:bodyPr wrap="square" rtlCol="0">
            <a:spAutoFit/>
          </a:bodyPr>
          <a:lstStyle/>
          <a:p>
            <a:r>
              <a:rPr kumimoji="1" lang="ja-JP" altLang="en-US" sz="3200" dirty="0" smtClean="0"/>
              <a:t>大熊町</a:t>
            </a:r>
            <a:endParaRPr kumimoji="1" lang="ja-JP" altLang="en-US" sz="3200" dirty="0"/>
          </a:p>
        </p:txBody>
      </p:sp>
      <p:sp>
        <p:nvSpPr>
          <p:cNvPr id="25" name="テキスト ボックス 24"/>
          <p:cNvSpPr txBox="1"/>
          <p:nvPr/>
        </p:nvSpPr>
        <p:spPr>
          <a:xfrm>
            <a:off x="-15097" y="5586291"/>
            <a:ext cx="1473458" cy="584775"/>
          </a:xfrm>
          <a:prstGeom prst="rect">
            <a:avLst/>
          </a:prstGeom>
          <a:solidFill>
            <a:schemeClr val="bg1"/>
          </a:solidFill>
        </p:spPr>
        <p:txBody>
          <a:bodyPr wrap="square" rtlCol="0">
            <a:spAutoFit/>
          </a:bodyPr>
          <a:lstStyle/>
          <a:p>
            <a:r>
              <a:rPr kumimoji="1" lang="ja-JP" altLang="en-US" sz="3200" dirty="0" smtClean="0"/>
              <a:t>田村市</a:t>
            </a:r>
            <a:endParaRPr kumimoji="1" lang="ja-JP" altLang="en-US" sz="3200" dirty="0"/>
          </a:p>
        </p:txBody>
      </p:sp>
      <p:sp>
        <p:nvSpPr>
          <p:cNvPr id="26" name="フリーフォーム 25"/>
          <p:cNvSpPr/>
          <p:nvPr/>
        </p:nvSpPr>
        <p:spPr>
          <a:xfrm rot="20493621">
            <a:off x="4865153" y="2913763"/>
            <a:ext cx="316951" cy="321147"/>
          </a:xfrm>
          <a:custGeom>
            <a:avLst/>
            <a:gdLst>
              <a:gd name="connsiteX0" fmla="*/ 0 w 316951"/>
              <a:gd name="connsiteY0" fmla="*/ 219160 h 333138"/>
              <a:gd name="connsiteX1" fmla="*/ 57150 w 316951"/>
              <a:gd name="connsiteY1" fmla="*/ 233448 h 333138"/>
              <a:gd name="connsiteX2" fmla="*/ 76200 w 316951"/>
              <a:gd name="connsiteY2" fmla="*/ 252498 h 333138"/>
              <a:gd name="connsiteX3" fmla="*/ 107156 w 316951"/>
              <a:gd name="connsiteY3" fmla="*/ 276310 h 333138"/>
              <a:gd name="connsiteX4" fmla="*/ 102394 w 316951"/>
              <a:gd name="connsiteY4" fmla="*/ 295360 h 333138"/>
              <a:gd name="connsiteX5" fmla="*/ 78581 w 316951"/>
              <a:gd name="connsiteY5" fmla="*/ 297741 h 333138"/>
              <a:gd name="connsiteX6" fmla="*/ 107156 w 316951"/>
              <a:gd name="connsiteY6" fmla="*/ 307266 h 333138"/>
              <a:gd name="connsiteX7" fmla="*/ 123825 w 316951"/>
              <a:gd name="connsiteY7" fmla="*/ 331079 h 333138"/>
              <a:gd name="connsiteX8" fmla="*/ 140494 w 316951"/>
              <a:gd name="connsiteY8" fmla="*/ 331079 h 333138"/>
              <a:gd name="connsiteX9" fmla="*/ 159544 w 316951"/>
              <a:gd name="connsiteY9" fmla="*/ 323935 h 333138"/>
              <a:gd name="connsiteX10" fmla="*/ 190500 w 316951"/>
              <a:gd name="connsiteY10" fmla="*/ 323935 h 333138"/>
              <a:gd name="connsiteX11" fmla="*/ 185738 w 316951"/>
              <a:gd name="connsiteY11" fmla="*/ 302504 h 333138"/>
              <a:gd name="connsiteX12" fmla="*/ 171450 w 316951"/>
              <a:gd name="connsiteY12" fmla="*/ 278691 h 333138"/>
              <a:gd name="connsiteX13" fmla="*/ 188119 w 316951"/>
              <a:gd name="connsiteY13" fmla="*/ 245354 h 333138"/>
              <a:gd name="connsiteX14" fmla="*/ 233363 w 316951"/>
              <a:gd name="connsiteY14" fmla="*/ 233448 h 333138"/>
              <a:gd name="connsiteX15" fmla="*/ 238125 w 316951"/>
              <a:gd name="connsiteY15" fmla="*/ 192966 h 333138"/>
              <a:gd name="connsiteX16" fmla="*/ 247650 w 316951"/>
              <a:gd name="connsiteY16" fmla="*/ 162010 h 333138"/>
              <a:gd name="connsiteX17" fmla="*/ 295275 w 316951"/>
              <a:gd name="connsiteY17" fmla="*/ 176298 h 333138"/>
              <a:gd name="connsiteX18" fmla="*/ 316706 w 316951"/>
              <a:gd name="connsiteY18" fmla="*/ 164391 h 333138"/>
              <a:gd name="connsiteX19" fmla="*/ 304800 w 316951"/>
              <a:gd name="connsiteY19" fmla="*/ 119148 h 333138"/>
              <a:gd name="connsiteX20" fmla="*/ 273844 w 316951"/>
              <a:gd name="connsiteY20" fmla="*/ 66760 h 333138"/>
              <a:gd name="connsiteX21" fmla="*/ 235744 w 316951"/>
              <a:gd name="connsiteY21" fmla="*/ 52473 h 333138"/>
              <a:gd name="connsiteX22" fmla="*/ 188119 w 316951"/>
              <a:gd name="connsiteY22" fmla="*/ 19135 h 333138"/>
              <a:gd name="connsiteX23" fmla="*/ 161925 w 316951"/>
              <a:gd name="connsiteY23" fmla="*/ 85 h 333138"/>
              <a:gd name="connsiteX24" fmla="*/ 164306 w 316951"/>
              <a:gd name="connsiteY24" fmla="*/ 26279 h 333138"/>
              <a:gd name="connsiteX25" fmla="*/ 190500 w 316951"/>
              <a:gd name="connsiteY25" fmla="*/ 73904 h 333138"/>
              <a:gd name="connsiteX26" fmla="*/ 219075 w 316951"/>
              <a:gd name="connsiteY26" fmla="*/ 104860 h 333138"/>
              <a:gd name="connsiteX27" fmla="*/ 245269 w 316951"/>
              <a:gd name="connsiteY27" fmla="*/ 121529 h 333138"/>
              <a:gd name="connsiteX28" fmla="*/ 219075 w 316951"/>
              <a:gd name="connsiteY28" fmla="*/ 133435 h 333138"/>
              <a:gd name="connsiteX29" fmla="*/ 192881 w 316951"/>
              <a:gd name="connsiteY29" fmla="*/ 135816 h 333138"/>
              <a:gd name="connsiteX30" fmla="*/ 178594 w 316951"/>
              <a:gd name="connsiteY30" fmla="*/ 173916 h 333138"/>
              <a:gd name="connsiteX31" fmla="*/ 178594 w 316951"/>
              <a:gd name="connsiteY31" fmla="*/ 197729 h 333138"/>
              <a:gd name="connsiteX32" fmla="*/ 145256 w 316951"/>
              <a:gd name="connsiteY32" fmla="*/ 185823 h 333138"/>
              <a:gd name="connsiteX33" fmla="*/ 126206 w 316951"/>
              <a:gd name="connsiteY33" fmla="*/ 178679 h 333138"/>
              <a:gd name="connsiteX34" fmla="*/ 104775 w 316951"/>
              <a:gd name="connsiteY34" fmla="*/ 216779 h 333138"/>
              <a:gd name="connsiteX35" fmla="*/ 90488 w 316951"/>
              <a:gd name="connsiteY35" fmla="*/ 216779 h 333138"/>
              <a:gd name="connsiteX36" fmla="*/ 78581 w 316951"/>
              <a:gd name="connsiteY36" fmla="*/ 204873 h 333138"/>
              <a:gd name="connsiteX37" fmla="*/ 54769 w 316951"/>
              <a:gd name="connsiteY37" fmla="*/ 219160 h 333138"/>
              <a:gd name="connsiteX38" fmla="*/ 54769 w 316951"/>
              <a:gd name="connsiteY38" fmla="*/ 214398 h 33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6951" h="333138">
                <a:moveTo>
                  <a:pt x="0" y="219160"/>
                </a:moveTo>
                <a:cubicBezTo>
                  <a:pt x="22225" y="223526"/>
                  <a:pt x="44450" y="227892"/>
                  <a:pt x="57150" y="233448"/>
                </a:cubicBezTo>
                <a:cubicBezTo>
                  <a:pt x="69850" y="239004"/>
                  <a:pt x="67866" y="245354"/>
                  <a:pt x="76200" y="252498"/>
                </a:cubicBezTo>
                <a:cubicBezTo>
                  <a:pt x="84534" y="259642"/>
                  <a:pt x="102790" y="269166"/>
                  <a:pt x="107156" y="276310"/>
                </a:cubicBezTo>
                <a:cubicBezTo>
                  <a:pt x="111522" y="283454"/>
                  <a:pt x="107156" y="291788"/>
                  <a:pt x="102394" y="295360"/>
                </a:cubicBezTo>
                <a:cubicBezTo>
                  <a:pt x="97632" y="298932"/>
                  <a:pt x="77787" y="295757"/>
                  <a:pt x="78581" y="297741"/>
                </a:cubicBezTo>
                <a:cubicBezTo>
                  <a:pt x="79375" y="299725"/>
                  <a:pt x="99615" y="301710"/>
                  <a:pt x="107156" y="307266"/>
                </a:cubicBezTo>
                <a:cubicBezTo>
                  <a:pt x="114697" y="312822"/>
                  <a:pt x="118269" y="327110"/>
                  <a:pt x="123825" y="331079"/>
                </a:cubicBezTo>
                <a:cubicBezTo>
                  <a:pt x="129381" y="335048"/>
                  <a:pt x="134541" y="332270"/>
                  <a:pt x="140494" y="331079"/>
                </a:cubicBezTo>
                <a:cubicBezTo>
                  <a:pt x="146447" y="329888"/>
                  <a:pt x="151210" y="325126"/>
                  <a:pt x="159544" y="323935"/>
                </a:cubicBezTo>
                <a:cubicBezTo>
                  <a:pt x="167878" y="322744"/>
                  <a:pt x="186135" y="327507"/>
                  <a:pt x="190500" y="323935"/>
                </a:cubicBezTo>
                <a:cubicBezTo>
                  <a:pt x="194865" y="320363"/>
                  <a:pt x="188913" y="310045"/>
                  <a:pt x="185738" y="302504"/>
                </a:cubicBezTo>
                <a:cubicBezTo>
                  <a:pt x="182563" y="294963"/>
                  <a:pt x="171053" y="288216"/>
                  <a:pt x="171450" y="278691"/>
                </a:cubicBezTo>
                <a:cubicBezTo>
                  <a:pt x="171847" y="269166"/>
                  <a:pt x="177800" y="252894"/>
                  <a:pt x="188119" y="245354"/>
                </a:cubicBezTo>
                <a:cubicBezTo>
                  <a:pt x="198438" y="237814"/>
                  <a:pt x="225029" y="242179"/>
                  <a:pt x="233363" y="233448"/>
                </a:cubicBezTo>
                <a:cubicBezTo>
                  <a:pt x="241697" y="224717"/>
                  <a:pt x="235744" y="204872"/>
                  <a:pt x="238125" y="192966"/>
                </a:cubicBezTo>
                <a:cubicBezTo>
                  <a:pt x="240506" y="181060"/>
                  <a:pt x="238125" y="164788"/>
                  <a:pt x="247650" y="162010"/>
                </a:cubicBezTo>
                <a:cubicBezTo>
                  <a:pt x="257175" y="159232"/>
                  <a:pt x="283766" y="175901"/>
                  <a:pt x="295275" y="176298"/>
                </a:cubicBezTo>
                <a:cubicBezTo>
                  <a:pt x="306784" y="176695"/>
                  <a:pt x="315119" y="173916"/>
                  <a:pt x="316706" y="164391"/>
                </a:cubicBezTo>
                <a:cubicBezTo>
                  <a:pt x="318294" y="154866"/>
                  <a:pt x="311944" y="135420"/>
                  <a:pt x="304800" y="119148"/>
                </a:cubicBezTo>
                <a:cubicBezTo>
                  <a:pt x="297656" y="102876"/>
                  <a:pt x="285353" y="77872"/>
                  <a:pt x="273844" y="66760"/>
                </a:cubicBezTo>
                <a:cubicBezTo>
                  <a:pt x="262335" y="55648"/>
                  <a:pt x="250031" y="60410"/>
                  <a:pt x="235744" y="52473"/>
                </a:cubicBezTo>
                <a:cubicBezTo>
                  <a:pt x="221457" y="44536"/>
                  <a:pt x="200422" y="27866"/>
                  <a:pt x="188119" y="19135"/>
                </a:cubicBezTo>
                <a:cubicBezTo>
                  <a:pt x="175816" y="10404"/>
                  <a:pt x="165894" y="-1106"/>
                  <a:pt x="161925" y="85"/>
                </a:cubicBezTo>
                <a:cubicBezTo>
                  <a:pt x="157956" y="1276"/>
                  <a:pt x="159544" y="13976"/>
                  <a:pt x="164306" y="26279"/>
                </a:cubicBezTo>
                <a:cubicBezTo>
                  <a:pt x="169068" y="38582"/>
                  <a:pt x="181372" y="60807"/>
                  <a:pt x="190500" y="73904"/>
                </a:cubicBezTo>
                <a:cubicBezTo>
                  <a:pt x="199628" y="87001"/>
                  <a:pt x="209947" y="96922"/>
                  <a:pt x="219075" y="104860"/>
                </a:cubicBezTo>
                <a:cubicBezTo>
                  <a:pt x="228203" y="112798"/>
                  <a:pt x="245269" y="116767"/>
                  <a:pt x="245269" y="121529"/>
                </a:cubicBezTo>
                <a:cubicBezTo>
                  <a:pt x="245269" y="126291"/>
                  <a:pt x="227806" y="131054"/>
                  <a:pt x="219075" y="133435"/>
                </a:cubicBezTo>
                <a:cubicBezTo>
                  <a:pt x="210344" y="135816"/>
                  <a:pt x="199628" y="129069"/>
                  <a:pt x="192881" y="135816"/>
                </a:cubicBezTo>
                <a:cubicBezTo>
                  <a:pt x="186134" y="142563"/>
                  <a:pt x="180975" y="163597"/>
                  <a:pt x="178594" y="173916"/>
                </a:cubicBezTo>
                <a:cubicBezTo>
                  <a:pt x="176213" y="184235"/>
                  <a:pt x="184150" y="195745"/>
                  <a:pt x="178594" y="197729"/>
                </a:cubicBezTo>
                <a:lnTo>
                  <a:pt x="145256" y="185823"/>
                </a:lnTo>
                <a:cubicBezTo>
                  <a:pt x="136525" y="182648"/>
                  <a:pt x="132953" y="173520"/>
                  <a:pt x="126206" y="178679"/>
                </a:cubicBezTo>
                <a:cubicBezTo>
                  <a:pt x="119459" y="183838"/>
                  <a:pt x="110728" y="210429"/>
                  <a:pt x="104775" y="216779"/>
                </a:cubicBezTo>
                <a:cubicBezTo>
                  <a:pt x="98822" y="223129"/>
                  <a:pt x="94854" y="218763"/>
                  <a:pt x="90488" y="216779"/>
                </a:cubicBezTo>
                <a:cubicBezTo>
                  <a:pt x="86122" y="214795"/>
                  <a:pt x="84534" y="204476"/>
                  <a:pt x="78581" y="204873"/>
                </a:cubicBezTo>
                <a:cubicBezTo>
                  <a:pt x="72628" y="205270"/>
                  <a:pt x="58738" y="217573"/>
                  <a:pt x="54769" y="219160"/>
                </a:cubicBezTo>
                <a:cubicBezTo>
                  <a:pt x="50800" y="220747"/>
                  <a:pt x="52784" y="217572"/>
                  <a:pt x="54769" y="214398"/>
                </a:cubicBezTo>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537768" y="1942134"/>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1</a:t>
            </a:r>
            <a:endParaRPr kumimoji="1" lang="ja-JP" altLang="en-US" sz="1200" b="1" dirty="0"/>
          </a:p>
        </p:txBody>
      </p:sp>
      <p:sp>
        <p:nvSpPr>
          <p:cNvPr id="28" name="円/楕円 27"/>
          <p:cNvSpPr/>
          <p:nvPr/>
        </p:nvSpPr>
        <p:spPr>
          <a:xfrm>
            <a:off x="2777273" y="1958664"/>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2</a:t>
            </a:r>
            <a:endParaRPr kumimoji="1" lang="ja-JP" altLang="en-US" sz="1200" b="1" dirty="0"/>
          </a:p>
        </p:txBody>
      </p:sp>
      <p:sp>
        <p:nvSpPr>
          <p:cNvPr id="29" name="円/楕円 28"/>
          <p:cNvSpPr/>
          <p:nvPr/>
        </p:nvSpPr>
        <p:spPr>
          <a:xfrm>
            <a:off x="8390077" y="3845563"/>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8</a:t>
            </a:r>
            <a:endParaRPr kumimoji="1" lang="ja-JP" altLang="en-US" sz="1200" b="1" dirty="0"/>
          </a:p>
        </p:txBody>
      </p:sp>
      <p:sp>
        <p:nvSpPr>
          <p:cNvPr id="30" name="円/楕円 29"/>
          <p:cNvSpPr/>
          <p:nvPr/>
        </p:nvSpPr>
        <p:spPr>
          <a:xfrm>
            <a:off x="7578050" y="3557859"/>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7</a:t>
            </a:r>
            <a:endParaRPr kumimoji="1" lang="ja-JP" altLang="en-US" sz="1200" b="1" dirty="0"/>
          </a:p>
        </p:txBody>
      </p:sp>
      <p:sp>
        <p:nvSpPr>
          <p:cNvPr id="31" name="円/楕円 30"/>
          <p:cNvSpPr/>
          <p:nvPr/>
        </p:nvSpPr>
        <p:spPr>
          <a:xfrm>
            <a:off x="6637366" y="3442847"/>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6</a:t>
            </a:r>
            <a:endParaRPr kumimoji="1" lang="ja-JP" altLang="en-US" sz="1200" b="1" dirty="0"/>
          </a:p>
        </p:txBody>
      </p:sp>
      <p:sp>
        <p:nvSpPr>
          <p:cNvPr id="32" name="円/楕円 31"/>
          <p:cNvSpPr/>
          <p:nvPr/>
        </p:nvSpPr>
        <p:spPr>
          <a:xfrm>
            <a:off x="5570777" y="3363945"/>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5</a:t>
            </a:r>
            <a:endParaRPr kumimoji="1" lang="ja-JP" altLang="en-US" sz="1200" b="1" dirty="0"/>
          </a:p>
        </p:txBody>
      </p:sp>
      <p:sp>
        <p:nvSpPr>
          <p:cNvPr id="33" name="円/楕円 32"/>
          <p:cNvSpPr/>
          <p:nvPr/>
        </p:nvSpPr>
        <p:spPr>
          <a:xfrm>
            <a:off x="4656858" y="2639740"/>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4</a:t>
            </a:r>
            <a:endParaRPr kumimoji="1" lang="ja-JP" altLang="en-US" sz="1200" b="1" dirty="0"/>
          </a:p>
        </p:txBody>
      </p:sp>
      <p:sp>
        <p:nvSpPr>
          <p:cNvPr id="34" name="円/楕円 33"/>
          <p:cNvSpPr/>
          <p:nvPr/>
        </p:nvSpPr>
        <p:spPr>
          <a:xfrm>
            <a:off x="3646133" y="1683859"/>
            <a:ext cx="170032" cy="1545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1200" b="1" dirty="0" smtClean="0"/>
              <a:t>3</a:t>
            </a:r>
            <a:endParaRPr kumimoji="1" lang="ja-JP" altLang="en-US" sz="1200" b="1" dirty="0"/>
          </a:p>
        </p:txBody>
      </p:sp>
      <p:sp>
        <p:nvSpPr>
          <p:cNvPr id="35" name="正方形/長方形 34"/>
          <p:cNvSpPr/>
          <p:nvPr/>
        </p:nvSpPr>
        <p:spPr>
          <a:xfrm>
            <a:off x="8769795" y="2871880"/>
            <a:ext cx="859980" cy="4186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線吹き出し 1 (枠付き) 3"/>
          <p:cNvSpPr/>
          <p:nvPr/>
        </p:nvSpPr>
        <p:spPr>
          <a:xfrm>
            <a:off x="8091190" y="4454203"/>
            <a:ext cx="1008111" cy="533607"/>
          </a:xfrm>
          <a:prstGeom prst="borderCallout1">
            <a:avLst>
              <a:gd name="adj1" fmla="val 1591"/>
              <a:gd name="adj2" fmla="val 13226"/>
              <a:gd name="adj3" fmla="val -77959"/>
              <a:gd name="adj4" fmla="val 3683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smtClean="0"/>
              <a:t>請戸橋</a:t>
            </a:r>
            <a:endParaRPr kumimoji="1" lang="en-US" altLang="ja-JP" sz="800" dirty="0" smtClean="0"/>
          </a:p>
          <a:p>
            <a:r>
              <a:rPr lang="en-US" altLang="ja-JP" sz="800" dirty="0" smtClean="0"/>
              <a:t>2012/11/15</a:t>
            </a:r>
          </a:p>
          <a:p>
            <a:r>
              <a:rPr kumimoji="1" lang="en-US" altLang="ja-JP" sz="800" dirty="0" smtClean="0"/>
              <a:t>134Cs 1500 </a:t>
            </a:r>
            <a:r>
              <a:rPr kumimoji="1" lang="en-US" altLang="ja-JP" sz="800" dirty="0" err="1" smtClean="0"/>
              <a:t>Bq</a:t>
            </a:r>
            <a:r>
              <a:rPr kumimoji="1" lang="en-US" altLang="ja-JP" sz="800" dirty="0" smtClean="0"/>
              <a:t>/kg</a:t>
            </a:r>
          </a:p>
          <a:p>
            <a:r>
              <a:rPr lang="en-US" altLang="ja-JP" sz="800" dirty="0" smtClean="0"/>
              <a:t>137Cs 2600 </a:t>
            </a:r>
            <a:r>
              <a:rPr lang="en-US" altLang="ja-JP" sz="800" dirty="0" err="1" smtClean="0"/>
              <a:t>Bq</a:t>
            </a:r>
            <a:r>
              <a:rPr lang="en-US" altLang="ja-JP" sz="800" dirty="0" smtClean="0"/>
              <a:t>/kg</a:t>
            </a:r>
            <a:endParaRPr kumimoji="1" lang="en-US" altLang="ja-JP" sz="800" dirty="0" smtClean="0"/>
          </a:p>
        </p:txBody>
      </p:sp>
      <p:pic>
        <p:nvPicPr>
          <p:cNvPr id="36" name="図 35"/>
          <p:cNvPicPr>
            <a:picLocks noChangeAspect="1"/>
          </p:cNvPicPr>
          <p:nvPr/>
        </p:nvPicPr>
        <p:blipFill>
          <a:blip r:embed="rId3"/>
          <a:stretch>
            <a:fillRect/>
          </a:stretch>
        </p:blipFill>
        <p:spPr>
          <a:xfrm>
            <a:off x="7562058" y="26967"/>
            <a:ext cx="1479000" cy="1898334"/>
          </a:xfrm>
          <a:prstGeom prst="rect">
            <a:avLst/>
          </a:prstGeom>
        </p:spPr>
      </p:pic>
      <p:sp>
        <p:nvSpPr>
          <p:cNvPr id="39" name="正方形/長方形 38"/>
          <p:cNvSpPr/>
          <p:nvPr/>
        </p:nvSpPr>
        <p:spPr>
          <a:xfrm>
            <a:off x="8475093" y="5076825"/>
            <a:ext cx="345379" cy="373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8555377" y="3803107"/>
            <a:ext cx="257680" cy="389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8609684" y="5048250"/>
            <a:ext cx="20882" cy="447675"/>
          </a:xfrm>
          <a:custGeom>
            <a:avLst/>
            <a:gdLst>
              <a:gd name="connsiteX0" fmla="*/ 19966 w 20882"/>
              <a:gd name="connsiteY0" fmla="*/ 0 h 447675"/>
              <a:gd name="connsiteX1" fmla="*/ 19966 w 20882"/>
              <a:gd name="connsiteY1" fmla="*/ 114300 h 447675"/>
              <a:gd name="connsiteX2" fmla="*/ 10441 w 20882"/>
              <a:gd name="connsiteY2" fmla="*/ 238125 h 447675"/>
              <a:gd name="connsiteX3" fmla="*/ 916 w 20882"/>
              <a:gd name="connsiteY3" fmla="*/ 333375 h 447675"/>
              <a:gd name="connsiteX4" fmla="*/ 916 w 20882"/>
              <a:gd name="connsiteY4" fmla="*/ 447675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2" h="447675">
                <a:moveTo>
                  <a:pt x="19966" y="0"/>
                </a:moveTo>
                <a:cubicBezTo>
                  <a:pt x="20759" y="37306"/>
                  <a:pt x="21553" y="74613"/>
                  <a:pt x="19966" y="114300"/>
                </a:cubicBezTo>
                <a:cubicBezTo>
                  <a:pt x="18379" y="153987"/>
                  <a:pt x="13616" y="201613"/>
                  <a:pt x="10441" y="238125"/>
                </a:cubicBezTo>
                <a:cubicBezTo>
                  <a:pt x="7266" y="274637"/>
                  <a:pt x="2504" y="298450"/>
                  <a:pt x="916" y="333375"/>
                </a:cubicBezTo>
                <a:cubicBezTo>
                  <a:pt x="-672" y="368300"/>
                  <a:pt x="122" y="407987"/>
                  <a:pt x="916" y="447675"/>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8458200" y="5276850"/>
            <a:ext cx="169257" cy="28575"/>
          </a:xfrm>
          <a:custGeom>
            <a:avLst/>
            <a:gdLst>
              <a:gd name="connsiteX0" fmla="*/ 0 w 169257"/>
              <a:gd name="connsiteY0" fmla="*/ 28575 h 28575"/>
              <a:gd name="connsiteX1" fmla="*/ 85725 w 169257"/>
              <a:gd name="connsiteY1" fmla="*/ 19050 h 28575"/>
              <a:gd name="connsiteX2" fmla="*/ 161925 w 169257"/>
              <a:gd name="connsiteY2" fmla="*/ 0 h 28575"/>
              <a:gd name="connsiteX3" fmla="*/ 161925 w 169257"/>
              <a:gd name="connsiteY3" fmla="*/ 19050 h 28575"/>
            </a:gdLst>
            <a:ahLst/>
            <a:cxnLst>
              <a:cxn ang="0">
                <a:pos x="connsiteX0" y="connsiteY0"/>
              </a:cxn>
              <a:cxn ang="0">
                <a:pos x="connsiteX1" y="connsiteY1"/>
              </a:cxn>
              <a:cxn ang="0">
                <a:pos x="connsiteX2" y="connsiteY2"/>
              </a:cxn>
              <a:cxn ang="0">
                <a:pos x="connsiteX3" y="connsiteY3"/>
              </a:cxn>
            </a:cxnLst>
            <a:rect l="l" t="t" r="r" b="b"/>
            <a:pathLst>
              <a:path w="169257" h="28575">
                <a:moveTo>
                  <a:pt x="0" y="28575"/>
                </a:moveTo>
                <a:cubicBezTo>
                  <a:pt x="29369" y="26193"/>
                  <a:pt x="58738" y="23812"/>
                  <a:pt x="85725" y="19050"/>
                </a:cubicBezTo>
                <a:cubicBezTo>
                  <a:pt x="112712" y="14288"/>
                  <a:pt x="149225" y="0"/>
                  <a:pt x="161925" y="0"/>
                </a:cubicBezTo>
                <a:cubicBezTo>
                  <a:pt x="174625" y="0"/>
                  <a:pt x="168275" y="9525"/>
                  <a:pt x="161925" y="19050"/>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endCxn id="41" idx="3"/>
          </p:cNvCxnSpPr>
          <p:nvPr/>
        </p:nvCxnSpPr>
        <p:spPr>
          <a:xfrm flipV="1">
            <a:off x="8091190" y="5295900"/>
            <a:ext cx="528935" cy="57208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フリーフォーム 37"/>
          <p:cNvSpPr/>
          <p:nvPr/>
        </p:nvSpPr>
        <p:spPr>
          <a:xfrm>
            <a:off x="8526563" y="4048096"/>
            <a:ext cx="190500" cy="40849"/>
          </a:xfrm>
          <a:custGeom>
            <a:avLst/>
            <a:gdLst>
              <a:gd name="connsiteX0" fmla="*/ 0 w 190500"/>
              <a:gd name="connsiteY0" fmla="*/ 2749 h 40849"/>
              <a:gd name="connsiteX1" fmla="*/ 85725 w 190500"/>
              <a:gd name="connsiteY1" fmla="*/ 2749 h 40849"/>
              <a:gd name="connsiteX2" fmla="*/ 171450 w 190500"/>
              <a:gd name="connsiteY2" fmla="*/ 31324 h 40849"/>
              <a:gd name="connsiteX3" fmla="*/ 190500 w 190500"/>
              <a:gd name="connsiteY3" fmla="*/ 40849 h 40849"/>
            </a:gdLst>
            <a:ahLst/>
            <a:cxnLst>
              <a:cxn ang="0">
                <a:pos x="connsiteX0" y="connsiteY0"/>
              </a:cxn>
              <a:cxn ang="0">
                <a:pos x="connsiteX1" y="connsiteY1"/>
              </a:cxn>
              <a:cxn ang="0">
                <a:pos x="connsiteX2" y="connsiteY2"/>
              </a:cxn>
              <a:cxn ang="0">
                <a:pos x="connsiteX3" y="connsiteY3"/>
              </a:cxn>
            </a:cxnLst>
            <a:rect l="l" t="t" r="r" b="b"/>
            <a:pathLst>
              <a:path w="190500" h="40849">
                <a:moveTo>
                  <a:pt x="0" y="2749"/>
                </a:moveTo>
                <a:cubicBezTo>
                  <a:pt x="28575" y="368"/>
                  <a:pt x="57150" y="-2013"/>
                  <a:pt x="85725" y="2749"/>
                </a:cubicBezTo>
                <a:cubicBezTo>
                  <a:pt x="114300" y="7511"/>
                  <a:pt x="153988" y="24974"/>
                  <a:pt x="171450" y="31324"/>
                </a:cubicBezTo>
                <a:cubicBezTo>
                  <a:pt x="188912" y="37674"/>
                  <a:pt x="189706" y="39261"/>
                  <a:pt x="190500" y="4084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8672482" y="3707810"/>
            <a:ext cx="96713" cy="612616"/>
          </a:xfrm>
          <a:custGeom>
            <a:avLst/>
            <a:gdLst>
              <a:gd name="connsiteX0" fmla="*/ 0 w 76200"/>
              <a:gd name="connsiteY0" fmla="*/ 0 h 699950"/>
              <a:gd name="connsiteX1" fmla="*/ 28575 w 76200"/>
              <a:gd name="connsiteY1" fmla="*/ 123825 h 699950"/>
              <a:gd name="connsiteX2" fmla="*/ 57150 w 76200"/>
              <a:gd name="connsiteY2" fmla="*/ 304800 h 699950"/>
              <a:gd name="connsiteX3" fmla="*/ 57150 w 76200"/>
              <a:gd name="connsiteY3" fmla="*/ 438150 h 699950"/>
              <a:gd name="connsiteX4" fmla="*/ 76200 w 76200"/>
              <a:gd name="connsiteY4" fmla="*/ 581025 h 699950"/>
              <a:gd name="connsiteX5" fmla="*/ 57150 w 76200"/>
              <a:gd name="connsiteY5" fmla="*/ 695325 h 699950"/>
              <a:gd name="connsiteX6" fmla="*/ 57150 w 76200"/>
              <a:gd name="connsiteY6" fmla="*/ 666750 h 69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699950">
                <a:moveTo>
                  <a:pt x="0" y="0"/>
                </a:moveTo>
                <a:cubicBezTo>
                  <a:pt x="9525" y="36512"/>
                  <a:pt x="19050" y="73025"/>
                  <a:pt x="28575" y="123825"/>
                </a:cubicBezTo>
                <a:cubicBezTo>
                  <a:pt x="38100" y="174625"/>
                  <a:pt x="52388" y="252413"/>
                  <a:pt x="57150" y="304800"/>
                </a:cubicBezTo>
                <a:cubicBezTo>
                  <a:pt x="61912" y="357187"/>
                  <a:pt x="53975" y="392113"/>
                  <a:pt x="57150" y="438150"/>
                </a:cubicBezTo>
                <a:cubicBezTo>
                  <a:pt x="60325" y="484187"/>
                  <a:pt x="76200" y="538163"/>
                  <a:pt x="76200" y="581025"/>
                </a:cubicBezTo>
                <a:cubicBezTo>
                  <a:pt x="76200" y="623887"/>
                  <a:pt x="60325" y="681038"/>
                  <a:pt x="57150" y="695325"/>
                </a:cubicBezTo>
                <a:cubicBezTo>
                  <a:pt x="53975" y="709612"/>
                  <a:pt x="55562" y="688181"/>
                  <a:pt x="57150" y="666750"/>
                </a:cubicBezTo>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6152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80"/>
          <p:cNvSpPr>
            <a:spLocks noChangeArrowheads="1"/>
          </p:cNvSpPr>
          <p:nvPr/>
        </p:nvSpPr>
        <p:spPr bwMode="auto">
          <a:xfrm>
            <a:off x="914400" y="250874"/>
            <a:ext cx="6933308" cy="400110"/>
          </a:xfrm>
          <a:prstGeom prst="rect">
            <a:avLst/>
          </a:prstGeom>
          <a:solidFill>
            <a:srgbClr val="00B0F0"/>
          </a:solidFill>
          <a:ln>
            <a:noFill/>
          </a:ln>
          <a:effectLst/>
          <a:extLst/>
        </p:spPr>
        <p:txBody>
          <a:bodyPr wrap="none">
            <a:spAutoFit/>
          </a:bodyPr>
          <a:lstStyle/>
          <a:p>
            <a:pPr>
              <a:defRPr/>
            </a:pPr>
            <a:r>
              <a:rPr kumimoji="0" lang="ja-JP" altLang="en-US" sz="2000" b="1" dirty="0">
                <a:solidFill>
                  <a:schemeClr val="bg1"/>
                </a:solidFill>
                <a:effectLst>
                  <a:outerShdw blurRad="38100" dist="38100" dir="2700000" algn="tl">
                    <a:srgbClr val="000000"/>
                  </a:outerShdw>
                </a:effectLst>
                <a:latin typeface="Times New Roman" pitchFamily="18" charset="0"/>
              </a:rPr>
              <a:t>請</a:t>
            </a:r>
            <a:r>
              <a:rPr kumimoji="0" lang="ja-JP" altLang="en-US" sz="2000" b="1" dirty="0" smtClean="0">
                <a:solidFill>
                  <a:schemeClr val="bg1"/>
                </a:solidFill>
                <a:effectLst>
                  <a:outerShdw blurRad="38100" dist="38100" dir="2700000" algn="tl">
                    <a:srgbClr val="000000"/>
                  </a:outerShdw>
                </a:effectLst>
                <a:latin typeface="Times New Roman" pitchFamily="18" charset="0"/>
              </a:rPr>
              <a:t>戸</a:t>
            </a:r>
            <a:r>
              <a:rPr kumimoji="0" lang="ja-JP" altLang="en-US" sz="2000" b="1" dirty="0">
                <a:solidFill>
                  <a:schemeClr val="bg1"/>
                </a:solidFill>
                <a:effectLst>
                  <a:outerShdw blurRad="38100" dist="38100" dir="2700000" algn="tl">
                    <a:srgbClr val="000000"/>
                  </a:outerShdw>
                </a:effectLst>
                <a:latin typeface="Times New Roman" pitchFamily="18" charset="0"/>
              </a:rPr>
              <a:t>川</a:t>
            </a:r>
            <a:r>
              <a:rPr kumimoji="0" lang="ja-JP" altLang="en-US" sz="2000" b="1" dirty="0" smtClean="0">
                <a:solidFill>
                  <a:schemeClr val="bg1"/>
                </a:solidFill>
                <a:effectLst>
                  <a:outerShdw blurRad="38100" dist="38100" dir="2700000" algn="tl">
                    <a:srgbClr val="000000"/>
                  </a:outerShdw>
                </a:effectLst>
                <a:latin typeface="Times New Roman" pitchFamily="18" charset="0"/>
              </a:rPr>
              <a:t>流域の河川水中の溶存放射性セシウムとヨウ素の変化</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sp>
        <p:nvSpPr>
          <p:cNvPr id="8" name="左矢印 7"/>
          <p:cNvSpPr/>
          <p:nvPr/>
        </p:nvSpPr>
        <p:spPr>
          <a:xfrm>
            <a:off x="2000250" y="3019425"/>
            <a:ext cx="219075" cy="1524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左矢印 9"/>
          <p:cNvSpPr/>
          <p:nvPr/>
        </p:nvSpPr>
        <p:spPr>
          <a:xfrm flipH="1">
            <a:off x="3133725" y="1462696"/>
            <a:ext cx="257175" cy="1946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95277" y="4913229"/>
            <a:ext cx="8639174" cy="1200329"/>
          </a:xfrm>
          <a:prstGeom prst="rect">
            <a:avLst/>
          </a:prstGeom>
          <a:noFill/>
        </p:spPr>
        <p:txBody>
          <a:bodyPr wrap="square" rtlCol="0">
            <a:spAutoFit/>
          </a:bodyPr>
          <a:lstStyle/>
          <a:p>
            <a:r>
              <a:rPr lang="ja-JP" altLang="en-US" dirty="0" smtClean="0">
                <a:solidFill>
                  <a:srgbClr val="C00000"/>
                </a:solidFill>
              </a:rPr>
              <a:t>放射性セシウムの流域変動</a:t>
            </a:r>
            <a:endParaRPr lang="en-US" altLang="ja-JP" dirty="0" smtClean="0">
              <a:solidFill>
                <a:srgbClr val="C00000"/>
              </a:solidFill>
            </a:endParaRPr>
          </a:p>
          <a:p>
            <a:r>
              <a:rPr lang="ja-JP" altLang="en-US" dirty="0" smtClean="0"/>
              <a:t>河底質土では上流部は低く中流部から濃度が高くなる。下流域は降下量は低い地域で、最下流域ではではまだ上流に比べると低い状態である。</a:t>
            </a:r>
            <a:endParaRPr lang="en-US" altLang="ja-JP" dirty="0" smtClean="0"/>
          </a:p>
          <a:p>
            <a:r>
              <a:rPr lang="ja-JP" altLang="en-US" dirty="0" smtClean="0"/>
              <a:t>溶存態もほぼ同期して変動しているが、下流域でも高い濃度が維持される。</a:t>
            </a:r>
            <a:endParaRPr kumimoji="1" lang="ja-JP" altLang="en-US" dirty="0"/>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6" y="1161858"/>
            <a:ext cx="4857750" cy="2884494"/>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1" y="1211351"/>
            <a:ext cx="3057696" cy="2884493"/>
          </a:xfrm>
          <a:prstGeom prst="rect">
            <a:avLst/>
          </a:prstGeom>
        </p:spPr>
      </p:pic>
    </p:spTree>
    <p:extLst>
      <p:ext uri="{BB962C8B-B14F-4D97-AF65-F5344CB8AC3E}">
        <p14:creationId xmlns:p14="http://schemas.microsoft.com/office/powerpoint/2010/main" val="3156850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880"/>
          <p:cNvSpPr>
            <a:spLocks noChangeArrowheads="1"/>
          </p:cNvSpPr>
          <p:nvPr/>
        </p:nvSpPr>
        <p:spPr bwMode="auto">
          <a:xfrm>
            <a:off x="914400" y="250874"/>
            <a:ext cx="6933308" cy="400110"/>
          </a:xfrm>
          <a:prstGeom prst="rect">
            <a:avLst/>
          </a:prstGeom>
          <a:solidFill>
            <a:srgbClr val="00B0F0"/>
          </a:solidFill>
          <a:ln>
            <a:noFill/>
          </a:ln>
          <a:effectLst/>
          <a:extLst/>
        </p:spPr>
        <p:txBody>
          <a:bodyPr wrap="none">
            <a:spAutoFit/>
          </a:bodyPr>
          <a:lstStyle/>
          <a:p>
            <a:pPr>
              <a:defRPr/>
            </a:pPr>
            <a:r>
              <a:rPr kumimoji="0" lang="ja-JP" altLang="en-US" sz="2000" b="1" dirty="0">
                <a:solidFill>
                  <a:schemeClr val="bg1"/>
                </a:solidFill>
                <a:effectLst>
                  <a:outerShdw blurRad="38100" dist="38100" dir="2700000" algn="tl">
                    <a:srgbClr val="000000"/>
                  </a:outerShdw>
                </a:effectLst>
                <a:latin typeface="Times New Roman" pitchFamily="18" charset="0"/>
              </a:rPr>
              <a:t>請</a:t>
            </a:r>
            <a:r>
              <a:rPr kumimoji="0" lang="ja-JP" altLang="en-US" sz="2000" b="1" dirty="0" smtClean="0">
                <a:solidFill>
                  <a:schemeClr val="bg1"/>
                </a:solidFill>
                <a:effectLst>
                  <a:outerShdw blurRad="38100" dist="38100" dir="2700000" algn="tl">
                    <a:srgbClr val="000000"/>
                  </a:outerShdw>
                </a:effectLst>
                <a:latin typeface="Times New Roman" pitchFamily="18" charset="0"/>
              </a:rPr>
              <a:t>戸</a:t>
            </a:r>
            <a:r>
              <a:rPr kumimoji="0" lang="ja-JP" altLang="en-US" sz="2000" b="1" dirty="0">
                <a:solidFill>
                  <a:schemeClr val="bg1"/>
                </a:solidFill>
                <a:effectLst>
                  <a:outerShdw blurRad="38100" dist="38100" dir="2700000" algn="tl">
                    <a:srgbClr val="000000"/>
                  </a:outerShdw>
                </a:effectLst>
                <a:latin typeface="Times New Roman" pitchFamily="18" charset="0"/>
              </a:rPr>
              <a:t>川</a:t>
            </a:r>
            <a:r>
              <a:rPr kumimoji="0" lang="ja-JP" altLang="en-US" sz="2000" b="1" dirty="0" smtClean="0">
                <a:solidFill>
                  <a:schemeClr val="bg1"/>
                </a:solidFill>
                <a:effectLst>
                  <a:outerShdw blurRad="38100" dist="38100" dir="2700000" algn="tl">
                    <a:srgbClr val="000000"/>
                  </a:outerShdw>
                </a:effectLst>
                <a:latin typeface="Times New Roman" pitchFamily="18" charset="0"/>
              </a:rPr>
              <a:t>流域の河川水中の溶存放射性セシウムとヨウ素の変化</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sp>
        <p:nvSpPr>
          <p:cNvPr id="11" name="テキスト ボックス 10"/>
          <p:cNvSpPr txBox="1"/>
          <p:nvPr/>
        </p:nvSpPr>
        <p:spPr>
          <a:xfrm>
            <a:off x="415842" y="4145832"/>
            <a:ext cx="8245639" cy="2031325"/>
          </a:xfrm>
          <a:prstGeom prst="rect">
            <a:avLst/>
          </a:prstGeom>
          <a:noFill/>
        </p:spPr>
        <p:txBody>
          <a:bodyPr wrap="square" rtlCol="0">
            <a:spAutoFit/>
          </a:bodyPr>
          <a:lstStyle/>
          <a:p>
            <a:r>
              <a:rPr lang="ja-JP" altLang="en-US" dirty="0" smtClean="0">
                <a:solidFill>
                  <a:srgbClr val="C00000"/>
                </a:solidFill>
              </a:rPr>
              <a:t>放射性ヨウ素の流域変動</a:t>
            </a:r>
            <a:endParaRPr lang="en-US" altLang="ja-JP" dirty="0" smtClean="0">
              <a:solidFill>
                <a:srgbClr val="C00000"/>
              </a:solidFill>
            </a:endParaRPr>
          </a:p>
          <a:p>
            <a:r>
              <a:rPr lang="ja-JP" altLang="en-US" dirty="0" smtClean="0"/>
              <a:t>河底質土では上流から下流域まで</a:t>
            </a:r>
            <a:r>
              <a:rPr lang="en-US" altLang="ja-JP" dirty="0" smtClean="0"/>
              <a:t>U04</a:t>
            </a:r>
            <a:r>
              <a:rPr lang="ja-JP" altLang="en-US" dirty="0" smtClean="0"/>
              <a:t>地点を除いてほぼ一定を示した。</a:t>
            </a:r>
            <a:endParaRPr lang="en-US" altLang="ja-JP" dirty="0" smtClean="0"/>
          </a:p>
          <a:p>
            <a:r>
              <a:rPr lang="ja-JP" altLang="en-US" dirty="0" smtClean="0"/>
              <a:t>　→　</a:t>
            </a:r>
            <a:r>
              <a:rPr lang="en-US" altLang="ja-JP" dirty="0" smtClean="0"/>
              <a:t>330 </a:t>
            </a:r>
            <a:r>
              <a:rPr lang="en-US" altLang="ja-JP" dirty="0" err="1" smtClean="0">
                <a:latin typeface="Symbol" panose="05050102010706020507" pitchFamily="18" charset="2"/>
              </a:rPr>
              <a:t>m</a:t>
            </a:r>
            <a:r>
              <a:rPr lang="en-US" altLang="ja-JP" dirty="0" err="1" smtClean="0"/>
              <a:t>Bq</a:t>
            </a:r>
            <a:r>
              <a:rPr lang="en-US" altLang="ja-JP" dirty="0" smtClean="0"/>
              <a:t>/kg</a:t>
            </a:r>
          </a:p>
          <a:p>
            <a:r>
              <a:rPr lang="ja-JP" altLang="en-US" dirty="0" smtClean="0"/>
              <a:t>溶存態は上流から下流へ次第に濃度が高くなっていく。</a:t>
            </a:r>
            <a:endParaRPr lang="en-US" altLang="ja-JP" dirty="0" smtClean="0"/>
          </a:p>
          <a:p>
            <a:r>
              <a:rPr lang="ja-JP" altLang="en-US" dirty="0" smtClean="0"/>
              <a:t>　→　</a:t>
            </a:r>
            <a:r>
              <a:rPr lang="en-US" altLang="ja-JP" dirty="0" smtClean="0"/>
              <a:t>0.063 </a:t>
            </a:r>
            <a:r>
              <a:rPr lang="en-US" altLang="ja-JP" dirty="0" err="1" smtClean="0">
                <a:latin typeface="Symbol" panose="05050102010706020507" pitchFamily="18" charset="2"/>
              </a:rPr>
              <a:t>m</a:t>
            </a:r>
            <a:r>
              <a:rPr lang="en-US" altLang="ja-JP" dirty="0" err="1" smtClean="0"/>
              <a:t>Bq</a:t>
            </a:r>
            <a:r>
              <a:rPr lang="en-US" altLang="ja-JP" dirty="0" smtClean="0"/>
              <a:t>/L ---- 0.93 </a:t>
            </a:r>
            <a:r>
              <a:rPr lang="en-US" altLang="ja-JP" dirty="0" err="1">
                <a:latin typeface="Symbol" panose="05050102010706020507" pitchFamily="18" charset="2"/>
              </a:rPr>
              <a:t>m</a:t>
            </a:r>
            <a:r>
              <a:rPr lang="en-US" altLang="ja-JP" dirty="0" err="1"/>
              <a:t>Bq</a:t>
            </a:r>
            <a:r>
              <a:rPr lang="en-US" altLang="ja-JP" dirty="0"/>
              <a:t>/L </a:t>
            </a:r>
            <a:endParaRPr lang="en-US" altLang="ja-JP" dirty="0" smtClean="0"/>
          </a:p>
          <a:p>
            <a:endParaRPr lang="en-US" altLang="ja-JP" dirty="0"/>
          </a:p>
          <a:p>
            <a:r>
              <a:rPr lang="ja-JP" altLang="en-US" dirty="0" smtClean="0"/>
              <a:t>河川周辺の土壌での濃度は</a:t>
            </a:r>
            <a:r>
              <a:rPr lang="en-US" altLang="ja-JP" dirty="0" smtClean="0"/>
              <a:t>10-50 </a:t>
            </a:r>
            <a:r>
              <a:rPr lang="en-US" altLang="ja-JP" dirty="0" err="1" smtClean="0"/>
              <a:t>mBq</a:t>
            </a:r>
            <a:r>
              <a:rPr lang="en-US" altLang="ja-JP" dirty="0" smtClean="0"/>
              <a:t>/kg</a:t>
            </a:r>
            <a:r>
              <a:rPr lang="ja-JP" altLang="en-US" dirty="0" smtClean="0"/>
              <a:t>で、河底質土はそれの</a:t>
            </a:r>
            <a:r>
              <a:rPr lang="en-US" altLang="ja-JP" dirty="0" smtClean="0"/>
              <a:t>1/100</a:t>
            </a:r>
            <a:r>
              <a:rPr lang="ja-JP" altLang="en-US" dirty="0" smtClean="0"/>
              <a:t>と低い。</a:t>
            </a:r>
            <a:endParaRPr lang="en-US" altLang="ja-JP" dirty="0" smtClean="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6" y="1080604"/>
            <a:ext cx="4857749" cy="2872862"/>
          </a:xfrm>
          <a:prstGeom prst="rect">
            <a:avLst/>
          </a:prstGeom>
        </p:spPr>
      </p:pic>
      <p:sp>
        <p:nvSpPr>
          <p:cNvPr id="13" name="左矢印 12"/>
          <p:cNvSpPr/>
          <p:nvPr/>
        </p:nvSpPr>
        <p:spPr>
          <a:xfrm>
            <a:off x="1828800" y="2800353"/>
            <a:ext cx="219075" cy="1524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左矢印 14"/>
          <p:cNvSpPr/>
          <p:nvPr/>
        </p:nvSpPr>
        <p:spPr>
          <a:xfrm flipH="1">
            <a:off x="4410075" y="2129449"/>
            <a:ext cx="257175" cy="1946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671" y="463721"/>
            <a:ext cx="3648929" cy="3648929"/>
          </a:xfrm>
          <a:prstGeom prst="rect">
            <a:avLst/>
          </a:prstGeom>
        </p:spPr>
      </p:pic>
    </p:spTree>
    <p:extLst>
      <p:ext uri="{BB962C8B-B14F-4D97-AF65-F5344CB8AC3E}">
        <p14:creationId xmlns:p14="http://schemas.microsoft.com/office/powerpoint/2010/main" val="3091251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円/楕円 2"/>
          <p:cNvSpPr/>
          <p:nvPr/>
        </p:nvSpPr>
        <p:spPr>
          <a:xfrm rot="1800133">
            <a:off x="4197929" y="3855036"/>
            <a:ext cx="704850" cy="169360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463169" y="5238750"/>
            <a:ext cx="1107996" cy="276999"/>
          </a:xfrm>
          <a:prstGeom prst="rect">
            <a:avLst/>
          </a:prstGeom>
          <a:noFill/>
        </p:spPr>
        <p:txBody>
          <a:bodyPr wrap="none" rtlCol="0">
            <a:spAutoFit/>
          </a:bodyPr>
          <a:lstStyle/>
          <a:p>
            <a:r>
              <a:rPr lang="ja-JP" altLang="en-US" sz="1200" b="1" dirty="0" smtClean="0"/>
              <a:t>大堀川溶存態</a:t>
            </a:r>
            <a:endParaRPr kumimoji="1" lang="ja-JP" altLang="en-US" sz="1200" b="1" dirty="0"/>
          </a:p>
        </p:txBody>
      </p:sp>
      <p:sp>
        <p:nvSpPr>
          <p:cNvPr id="5" name="円/楕円 4"/>
          <p:cNvSpPr/>
          <p:nvPr/>
        </p:nvSpPr>
        <p:spPr>
          <a:xfrm rot="1800133">
            <a:off x="5242656" y="2360966"/>
            <a:ext cx="704850" cy="102343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550354" y="2311527"/>
            <a:ext cx="1107996" cy="276999"/>
          </a:xfrm>
          <a:prstGeom prst="rect">
            <a:avLst/>
          </a:prstGeom>
          <a:noFill/>
        </p:spPr>
        <p:txBody>
          <a:bodyPr wrap="none" rtlCol="0">
            <a:spAutoFit/>
          </a:bodyPr>
          <a:lstStyle/>
          <a:p>
            <a:r>
              <a:rPr lang="ja-JP" altLang="en-US" sz="1200" b="1" dirty="0" smtClean="0"/>
              <a:t>請戸川溶存態</a:t>
            </a:r>
            <a:endParaRPr kumimoji="1" lang="ja-JP" altLang="en-US" sz="1200" b="1" dirty="0"/>
          </a:p>
        </p:txBody>
      </p:sp>
      <p:sp>
        <p:nvSpPr>
          <p:cNvPr id="7" name="円/楕円 6"/>
          <p:cNvSpPr/>
          <p:nvPr/>
        </p:nvSpPr>
        <p:spPr>
          <a:xfrm rot="1800133">
            <a:off x="2315455" y="3690896"/>
            <a:ext cx="604822" cy="121124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220681" y="4833708"/>
            <a:ext cx="1107996" cy="276999"/>
          </a:xfrm>
          <a:prstGeom prst="rect">
            <a:avLst/>
          </a:prstGeom>
          <a:noFill/>
        </p:spPr>
        <p:txBody>
          <a:bodyPr wrap="none" rtlCol="0">
            <a:spAutoFit/>
          </a:bodyPr>
          <a:lstStyle/>
          <a:p>
            <a:r>
              <a:rPr lang="ja-JP" altLang="en-US" sz="1200" b="1" dirty="0" smtClean="0"/>
              <a:t>大堀川底質土</a:t>
            </a:r>
            <a:endParaRPr kumimoji="1" lang="ja-JP" altLang="en-US" sz="1200" b="1" dirty="0"/>
          </a:p>
        </p:txBody>
      </p:sp>
      <p:sp>
        <p:nvSpPr>
          <p:cNvPr id="9" name="テキスト ボックス 8"/>
          <p:cNvSpPr txBox="1"/>
          <p:nvPr/>
        </p:nvSpPr>
        <p:spPr>
          <a:xfrm>
            <a:off x="2875002" y="1969891"/>
            <a:ext cx="1107996" cy="276999"/>
          </a:xfrm>
          <a:prstGeom prst="rect">
            <a:avLst/>
          </a:prstGeom>
          <a:noFill/>
        </p:spPr>
        <p:txBody>
          <a:bodyPr wrap="none" rtlCol="0">
            <a:spAutoFit/>
          </a:bodyPr>
          <a:lstStyle/>
          <a:p>
            <a:r>
              <a:rPr lang="ja-JP" altLang="en-US" sz="1200" b="1" dirty="0" smtClean="0"/>
              <a:t>請戸川底質土</a:t>
            </a:r>
            <a:endParaRPr kumimoji="1" lang="ja-JP" altLang="en-US" sz="1200" b="1" dirty="0"/>
          </a:p>
        </p:txBody>
      </p:sp>
      <p:sp>
        <p:nvSpPr>
          <p:cNvPr id="10" name="円/楕円 9"/>
          <p:cNvSpPr/>
          <p:nvPr/>
        </p:nvSpPr>
        <p:spPr>
          <a:xfrm rot="1800133">
            <a:off x="2382130" y="2138321"/>
            <a:ext cx="604822" cy="121124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rot="1800133">
            <a:off x="1321084" y="1286220"/>
            <a:ext cx="1074817" cy="121124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275614" y="1542781"/>
            <a:ext cx="1661994" cy="276999"/>
          </a:xfrm>
          <a:prstGeom prst="rect">
            <a:avLst/>
          </a:prstGeom>
          <a:noFill/>
        </p:spPr>
        <p:txBody>
          <a:bodyPr wrap="square" rtlCol="0">
            <a:spAutoFit/>
          </a:bodyPr>
          <a:lstStyle/>
          <a:p>
            <a:r>
              <a:rPr lang="ja-JP" altLang="en-US" sz="1200" b="1" dirty="0" smtClean="0"/>
              <a:t>請戸川周辺表層土壌</a:t>
            </a:r>
          </a:p>
        </p:txBody>
      </p:sp>
      <p:sp>
        <p:nvSpPr>
          <p:cNvPr id="15" name="Rectangle 3880"/>
          <p:cNvSpPr>
            <a:spLocks noChangeArrowheads="1"/>
          </p:cNvSpPr>
          <p:nvPr/>
        </p:nvSpPr>
        <p:spPr bwMode="auto">
          <a:xfrm>
            <a:off x="2220681" y="92098"/>
            <a:ext cx="4257897" cy="400110"/>
          </a:xfrm>
          <a:prstGeom prst="rect">
            <a:avLst/>
          </a:prstGeom>
          <a:solidFill>
            <a:srgbClr val="00B0F0"/>
          </a:solidFill>
          <a:ln>
            <a:noFill/>
          </a:ln>
          <a:effectLst/>
          <a:extLst/>
        </p:spPr>
        <p:txBody>
          <a:bodyPr wrap="none">
            <a:spAutoFit/>
          </a:bodyPr>
          <a:lstStyle/>
          <a:p>
            <a:pPr>
              <a:defRPr/>
            </a:pPr>
            <a:r>
              <a:rPr kumimoji="0" lang="ja-JP" altLang="en-US" sz="2000" b="1" dirty="0" smtClean="0">
                <a:solidFill>
                  <a:schemeClr val="bg1"/>
                </a:solidFill>
                <a:effectLst>
                  <a:outerShdw blurRad="38100" dist="38100" dir="2700000" algn="tl">
                    <a:srgbClr val="000000"/>
                  </a:outerShdw>
                </a:effectLst>
                <a:latin typeface="Times New Roman" pitchFamily="18" charset="0"/>
              </a:rPr>
              <a:t>大堀川および請戸</a:t>
            </a:r>
            <a:r>
              <a:rPr kumimoji="0" lang="ja-JP" altLang="en-US" sz="2000" b="1" dirty="0">
                <a:solidFill>
                  <a:schemeClr val="bg1"/>
                </a:solidFill>
                <a:effectLst>
                  <a:outerShdw blurRad="38100" dist="38100" dir="2700000" algn="tl">
                    <a:srgbClr val="000000"/>
                  </a:outerShdw>
                </a:effectLst>
                <a:latin typeface="Times New Roman" pitchFamily="18" charset="0"/>
              </a:rPr>
              <a:t>川</a:t>
            </a:r>
            <a:r>
              <a:rPr kumimoji="0" lang="ja-JP" altLang="en-US" sz="2000" b="1" dirty="0" smtClean="0">
                <a:solidFill>
                  <a:schemeClr val="bg1"/>
                </a:solidFill>
                <a:effectLst>
                  <a:outerShdw blurRad="38100" dist="38100" dir="2700000" algn="tl">
                    <a:srgbClr val="000000"/>
                  </a:outerShdw>
                </a:effectLst>
                <a:latin typeface="Times New Roman" pitchFamily="18" charset="0"/>
              </a:rPr>
              <a:t>流域の</a:t>
            </a:r>
            <a:r>
              <a:rPr kumimoji="0" lang="en-US" altLang="ja-JP" sz="2000" b="1" baseline="30000" dirty="0" smtClean="0">
                <a:solidFill>
                  <a:schemeClr val="bg1"/>
                </a:solidFill>
                <a:effectLst>
                  <a:outerShdw blurRad="38100" dist="38100" dir="2700000" algn="tl">
                    <a:srgbClr val="000000"/>
                  </a:outerShdw>
                </a:effectLst>
                <a:latin typeface="Times New Roman" pitchFamily="18" charset="0"/>
              </a:rPr>
              <a:t>129</a:t>
            </a:r>
            <a:r>
              <a:rPr kumimoji="0" lang="en-US" altLang="ja-JP" sz="2000" b="1" dirty="0" smtClean="0">
                <a:solidFill>
                  <a:schemeClr val="bg1"/>
                </a:solidFill>
                <a:effectLst>
                  <a:outerShdw blurRad="38100" dist="38100" dir="2700000" algn="tl">
                    <a:srgbClr val="000000"/>
                  </a:outerShdw>
                </a:effectLst>
                <a:latin typeface="Times New Roman" pitchFamily="18" charset="0"/>
              </a:rPr>
              <a:t>I/</a:t>
            </a:r>
            <a:r>
              <a:rPr kumimoji="0" lang="en-US" altLang="ja-JP" sz="2000" b="1" baseline="30000" dirty="0" smtClean="0">
                <a:solidFill>
                  <a:schemeClr val="bg1"/>
                </a:solidFill>
                <a:effectLst>
                  <a:outerShdw blurRad="38100" dist="38100" dir="2700000" algn="tl">
                    <a:srgbClr val="000000"/>
                  </a:outerShdw>
                </a:effectLst>
                <a:latin typeface="Times New Roman" pitchFamily="18" charset="0"/>
              </a:rPr>
              <a:t>127</a:t>
            </a:r>
            <a:r>
              <a:rPr kumimoji="0" lang="en-US" altLang="ja-JP" sz="2000" b="1" dirty="0" smtClean="0">
                <a:solidFill>
                  <a:schemeClr val="bg1"/>
                </a:solidFill>
                <a:effectLst>
                  <a:outerShdw blurRad="38100" dist="38100" dir="2700000" algn="tl">
                    <a:srgbClr val="000000"/>
                  </a:outerShdw>
                </a:effectLst>
                <a:latin typeface="Times New Roman" pitchFamily="18" charset="0"/>
              </a:rPr>
              <a:t>I</a:t>
            </a:r>
            <a:r>
              <a:rPr kumimoji="0" lang="ja-JP" altLang="en-US" sz="2000" b="1" dirty="0" smtClean="0">
                <a:solidFill>
                  <a:schemeClr val="bg1"/>
                </a:solidFill>
                <a:effectLst>
                  <a:outerShdw blurRad="38100" dist="38100" dir="2700000" algn="tl">
                    <a:srgbClr val="000000"/>
                  </a:outerShdw>
                </a:effectLst>
                <a:latin typeface="Times New Roman" pitchFamily="18" charset="0"/>
              </a:rPr>
              <a:t>比</a:t>
            </a:r>
            <a:endParaRPr kumimoji="0" lang="en-US" altLang="ja-JP" sz="2000" b="1" dirty="0">
              <a:solidFill>
                <a:schemeClr val="bg1"/>
              </a:solidFill>
              <a:effectLst>
                <a:outerShdw blurRad="38100" dist="38100" dir="2700000" algn="tl">
                  <a:srgbClr val="000000"/>
                </a:outerShdw>
              </a:effectLst>
              <a:latin typeface="Times New Roman" pitchFamily="18" charset="0"/>
            </a:endParaRPr>
          </a:p>
        </p:txBody>
      </p:sp>
      <p:sp>
        <p:nvSpPr>
          <p:cNvPr id="17" name="テキスト ボックス 16"/>
          <p:cNvSpPr txBox="1"/>
          <p:nvPr/>
        </p:nvSpPr>
        <p:spPr>
          <a:xfrm>
            <a:off x="6156159" y="1171575"/>
            <a:ext cx="2797341" cy="2862322"/>
          </a:xfrm>
          <a:prstGeom prst="rect">
            <a:avLst/>
          </a:prstGeom>
          <a:noFill/>
        </p:spPr>
        <p:txBody>
          <a:bodyPr wrap="square" rtlCol="0">
            <a:spAutoFit/>
          </a:bodyPr>
          <a:lstStyle/>
          <a:p>
            <a:r>
              <a:rPr lang="ja-JP" altLang="en-US" dirty="0" smtClean="0"/>
              <a:t>２河川とも河底質土と溶存態では同位体比が溶存態が平均的に低く表れている。</a:t>
            </a:r>
            <a:endParaRPr lang="en-US" altLang="ja-JP" dirty="0" smtClean="0"/>
          </a:p>
          <a:p>
            <a:r>
              <a:rPr kumimoji="1" lang="ja-JP" altLang="en-US" dirty="0" smtClean="0"/>
              <a:t>→　安定ヨウ素による希釈</a:t>
            </a:r>
            <a:endParaRPr kumimoji="1" lang="en-US" altLang="ja-JP" dirty="0" smtClean="0"/>
          </a:p>
          <a:p>
            <a:endParaRPr lang="en-US" altLang="ja-JP" dirty="0"/>
          </a:p>
          <a:p>
            <a:r>
              <a:rPr kumimoji="1" lang="ja-JP" altLang="en-US" dirty="0" smtClean="0"/>
              <a:t>表層土壌と河底質土の間でも同位体比が異なる。</a:t>
            </a:r>
            <a:endParaRPr kumimoji="1" lang="en-US" altLang="ja-JP" dirty="0" smtClean="0"/>
          </a:p>
          <a:p>
            <a:r>
              <a:rPr lang="ja-JP" altLang="en-US" dirty="0" smtClean="0"/>
              <a:t>→　原発由来の</a:t>
            </a:r>
            <a:r>
              <a:rPr lang="en-US" altLang="ja-JP" baseline="30000" dirty="0" smtClean="0"/>
              <a:t>129</a:t>
            </a:r>
            <a:r>
              <a:rPr lang="en-US" altLang="ja-JP" dirty="0" smtClean="0"/>
              <a:t>I</a:t>
            </a:r>
            <a:r>
              <a:rPr lang="ja-JP" altLang="en-US" dirty="0" smtClean="0"/>
              <a:t>の蓄積の仕方が異なる。</a:t>
            </a:r>
            <a:endParaRPr kumimoji="1" lang="ja-JP" altLang="en-US" dirty="0"/>
          </a:p>
        </p:txBody>
      </p:sp>
    </p:spTree>
    <p:extLst>
      <p:ext uri="{BB962C8B-B14F-4D97-AF65-F5344CB8AC3E}">
        <p14:creationId xmlns:p14="http://schemas.microsoft.com/office/powerpoint/2010/main" val="2821206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920749"/>
          </a:xfrm>
        </p:spPr>
        <p:txBody>
          <a:bodyPr/>
          <a:lstStyle/>
          <a:p>
            <a:r>
              <a:rPr lang="ja-JP" altLang="en-US" dirty="0"/>
              <a:t>今年度</a:t>
            </a:r>
            <a:r>
              <a:rPr lang="ja-JP" altLang="en-US" dirty="0" smtClean="0"/>
              <a:t>の</a:t>
            </a:r>
            <a:r>
              <a:rPr lang="ja-JP" altLang="en-US" dirty="0"/>
              <a:t>計画</a:t>
            </a:r>
            <a:endParaRPr kumimoji="1" lang="ja-JP" altLang="en-US" dirty="0"/>
          </a:p>
        </p:txBody>
      </p:sp>
      <p:sp>
        <p:nvSpPr>
          <p:cNvPr id="3" name="コンテンツ プレースホルダー 2"/>
          <p:cNvSpPr>
            <a:spLocks noGrp="1"/>
          </p:cNvSpPr>
          <p:nvPr>
            <p:ph idx="1"/>
          </p:nvPr>
        </p:nvSpPr>
        <p:spPr>
          <a:xfrm>
            <a:off x="628650" y="1466850"/>
            <a:ext cx="7886700" cy="4710113"/>
          </a:xfrm>
        </p:spPr>
        <p:txBody>
          <a:bodyPr/>
          <a:lstStyle/>
          <a:p>
            <a:r>
              <a:rPr kumimoji="1" lang="ja-JP" altLang="en-US" dirty="0" smtClean="0"/>
              <a:t>大堀川の調査（３年目）</a:t>
            </a:r>
            <a:endParaRPr kumimoji="1" lang="en-US" altLang="ja-JP" dirty="0" smtClean="0"/>
          </a:p>
          <a:p>
            <a:pPr lvl="1"/>
            <a:r>
              <a:rPr lang="ja-JP" altLang="en-US" dirty="0"/>
              <a:t>昭和</a:t>
            </a:r>
            <a:r>
              <a:rPr lang="ja-JP" altLang="en-US" dirty="0" smtClean="0"/>
              <a:t>橋</a:t>
            </a:r>
            <a:endParaRPr lang="en-US" altLang="ja-JP" dirty="0" smtClean="0"/>
          </a:p>
          <a:p>
            <a:pPr lvl="1"/>
            <a:r>
              <a:rPr kumimoji="1" lang="ja-JP" altLang="en-US" dirty="0" smtClean="0"/>
              <a:t>流域調査</a:t>
            </a:r>
            <a:endParaRPr kumimoji="1" lang="en-US" altLang="ja-JP" dirty="0" smtClean="0"/>
          </a:p>
          <a:p>
            <a:pPr lvl="2"/>
            <a:r>
              <a:rPr lang="ja-JP" altLang="en-US" dirty="0" smtClean="0"/>
              <a:t>放射性</a:t>
            </a:r>
            <a:r>
              <a:rPr lang="ja-JP" altLang="en-US" dirty="0"/>
              <a:t>セシウム</a:t>
            </a:r>
            <a:r>
              <a:rPr lang="ja-JP" altLang="en-US" dirty="0" smtClean="0"/>
              <a:t>、ヨウ素１２９以外に共存の元素の分析を進める</a:t>
            </a:r>
            <a:endParaRPr kumimoji="1" lang="en-US" altLang="ja-JP" dirty="0" smtClean="0"/>
          </a:p>
          <a:p>
            <a:endParaRPr lang="en-US" altLang="ja-JP" dirty="0"/>
          </a:p>
          <a:p>
            <a:r>
              <a:rPr kumimoji="1" lang="ja-JP" altLang="en-US" dirty="0" smtClean="0"/>
              <a:t>高濃度地域での放射性ヨウ素の沈着及び移流について</a:t>
            </a:r>
            <a:endParaRPr kumimoji="1" lang="en-US" altLang="ja-JP" dirty="0" smtClean="0"/>
          </a:p>
          <a:p>
            <a:pPr lvl="1"/>
            <a:r>
              <a:rPr lang="ja-JP" altLang="en-US" dirty="0"/>
              <a:t>請</a:t>
            </a:r>
            <a:r>
              <a:rPr lang="ja-JP" altLang="en-US" dirty="0" smtClean="0"/>
              <a:t>戸</a:t>
            </a:r>
            <a:r>
              <a:rPr lang="ja-JP" altLang="en-US" dirty="0"/>
              <a:t>川</a:t>
            </a:r>
            <a:r>
              <a:rPr lang="ja-JP" altLang="en-US" dirty="0" smtClean="0"/>
              <a:t>の再調査</a:t>
            </a:r>
            <a:endParaRPr lang="en-US" altLang="ja-JP" dirty="0" smtClean="0"/>
          </a:p>
          <a:p>
            <a:pPr lvl="1"/>
            <a:r>
              <a:rPr kumimoji="1" lang="ja-JP" altLang="en-US" dirty="0"/>
              <a:t>他</a:t>
            </a:r>
            <a:r>
              <a:rPr kumimoji="1" lang="ja-JP" altLang="en-US" dirty="0" smtClean="0"/>
              <a:t>の</a:t>
            </a:r>
            <a:r>
              <a:rPr kumimoji="1" lang="ja-JP" altLang="en-US" dirty="0"/>
              <a:t>河川</a:t>
            </a:r>
            <a:r>
              <a:rPr kumimoji="1" lang="ja-JP" altLang="en-US" dirty="0" smtClean="0"/>
              <a:t>についても</a:t>
            </a:r>
            <a:r>
              <a:rPr kumimoji="1" lang="ja-JP" altLang="en-US" dirty="0"/>
              <a:t>行</a:t>
            </a:r>
            <a:r>
              <a:rPr kumimoji="1" lang="ja-JP" altLang="en-US" dirty="0" smtClean="0"/>
              <a:t>うのか</a:t>
            </a:r>
            <a:r>
              <a:rPr kumimoji="1" lang="ja-JP" altLang="en-US" dirty="0"/>
              <a:t>？</a:t>
            </a:r>
          </a:p>
        </p:txBody>
      </p:sp>
    </p:spTree>
    <p:extLst>
      <p:ext uri="{BB962C8B-B14F-4D97-AF65-F5344CB8AC3E}">
        <p14:creationId xmlns:p14="http://schemas.microsoft.com/office/powerpoint/2010/main" val="345978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p:cNvSpPr txBox="1">
            <a:spLocks noGrp="1"/>
          </p:cNvSpPr>
          <p:nvPr/>
        </p:nvSpPr>
        <p:spPr>
          <a:xfrm>
            <a:off x="5475288" y="92075"/>
            <a:ext cx="1905000" cy="457200"/>
          </a:xfrm>
          <a:prstGeom prst="rect">
            <a:avLst/>
          </a:prstGeom>
          <a:noFill/>
        </p:spPr>
        <p:txBody>
          <a:bodyPr anchor="ctr"/>
          <a:lstStyle/>
          <a:p>
            <a:pPr algn="r" fontAlgn="auto">
              <a:spcBef>
                <a:spcPts val="0"/>
              </a:spcBef>
              <a:spcAft>
                <a:spcPts val="0"/>
              </a:spcAft>
              <a:defRPr/>
            </a:pPr>
            <a:fld id="{6B59756C-525E-479B-B5FC-B4C766A88C99}" type="slidenum">
              <a:rPr kumimoji="0" lang="ja-JP" altLang="en-US" sz="1200">
                <a:solidFill>
                  <a:schemeClr val="tx1">
                    <a:tint val="75000"/>
                  </a:schemeClr>
                </a:solidFill>
                <a:latin typeface="+mn-lt"/>
                <a:ea typeface="+mn-ea"/>
              </a:rPr>
              <a:pPr algn="r" fontAlgn="auto">
                <a:spcBef>
                  <a:spcPts val="0"/>
                </a:spcBef>
                <a:spcAft>
                  <a:spcPts val="0"/>
                </a:spcAft>
                <a:defRPr/>
              </a:pPr>
              <a:t>3</a:t>
            </a:fld>
            <a:endParaRPr kumimoji="0" lang="en-US" altLang="ja-JP" sz="1200">
              <a:solidFill>
                <a:schemeClr val="tx1">
                  <a:tint val="75000"/>
                </a:schemeClr>
              </a:solidFill>
              <a:latin typeface="+mn-lt"/>
              <a:ea typeface="+mn-ea"/>
            </a:endParaRPr>
          </a:p>
        </p:txBody>
      </p:sp>
      <p:sp>
        <p:nvSpPr>
          <p:cNvPr id="4" name="正方形/長方形 3"/>
          <p:cNvSpPr/>
          <p:nvPr/>
        </p:nvSpPr>
        <p:spPr>
          <a:xfrm>
            <a:off x="1187450" y="2997200"/>
            <a:ext cx="6192838" cy="2762250"/>
          </a:xfrm>
          <a:prstGeom prst="rect">
            <a:avLst/>
          </a:prstGeom>
          <a:solidFill>
            <a:schemeClr val="bg2">
              <a:lumMod val="40000"/>
              <a:lumOff val="6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srgbClr val="FFFFFF"/>
              </a:solidFill>
            </a:endParaRPr>
          </a:p>
        </p:txBody>
      </p:sp>
      <p:sp>
        <p:nvSpPr>
          <p:cNvPr id="299011" name="テキスト ボックス 2"/>
          <p:cNvSpPr txBox="1">
            <a:spLocks noChangeArrowheads="1"/>
          </p:cNvSpPr>
          <p:nvPr/>
        </p:nvSpPr>
        <p:spPr bwMode="auto">
          <a:xfrm>
            <a:off x="1674813" y="6583363"/>
            <a:ext cx="207962" cy="246062"/>
          </a:xfrm>
          <a:prstGeom prst="rect">
            <a:avLst/>
          </a:prstGeom>
          <a:noFill/>
          <a:ln w="9525">
            <a:noFill/>
            <a:miter lim="800000"/>
            <a:headEnd/>
            <a:tailEnd/>
          </a:ln>
        </p:spPr>
        <p:txBody>
          <a:bodyPr wrap="none" lIns="0" tIns="0" rIns="0" bIns="0">
            <a:spAutoFit/>
          </a:bodyPr>
          <a:lstStyle/>
          <a:p>
            <a:r>
              <a:rPr kumimoji="0" lang="ja-JP" altLang="en-US" sz="1600" b="1">
                <a:solidFill>
                  <a:srgbClr val="000000"/>
                </a:solidFill>
                <a:latin typeface="Calibri" pitchFamily="34" charset="0"/>
              </a:rPr>
              <a:t>雨</a:t>
            </a:r>
          </a:p>
        </p:txBody>
      </p:sp>
      <p:sp>
        <p:nvSpPr>
          <p:cNvPr id="299012" name="テキスト ボックス 6"/>
          <p:cNvSpPr txBox="1">
            <a:spLocks noChangeArrowheads="1"/>
          </p:cNvSpPr>
          <p:nvPr/>
        </p:nvSpPr>
        <p:spPr bwMode="auto">
          <a:xfrm>
            <a:off x="1908175" y="6583363"/>
            <a:ext cx="206375" cy="246062"/>
          </a:xfrm>
          <a:prstGeom prst="rect">
            <a:avLst/>
          </a:prstGeom>
          <a:noFill/>
          <a:ln w="9525">
            <a:noFill/>
            <a:miter lim="800000"/>
            <a:headEnd/>
            <a:tailEnd/>
          </a:ln>
        </p:spPr>
        <p:txBody>
          <a:bodyPr wrap="none" lIns="0" tIns="0" rIns="0" bIns="0">
            <a:spAutoFit/>
          </a:bodyPr>
          <a:lstStyle/>
          <a:p>
            <a:r>
              <a:rPr kumimoji="0" lang="ja-JP" altLang="en-US" sz="1600" b="1">
                <a:solidFill>
                  <a:srgbClr val="000000"/>
                </a:solidFill>
                <a:latin typeface="Calibri" pitchFamily="34" charset="0"/>
              </a:rPr>
              <a:t>雨</a:t>
            </a:r>
          </a:p>
        </p:txBody>
      </p:sp>
      <p:sp>
        <p:nvSpPr>
          <p:cNvPr id="299013" name="テキスト ボックス 7"/>
          <p:cNvSpPr txBox="1">
            <a:spLocks noChangeArrowheads="1"/>
          </p:cNvSpPr>
          <p:nvPr/>
        </p:nvSpPr>
        <p:spPr bwMode="auto">
          <a:xfrm>
            <a:off x="2124075" y="6583363"/>
            <a:ext cx="206375" cy="246062"/>
          </a:xfrm>
          <a:prstGeom prst="rect">
            <a:avLst/>
          </a:prstGeom>
          <a:noFill/>
          <a:ln w="9525">
            <a:noFill/>
            <a:miter lim="800000"/>
            <a:headEnd/>
            <a:tailEnd/>
          </a:ln>
        </p:spPr>
        <p:txBody>
          <a:bodyPr wrap="none" lIns="0" tIns="0" rIns="0" bIns="0">
            <a:spAutoFit/>
          </a:bodyPr>
          <a:lstStyle/>
          <a:p>
            <a:r>
              <a:rPr kumimoji="0" lang="ja-JP" altLang="en-US" sz="1600" b="1">
                <a:solidFill>
                  <a:srgbClr val="000000"/>
                </a:solidFill>
                <a:latin typeface="Calibri" pitchFamily="34" charset="0"/>
              </a:rPr>
              <a:t>雨</a:t>
            </a:r>
          </a:p>
        </p:txBody>
      </p:sp>
      <p:graphicFrame>
        <p:nvGraphicFramePr>
          <p:cNvPr id="11" name="グラフ 10"/>
          <p:cNvGraphicFramePr>
            <a:graphicFrameLocks noGrp="1"/>
          </p:cNvGraphicFramePr>
          <p:nvPr/>
        </p:nvGraphicFramePr>
        <p:xfrm>
          <a:off x="0" y="608086"/>
          <a:ext cx="9144000" cy="6077857"/>
        </p:xfrm>
        <a:graphic>
          <a:graphicData uri="http://schemas.openxmlformats.org/drawingml/2006/chart">
            <c:chart xmlns:c="http://schemas.openxmlformats.org/drawingml/2006/chart" xmlns:r="http://schemas.openxmlformats.org/officeDocument/2006/relationships" r:id="rId3"/>
          </a:graphicData>
        </a:graphic>
      </p:graphicFrame>
      <p:sp>
        <p:nvSpPr>
          <p:cNvPr id="299015" name="テキスト ボックス 12"/>
          <p:cNvSpPr txBox="1">
            <a:spLocks noChangeArrowheads="1"/>
          </p:cNvSpPr>
          <p:nvPr/>
        </p:nvSpPr>
        <p:spPr bwMode="auto">
          <a:xfrm>
            <a:off x="5300663" y="6588125"/>
            <a:ext cx="207962" cy="246063"/>
          </a:xfrm>
          <a:prstGeom prst="rect">
            <a:avLst/>
          </a:prstGeom>
          <a:noFill/>
          <a:ln w="9525">
            <a:noFill/>
            <a:miter lim="800000"/>
            <a:headEnd/>
            <a:tailEnd/>
          </a:ln>
        </p:spPr>
        <p:txBody>
          <a:bodyPr wrap="none" lIns="0" tIns="0" rIns="0" bIns="0">
            <a:spAutoFit/>
          </a:bodyPr>
          <a:lstStyle/>
          <a:p>
            <a:r>
              <a:rPr kumimoji="0" lang="ja-JP" altLang="en-US" sz="1600" b="1">
                <a:solidFill>
                  <a:srgbClr val="000000"/>
                </a:solidFill>
                <a:latin typeface="Calibri" pitchFamily="34" charset="0"/>
              </a:rPr>
              <a:t>雨</a:t>
            </a:r>
          </a:p>
        </p:txBody>
      </p:sp>
      <p:sp>
        <p:nvSpPr>
          <p:cNvPr id="299016" name="テキスト ボックス 14"/>
          <p:cNvSpPr txBox="1">
            <a:spLocks noChangeArrowheads="1"/>
          </p:cNvSpPr>
          <p:nvPr/>
        </p:nvSpPr>
        <p:spPr bwMode="auto">
          <a:xfrm>
            <a:off x="5651500" y="6588125"/>
            <a:ext cx="207963" cy="246063"/>
          </a:xfrm>
          <a:prstGeom prst="rect">
            <a:avLst/>
          </a:prstGeom>
          <a:noFill/>
          <a:ln w="9525">
            <a:noFill/>
            <a:miter lim="800000"/>
            <a:headEnd/>
            <a:tailEnd/>
          </a:ln>
        </p:spPr>
        <p:txBody>
          <a:bodyPr wrap="none" lIns="0" tIns="0" rIns="0" bIns="0">
            <a:spAutoFit/>
          </a:bodyPr>
          <a:lstStyle/>
          <a:p>
            <a:r>
              <a:rPr kumimoji="0" lang="ja-JP" altLang="en-US" sz="1600" b="1">
                <a:solidFill>
                  <a:srgbClr val="000000"/>
                </a:solidFill>
                <a:latin typeface="Calibri" pitchFamily="34" charset="0"/>
              </a:rPr>
              <a:t>雨</a:t>
            </a:r>
          </a:p>
        </p:txBody>
      </p:sp>
      <p:sp>
        <p:nvSpPr>
          <p:cNvPr id="299017" name="Rectangle 3"/>
          <p:cNvSpPr>
            <a:spLocks noChangeArrowheads="1"/>
          </p:cNvSpPr>
          <p:nvPr/>
        </p:nvSpPr>
        <p:spPr bwMode="auto">
          <a:xfrm>
            <a:off x="179388" y="44450"/>
            <a:ext cx="8713787" cy="576263"/>
          </a:xfrm>
          <a:prstGeom prst="rect">
            <a:avLst/>
          </a:prstGeom>
          <a:solidFill>
            <a:srgbClr val="FFFF99">
              <a:alpha val="50195"/>
            </a:srgbClr>
          </a:solidFill>
          <a:ln w="31750">
            <a:solidFill>
              <a:srgbClr val="000080"/>
            </a:solidFill>
            <a:miter lim="800000"/>
            <a:headEnd/>
            <a:tailEnd/>
          </a:ln>
        </p:spPr>
        <p:txBody>
          <a:bodyPr anchor="ctr"/>
          <a:lstStyle/>
          <a:p>
            <a:pPr algn="ctr"/>
            <a:r>
              <a:rPr kumimoji="0" lang="en-US" altLang="ja-JP" sz="2800">
                <a:solidFill>
                  <a:srgbClr val="000000"/>
                </a:solidFill>
                <a:latin typeface="Calibri" pitchFamily="34" charset="0"/>
              </a:rPr>
              <a:t>Radioactive level in drinking water in Tokyo</a:t>
            </a:r>
            <a:endParaRPr kumimoji="0" lang="ja-JP" altLang="en-US" sz="2800">
              <a:solidFill>
                <a:srgbClr val="000000"/>
              </a:solidFill>
              <a:latin typeface="Calibri" pitchFamily="34" charset="0"/>
            </a:endParaRPr>
          </a:p>
        </p:txBody>
      </p:sp>
      <p:sp>
        <p:nvSpPr>
          <p:cNvPr id="299018" name="Rectangle 3"/>
          <p:cNvSpPr>
            <a:spLocks noChangeArrowheads="1"/>
          </p:cNvSpPr>
          <p:nvPr/>
        </p:nvSpPr>
        <p:spPr bwMode="auto">
          <a:xfrm>
            <a:off x="7740650" y="6473825"/>
            <a:ext cx="1346200" cy="360363"/>
          </a:xfrm>
          <a:prstGeom prst="rect">
            <a:avLst/>
          </a:prstGeom>
          <a:noFill/>
          <a:ln w="6350">
            <a:solidFill>
              <a:srgbClr val="000080"/>
            </a:solidFill>
            <a:miter lim="800000"/>
            <a:headEnd/>
            <a:tailEnd/>
          </a:ln>
        </p:spPr>
        <p:txBody>
          <a:bodyPr lIns="0" tIns="0" rIns="0" bIns="0" anchor="ctr"/>
          <a:lstStyle/>
          <a:p>
            <a:pPr algn="ctr"/>
            <a:r>
              <a:rPr kumimoji="0" lang="en-US" altLang="ja-JP" sz="1200" b="1">
                <a:solidFill>
                  <a:srgbClr val="000000"/>
                </a:solidFill>
                <a:latin typeface="Calibri" pitchFamily="34" charset="0"/>
              </a:rPr>
              <a:t>Oki et al., 2011</a:t>
            </a:r>
            <a:endParaRPr kumimoji="0" lang="ja-JP" altLang="en-US" sz="1200" b="1">
              <a:solidFill>
                <a:srgbClr val="000000"/>
              </a:solidFill>
              <a:latin typeface="Calibri" pitchFamily="34" charset="0"/>
            </a:endParaRPr>
          </a:p>
        </p:txBody>
      </p:sp>
    </p:spTree>
    <p:extLst>
      <p:ext uri="{BB962C8B-B14F-4D97-AF65-F5344CB8AC3E}">
        <p14:creationId xmlns:p14="http://schemas.microsoft.com/office/powerpoint/2010/main" val="2658458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817091" y="0"/>
            <a:ext cx="3563796" cy="523220"/>
          </a:xfrm>
          <a:prstGeom prst="rect">
            <a:avLst/>
          </a:prstGeom>
          <a:noFill/>
          <a:ln>
            <a:noFill/>
          </a:ln>
          <a:effectLst/>
          <a:extLst/>
        </p:spPr>
        <p:txBody>
          <a:bodyPr wrap="none">
            <a:spAutoFit/>
          </a:bodyPr>
          <a:lstStyle/>
          <a:p>
            <a:pPr algn="ctr">
              <a:defRPr/>
            </a:pPr>
            <a:r>
              <a:rPr lang="ja-JP" altLang="en-US" sz="2800" b="1" baseline="30000" dirty="0" smtClean="0">
                <a:solidFill>
                  <a:schemeClr val="tx1"/>
                </a:solidFill>
                <a:effectLst>
                  <a:outerShdw blurRad="38100" dist="38100" dir="2700000" algn="tl">
                    <a:srgbClr val="C0C0C0"/>
                  </a:outerShdw>
                </a:effectLst>
                <a:latin typeface="Arial" charset="0"/>
              </a:rPr>
              <a:t>１２９</a:t>
            </a:r>
            <a:r>
              <a:rPr lang="en-US" altLang="ja-JP" sz="2800" b="1" dirty="0" smtClean="0">
                <a:solidFill>
                  <a:schemeClr val="tx1"/>
                </a:solidFill>
                <a:effectLst>
                  <a:outerShdw blurRad="38100" dist="38100" dir="2700000" algn="tl">
                    <a:srgbClr val="C0C0C0"/>
                  </a:outerShdw>
                </a:effectLst>
                <a:latin typeface="Arial" charset="0"/>
              </a:rPr>
              <a:t>I</a:t>
            </a:r>
            <a:r>
              <a:rPr lang="ja-JP" altLang="en-US" sz="2800" b="1" dirty="0" err="1" smtClean="0">
                <a:solidFill>
                  <a:schemeClr val="tx1"/>
                </a:solidFill>
                <a:effectLst>
                  <a:outerShdw blurRad="38100" dist="38100" dir="2700000" algn="tl">
                    <a:srgbClr val="C0C0C0"/>
                  </a:outerShdw>
                </a:effectLst>
                <a:latin typeface="Arial" charset="0"/>
              </a:rPr>
              <a:t>の沈</a:t>
            </a:r>
            <a:r>
              <a:rPr lang="ja-JP" altLang="en-US" sz="2800" b="1" dirty="0" smtClean="0">
                <a:solidFill>
                  <a:schemeClr val="tx1"/>
                </a:solidFill>
                <a:effectLst>
                  <a:outerShdw blurRad="38100" dist="38100" dir="2700000" algn="tl">
                    <a:srgbClr val="C0C0C0"/>
                  </a:outerShdw>
                </a:effectLst>
                <a:latin typeface="Arial" charset="0"/>
              </a:rPr>
              <a:t>着量を調べる</a:t>
            </a:r>
            <a:endParaRPr lang="ja-JP" altLang="en-US" sz="2800" b="1" dirty="0">
              <a:solidFill>
                <a:schemeClr val="tx1"/>
              </a:solidFill>
              <a:effectLst>
                <a:outerShdw blurRad="38100" dist="38100" dir="2700000" algn="tl">
                  <a:srgbClr val="C0C0C0"/>
                </a:outerShdw>
              </a:effectLst>
              <a:latin typeface="Arial" charset="0"/>
            </a:endParaRPr>
          </a:p>
        </p:txBody>
      </p:sp>
      <p:sp>
        <p:nvSpPr>
          <p:cNvPr id="12" name="Rectangle 4221"/>
          <p:cNvSpPr>
            <a:spLocks noChangeArrowheads="1"/>
          </p:cNvSpPr>
          <p:nvPr/>
        </p:nvSpPr>
        <p:spPr bwMode="auto">
          <a:xfrm>
            <a:off x="369888" y="722313"/>
            <a:ext cx="8458200" cy="460375"/>
          </a:xfrm>
          <a:prstGeom prst="rect">
            <a:avLst/>
          </a:prstGeom>
          <a:solidFill>
            <a:srgbClr val="FFCCCC"/>
          </a:solidFill>
          <a:ln>
            <a:noFill/>
          </a:ln>
          <a:effectLst/>
          <a:extLst/>
        </p:spPr>
        <p:txBody>
          <a:bodyPr wrap="none">
            <a:spAutoFit/>
          </a:bodyPr>
          <a:lstStyle/>
          <a:p>
            <a:pPr defTabSz="1358900">
              <a:defRPr/>
            </a:pPr>
            <a:r>
              <a:rPr lang="ja-JP" altLang="en-US" sz="2400" b="1" u="sng" dirty="0">
                <a:solidFill>
                  <a:srgbClr val="333399"/>
                </a:solidFill>
                <a:effectLst>
                  <a:outerShdw blurRad="38100" dist="38100" dir="2700000" algn="tl">
                    <a:srgbClr val="000000"/>
                  </a:outerShdw>
                </a:effectLst>
                <a:latin typeface="Times" charset="0"/>
              </a:rPr>
              <a:t>福島第</a:t>
            </a:r>
            <a:r>
              <a:rPr lang="en-US" altLang="ja-JP" sz="2400" b="1" u="sng" dirty="0">
                <a:solidFill>
                  <a:srgbClr val="333399"/>
                </a:solidFill>
                <a:effectLst>
                  <a:outerShdw blurRad="38100" dist="38100" dir="2700000" algn="tl">
                    <a:srgbClr val="000000"/>
                  </a:outerShdw>
                </a:effectLst>
                <a:latin typeface="Times" charset="0"/>
              </a:rPr>
              <a:t>1</a:t>
            </a:r>
            <a:r>
              <a:rPr lang="ja-JP" altLang="en-US" sz="2400" b="1" u="sng" dirty="0">
                <a:solidFill>
                  <a:srgbClr val="333399"/>
                </a:solidFill>
                <a:effectLst>
                  <a:outerShdw blurRad="38100" dist="38100" dir="2700000" algn="tl">
                    <a:srgbClr val="000000"/>
                  </a:outerShdw>
                </a:effectLst>
                <a:latin typeface="Times" charset="0"/>
              </a:rPr>
              <a:t>原子力発電所事故により放出された放射性核種の分布</a:t>
            </a:r>
            <a:endParaRPr lang="en-US" altLang="ja-JP" sz="2400" b="1" u="sng" dirty="0">
              <a:solidFill>
                <a:srgbClr val="333399"/>
              </a:solidFill>
              <a:effectLst>
                <a:outerShdw blurRad="38100" dist="38100" dir="2700000" algn="tl">
                  <a:srgbClr val="000000"/>
                </a:outerShdw>
              </a:effectLst>
              <a:latin typeface="Times" charset="0"/>
            </a:endParaRPr>
          </a:p>
        </p:txBody>
      </p:sp>
      <p:sp>
        <p:nvSpPr>
          <p:cNvPr id="13" name="テキスト ボックス 47"/>
          <p:cNvSpPr txBox="1">
            <a:spLocks noChangeArrowheads="1"/>
          </p:cNvSpPr>
          <p:nvPr/>
        </p:nvSpPr>
        <p:spPr bwMode="auto">
          <a:xfrm>
            <a:off x="234950" y="5639620"/>
            <a:ext cx="8740775" cy="1200329"/>
          </a:xfrm>
          <a:prstGeom prst="rect">
            <a:avLst/>
          </a:prstGeom>
          <a:solidFill>
            <a:srgbClr val="FFFFCC"/>
          </a:solidFill>
          <a:ln>
            <a:noFill/>
          </a:ln>
          <a:extLst/>
        </p:spPr>
        <p:txBody>
          <a:bodyPr>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a:effectLst>
                  <a:outerShdw blurRad="38100" dist="38100" dir="2700000" algn="tl">
                    <a:srgbClr val="000000">
                      <a:alpha val="43137"/>
                    </a:srgbClr>
                  </a:outerShdw>
                </a:effectLst>
                <a:latin typeface="Times New Roman" pitchFamily="18" charset="0"/>
                <a:cs typeface="Times New Roman" pitchFamily="18" charset="0"/>
              </a:rPr>
              <a:t>福島第一原発事故により放出された</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福島県東部地域の表層土壌に存在する</a:t>
            </a:r>
            <a:r>
              <a:rPr lang="en-US" altLang="ja-JP" sz="24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の分布状況を調査</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する。</a:t>
            </a:r>
            <a:endPar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defRPr/>
            </a:pP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ja-JP"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en-US" altLang="ja-JP"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2400" b="1"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比の導出</a:t>
            </a:r>
          </a:p>
        </p:txBody>
      </p:sp>
      <p:sp>
        <p:nvSpPr>
          <p:cNvPr id="6149" name="正方形/長方形 3"/>
          <p:cNvSpPr>
            <a:spLocks noChangeArrowheads="1"/>
          </p:cNvSpPr>
          <p:nvPr/>
        </p:nvSpPr>
        <p:spPr bwMode="auto">
          <a:xfrm>
            <a:off x="307975" y="1290634"/>
            <a:ext cx="8448675" cy="8302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smtClean="0">
                <a:solidFill>
                  <a:schemeClr val="tx1"/>
                </a:solidFill>
                <a:latin typeface="Times New Roman" pitchFamily="18" charset="0"/>
                <a:cs typeface="Times New Roman" pitchFamily="18" charset="0"/>
              </a:rPr>
              <a:t>福島第一原発事故により、環境中に揮発性の高いセシウムやヨウ素などの核分裂生成の放射性核種が大量に放出された。</a:t>
            </a:r>
            <a:endParaRPr lang="ja-JP" altLang="en-US" sz="2400" dirty="0" smtClean="0">
              <a:solidFill>
                <a:schemeClr val="tx1"/>
              </a:solidFill>
            </a:endParaRPr>
          </a:p>
        </p:txBody>
      </p:sp>
      <p:sp>
        <p:nvSpPr>
          <p:cNvPr id="5" name="正方形/長方形 4"/>
          <p:cNvSpPr>
            <a:spLocks noChangeArrowheads="1"/>
          </p:cNvSpPr>
          <p:nvPr/>
        </p:nvSpPr>
        <p:spPr bwMode="auto">
          <a:xfrm>
            <a:off x="319882" y="2511422"/>
            <a:ext cx="8448675" cy="830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400" baseline="30000" dirty="0" smtClean="0">
                <a:solidFill>
                  <a:schemeClr val="tx1"/>
                </a:solidFill>
                <a:latin typeface="Times New Roman" pitchFamily="18" charset="0"/>
                <a:cs typeface="Times New Roman" pitchFamily="18" charset="0"/>
              </a:rPr>
              <a:t>131</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の半減期が約</a:t>
            </a:r>
            <a:r>
              <a:rPr lang="en-US" altLang="ja-JP" sz="2400" dirty="0" smtClean="0">
                <a:solidFill>
                  <a:schemeClr val="tx1"/>
                </a:solidFill>
                <a:latin typeface="Times New Roman" pitchFamily="18" charset="0"/>
                <a:cs typeface="Times New Roman" pitchFamily="18" charset="0"/>
              </a:rPr>
              <a:t>8</a:t>
            </a:r>
            <a:r>
              <a:rPr lang="ja-JP" altLang="en-US" sz="2400" dirty="0" smtClean="0">
                <a:solidFill>
                  <a:schemeClr val="tx1"/>
                </a:solidFill>
                <a:latin typeface="Times New Roman" pitchFamily="18" charset="0"/>
                <a:cs typeface="Times New Roman" pitchFamily="18" charset="0"/>
              </a:rPr>
              <a:t>日と短い為に、内部被ばく線量評価を実施する為の詳細なデータの入手が既に困難となっている。</a:t>
            </a:r>
            <a:endParaRPr lang="ja-JP" altLang="en-US" sz="2400" dirty="0" smtClean="0">
              <a:solidFill>
                <a:schemeClr val="tx1"/>
              </a:solidFill>
            </a:endParaRPr>
          </a:p>
        </p:txBody>
      </p:sp>
      <p:sp>
        <p:nvSpPr>
          <p:cNvPr id="6" name="正方形/長方形 5"/>
          <p:cNvSpPr>
            <a:spLocks noChangeArrowheads="1"/>
          </p:cNvSpPr>
          <p:nvPr/>
        </p:nvSpPr>
        <p:spPr bwMode="auto">
          <a:xfrm>
            <a:off x="307974" y="3740147"/>
            <a:ext cx="8448675" cy="8302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dirty="0" smtClean="0">
                <a:solidFill>
                  <a:schemeClr val="tx1"/>
                </a:solidFill>
                <a:latin typeface="Times New Roman" pitchFamily="18" charset="0"/>
                <a:cs typeface="Times New Roman" pitchFamily="18" charset="0"/>
              </a:rPr>
              <a:t>半減期約</a:t>
            </a:r>
            <a:r>
              <a:rPr lang="en-US" altLang="ja-JP" sz="2400" dirty="0" smtClean="0">
                <a:solidFill>
                  <a:schemeClr val="tx1"/>
                </a:solidFill>
                <a:latin typeface="Times New Roman" pitchFamily="18" charset="0"/>
                <a:cs typeface="Times New Roman" pitchFamily="18" charset="0"/>
              </a:rPr>
              <a:t>1570</a:t>
            </a:r>
            <a:r>
              <a:rPr lang="ja-JP" altLang="en-US" sz="2400" dirty="0" smtClean="0">
                <a:solidFill>
                  <a:schemeClr val="tx1"/>
                </a:solidFill>
                <a:latin typeface="Times New Roman" pitchFamily="18" charset="0"/>
                <a:cs typeface="Times New Roman" pitchFamily="18" charset="0"/>
              </a:rPr>
              <a:t>万年の</a:t>
            </a:r>
            <a:r>
              <a:rPr lang="en-US" altLang="ja-JP" sz="2400" baseline="30000" dirty="0" smtClean="0">
                <a:solidFill>
                  <a:schemeClr val="tx1"/>
                </a:solidFill>
                <a:latin typeface="Times New Roman" pitchFamily="18" charset="0"/>
                <a:cs typeface="Times New Roman" pitchFamily="18" charset="0"/>
              </a:rPr>
              <a:t>129</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を</a:t>
            </a:r>
            <a:r>
              <a:rPr lang="en-US" altLang="ja-JP" sz="2400" baseline="30000" dirty="0" smtClean="0">
                <a:solidFill>
                  <a:schemeClr val="tx1"/>
                </a:solidFill>
                <a:latin typeface="Times New Roman" pitchFamily="18" charset="0"/>
                <a:cs typeface="Times New Roman" pitchFamily="18" charset="0"/>
              </a:rPr>
              <a:t>131</a:t>
            </a:r>
            <a:r>
              <a:rPr lang="en-US" altLang="ja-JP" sz="2400" dirty="0" smtClean="0">
                <a:solidFill>
                  <a:schemeClr val="tx1"/>
                </a:solidFill>
                <a:latin typeface="Times New Roman" pitchFamily="18" charset="0"/>
                <a:cs typeface="Times New Roman" pitchFamily="18" charset="0"/>
              </a:rPr>
              <a:t>I</a:t>
            </a:r>
            <a:r>
              <a:rPr lang="ja-JP" altLang="en-US" sz="2400" dirty="0" smtClean="0">
                <a:solidFill>
                  <a:schemeClr val="tx1"/>
                </a:solidFill>
                <a:latin typeface="Times New Roman" pitchFamily="18" charset="0"/>
                <a:cs typeface="Times New Roman" pitchFamily="18" charset="0"/>
              </a:rPr>
              <a:t>降下・沈着量の推定に使用することが考えられる。</a:t>
            </a:r>
            <a:endParaRPr lang="ja-JP" altLang="en-US" sz="2400" dirty="0" smtClean="0">
              <a:solidFill>
                <a:schemeClr val="tx1"/>
              </a:solidFill>
            </a:endParaRPr>
          </a:p>
        </p:txBody>
      </p:sp>
      <p:sp>
        <p:nvSpPr>
          <p:cNvPr id="7" name="下矢印 6"/>
          <p:cNvSpPr>
            <a:spLocks noChangeArrowheads="1"/>
          </p:cNvSpPr>
          <p:nvPr/>
        </p:nvSpPr>
        <p:spPr bwMode="auto">
          <a:xfrm>
            <a:off x="3987800" y="2120897"/>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8" name="下矢印 17"/>
          <p:cNvSpPr>
            <a:spLocks noChangeArrowheads="1"/>
          </p:cNvSpPr>
          <p:nvPr/>
        </p:nvSpPr>
        <p:spPr bwMode="auto">
          <a:xfrm>
            <a:off x="3992562" y="3341684"/>
            <a:ext cx="1130300" cy="390525"/>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endParaRPr lang="ja-JP" altLang="en-US" sz="1800" b="1" smtClean="0">
              <a:solidFill>
                <a:srgbClr val="000000"/>
              </a:solidFill>
              <a:latin typeface="Times" pitchFamily="18" charset="0"/>
              <a:ea typeface="ＭＳ 明朝" pitchFamily="17" charset="-128"/>
            </a:endParaRPr>
          </a:p>
        </p:txBody>
      </p:sp>
      <p:sp>
        <p:nvSpPr>
          <p:cNvPr id="10" name="テキスト ボックス 47"/>
          <p:cNvSpPr txBox="1">
            <a:spLocks noChangeArrowheads="1"/>
          </p:cNvSpPr>
          <p:nvPr/>
        </p:nvSpPr>
        <p:spPr bwMode="auto">
          <a:xfrm>
            <a:off x="213517" y="4694274"/>
            <a:ext cx="8740775" cy="830997"/>
          </a:xfrm>
          <a:prstGeom prst="rect">
            <a:avLst/>
          </a:prstGeom>
          <a:solidFill>
            <a:srgbClr val="FFFFCC"/>
          </a:solidFill>
          <a:ln>
            <a:noFill/>
          </a:ln>
          <a:extLst/>
        </p:spPr>
        <p:txBody>
          <a:bodyPr>
            <a:spAutoFit/>
          </a:bodyPr>
          <a:lstStyle>
            <a:lvl1pPr eaLnBrk="0" hangingPunct="0">
              <a:defRPr kumimoji="1" sz="3600">
                <a:solidFill>
                  <a:schemeClr val="tx1"/>
                </a:solidFill>
                <a:latin typeface="Times" pitchFamily="18" charset="0"/>
                <a:ea typeface="ＭＳ 明朝" pitchFamily="17" charset="-128"/>
              </a:defRPr>
            </a:lvl1pPr>
            <a:lvl2pPr marL="742950" indent="-285750" eaLnBrk="0" hangingPunct="0">
              <a:defRPr kumimoji="1" sz="3600">
                <a:solidFill>
                  <a:schemeClr val="tx1"/>
                </a:solidFill>
                <a:latin typeface="Times" pitchFamily="18" charset="0"/>
                <a:ea typeface="ＭＳ 明朝" pitchFamily="17" charset="-128"/>
              </a:defRPr>
            </a:lvl2pPr>
            <a:lvl3pPr marL="1143000" indent="-228600" eaLnBrk="0" hangingPunct="0">
              <a:defRPr kumimoji="1" sz="3600">
                <a:solidFill>
                  <a:schemeClr val="tx1"/>
                </a:solidFill>
                <a:latin typeface="Times" pitchFamily="18" charset="0"/>
                <a:ea typeface="ＭＳ 明朝" pitchFamily="17" charset="-128"/>
              </a:defRPr>
            </a:lvl3pPr>
            <a:lvl4pPr marL="1600200" indent="-228600" eaLnBrk="0" hangingPunct="0">
              <a:defRPr kumimoji="1" sz="3600">
                <a:solidFill>
                  <a:schemeClr val="tx1"/>
                </a:solidFill>
                <a:latin typeface="Times" pitchFamily="18" charset="0"/>
                <a:ea typeface="ＭＳ 明朝" pitchFamily="17" charset="-128"/>
              </a:defRPr>
            </a:lvl4pPr>
            <a:lvl5pPr marL="2057400" indent="-228600" eaLnBrk="0" hangingPunct="0">
              <a:defRPr kumimoji="1" sz="3600">
                <a:solidFill>
                  <a:schemeClr val="tx1"/>
                </a:solidFill>
                <a:latin typeface="Times" pitchFamily="18" charset="0"/>
                <a:ea typeface="ＭＳ 明朝" pitchFamily="17" charset="-128"/>
              </a:defRPr>
            </a:lvl5pPr>
            <a:lvl6pPr marL="25146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marL="29718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marL="34290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marL="3886200" indent="-2286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rPr>
              <a:t>福島原発事故前の表層土壌から</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事故前の</a:t>
            </a:r>
            <a:r>
              <a:rPr lang="en-US" altLang="ja-JP" sz="2400" b="1" u="sng" baseline="30000" dirty="0" smtClean="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400" b="1" u="sng" dirty="0" smtClean="0">
                <a:effectLst>
                  <a:outerShdw blurRad="38100" dist="38100" dir="2700000" algn="tl">
                    <a:srgbClr val="000000">
                      <a:alpha val="43137"/>
                    </a:srgbClr>
                  </a:outerShdw>
                </a:effectLst>
                <a:latin typeface="Times New Roman" pitchFamily="18" charset="0"/>
                <a:cs typeface="Times New Roman" pitchFamily="18" charset="0"/>
              </a:rPr>
              <a:t>I</a:t>
            </a:r>
            <a:r>
              <a:rPr lang="ja-JP" alt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のバックグランド値を推定する。</a:t>
            </a:r>
            <a:endParaRPr lang="ja-JP" alt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8130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7" grpId="0" animBg="1"/>
      <p:bldP spid="1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29" descr="16232d0d2d38d4b72fbfd5f4c55bd8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716338"/>
            <a:ext cx="24526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969169"/>
            <a:ext cx="38163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052888"/>
            <a:ext cx="2897187"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4478338"/>
            <a:ext cx="251777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Line 9"/>
          <p:cNvSpPr>
            <a:spLocks noChangeShapeType="1"/>
          </p:cNvSpPr>
          <p:nvPr/>
        </p:nvSpPr>
        <p:spPr bwMode="auto">
          <a:xfrm>
            <a:off x="1785938" y="4533900"/>
            <a:ext cx="230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3" name="Line 10"/>
          <p:cNvSpPr>
            <a:spLocks noChangeShapeType="1"/>
          </p:cNvSpPr>
          <p:nvPr/>
        </p:nvSpPr>
        <p:spPr bwMode="auto">
          <a:xfrm flipH="1">
            <a:off x="2760663" y="60467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Line 11"/>
          <p:cNvSpPr>
            <a:spLocks noChangeShapeType="1"/>
          </p:cNvSpPr>
          <p:nvPr/>
        </p:nvSpPr>
        <p:spPr bwMode="auto">
          <a:xfrm flipV="1">
            <a:off x="2752725" y="45339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5" name="Text Box 12"/>
          <p:cNvSpPr txBox="1">
            <a:spLocks noChangeArrowheads="1"/>
          </p:cNvSpPr>
          <p:nvPr/>
        </p:nvSpPr>
        <p:spPr bwMode="auto">
          <a:xfrm>
            <a:off x="182562" y="84931"/>
            <a:ext cx="60599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t>Preparation and measurement </a:t>
            </a:r>
            <a:r>
              <a:rPr lang="en-US" altLang="ja-JP" sz="2000" dirty="0"/>
              <a:t>of </a:t>
            </a:r>
            <a:r>
              <a:rPr lang="en-US" altLang="ja-JP" sz="2000" baseline="30000" dirty="0"/>
              <a:t>129</a:t>
            </a:r>
            <a:r>
              <a:rPr lang="en-US" altLang="ja-JP" sz="2000" dirty="0"/>
              <a:t>I target for AMS</a:t>
            </a:r>
          </a:p>
        </p:txBody>
      </p:sp>
      <p:sp>
        <p:nvSpPr>
          <p:cNvPr id="14346" name="Text Box 13"/>
          <p:cNvSpPr txBox="1">
            <a:spLocks noChangeArrowheads="1"/>
          </p:cNvSpPr>
          <p:nvPr/>
        </p:nvSpPr>
        <p:spPr bwMode="auto">
          <a:xfrm>
            <a:off x="6477000" y="6435725"/>
            <a:ext cx="2559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MALT, the University of Tokyo</a:t>
            </a:r>
          </a:p>
        </p:txBody>
      </p:sp>
      <p:pic>
        <p:nvPicPr>
          <p:cNvPr id="1434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98475"/>
            <a:ext cx="46085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テキスト ボックス 1"/>
          <p:cNvSpPr txBox="1">
            <a:spLocks noChangeArrowheads="1"/>
          </p:cNvSpPr>
          <p:nvPr/>
        </p:nvSpPr>
        <p:spPr bwMode="auto">
          <a:xfrm>
            <a:off x="1789113" y="2624138"/>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Burning system</a:t>
            </a:r>
          </a:p>
        </p:txBody>
      </p:sp>
      <p:sp>
        <p:nvSpPr>
          <p:cNvPr id="14349" name="テキスト ボックス 14"/>
          <p:cNvSpPr txBox="1">
            <a:spLocks noChangeArrowheads="1"/>
          </p:cNvSpPr>
          <p:nvPr/>
        </p:nvSpPr>
        <p:spPr bwMode="auto">
          <a:xfrm>
            <a:off x="236538" y="3660775"/>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Chemical method</a:t>
            </a:r>
          </a:p>
        </p:txBody>
      </p:sp>
      <p:sp>
        <p:nvSpPr>
          <p:cNvPr id="14350" name="テキスト ボックス 15"/>
          <p:cNvSpPr txBox="1">
            <a:spLocks noChangeArrowheads="1"/>
          </p:cNvSpPr>
          <p:nvPr/>
        </p:nvSpPr>
        <p:spPr bwMode="auto">
          <a:xfrm>
            <a:off x="4437063" y="3525838"/>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AMS system</a:t>
            </a:r>
          </a:p>
        </p:txBody>
      </p:sp>
      <p:sp>
        <p:nvSpPr>
          <p:cNvPr id="14351" name="テキスト ボックス 14"/>
          <p:cNvSpPr txBox="1">
            <a:spLocks noChangeArrowheads="1"/>
          </p:cNvSpPr>
          <p:nvPr/>
        </p:nvSpPr>
        <p:spPr bwMode="auto">
          <a:xfrm>
            <a:off x="6502400" y="5632450"/>
            <a:ext cx="354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t>AB</a:t>
            </a:r>
            <a:endParaRPr lang="ja-JP" altLang="en-US" sz="1000"/>
          </a:p>
        </p:txBody>
      </p:sp>
      <p:sp>
        <p:nvSpPr>
          <p:cNvPr id="14352" name="正方形/長方形 1"/>
          <p:cNvSpPr>
            <a:spLocks noChangeArrowheads="1"/>
          </p:cNvSpPr>
          <p:nvPr/>
        </p:nvSpPr>
        <p:spPr bwMode="auto">
          <a:xfrm>
            <a:off x="2151063" y="6423025"/>
            <a:ext cx="4068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000"/>
              <a:t>Y. Muramatsu et al., Quanternary Geochronology, </a:t>
            </a:r>
            <a:r>
              <a:rPr lang="en-US" altLang="ja-JP" sz="1000" b="1"/>
              <a:t>3</a:t>
            </a:r>
            <a:r>
              <a:rPr lang="en-US" altLang="ja-JP" sz="1000"/>
              <a:t>, (2008) 291-297.</a:t>
            </a:r>
            <a:endParaRPr lang="ja-JP" altLang="en-US" sz="1000"/>
          </a:p>
        </p:txBody>
      </p:sp>
      <p:sp>
        <p:nvSpPr>
          <p:cNvPr id="2" name="テキスト ボックス 1"/>
          <p:cNvSpPr txBox="1"/>
          <p:nvPr/>
        </p:nvSpPr>
        <p:spPr>
          <a:xfrm>
            <a:off x="236538" y="623094"/>
            <a:ext cx="3343275" cy="369332"/>
          </a:xfrm>
          <a:prstGeom prst="rect">
            <a:avLst/>
          </a:prstGeom>
          <a:noFill/>
        </p:spPr>
        <p:txBody>
          <a:bodyPr wrap="square" rtlCol="0">
            <a:spAutoFit/>
          </a:bodyPr>
          <a:lstStyle/>
          <a:p>
            <a:r>
              <a:rPr kumimoji="1" lang="en-US" altLang="ja-JP" dirty="0" smtClean="0"/>
              <a:t>Soil and Sediment</a:t>
            </a:r>
            <a:endParaRPr kumimoji="1" lang="ja-JP" altLang="en-US" dirty="0"/>
          </a:p>
        </p:txBody>
      </p:sp>
      <p:sp>
        <p:nvSpPr>
          <p:cNvPr id="3" name="テキスト ボックス 2"/>
          <p:cNvSpPr txBox="1"/>
          <p:nvPr/>
        </p:nvSpPr>
        <p:spPr>
          <a:xfrm>
            <a:off x="864158" y="4022690"/>
            <a:ext cx="1887055" cy="253916"/>
          </a:xfrm>
          <a:prstGeom prst="rect">
            <a:avLst/>
          </a:prstGeom>
          <a:solidFill>
            <a:schemeClr val="bg1"/>
          </a:solidFill>
        </p:spPr>
        <p:txBody>
          <a:bodyPr wrap="none" rtlCol="0">
            <a:spAutoFit/>
          </a:bodyPr>
          <a:lstStyle/>
          <a:p>
            <a:r>
              <a:rPr kumimoji="1" lang="en-US" altLang="ja-JP" sz="1050" dirty="0" smtClean="0"/>
              <a:t>Trap solution or river water(1L)</a:t>
            </a:r>
            <a:endParaRPr kumimoji="1" lang="ja-JP" altLang="en-US" sz="1050" dirty="0"/>
          </a:p>
        </p:txBody>
      </p:sp>
    </p:spTree>
    <p:extLst>
      <p:ext uri="{BB962C8B-B14F-4D97-AF65-F5344CB8AC3E}">
        <p14:creationId xmlns:p14="http://schemas.microsoft.com/office/powerpoint/2010/main" val="33003794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781" y="3637893"/>
            <a:ext cx="5559623" cy="3242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16" y="3785014"/>
            <a:ext cx="4266275" cy="293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616" y="769645"/>
            <a:ext cx="4323588" cy="297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124" y="773639"/>
            <a:ext cx="4397492" cy="30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880"/>
          <p:cNvSpPr>
            <a:spLocks noChangeArrowheads="1"/>
          </p:cNvSpPr>
          <p:nvPr/>
        </p:nvSpPr>
        <p:spPr bwMode="auto">
          <a:xfrm>
            <a:off x="1072695" y="99914"/>
            <a:ext cx="6759915" cy="400110"/>
          </a:xfrm>
          <a:prstGeom prst="rect">
            <a:avLst/>
          </a:prstGeom>
          <a:solidFill>
            <a:srgbClr val="00B0F0"/>
          </a:solidFill>
          <a:ln>
            <a:noFill/>
          </a:ln>
          <a:effectLst/>
          <a:extLst/>
        </p:spPr>
        <p:txBody>
          <a:bodyPr wrap="square">
            <a:spAutoFit/>
          </a:bodyPr>
          <a:lstStyle/>
          <a:p>
            <a:pPr algn="ctr">
              <a:defRPr/>
            </a:pPr>
            <a:r>
              <a:rPr kumimoji="0" lang="ja-JP" altLang="en-US" sz="2000" dirty="0" smtClean="0">
                <a:solidFill>
                  <a:schemeClr val="bg1"/>
                </a:solidFill>
                <a:latin typeface="Times New Roman" pitchFamily="18" charset="0"/>
              </a:rPr>
              <a:t>福島県東部の放射性</a:t>
            </a:r>
            <a:r>
              <a:rPr kumimoji="0" lang="ja-JP" altLang="en-US" sz="2000" dirty="0">
                <a:solidFill>
                  <a:schemeClr val="bg1"/>
                </a:solidFill>
                <a:latin typeface="Times New Roman" pitchFamily="18" charset="0"/>
              </a:rPr>
              <a:t>ヨウ素の</a:t>
            </a:r>
            <a:r>
              <a:rPr kumimoji="0" lang="ja-JP" altLang="en-US" sz="2000" dirty="0" smtClean="0">
                <a:solidFill>
                  <a:schemeClr val="bg1"/>
                </a:solidFill>
                <a:latin typeface="Times New Roman" pitchFamily="18" charset="0"/>
              </a:rPr>
              <a:t>分布</a:t>
            </a:r>
            <a:endParaRPr kumimoji="0" lang="en-US" altLang="ja-JP" sz="2000" dirty="0">
              <a:solidFill>
                <a:schemeClr val="bg1"/>
              </a:solidFill>
              <a:latin typeface="Times New Roman" pitchFamily="18" charset="0"/>
            </a:endParaRPr>
          </a:p>
        </p:txBody>
      </p:sp>
      <p:sp>
        <p:nvSpPr>
          <p:cNvPr id="9" name="Rectangle 83"/>
          <p:cNvSpPr>
            <a:spLocks noChangeArrowheads="1"/>
          </p:cNvSpPr>
          <p:nvPr/>
        </p:nvSpPr>
        <p:spPr bwMode="auto">
          <a:xfrm>
            <a:off x="1594808" y="3856328"/>
            <a:ext cx="2037197" cy="400110"/>
          </a:xfrm>
          <a:prstGeom prst="rect">
            <a:avLst/>
          </a:prstGeom>
          <a:solidFill>
            <a:schemeClr val="accent2">
              <a:lumMod val="20000"/>
              <a:lumOff val="80000"/>
            </a:schemeClr>
          </a:solidFill>
          <a:ln>
            <a:noFill/>
          </a:ln>
          <a:effectLst/>
        </p:spPr>
        <p:txBody>
          <a:bodyPr wrap="square" anchor="ctr">
            <a:spAutoFit/>
          </a:bodyPr>
          <a:lstStyle/>
          <a:p>
            <a:pPr eaLnBrk="0" hangingPunct="0">
              <a:defRPr/>
            </a:pPr>
            <a:r>
              <a:rPr lang="en-US" altLang="ja-JP" sz="2000" b="1" baseline="30000" dirty="0">
                <a:solidFill>
                  <a:schemeClr val="tx1"/>
                </a:solidFill>
                <a:effectLst>
                  <a:outerShdw blurRad="38100" dist="38100" dir="2700000" algn="tl">
                    <a:srgbClr val="000000">
                      <a:alpha val="43137"/>
                    </a:srgbClr>
                  </a:outerShdw>
                </a:effectLst>
              </a:rPr>
              <a:t>129</a:t>
            </a:r>
            <a:r>
              <a:rPr lang="en-US" altLang="ja-JP" sz="2000" b="1" dirty="0">
                <a:solidFill>
                  <a:schemeClr val="tx1"/>
                </a:solidFill>
                <a:effectLst>
                  <a:outerShdw blurRad="38100" dist="38100" dir="2700000" algn="tl">
                    <a:srgbClr val="000000">
                      <a:alpha val="43137"/>
                    </a:srgbClr>
                  </a:outerShdw>
                </a:effectLst>
              </a:rPr>
              <a:t>I/</a:t>
            </a:r>
            <a:r>
              <a:rPr lang="en-US" altLang="ja-JP" sz="2000" b="1" baseline="30000" dirty="0">
                <a:solidFill>
                  <a:schemeClr val="tx1"/>
                </a:solidFill>
                <a:effectLst>
                  <a:outerShdw blurRad="38100" dist="38100" dir="2700000" algn="tl">
                    <a:srgbClr val="000000">
                      <a:alpha val="43137"/>
                    </a:srgbClr>
                  </a:outerShdw>
                </a:effectLst>
              </a:rPr>
              <a:t>131</a:t>
            </a:r>
            <a:r>
              <a:rPr lang="en-US" altLang="ja-JP" sz="2000" b="1" dirty="0">
                <a:solidFill>
                  <a:schemeClr val="tx1"/>
                </a:solidFill>
                <a:effectLst>
                  <a:outerShdw blurRad="38100" dist="38100" dir="2700000" algn="tl">
                    <a:srgbClr val="000000">
                      <a:alpha val="43137"/>
                    </a:srgbClr>
                  </a:outerShdw>
                </a:effectLst>
              </a:rPr>
              <a:t>I</a:t>
            </a:r>
            <a:r>
              <a:rPr lang="ja-JP" altLang="en-US" sz="2000" b="1" dirty="0">
                <a:solidFill>
                  <a:schemeClr val="tx1"/>
                </a:solidFill>
                <a:effectLst>
                  <a:outerShdw blurRad="38100" dist="38100" dir="2700000" algn="tl">
                    <a:srgbClr val="000000">
                      <a:alpha val="43137"/>
                    </a:srgbClr>
                  </a:outerShdw>
                </a:effectLst>
              </a:rPr>
              <a:t>放射能比</a:t>
            </a:r>
          </a:p>
        </p:txBody>
      </p:sp>
      <p:sp>
        <p:nvSpPr>
          <p:cNvPr id="10" name="正方形/長方形 8"/>
          <p:cNvSpPr>
            <a:spLocks noChangeArrowheads="1"/>
          </p:cNvSpPr>
          <p:nvPr/>
        </p:nvSpPr>
        <p:spPr bwMode="auto">
          <a:xfrm>
            <a:off x="1761939" y="763867"/>
            <a:ext cx="1616262" cy="400110"/>
          </a:xfrm>
          <a:prstGeom prst="rect">
            <a:avLst/>
          </a:prstGeom>
          <a:solidFill>
            <a:srgbClr val="FFFFCC"/>
          </a:solidFill>
          <a:ln>
            <a:noFill/>
          </a:ln>
          <a:extLst/>
        </p:spPr>
        <p:txBody>
          <a:bodyPr wrap="square">
            <a:spAutoFit/>
          </a:bodyPr>
          <a:lstStyle/>
          <a:p>
            <a:pPr>
              <a:defRPr/>
            </a:pPr>
            <a:r>
              <a:rPr lang="en-US" altLang="ja-JP" sz="20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altLang="ja-JP"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kBq</a:t>
            </a:r>
            <a:r>
              <a:rPr lang="en-US" altLang="ja-JP"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20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正方形/長方形 8"/>
          <p:cNvSpPr>
            <a:spLocks noChangeArrowheads="1"/>
          </p:cNvSpPr>
          <p:nvPr/>
        </p:nvSpPr>
        <p:spPr bwMode="auto">
          <a:xfrm>
            <a:off x="6246103" y="763867"/>
            <a:ext cx="1466079" cy="400110"/>
          </a:xfrm>
          <a:prstGeom prst="rect">
            <a:avLst/>
          </a:prstGeom>
          <a:solidFill>
            <a:srgbClr val="FFFFCC"/>
          </a:solidFill>
          <a:ln>
            <a:noFill/>
          </a:ln>
          <a:extLst/>
        </p:spPr>
        <p:txBody>
          <a:bodyPr wrap="square">
            <a:spAutoFit/>
          </a:bodyPr>
          <a:lstStyle/>
          <a:p>
            <a:pPr>
              <a:defRPr/>
            </a:pPr>
            <a:r>
              <a:rPr lang="en-US" altLang="ja-JP" sz="2000" b="1" baseline="30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Bq</a:t>
            </a:r>
            <a:r>
              <a:rPr lang="en-US" altLang="ja-JP"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t>
            </a:r>
            <a:r>
              <a:rPr lang="en-US" altLang="ja-JP" sz="2000" b="1" baseline="30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 Box 78"/>
          <p:cNvSpPr txBox="1">
            <a:spLocks noChangeArrowheads="1"/>
          </p:cNvSpPr>
          <p:nvPr/>
        </p:nvSpPr>
        <p:spPr bwMode="auto">
          <a:xfrm>
            <a:off x="6964265" y="5328575"/>
            <a:ext cx="2127389" cy="738664"/>
          </a:xfrm>
          <a:prstGeom prst="rect">
            <a:avLst/>
          </a:prstGeom>
          <a:solidFill>
            <a:srgbClr val="FFCCCC"/>
          </a:solidFill>
          <a:ln>
            <a:noFill/>
          </a:ln>
          <a:effectLst/>
        </p:spPr>
        <p:txBody>
          <a:bodyPr wrap="square">
            <a:spAutoFit/>
          </a:bodyPr>
          <a:lstStyle>
            <a:lvl1pPr defTabSz="1358900" eaLnBrk="0" hangingPunct="0">
              <a:defRPr kumimoji="1" sz="3600">
                <a:solidFill>
                  <a:schemeClr val="tx1"/>
                </a:solidFill>
                <a:latin typeface="Times" pitchFamily="18" charset="0"/>
                <a:ea typeface="ＭＳ 明朝" pitchFamily="17" charset="-128"/>
              </a:defRPr>
            </a:lvl1pPr>
            <a:lvl2pPr defTabSz="1358900" eaLnBrk="0" hangingPunct="0">
              <a:defRPr kumimoji="1" sz="3600">
                <a:solidFill>
                  <a:schemeClr val="tx1"/>
                </a:solidFill>
                <a:latin typeface="Times" pitchFamily="18" charset="0"/>
                <a:ea typeface="ＭＳ 明朝" pitchFamily="17" charset="-128"/>
              </a:defRPr>
            </a:lvl2pPr>
            <a:lvl3pPr defTabSz="1358900" eaLnBrk="0" hangingPunct="0">
              <a:defRPr kumimoji="1" sz="3600">
                <a:solidFill>
                  <a:schemeClr val="tx1"/>
                </a:solidFill>
                <a:latin typeface="Times" pitchFamily="18" charset="0"/>
                <a:ea typeface="ＭＳ 明朝" pitchFamily="17" charset="-128"/>
              </a:defRPr>
            </a:lvl3pPr>
            <a:lvl4pPr defTabSz="1358900" eaLnBrk="0" hangingPunct="0">
              <a:defRPr kumimoji="1" sz="3600">
                <a:solidFill>
                  <a:schemeClr val="tx1"/>
                </a:solidFill>
                <a:latin typeface="Times" pitchFamily="18" charset="0"/>
                <a:ea typeface="ＭＳ 明朝" pitchFamily="17" charset="-128"/>
              </a:defRPr>
            </a:lvl4pPr>
            <a:lvl5pPr defTabSz="1358900" eaLnBrk="0" hangingPunct="0">
              <a:defRPr kumimoji="1" sz="3600">
                <a:solidFill>
                  <a:schemeClr val="tx1"/>
                </a:solidFill>
                <a:latin typeface="Times" pitchFamily="18" charset="0"/>
                <a:ea typeface="ＭＳ 明朝" pitchFamily="17" charset="-128"/>
              </a:defRPr>
            </a:lvl5pPr>
            <a:lvl6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6pPr>
            <a:lvl7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7pPr>
            <a:lvl8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8pPr>
            <a:lvl9pPr defTabSz="1358900" eaLnBrk="0" fontAlgn="base" hangingPunct="0">
              <a:spcBef>
                <a:spcPct val="0"/>
              </a:spcBef>
              <a:spcAft>
                <a:spcPct val="0"/>
              </a:spcAft>
              <a:defRPr kumimoji="1" sz="3600">
                <a:solidFill>
                  <a:schemeClr val="tx1"/>
                </a:solidFill>
                <a:latin typeface="Times" pitchFamily="18" charset="0"/>
                <a:ea typeface="ＭＳ 明朝" pitchFamily="17" charset="-128"/>
              </a:defRPr>
            </a:lvl9pPr>
          </a:lstStyle>
          <a:p>
            <a:pPr eaLnBrk="1" hangingPunct="1">
              <a:defRPr/>
            </a:pPr>
            <a:r>
              <a:rPr lang="ja-JP" altLang="en-US" sz="1400" b="1" dirty="0" smtClean="0">
                <a:solidFill>
                  <a:srgbClr val="000000"/>
                </a:solidFill>
                <a:effectLst>
                  <a:outerShdw blurRad="38100" dist="38100" dir="2700000" algn="tl">
                    <a:srgbClr val="FFFFFF"/>
                  </a:outerShdw>
                </a:effectLst>
              </a:rPr>
              <a:t>事故</a:t>
            </a:r>
            <a:r>
              <a:rPr lang="ja-JP" altLang="en-US" sz="1400" b="1" dirty="0">
                <a:solidFill>
                  <a:srgbClr val="000000"/>
                </a:solidFill>
                <a:effectLst>
                  <a:outerShdw blurRad="38100" dist="38100" dir="2700000" algn="tl">
                    <a:srgbClr val="FFFFFF"/>
                  </a:outerShdw>
                </a:effectLst>
              </a:rPr>
              <a:t>前</a:t>
            </a:r>
            <a:r>
              <a:rPr lang="ja-JP" altLang="en-US" sz="1400" b="1" dirty="0" smtClean="0">
                <a:solidFill>
                  <a:srgbClr val="000000"/>
                </a:solidFill>
                <a:effectLst>
                  <a:outerShdw blurRad="38100" dist="38100" dir="2700000" algn="tl">
                    <a:srgbClr val="FFFFFF"/>
                  </a:outerShdw>
                </a:effectLst>
              </a:rPr>
              <a:t>のデータより</a:t>
            </a:r>
            <a:endParaRPr lang="en-US" altLang="ja-JP" sz="1400" b="1" dirty="0" smtClean="0">
              <a:solidFill>
                <a:srgbClr val="000000"/>
              </a:solidFill>
              <a:effectLst>
                <a:outerShdw blurRad="38100" dist="38100" dir="2700000" algn="tl">
                  <a:srgbClr val="FFFFFF"/>
                </a:outerShdw>
              </a:effectLst>
            </a:endParaRPr>
          </a:p>
          <a:p>
            <a:pPr eaLnBrk="1" hangingPunct="1">
              <a:defRPr/>
            </a:pPr>
            <a:r>
              <a:rPr lang="en-US" altLang="ja-JP" sz="1400" b="1" dirty="0" smtClean="0">
                <a:solidFill>
                  <a:srgbClr val="000000"/>
                </a:solidFill>
                <a:effectLst>
                  <a:outerShdw blurRad="38100" dist="38100" dir="2700000" algn="tl">
                    <a:srgbClr val="FFFFFF"/>
                  </a:outerShdw>
                </a:effectLst>
              </a:rPr>
              <a:t>B. G.</a:t>
            </a:r>
            <a:r>
              <a:rPr lang="ja-JP" altLang="en-US" sz="1400" b="1" dirty="0" smtClean="0">
                <a:solidFill>
                  <a:srgbClr val="000000"/>
                </a:solidFill>
                <a:effectLst>
                  <a:outerShdw blurRad="38100" dist="38100" dir="2700000" algn="tl">
                    <a:srgbClr val="FFFFFF"/>
                  </a:outerShdw>
                </a:effectLst>
              </a:rPr>
              <a:t>推定：</a:t>
            </a:r>
            <a:endParaRPr lang="en-US" altLang="ja-JP" sz="1400" b="1" dirty="0" smtClean="0">
              <a:solidFill>
                <a:srgbClr val="000000"/>
              </a:solidFill>
              <a:effectLst>
                <a:outerShdw blurRad="38100" dist="38100" dir="2700000" algn="tl">
                  <a:srgbClr val="FFFFFF"/>
                </a:outerShdw>
              </a:effectLst>
            </a:endParaRPr>
          </a:p>
          <a:p>
            <a:pPr eaLnBrk="1" hangingPunct="1">
              <a:defRPr/>
            </a:pPr>
            <a:r>
              <a:rPr lang="en-US" altLang="ja-JP" sz="1400" b="1" dirty="0" smtClean="0">
                <a:solidFill>
                  <a:srgbClr val="000000"/>
                </a:solidFill>
                <a:effectLst>
                  <a:outerShdw blurRad="38100" dist="38100" dir="2700000" algn="tl">
                    <a:srgbClr val="FFFFFF"/>
                  </a:outerShdw>
                </a:effectLst>
              </a:rPr>
              <a:t>4.1×10</a:t>
            </a:r>
            <a:r>
              <a:rPr lang="en-US" altLang="ja-JP" sz="1400" b="1" baseline="30000" dirty="0" smtClean="0">
                <a:solidFill>
                  <a:srgbClr val="000000"/>
                </a:solidFill>
                <a:effectLst>
                  <a:outerShdw blurRad="38100" dist="38100" dir="2700000" algn="tl">
                    <a:srgbClr val="FFFFFF"/>
                  </a:outerShdw>
                </a:effectLst>
              </a:rPr>
              <a:t>8 </a:t>
            </a:r>
            <a:r>
              <a:rPr lang="en-US" altLang="ja-JP" sz="1400" b="1" dirty="0" smtClean="0">
                <a:solidFill>
                  <a:srgbClr val="000000"/>
                </a:solidFill>
                <a:effectLst>
                  <a:outerShdw blurRad="38100" dist="38100" dir="2700000" algn="tl">
                    <a:srgbClr val="FFFFFF"/>
                  </a:outerShdw>
                </a:effectLst>
              </a:rPr>
              <a:t>atoms/g</a:t>
            </a:r>
            <a:r>
              <a:rPr lang="ja-JP" altLang="en-US" sz="1400" b="1" dirty="0">
                <a:solidFill>
                  <a:srgbClr val="000000"/>
                </a:solidFill>
                <a:effectLst>
                  <a:outerShdw blurRad="38100" dist="38100" dir="2700000" algn="tl">
                    <a:srgbClr val="FFFFFF"/>
                  </a:outerShdw>
                </a:effectLst>
              </a:rPr>
              <a:t>以下</a:t>
            </a:r>
            <a:endParaRPr lang="en-US" altLang="ja-JP" sz="1400" b="1" dirty="0" smtClean="0">
              <a:solidFill>
                <a:srgbClr val="000000"/>
              </a:solidFill>
              <a:effectLst>
                <a:outerShdw blurRad="38100" dist="38100" dir="2700000" algn="tl">
                  <a:srgbClr val="FFFFFF"/>
                </a:outerShdw>
              </a:effectLst>
            </a:endParaRPr>
          </a:p>
        </p:txBody>
      </p:sp>
      <p:sp>
        <p:nvSpPr>
          <p:cNvPr id="13" name="テキスト ボックス 12"/>
          <p:cNvSpPr txBox="1"/>
          <p:nvPr/>
        </p:nvSpPr>
        <p:spPr>
          <a:xfrm>
            <a:off x="210070" y="492498"/>
            <a:ext cx="862625" cy="400110"/>
          </a:xfrm>
          <a:prstGeom prst="rect">
            <a:avLst/>
          </a:prstGeom>
          <a:noFill/>
        </p:spPr>
        <p:txBody>
          <a:bodyPr wrap="square" rtlCol="0">
            <a:spAutoFit/>
          </a:bodyPr>
          <a:lstStyle/>
          <a:p>
            <a:r>
              <a:rPr kumimoji="1" lang="en-US" altLang="ja-JP" sz="2000" dirty="0" smtClean="0"/>
              <a:t>(a)</a:t>
            </a:r>
            <a:endParaRPr kumimoji="1" lang="ja-JP" altLang="en-US" sz="2000" dirty="0"/>
          </a:p>
        </p:txBody>
      </p:sp>
      <p:sp>
        <p:nvSpPr>
          <p:cNvPr id="14" name="テキスト ボックス 13"/>
          <p:cNvSpPr txBox="1"/>
          <p:nvPr/>
        </p:nvSpPr>
        <p:spPr>
          <a:xfrm>
            <a:off x="4756688" y="557035"/>
            <a:ext cx="671919" cy="400110"/>
          </a:xfrm>
          <a:prstGeom prst="rect">
            <a:avLst/>
          </a:prstGeom>
          <a:noFill/>
        </p:spPr>
        <p:txBody>
          <a:bodyPr wrap="square" rtlCol="0">
            <a:spAutoFit/>
          </a:bodyPr>
          <a:lstStyle/>
          <a:p>
            <a:r>
              <a:rPr kumimoji="1" lang="en-US" altLang="ja-JP" sz="2000" dirty="0" smtClean="0"/>
              <a:t>(b)</a:t>
            </a:r>
            <a:endParaRPr kumimoji="1" lang="ja-JP" altLang="en-US" sz="2000" dirty="0"/>
          </a:p>
        </p:txBody>
      </p:sp>
      <p:sp>
        <p:nvSpPr>
          <p:cNvPr id="15" name="テキスト ボックス 14"/>
          <p:cNvSpPr txBox="1"/>
          <p:nvPr/>
        </p:nvSpPr>
        <p:spPr>
          <a:xfrm>
            <a:off x="181269" y="3623340"/>
            <a:ext cx="451817" cy="400110"/>
          </a:xfrm>
          <a:prstGeom prst="rect">
            <a:avLst/>
          </a:prstGeom>
          <a:noFill/>
        </p:spPr>
        <p:txBody>
          <a:bodyPr wrap="square" rtlCol="0">
            <a:spAutoFit/>
          </a:bodyPr>
          <a:lstStyle/>
          <a:p>
            <a:r>
              <a:rPr kumimoji="1" lang="en-US" altLang="ja-JP" sz="2000" dirty="0" smtClean="0"/>
              <a:t>(c)</a:t>
            </a:r>
            <a:endParaRPr kumimoji="1" lang="ja-JP" altLang="en-US" sz="2000" dirty="0"/>
          </a:p>
        </p:txBody>
      </p:sp>
      <p:sp>
        <p:nvSpPr>
          <p:cNvPr id="16" name="テキスト ボックス 15"/>
          <p:cNvSpPr txBox="1"/>
          <p:nvPr/>
        </p:nvSpPr>
        <p:spPr>
          <a:xfrm>
            <a:off x="4756688" y="3584959"/>
            <a:ext cx="890007" cy="400110"/>
          </a:xfrm>
          <a:prstGeom prst="rect">
            <a:avLst/>
          </a:prstGeom>
          <a:noFill/>
        </p:spPr>
        <p:txBody>
          <a:bodyPr wrap="square" rtlCol="0">
            <a:spAutoFit/>
          </a:bodyPr>
          <a:lstStyle/>
          <a:p>
            <a:r>
              <a:rPr kumimoji="1" lang="en-US" altLang="ja-JP" sz="2000" dirty="0" smtClean="0"/>
              <a:t>(d)</a:t>
            </a:r>
            <a:endParaRPr kumimoji="1" lang="ja-JP" altLang="en-US" sz="2000" dirty="0"/>
          </a:p>
        </p:txBody>
      </p:sp>
      <p:sp>
        <p:nvSpPr>
          <p:cNvPr id="18" name="正方形/長方形 17"/>
          <p:cNvSpPr/>
          <p:nvPr/>
        </p:nvSpPr>
        <p:spPr>
          <a:xfrm>
            <a:off x="5092647" y="4028231"/>
            <a:ext cx="2619535" cy="523220"/>
          </a:xfrm>
          <a:prstGeom prst="rect">
            <a:avLst/>
          </a:prstGeom>
        </p:spPr>
        <p:txBody>
          <a:bodyPr wrap="square">
            <a:spAutoFit/>
          </a:bodyPr>
          <a:lstStyle/>
          <a:p>
            <a:pPr eaLnBrk="0" hangingPunct="0">
              <a:defRPr/>
            </a:pPr>
            <a:r>
              <a:rPr lang="en-US" altLang="ja-JP" sz="1400" b="1" baseline="30000" dirty="0">
                <a:effectLst>
                  <a:outerShdw blurRad="38100" dist="38100" dir="2700000" algn="tl">
                    <a:srgbClr val="000000">
                      <a:alpha val="43137"/>
                    </a:srgbClr>
                  </a:outerShdw>
                </a:effectLst>
              </a:rPr>
              <a:t>129</a:t>
            </a:r>
            <a:r>
              <a:rPr lang="en-US" altLang="ja-JP" sz="1400" b="1" dirty="0">
                <a:effectLst>
                  <a:outerShdw blurRad="38100" dist="38100" dir="2700000" algn="tl">
                    <a:srgbClr val="000000">
                      <a:alpha val="43137"/>
                    </a:srgbClr>
                  </a:outerShdw>
                </a:effectLst>
              </a:rPr>
              <a:t>I/</a:t>
            </a:r>
            <a:r>
              <a:rPr lang="en-US" altLang="ja-JP" sz="1400" b="1" baseline="30000" dirty="0">
                <a:effectLst>
                  <a:outerShdw blurRad="38100" dist="38100" dir="2700000" algn="tl">
                    <a:srgbClr val="000000">
                      <a:alpha val="43137"/>
                    </a:srgbClr>
                  </a:outerShdw>
                </a:effectLst>
              </a:rPr>
              <a:t>131</a:t>
            </a:r>
            <a:r>
              <a:rPr lang="en-US" altLang="ja-JP" sz="1400" b="1" dirty="0">
                <a:effectLst>
                  <a:outerShdw blurRad="38100" dist="38100" dir="2700000" algn="tl">
                    <a:srgbClr val="000000">
                      <a:alpha val="43137"/>
                    </a:srgbClr>
                  </a:outerShdw>
                </a:effectLst>
              </a:rPr>
              <a:t>I</a:t>
            </a:r>
            <a:r>
              <a:rPr lang="ja-JP" altLang="en-US" sz="1400" b="1" dirty="0">
                <a:effectLst>
                  <a:outerShdw blurRad="38100" dist="38100" dir="2700000" algn="tl">
                    <a:srgbClr val="000000">
                      <a:alpha val="43137"/>
                    </a:srgbClr>
                  </a:outerShdw>
                </a:effectLst>
              </a:rPr>
              <a:t>：</a:t>
            </a:r>
            <a:r>
              <a:rPr lang="en-US" altLang="ja-JP" sz="1400" b="1" dirty="0">
                <a:effectLst>
                  <a:outerShdw blurRad="38100" dist="38100" dir="2700000" algn="tl">
                    <a:srgbClr val="000000">
                      <a:alpha val="43137"/>
                    </a:srgbClr>
                  </a:outerShdw>
                </a:effectLst>
              </a:rPr>
              <a:t>25.6 ± 5.8</a:t>
            </a:r>
            <a:r>
              <a:rPr lang="ja-JP" altLang="en-US" sz="1400" b="1" dirty="0">
                <a:effectLst>
                  <a:outerShdw blurRad="38100" dist="38100" dir="2700000" algn="tl">
                    <a:srgbClr val="000000">
                      <a:alpha val="43137"/>
                    </a:srgbClr>
                  </a:outerShdw>
                </a:effectLst>
              </a:rPr>
              <a:t>（原子数比）　</a:t>
            </a:r>
            <a:r>
              <a:rPr lang="en-US" altLang="ja-JP" sz="1400" b="1" dirty="0">
                <a:effectLst>
                  <a:outerShdw blurRad="38100" dist="38100" dir="2700000" algn="tl">
                    <a:srgbClr val="000000">
                      <a:alpha val="43137"/>
                    </a:srgbClr>
                  </a:outerShdw>
                </a:effectLst>
              </a:rPr>
              <a:t>2011</a:t>
            </a:r>
            <a:r>
              <a:rPr lang="ja-JP" altLang="en-US" sz="1400" b="1" dirty="0">
                <a:effectLst>
                  <a:outerShdw blurRad="38100" dist="38100" dir="2700000" algn="tl">
                    <a:srgbClr val="000000">
                      <a:alpha val="43137"/>
                    </a:srgbClr>
                  </a:outerShdw>
                </a:effectLst>
              </a:rPr>
              <a:t>年</a:t>
            </a:r>
            <a:r>
              <a:rPr lang="en-US" altLang="ja-JP" sz="1400" b="1" dirty="0">
                <a:effectLst>
                  <a:outerShdw blurRad="38100" dist="38100" dir="2700000" algn="tl">
                    <a:srgbClr val="000000">
                      <a:alpha val="43137"/>
                    </a:srgbClr>
                  </a:outerShdw>
                </a:effectLst>
              </a:rPr>
              <a:t>3</a:t>
            </a:r>
            <a:r>
              <a:rPr lang="ja-JP" altLang="en-US" sz="1400" b="1" dirty="0">
                <a:effectLst>
                  <a:outerShdw blurRad="38100" dist="38100" dir="2700000" algn="tl">
                    <a:srgbClr val="000000">
                      <a:alpha val="43137"/>
                    </a:srgbClr>
                  </a:outerShdw>
                </a:effectLst>
              </a:rPr>
              <a:t>月</a:t>
            </a:r>
            <a:r>
              <a:rPr lang="en-US" altLang="ja-JP" sz="1400" b="1" dirty="0">
                <a:effectLst>
                  <a:outerShdw blurRad="38100" dist="38100" dir="2700000" algn="tl">
                    <a:srgbClr val="000000">
                      <a:alpha val="43137"/>
                    </a:srgbClr>
                  </a:outerShdw>
                </a:effectLst>
              </a:rPr>
              <a:t>11</a:t>
            </a:r>
            <a:r>
              <a:rPr lang="ja-JP" altLang="en-US" sz="1400" b="1" dirty="0">
                <a:effectLst>
                  <a:outerShdw blurRad="38100" dist="38100" dir="2700000" algn="tl">
                    <a:srgbClr val="000000">
                      <a:alpha val="43137"/>
                    </a:srgbClr>
                  </a:outerShdw>
                </a:effectLst>
              </a:rPr>
              <a:t>日事故時</a:t>
            </a:r>
            <a:endParaRPr lang="en-US" altLang="ja-JP" sz="1400" dirty="0"/>
          </a:p>
        </p:txBody>
      </p:sp>
    </p:spTree>
    <p:extLst>
      <p:ext uri="{BB962C8B-B14F-4D97-AF65-F5344CB8AC3E}">
        <p14:creationId xmlns:p14="http://schemas.microsoft.com/office/powerpoint/2010/main" val="37757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4"/>
          <p:cNvSpPr>
            <a:spLocks noChangeArrowheads="1"/>
          </p:cNvSpPr>
          <p:nvPr/>
        </p:nvSpPr>
        <p:spPr bwMode="auto">
          <a:xfrm>
            <a:off x="42728" y="687415"/>
            <a:ext cx="9067088" cy="6124754"/>
          </a:xfrm>
          <a:prstGeom prst="rect">
            <a:avLst/>
          </a:prstGeom>
          <a:solidFill>
            <a:srgbClr val="FFFFCC"/>
          </a:solidFill>
          <a:ln>
            <a:noFill/>
          </a:ln>
          <a:extLst/>
        </p:spPr>
        <p:txBody>
          <a:bodyPr wrap="square">
            <a:spAutoFit/>
          </a:bodyPr>
          <a:lstStyle/>
          <a:p>
            <a:pPr>
              <a:defRPr/>
            </a:pP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福島県東部地域のヨウ素</a:t>
            </a:r>
            <a:r>
              <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129</a:t>
            </a:r>
            <a:r>
              <a:rPr lang="ja-JP" alt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分布</a:t>
            </a:r>
            <a:endParaRPr lang="en-US" altLang="ja-JP"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US" altLang="ja-JP" sz="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Tx/>
              <a:buAutoNum type="arabicPeriod"/>
              <a:defRPr/>
            </a:pPr>
            <a:r>
              <a:rPr lang="ja-JP" altLang="en-US" sz="2800" b="1" dirty="0" smtClean="0">
                <a:solidFill>
                  <a:schemeClr val="tx1"/>
                </a:solidFill>
              </a:rPr>
              <a:t>原発事故前</a:t>
            </a:r>
            <a:r>
              <a:rPr lang="ja-JP" altLang="en-US" sz="2800" b="1" dirty="0">
                <a:solidFill>
                  <a:schemeClr val="tx1"/>
                </a:solidFill>
              </a:rPr>
              <a:t>の</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存在量は無視できず、</a:t>
            </a:r>
            <a:r>
              <a:rPr lang="en-US" altLang="ja-JP" sz="2800" b="1" baseline="30000" dirty="0">
                <a:solidFill>
                  <a:schemeClr val="tx1"/>
                </a:solidFill>
              </a:rPr>
              <a:t>129</a:t>
            </a:r>
            <a:r>
              <a:rPr lang="en-US" altLang="ja-JP" sz="2800" b="1" dirty="0">
                <a:solidFill>
                  <a:schemeClr val="tx1"/>
                </a:solidFill>
              </a:rPr>
              <a:t>I</a:t>
            </a:r>
            <a:r>
              <a:rPr lang="ja-JP" altLang="en-US" sz="2800" b="1" dirty="0">
                <a:solidFill>
                  <a:schemeClr val="tx1"/>
                </a:solidFill>
              </a:rPr>
              <a:t>バックグランド評価が重要となる</a:t>
            </a:r>
            <a:r>
              <a:rPr lang="ja-JP" altLang="en-US" sz="2800" b="1" dirty="0" smtClean="0">
                <a:solidFill>
                  <a:schemeClr val="tx1"/>
                </a:solidFill>
              </a:rPr>
              <a:t>。</a:t>
            </a:r>
            <a:endParaRPr lang="en-US" altLang="ja-JP" sz="2800" b="1" dirty="0" smtClean="0">
              <a:solidFill>
                <a:schemeClr val="tx1"/>
              </a:solidFill>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事故前の福島第一原発周辺の</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endParaRPr lang="en-US" altLang="ja-JP" sz="28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平均：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濃度： </a:t>
            </a:r>
            <a:r>
              <a:rPr lang="en-US" altLang="ja-JP" sz="2800" b="1" dirty="0" smtClean="0">
                <a:solidFill>
                  <a:schemeClr val="tx1"/>
                </a:solidFill>
                <a:latin typeface="Times New Roman" pitchFamily="18" charset="0"/>
                <a:cs typeface="Times New Roman" pitchFamily="18" charset="0"/>
              </a:rPr>
              <a:t>(2.7 </a:t>
            </a:r>
            <a:r>
              <a:rPr lang="en-US" altLang="ja-JP" sz="2800" b="1" dirty="0" smtClean="0">
                <a:solidFill>
                  <a:schemeClr val="tx1"/>
                </a:solidFill>
                <a:latin typeface="Symbol" pitchFamily="18" charset="2"/>
                <a:cs typeface="Times New Roman" pitchFamily="18" charset="0"/>
              </a:rPr>
              <a:t> </a:t>
            </a:r>
            <a:r>
              <a:rPr lang="en-US" altLang="ja-JP" sz="2800" b="1" dirty="0" smtClean="0">
                <a:solidFill>
                  <a:schemeClr val="tx1"/>
                </a:solidFill>
                <a:latin typeface="Times New Roman" pitchFamily="18" charset="0"/>
                <a:cs typeface="Times New Roman" pitchFamily="18" charset="0"/>
              </a:rPr>
              <a:t>1.4)×10</a:t>
            </a:r>
            <a:r>
              <a:rPr lang="en-US" altLang="ja-JP" sz="2800" b="1" baseline="30000" dirty="0" smtClean="0">
                <a:solidFill>
                  <a:schemeClr val="tx1"/>
                </a:solidFill>
                <a:latin typeface="Times New Roman" pitchFamily="18" charset="0"/>
                <a:cs typeface="Times New Roman" pitchFamily="18" charset="0"/>
              </a:rPr>
              <a:t>8</a:t>
            </a:r>
            <a:r>
              <a:rPr lang="en-US" altLang="ja-JP" sz="2800" b="1" dirty="0" smtClean="0">
                <a:solidFill>
                  <a:schemeClr val="tx1"/>
                </a:solidFill>
                <a:latin typeface="Times New Roman" pitchFamily="18" charset="0"/>
                <a:cs typeface="Times New Roman" pitchFamily="18" charset="0"/>
              </a:rPr>
              <a:t> atoms/g</a:t>
            </a:r>
            <a:endParaRPr lang="en-US" altLang="ja-JP" sz="28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表面密度：</a:t>
            </a:r>
            <a:r>
              <a:rPr lang="en-US" altLang="ja-JP" sz="2800" b="1" dirty="0">
                <a:solidFill>
                  <a:schemeClr val="tx1"/>
                </a:solidFill>
                <a:latin typeface="Times New Roman" pitchFamily="18" charset="0"/>
                <a:cs typeface="Times New Roman" pitchFamily="18" charset="0"/>
              </a:rPr>
              <a:t>~</a:t>
            </a:r>
            <a:r>
              <a:rPr lang="en-US" altLang="ja-JP" sz="2800" b="1" dirty="0" smtClean="0">
                <a:solidFill>
                  <a:schemeClr val="tx1"/>
                </a:solidFill>
                <a:latin typeface="Times New Roman" pitchFamily="18" charset="0"/>
                <a:cs typeface="Times New Roman" pitchFamily="18" charset="0"/>
              </a:rPr>
              <a:t>1.1×10</a:t>
            </a:r>
            <a:r>
              <a:rPr lang="en-US" altLang="ja-JP" sz="2800" b="1" baseline="30000" dirty="0" smtClean="0">
                <a:solidFill>
                  <a:schemeClr val="tx1"/>
                </a:solidFill>
                <a:latin typeface="Times New Roman" pitchFamily="18" charset="0"/>
                <a:cs typeface="Times New Roman" pitchFamily="18" charset="0"/>
              </a:rPr>
              <a:t>-2</a:t>
            </a:r>
            <a:r>
              <a:rPr lang="en-US" altLang="ja-JP" sz="2800" b="1" dirty="0" smtClean="0">
                <a:solidFill>
                  <a:schemeClr val="tx1"/>
                </a:solidFill>
                <a:latin typeface="Times New Roman" pitchFamily="18" charset="0"/>
                <a:cs typeface="Times New Roman" pitchFamily="18" charset="0"/>
              </a:rPr>
              <a:t> </a:t>
            </a:r>
            <a:r>
              <a:rPr lang="en-US" altLang="ja-JP" sz="2800" b="1" dirty="0" err="1" smtClean="0">
                <a:solidFill>
                  <a:schemeClr val="tx1"/>
                </a:solidFill>
                <a:latin typeface="Times New Roman" pitchFamily="18" charset="0"/>
                <a:cs typeface="Times New Roman" pitchFamily="18" charset="0"/>
              </a:rPr>
              <a:t>Bq</a:t>
            </a:r>
            <a:r>
              <a:rPr lang="en-US" altLang="ja-JP" sz="2800" b="1" dirty="0" smtClean="0">
                <a:solidFill>
                  <a:schemeClr val="tx1"/>
                </a:solidFill>
                <a:latin typeface="Times New Roman" pitchFamily="18" charset="0"/>
                <a:cs typeface="Times New Roman" pitchFamily="18" charset="0"/>
              </a:rPr>
              <a:t>/m</a:t>
            </a:r>
            <a:r>
              <a:rPr lang="en-US" altLang="ja-JP" sz="2800" b="1" baseline="30000" dirty="0" smtClean="0">
                <a:solidFill>
                  <a:schemeClr val="tx1"/>
                </a:solidFill>
                <a:latin typeface="Times New Roman" pitchFamily="18" charset="0"/>
                <a:cs typeface="Times New Roman" pitchFamily="18" charset="0"/>
              </a:rPr>
              <a:t>2</a:t>
            </a:r>
          </a:p>
          <a:p>
            <a:pPr>
              <a:defRPr/>
            </a:pPr>
            <a:r>
              <a:rPr lang="en-US" altLang="ja-JP" sz="2800" b="1" baseline="30000"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B.G.</a:t>
            </a:r>
            <a:r>
              <a:rPr lang="ja-JP" altLang="en-US" sz="2800" b="1" dirty="0" smtClean="0">
                <a:solidFill>
                  <a:schemeClr val="tx1"/>
                </a:solidFill>
                <a:latin typeface="Times New Roman" pitchFamily="18" charset="0"/>
                <a:cs typeface="Times New Roman" pitchFamily="18" charset="0"/>
              </a:rPr>
              <a:t>範囲　</a:t>
            </a:r>
            <a:r>
              <a:rPr lang="en-US" altLang="ja-JP" sz="2800" b="1" dirty="0" smtClean="0">
                <a:solidFill>
                  <a:schemeClr val="tx1"/>
                </a:solidFill>
              </a:rPr>
              <a:t>4.1×10</a:t>
            </a:r>
            <a:r>
              <a:rPr lang="en-US" altLang="ja-JP" sz="2800" b="1" baseline="30000" dirty="0" smtClean="0">
                <a:solidFill>
                  <a:schemeClr val="tx1"/>
                </a:solidFill>
              </a:rPr>
              <a:t>8</a:t>
            </a:r>
            <a:r>
              <a:rPr lang="en-US" altLang="ja-JP" sz="2800" b="1" dirty="0" smtClean="0">
                <a:solidFill>
                  <a:schemeClr val="tx1"/>
                </a:solidFill>
              </a:rPr>
              <a:t> atoms/g</a:t>
            </a:r>
            <a:r>
              <a:rPr lang="ja-JP" altLang="en-US" sz="2800" b="1" dirty="0" smtClean="0">
                <a:solidFill>
                  <a:schemeClr val="tx1"/>
                </a:solidFill>
              </a:rPr>
              <a:t>　</a:t>
            </a:r>
            <a:r>
              <a:rPr lang="en-US" altLang="ja-JP" sz="2800" b="1" dirty="0" smtClean="0">
                <a:solidFill>
                  <a:schemeClr val="tx1"/>
                </a:solidFill>
              </a:rPr>
              <a:t>(+1σ)</a:t>
            </a:r>
            <a:r>
              <a:rPr lang="ja-JP" altLang="en-US" sz="2800" b="1" dirty="0" smtClean="0">
                <a:solidFill>
                  <a:schemeClr val="tx1"/>
                </a:solidFill>
              </a:rPr>
              <a:t>以下</a:t>
            </a:r>
            <a:r>
              <a:rPr lang="ja-JP" altLang="en-US" sz="2800" b="1" dirty="0" smtClean="0">
                <a:solidFill>
                  <a:srgbClr val="000000"/>
                </a:solidFill>
              </a:rPr>
              <a:t>　</a:t>
            </a:r>
            <a:endParaRPr lang="en-US" altLang="ja-JP" sz="2800" b="1" dirty="0" smtClean="0">
              <a:solidFill>
                <a:srgbClr val="000000"/>
              </a:solidFill>
            </a:endParaRPr>
          </a:p>
          <a:p>
            <a:pPr>
              <a:defRPr/>
            </a:pPr>
            <a:endParaRPr lang="en-US" altLang="ja-JP" sz="10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2.</a:t>
            </a:r>
            <a:r>
              <a:rPr lang="ja-JP" altLang="en-US" sz="2800" b="1" dirty="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129</a:t>
            </a:r>
            <a:r>
              <a:rPr lang="en-US" altLang="ja-JP" sz="2800" b="1" dirty="0" smtClean="0">
                <a:solidFill>
                  <a:schemeClr val="tx1"/>
                </a:solidFill>
                <a:latin typeface="Times New Roman" pitchFamily="18" charset="0"/>
                <a:cs typeface="Times New Roman" pitchFamily="18" charset="0"/>
              </a:rPr>
              <a:t>I/</a:t>
            </a:r>
            <a:r>
              <a:rPr lang="en-US" altLang="ja-JP" sz="2800" b="1" baseline="30000" dirty="0" smtClean="0">
                <a:solidFill>
                  <a:schemeClr val="tx1"/>
                </a:solidFill>
                <a:latin typeface="Times New Roman" pitchFamily="18" charset="0"/>
                <a:cs typeface="Times New Roman" pitchFamily="18" charset="0"/>
              </a:rPr>
              <a:t>131</a:t>
            </a:r>
            <a:r>
              <a:rPr lang="en-US" altLang="ja-JP" sz="2800" b="1" dirty="0" smtClean="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比</a:t>
            </a:r>
            <a:r>
              <a:rPr lang="en-US" altLang="ja-JP" sz="2800" b="1" dirty="0" smtClean="0">
                <a:solidFill>
                  <a:schemeClr val="tx1"/>
                </a:solidFill>
                <a:latin typeface="Times New Roman" pitchFamily="18" charset="0"/>
                <a:cs typeface="Times New Roman" pitchFamily="18" charset="0"/>
              </a:rPr>
              <a:t> (</a:t>
            </a:r>
            <a:r>
              <a:rPr lang="en-US" altLang="ja-JP" sz="2800" b="1" dirty="0">
                <a:solidFill>
                  <a:schemeClr val="tx1"/>
                </a:solidFill>
                <a:latin typeface="Times New Roman" pitchFamily="18" charset="0"/>
                <a:cs typeface="Times New Roman" pitchFamily="18" charset="0"/>
              </a:rPr>
              <a:t>atoms/g) </a:t>
            </a:r>
            <a:r>
              <a:rPr lang="en-US" altLang="ja-JP" sz="2800" b="1" dirty="0" smtClean="0">
                <a:solidFill>
                  <a:schemeClr val="tx1"/>
                </a:solidFill>
                <a:latin typeface="Times New Roman" pitchFamily="18" charset="0"/>
                <a:cs typeface="Times New Roman" pitchFamily="18" charset="0"/>
              </a:rPr>
              <a:t>:</a:t>
            </a:r>
            <a:r>
              <a:rPr lang="ja-JP" altLang="en-US" sz="2800" b="1" dirty="0" smtClean="0">
                <a:solidFill>
                  <a:schemeClr val="tx1"/>
                </a:solidFill>
                <a:latin typeface="Times New Roman" pitchFamily="18" charset="0"/>
                <a:cs typeface="Times New Roman" pitchFamily="18" charset="0"/>
              </a:rPr>
              <a:t>　</a:t>
            </a:r>
            <a:r>
              <a:rPr lang="en-US" altLang="ja-JP" sz="2800" b="1" dirty="0">
                <a:solidFill>
                  <a:schemeClr val="tx1"/>
                </a:solidFill>
              </a:rPr>
              <a:t>25.6 ± </a:t>
            </a:r>
            <a:r>
              <a:rPr lang="en-US" altLang="ja-JP" sz="2800" b="1" dirty="0" smtClean="0">
                <a:solidFill>
                  <a:schemeClr val="tx1"/>
                </a:solidFill>
              </a:rPr>
              <a:t>5.8</a:t>
            </a:r>
            <a:r>
              <a:rPr lang="ja-JP" altLang="en-US" sz="2800" b="1" dirty="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(11 </a:t>
            </a:r>
            <a:r>
              <a:rPr lang="en-US" altLang="ja-JP" sz="2800" b="1" dirty="0">
                <a:solidFill>
                  <a:schemeClr val="tx1"/>
                </a:solidFill>
                <a:latin typeface="Times New Roman" pitchFamily="18" charset="0"/>
                <a:cs typeface="Times New Roman" pitchFamily="18" charset="0"/>
              </a:rPr>
              <a:t>March </a:t>
            </a:r>
            <a:r>
              <a:rPr lang="en-US" altLang="ja-JP" sz="2800" b="1" dirty="0" smtClean="0">
                <a:solidFill>
                  <a:schemeClr val="tx1"/>
                </a:solidFill>
                <a:latin typeface="Times New Roman" pitchFamily="18" charset="0"/>
                <a:cs typeface="Times New Roman" pitchFamily="18" charset="0"/>
              </a:rPr>
              <a:t>2011)</a:t>
            </a:r>
            <a:endParaRPr lang="en-US" altLang="ja-JP" sz="2800" b="1" dirty="0">
              <a:solidFill>
                <a:schemeClr val="tx1"/>
              </a:solidFill>
              <a:latin typeface="Times New Roman" pitchFamily="18" charset="0"/>
              <a:cs typeface="Times New Roman" pitchFamily="18" charset="0"/>
            </a:endParaRPr>
          </a:p>
          <a:p>
            <a:pPr>
              <a:defRPr/>
            </a:pPr>
            <a:r>
              <a:rPr lang="ja-JP" altLang="en-US" sz="2800" b="1" dirty="0">
                <a:solidFill>
                  <a:schemeClr val="tx1"/>
                </a:solidFill>
                <a:latin typeface="Times New Roman" pitchFamily="18" charset="0"/>
                <a:cs typeface="Times New Roman" pitchFamily="18" charset="0"/>
              </a:rPr>
              <a:t>　</a:t>
            </a: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dirty="0" smtClean="0">
                <a:solidFill>
                  <a:schemeClr val="tx1"/>
                </a:solidFill>
                <a:latin typeface="Times New Roman" pitchFamily="18" charset="0"/>
                <a:cs typeface="Times New Roman" pitchFamily="18" charset="0"/>
              </a:rPr>
              <a:t>Origen </a:t>
            </a:r>
            <a:r>
              <a:rPr lang="ja-JP" altLang="en-US" sz="2800" b="1" dirty="0" smtClean="0">
                <a:solidFill>
                  <a:schemeClr val="tx1"/>
                </a:solidFill>
                <a:latin typeface="Times New Roman" pitchFamily="18" charset="0"/>
                <a:cs typeface="Times New Roman" pitchFamily="18" charset="0"/>
              </a:rPr>
              <a:t>解析結果と矛盾しない値</a:t>
            </a:r>
            <a:r>
              <a:rPr lang="en-US" altLang="ja-JP" sz="2800" b="1" dirty="0" smtClean="0">
                <a:solidFill>
                  <a:schemeClr val="tx1"/>
                </a:solidFill>
                <a:latin typeface="Times New Roman" pitchFamily="18" charset="0"/>
                <a:cs typeface="Times New Roman" pitchFamily="18" charset="0"/>
              </a:rPr>
              <a:t>.</a:t>
            </a:r>
          </a:p>
          <a:p>
            <a:pPr>
              <a:defRPr/>
            </a:pPr>
            <a:r>
              <a:rPr lang="ja-JP" altLang="en-US"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地域別の</a:t>
            </a:r>
            <a:r>
              <a:rPr lang="en-US" altLang="ja-JP" sz="2800" b="1" baseline="30000" dirty="0">
                <a:solidFill>
                  <a:schemeClr val="tx1"/>
                </a:solidFill>
                <a:latin typeface="Times New Roman" pitchFamily="18" charset="0"/>
                <a:cs typeface="Times New Roman" pitchFamily="18" charset="0"/>
              </a:rPr>
              <a:t>129</a:t>
            </a:r>
            <a:r>
              <a:rPr lang="en-US" altLang="ja-JP" sz="2800" b="1" dirty="0">
                <a:solidFill>
                  <a:schemeClr val="tx1"/>
                </a:solidFill>
                <a:latin typeface="Times New Roman" pitchFamily="18" charset="0"/>
                <a:cs typeface="Times New Roman" pitchFamily="18" charset="0"/>
              </a:rPr>
              <a:t>I/</a:t>
            </a:r>
            <a:r>
              <a:rPr lang="en-US" altLang="ja-JP" sz="2800" b="1" baseline="30000" dirty="0">
                <a:solidFill>
                  <a:schemeClr val="tx1"/>
                </a:solidFill>
                <a:latin typeface="Times New Roman" pitchFamily="18" charset="0"/>
                <a:cs typeface="Times New Roman" pitchFamily="18" charset="0"/>
              </a:rPr>
              <a:t>131</a:t>
            </a:r>
            <a:r>
              <a:rPr lang="en-US" altLang="ja-JP" sz="2800" b="1" dirty="0">
                <a:solidFill>
                  <a:schemeClr val="tx1"/>
                </a:solidFill>
                <a:latin typeface="Times New Roman" pitchFamily="18" charset="0"/>
                <a:cs typeface="Times New Roman" pitchFamily="18" charset="0"/>
              </a:rPr>
              <a:t>I </a:t>
            </a:r>
            <a:r>
              <a:rPr lang="ja-JP" altLang="en-US" sz="2800" b="1" dirty="0" smtClean="0">
                <a:solidFill>
                  <a:schemeClr val="tx1"/>
                </a:solidFill>
                <a:latin typeface="Times New Roman" pitchFamily="18" charset="0"/>
                <a:cs typeface="Times New Roman" pitchFamily="18" charset="0"/>
              </a:rPr>
              <a:t>比から発生源の違いを推定可能？</a:t>
            </a:r>
            <a:endParaRPr lang="en-US" altLang="ja-JP" sz="2800" b="1" dirty="0">
              <a:solidFill>
                <a:schemeClr val="tx1"/>
              </a:solidFill>
              <a:latin typeface="Times New Roman" pitchFamily="18" charset="0"/>
              <a:cs typeface="Times New Roman" pitchFamily="18" charset="0"/>
            </a:endParaRPr>
          </a:p>
          <a:p>
            <a:pPr>
              <a:defRPr/>
            </a:pPr>
            <a:endParaRPr lang="en-US" altLang="ja-JP" sz="1000" b="1" dirty="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3.</a:t>
            </a:r>
            <a:r>
              <a:rPr lang="ja-JP" altLang="en-US"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今後：事故前に採取した福島第一原発</a:t>
            </a:r>
            <a:r>
              <a:rPr lang="en-US" altLang="ja-JP" sz="2800" b="1" dirty="0" smtClean="0">
                <a:solidFill>
                  <a:schemeClr val="tx1"/>
                </a:solidFill>
                <a:latin typeface="Times New Roman" pitchFamily="18" charset="0"/>
                <a:cs typeface="Times New Roman" pitchFamily="18" charset="0"/>
              </a:rPr>
              <a:t>20 </a:t>
            </a:r>
            <a:r>
              <a:rPr lang="en-US" altLang="ja-JP" sz="2800" b="1" dirty="0">
                <a:solidFill>
                  <a:schemeClr val="tx1"/>
                </a:solidFill>
                <a:latin typeface="Times New Roman" pitchFamily="18" charset="0"/>
                <a:cs typeface="Times New Roman" pitchFamily="18" charset="0"/>
              </a:rPr>
              <a:t>km</a:t>
            </a:r>
            <a:r>
              <a:rPr lang="ja-JP" altLang="en-US" sz="2800" b="1" dirty="0" smtClean="0">
                <a:solidFill>
                  <a:schemeClr val="tx1"/>
                </a:solidFill>
                <a:latin typeface="Times New Roman" pitchFamily="18" charset="0"/>
                <a:cs typeface="Times New Roman" pitchFamily="18" charset="0"/>
              </a:rPr>
              <a:t>圏内の</a:t>
            </a:r>
            <a:endParaRPr lang="en-US" altLang="ja-JP" sz="2800" b="1" dirty="0" smtClean="0">
              <a:solidFill>
                <a:schemeClr val="tx1"/>
              </a:solidFill>
              <a:latin typeface="Times New Roman" pitchFamily="18" charset="0"/>
              <a:cs typeface="Times New Roman" pitchFamily="18" charset="0"/>
            </a:endParaRPr>
          </a:p>
          <a:p>
            <a:pPr>
              <a:defRPr/>
            </a:pPr>
            <a:r>
              <a:rPr lang="ja-JP" altLang="en-US" sz="2800" b="1" dirty="0" smtClean="0">
                <a:solidFill>
                  <a:schemeClr val="tx1"/>
                </a:solidFill>
                <a:latin typeface="Times New Roman" pitchFamily="18" charset="0"/>
                <a:cs typeface="Times New Roman" pitchFamily="18" charset="0"/>
              </a:rPr>
              <a:t>　　土壌コア採取</a:t>
            </a:r>
            <a:endParaRPr lang="en-US" altLang="ja-JP" sz="2800" b="1" dirty="0" smtClean="0">
              <a:solidFill>
                <a:schemeClr val="tx1"/>
              </a:solidFill>
              <a:latin typeface="Times New Roman" pitchFamily="18" charset="0"/>
              <a:cs typeface="Times New Roman" pitchFamily="18" charset="0"/>
            </a:endParaRPr>
          </a:p>
          <a:p>
            <a:pPr>
              <a:defRPr/>
            </a:pPr>
            <a:r>
              <a:rPr lang="en-US" altLang="ja-JP" sz="2800" b="1" dirty="0">
                <a:solidFill>
                  <a:schemeClr val="tx1"/>
                </a:solidFill>
                <a:latin typeface="Times New Roman" pitchFamily="18" charset="0"/>
                <a:cs typeface="Times New Roman" pitchFamily="18" charset="0"/>
              </a:rPr>
              <a:t>	</a:t>
            </a:r>
            <a:r>
              <a:rPr lang="ja-JP" altLang="en-US" sz="2800" b="1" dirty="0" smtClean="0">
                <a:solidFill>
                  <a:schemeClr val="tx1"/>
                </a:solidFill>
                <a:latin typeface="Times New Roman" pitchFamily="18" charset="0"/>
                <a:cs typeface="Times New Roman" pitchFamily="18" charset="0"/>
              </a:rPr>
              <a:t>→　</a:t>
            </a:r>
            <a:r>
              <a:rPr lang="en-US" altLang="ja-JP" sz="2800" b="1" baseline="30000" dirty="0" smtClean="0">
                <a:solidFill>
                  <a:schemeClr val="tx1"/>
                </a:solidFill>
                <a:latin typeface="Times New Roman" pitchFamily="18" charset="0"/>
                <a:cs typeface="Times New Roman" pitchFamily="18" charset="0"/>
              </a:rPr>
              <a:t>131</a:t>
            </a:r>
            <a:r>
              <a:rPr lang="en-US" altLang="ja-JP" sz="2800" b="1" dirty="0" smtClean="0">
                <a:solidFill>
                  <a:schemeClr val="tx1"/>
                </a:solidFill>
                <a:latin typeface="Times New Roman" pitchFamily="18" charset="0"/>
                <a:cs typeface="Times New Roman" pitchFamily="18" charset="0"/>
              </a:rPr>
              <a:t>I</a:t>
            </a:r>
            <a:r>
              <a:rPr lang="ja-JP" altLang="en-US" sz="2800" b="1" dirty="0" smtClean="0">
                <a:solidFill>
                  <a:schemeClr val="tx1"/>
                </a:solidFill>
                <a:latin typeface="Times New Roman" pitchFamily="18" charset="0"/>
                <a:cs typeface="Times New Roman" pitchFamily="18" charset="0"/>
              </a:rPr>
              <a:t>の降下量の復元と土壌中の核種移行の調査　　</a:t>
            </a:r>
            <a:endParaRPr lang="en-US" altLang="ja-JP" sz="2800" b="1" dirty="0">
              <a:solidFill>
                <a:schemeClr val="tx1"/>
              </a:solidFill>
              <a:latin typeface="Times New Roman" pitchFamily="18" charset="0"/>
              <a:cs typeface="Times New Roman" pitchFamily="18" charset="0"/>
            </a:endParaRPr>
          </a:p>
        </p:txBody>
      </p:sp>
      <p:sp>
        <p:nvSpPr>
          <p:cNvPr id="3" name="正方形/長方形 2"/>
          <p:cNvSpPr/>
          <p:nvPr/>
        </p:nvSpPr>
        <p:spPr>
          <a:xfrm>
            <a:off x="2927350" y="-20638"/>
            <a:ext cx="3051175" cy="584201"/>
          </a:xfrm>
          <a:prstGeom prst="rect">
            <a:avLst/>
          </a:prstGeom>
        </p:spPr>
        <p:txBody>
          <a:bodyPr>
            <a:spAutoFit/>
          </a:bodyPr>
          <a:lstStyle/>
          <a:p>
            <a:pPr algn="ctr">
              <a:defRPr/>
            </a:pPr>
            <a:r>
              <a:rPr lang="en-US" altLang="ja-JP"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Summary</a:t>
            </a:r>
          </a:p>
        </p:txBody>
      </p:sp>
    </p:spTree>
    <p:extLst>
      <p:ext uri="{BB962C8B-B14F-4D97-AF65-F5344CB8AC3E}">
        <p14:creationId xmlns:p14="http://schemas.microsoft.com/office/powerpoint/2010/main" val="255365072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2" y="384177"/>
            <a:ext cx="8524875" cy="796924"/>
          </a:xfrm>
        </p:spPr>
        <p:txBody>
          <a:bodyPr>
            <a:normAutofit/>
          </a:bodyPr>
          <a:lstStyle/>
          <a:p>
            <a:r>
              <a:rPr kumimoji="1" lang="ja-JP" altLang="en-US" sz="3600" dirty="0" smtClean="0"/>
              <a:t>放射性核種</a:t>
            </a:r>
            <a:r>
              <a:rPr kumimoji="1" lang="en-US" altLang="ja-JP" sz="3600" baseline="30000" dirty="0" smtClean="0">
                <a:latin typeface="+mn-lt"/>
              </a:rPr>
              <a:t>137</a:t>
            </a:r>
            <a:r>
              <a:rPr kumimoji="1" lang="en-US" altLang="ja-JP" sz="3600" dirty="0" smtClean="0">
                <a:latin typeface="+mn-lt"/>
              </a:rPr>
              <a:t>Cs</a:t>
            </a:r>
            <a:r>
              <a:rPr kumimoji="1" lang="ja-JP" altLang="en-US" sz="3600" dirty="0" smtClean="0"/>
              <a:t>と</a:t>
            </a:r>
            <a:r>
              <a:rPr kumimoji="1" lang="ja-JP" altLang="en-US" sz="3600" baseline="30000" dirty="0" smtClean="0">
                <a:latin typeface="+mn-lt"/>
              </a:rPr>
              <a:t>１２９</a:t>
            </a:r>
            <a:r>
              <a:rPr kumimoji="1" lang="en-US" altLang="ja-JP" sz="3600" dirty="0" smtClean="0">
                <a:latin typeface="+mn-lt"/>
              </a:rPr>
              <a:t>I</a:t>
            </a:r>
            <a:r>
              <a:rPr kumimoji="1" lang="ja-JP" altLang="en-US" sz="3600" dirty="0" smtClean="0"/>
              <a:t>を</a:t>
            </a:r>
            <a:r>
              <a:rPr lang="ja-JP" altLang="en-US" sz="3600" dirty="0" smtClean="0"/>
              <a:t>環境</a:t>
            </a:r>
            <a:r>
              <a:rPr lang="ja-JP" altLang="en-US" sz="3600" dirty="0"/>
              <a:t>トレーサ</a:t>
            </a:r>
            <a:r>
              <a:rPr kumimoji="1" lang="ja-JP" altLang="en-US" sz="3600" dirty="0" smtClean="0"/>
              <a:t>と</a:t>
            </a:r>
            <a:r>
              <a:rPr lang="ja-JP" altLang="en-US" sz="3600" dirty="0"/>
              <a:t>する</a:t>
            </a:r>
            <a:endParaRPr kumimoji="1" lang="ja-JP" altLang="en-US" sz="3600" dirty="0"/>
          </a:p>
        </p:txBody>
      </p:sp>
      <p:sp>
        <p:nvSpPr>
          <p:cNvPr id="3" name="コンテンツ プレースホルダー 2"/>
          <p:cNvSpPr>
            <a:spLocks noGrp="1"/>
          </p:cNvSpPr>
          <p:nvPr>
            <p:ph idx="1"/>
          </p:nvPr>
        </p:nvSpPr>
        <p:spPr>
          <a:xfrm>
            <a:off x="604837" y="1285874"/>
            <a:ext cx="8229600" cy="5343525"/>
          </a:xfrm>
        </p:spPr>
        <p:txBody>
          <a:bodyPr>
            <a:normAutofit lnSpcReduction="10000"/>
          </a:bodyPr>
          <a:lstStyle/>
          <a:p>
            <a:r>
              <a:rPr kumimoji="1" lang="ja-JP" altLang="en-US" dirty="0" smtClean="0">
                <a:solidFill>
                  <a:srgbClr val="C00000"/>
                </a:solidFill>
              </a:rPr>
              <a:t>モデル地域として</a:t>
            </a:r>
            <a:endParaRPr kumimoji="1" lang="en-US" altLang="ja-JP" dirty="0" smtClean="0">
              <a:solidFill>
                <a:srgbClr val="C00000"/>
              </a:solidFill>
            </a:endParaRPr>
          </a:p>
          <a:p>
            <a:pPr lvl="1"/>
            <a:r>
              <a:rPr kumimoji="1" lang="ja-JP" altLang="en-US" dirty="0" smtClean="0"/>
              <a:t>手賀沼に流れ込んでいる大堀川</a:t>
            </a:r>
            <a:endParaRPr kumimoji="1" lang="en-US" altLang="ja-JP" dirty="0" smtClean="0"/>
          </a:p>
          <a:p>
            <a:pPr lvl="2"/>
            <a:r>
              <a:rPr lang="ja-JP" altLang="en-US" dirty="0" smtClean="0"/>
              <a:t>支流（地金堀）から</a:t>
            </a:r>
            <a:r>
              <a:rPr lang="ja-JP" altLang="en-US" dirty="0"/>
              <a:t>の</a:t>
            </a:r>
            <a:r>
              <a:rPr lang="ja-JP" altLang="en-US" dirty="0" smtClean="0"/>
              <a:t>流入</a:t>
            </a:r>
            <a:endParaRPr lang="en-US" altLang="ja-JP" dirty="0" smtClean="0"/>
          </a:p>
          <a:p>
            <a:pPr lvl="2"/>
            <a:r>
              <a:rPr kumimoji="1" lang="ja-JP" altLang="en-US" dirty="0" smtClean="0"/>
              <a:t>北千葉導水からの流入（利根川から取り込んでいる）</a:t>
            </a:r>
            <a:endParaRPr kumimoji="1" lang="en-US" altLang="ja-JP" dirty="0" smtClean="0"/>
          </a:p>
          <a:p>
            <a:pPr lvl="1"/>
            <a:r>
              <a:rPr kumimoji="1" lang="ja-JP" altLang="en-US" dirty="0" smtClean="0"/>
              <a:t>放射性セシウムは福島第１原発の影響をかなり受けている</a:t>
            </a:r>
            <a:r>
              <a:rPr kumimoji="1" lang="en-US" altLang="ja-JP" baseline="30000" dirty="0" smtClean="0"/>
              <a:t>137</a:t>
            </a:r>
            <a:r>
              <a:rPr kumimoji="1" lang="en-US" altLang="ja-JP" dirty="0" smtClean="0"/>
              <a:t>Cs</a:t>
            </a:r>
            <a:r>
              <a:rPr kumimoji="1" lang="ja-JP" altLang="en-US" dirty="0" smtClean="0"/>
              <a:t>で４０</a:t>
            </a:r>
            <a:r>
              <a:rPr kumimoji="1" lang="en-US" altLang="ja-JP" dirty="0" err="1" smtClean="0"/>
              <a:t>kBq</a:t>
            </a:r>
            <a:r>
              <a:rPr kumimoji="1" lang="en-US" altLang="ja-JP" dirty="0" smtClean="0"/>
              <a:t>/m</a:t>
            </a:r>
            <a:r>
              <a:rPr kumimoji="1" lang="en-US" altLang="ja-JP" baseline="30000" dirty="0" smtClean="0"/>
              <a:t>2</a:t>
            </a:r>
            <a:r>
              <a:rPr kumimoji="1" lang="ja-JP" altLang="en-US" dirty="0" smtClean="0"/>
              <a:t>前後の沈着があった</a:t>
            </a:r>
            <a:endParaRPr kumimoji="1" lang="en-US" altLang="ja-JP" dirty="0" smtClean="0"/>
          </a:p>
          <a:p>
            <a:pPr lvl="1"/>
            <a:r>
              <a:rPr lang="en-US" altLang="ja-JP" baseline="30000" dirty="0" smtClean="0"/>
              <a:t>129</a:t>
            </a:r>
            <a:r>
              <a:rPr lang="en-US" altLang="ja-JP" dirty="0" smtClean="0"/>
              <a:t>I</a:t>
            </a:r>
            <a:r>
              <a:rPr lang="ja-JP" altLang="en-US" dirty="0" err="1" smtClean="0"/>
              <a:t>の沈</a:t>
            </a:r>
            <a:r>
              <a:rPr lang="ja-JP" altLang="en-US" dirty="0" smtClean="0"/>
              <a:t>着量（推定量</a:t>
            </a:r>
            <a:r>
              <a:rPr lang="en-US" altLang="ja-JP" dirty="0" smtClean="0"/>
              <a:t>5mBq/m</a:t>
            </a:r>
            <a:r>
              <a:rPr lang="en-US" altLang="ja-JP" baseline="30000" dirty="0" smtClean="0"/>
              <a:t>2</a:t>
            </a:r>
            <a:r>
              <a:rPr lang="ja-JP" altLang="en-US" dirty="0" smtClean="0"/>
              <a:t>）はそれまでの環境中に蓄積した量と同程度またはそれ以下であると考えられる</a:t>
            </a:r>
            <a:endParaRPr lang="en-US" altLang="ja-JP" dirty="0" smtClean="0"/>
          </a:p>
          <a:p>
            <a:r>
              <a:rPr kumimoji="1" lang="ja-JP" altLang="en-US" dirty="0"/>
              <a:t>流域</a:t>
            </a:r>
            <a:r>
              <a:rPr kumimoji="1" lang="ja-JP" altLang="en-US" dirty="0" smtClean="0"/>
              <a:t>変動と経時変動（</a:t>
            </a:r>
            <a:r>
              <a:rPr kumimoji="1" lang="en-US" altLang="ja-JP" dirty="0" smtClean="0"/>
              <a:t>2012/5-2014/2</a:t>
            </a:r>
            <a:r>
              <a:rPr kumimoji="1" lang="ja-JP" altLang="en-US" dirty="0" smtClean="0"/>
              <a:t>）</a:t>
            </a:r>
            <a:endParaRPr kumimoji="1" lang="en-US" altLang="ja-JP" dirty="0" smtClean="0"/>
          </a:p>
          <a:p>
            <a:pPr marL="0" indent="0">
              <a:buNone/>
            </a:pPr>
            <a:endParaRPr kumimoji="1" lang="en-US" altLang="ja-JP" dirty="0" smtClean="0"/>
          </a:p>
          <a:p>
            <a:pPr>
              <a:lnSpc>
                <a:spcPct val="100000"/>
              </a:lnSpc>
            </a:pPr>
            <a:r>
              <a:rPr lang="ja-JP" altLang="en-US" dirty="0" smtClean="0"/>
              <a:t>福島県</a:t>
            </a:r>
            <a:r>
              <a:rPr lang="ja-JP" altLang="en-US" dirty="0"/>
              <a:t>請</a:t>
            </a:r>
            <a:r>
              <a:rPr lang="ja-JP" altLang="en-US" dirty="0" smtClean="0"/>
              <a:t>戸川の流域調査（</a:t>
            </a:r>
            <a:r>
              <a:rPr lang="en-US" altLang="ja-JP" dirty="0" smtClean="0"/>
              <a:t>2013/6, 2013/7-8</a:t>
            </a:r>
            <a:r>
              <a:rPr lang="ja-JP" altLang="en-US" dirty="0" smtClean="0"/>
              <a:t>）</a:t>
            </a:r>
            <a:endParaRPr lang="en-US" altLang="ja-JP" dirty="0" smtClean="0"/>
          </a:p>
          <a:p>
            <a:pPr lvl="1">
              <a:lnSpc>
                <a:spcPct val="100000"/>
              </a:lnSpc>
            </a:pPr>
            <a:r>
              <a:rPr lang="ja-JP" altLang="en-US" dirty="0" smtClean="0"/>
              <a:t>浪江</a:t>
            </a:r>
            <a:r>
              <a:rPr lang="ja-JP" altLang="en-US" dirty="0"/>
              <a:t>町</a:t>
            </a:r>
            <a:r>
              <a:rPr lang="ja-JP" altLang="en-US" dirty="0" smtClean="0"/>
              <a:t>を流れる</a:t>
            </a:r>
            <a:r>
              <a:rPr lang="ja-JP" altLang="en-US" dirty="0"/>
              <a:t>河川</a:t>
            </a:r>
            <a:r>
              <a:rPr lang="ja-JP" altLang="en-US" dirty="0" smtClean="0"/>
              <a:t>で上流域から中流域にかけて帰宅困難地域となっていて下流域で避難解除準備地域となっている</a:t>
            </a:r>
            <a:endParaRPr lang="ja-JP" altLang="en-US" dirty="0"/>
          </a:p>
        </p:txBody>
      </p:sp>
      <p:sp>
        <p:nvSpPr>
          <p:cNvPr id="4" name="角丸四角形 3"/>
          <p:cNvSpPr/>
          <p:nvPr/>
        </p:nvSpPr>
        <p:spPr>
          <a:xfrm>
            <a:off x="4571999" y="1181101"/>
            <a:ext cx="4381500" cy="314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第</a:t>
            </a:r>
            <a:r>
              <a:rPr kumimoji="1" lang="en-US" altLang="ja-JP" sz="1400" dirty="0" smtClean="0"/>
              <a:t>15</a:t>
            </a:r>
            <a:r>
              <a:rPr kumimoji="1" lang="ja-JP" altLang="en-US" sz="1400" dirty="0" smtClean="0"/>
              <a:t>回</a:t>
            </a:r>
            <a:r>
              <a:rPr kumimoji="1" lang="en-US" altLang="ja-JP" sz="1400" dirty="0" smtClean="0"/>
              <a:t>JAMS</a:t>
            </a:r>
            <a:r>
              <a:rPr kumimoji="1" lang="ja-JP" altLang="en-US" sz="1400" dirty="0" smtClean="0"/>
              <a:t>シンポジウム　名古屋にて第一報を報告</a:t>
            </a:r>
            <a:endParaRPr kumimoji="1" lang="ja-JP" altLang="en-US" sz="1400" dirty="0"/>
          </a:p>
        </p:txBody>
      </p:sp>
    </p:spTree>
    <p:extLst>
      <p:ext uri="{BB962C8B-B14F-4D97-AF65-F5344CB8AC3E}">
        <p14:creationId xmlns:p14="http://schemas.microsoft.com/office/powerpoint/2010/main" val="901590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18345" y="149594"/>
            <a:ext cx="4825360" cy="461665"/>
          </a:xfrm>
          <a:prstGeom prst="rect">
            <a:avLst/>
          </a:prstGeom>
          <a:solidFill>
            <a:schemeClr val="bg1"/>
          </a:solidFill>
        </p:spPr>
        <p:txBody>
          <a:bodyPr wrap="none" rtlCol="0">
            <a:spAutoFit/>
          </a:bodyPr>
          <a:lstStyle/>
          <a:p>
            <a:r>
              <a:rPr lang="ja-JP" altLang="en-US" sz="2400" b="1" dirty="0" smtClean="0"/>
              <a:t>千葉県東葛地域</a:t>
            </a:r>
            <a:r>
              <a:rPr kumimoji="1" lang="ja-JP" altLang="en-US" sz="2400" b="1" dirty="0" smtClean="0"/>
              <a:t>大堀川流域の概要</a:t>
            </a:r>
            <a:endParaRPr kumimoji="1" lang="ja-JP" altLang="en-US" sz="2400" b="1" dirty="0"/>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630" t="21615" r="25037" b="8333"/>
          <a:stretch/>
        </p:blipFill>
        <p:spPr bwMode="auto">
          <a:xfrm>
            <a:off x="52650" y="848504"/>
            <a:ext cx="3247238" cy="408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71074" y="848504"/>
            <a:ext cx="2289409" cy="369332"/>
          </a:xfrm>
          <a:prstGeom prst="rect">
            <a:avLst/>
          </a:prstGeom>
          <a:noFill/>
        </p:spPr>
        <p:txBody>
          <a:bodyPr wrap="none" rtlCol="0">
            <a:spAutoFit/>
          </a:bodyPr>
          <a:lstStyle/>
          <a:p>
            <a:r>
              <a:rPr kumimoji="1" lang="ja-JP" altLang="en-US" dirty="0" smtClean="0"/>
              <a:t>航空モニタリング結果</a:t>
            </a:r>
            <a:endParaRPr kumimoji="1" lang="ja-JP" altLang="en-US" dirty="0"/>
          </a:p>
        </p:txBody>
      </p:sp>
      <p:sp>
        <p:nvSpPr>
          <p:cNvPr id="27" name="円/楕円 26"/>
          <p:cNvSpPr/>
          <p:nvPr/>
        </p:nvSpPr>
        <p:spPr>
          <a:xfrm>
            <a:off x="1250333" y="3518945"/>
            <a:ext cx="533932" cy="37110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3274683" y="1336221"/>
            <a:ext cx="5886467" cy="3638158"/>
            <a:chOff x="3350883" y="1888671"/>
            <a:chExt cx="5886467" cy="3638158"/>
          </a:xfrm>
        </p:grpSpPr>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641" t="24569" r="2822" b="7758"/>
            <a:stretch/>
          </p:blipFill>
          <p:spPr bwMode="auto">
            <a:xfrm>
              <a:off x="3350883" y="1888671"/>
              <a:ext cx="5793117" cy="358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4374406" y="4417377"/>
              <a:ext cx="323165" cy="553998"/>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新駒木橋</a:t>
              </a:r>
              <a:endParaRPr kumimoji="1" lang="ja-JP" altLang="en-US" sz="900" dirty="0">
                <a:solidFill>
                  <a:srgbClr val="FF0000"/>
                </a:solidFill>
                <a:latin typeface="HGSｺﾞｼｯｸE" pitchFamily="50" charset="-128"/>
                <a:ea typeface="HGSｺﾞｼｯｸE" pitchFamily="50" charset="-128"/>
              </a:endParaRPr>
            </a:p>
          </p:txBody>
        </p:sp>
        <p:sp>
          <p:nvSpPr>
            <p:cNvPr id="6" name="テキスト ボックス 5"/>
            <p:cNvSpPr txBox="1"/>
            <p:nvPr/>
          </p:nvSpPr>
          <p:spPr>
            <a:xfrm>
              <a:off x="4593767" y="4279178"/>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駒木橋</a:t>
              </a:r>
              <a:endParaRPr kumimoji="1" lang="ja-JP" altLang="en-US" sz="900" dirty="0">
                <a:latin typeface="HGSｺﾞｼｯｸE" pitchFamily="50" charset="-128"/>
                <a:ea typeface="HGSｺﾞｼｯｸE" pitchFamily="50" charset="-128"/>
              </a:endParaRPr>
            </a:p>
          </p:txBody>
        </p:sp>
        <p:sp>
          <p:nvSpPr>
            <p:cNvPr id="7" name="テキスト ボックス 6"/>
            <p:cNvSpPr txBox="1"/>
            <p:nvPr/>
          </p:nvSpPr>
          <p:spPr>
            <a:xfrm>
              <a:off x="4942234" y="4015860"/>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青葉橋</a:t>
              </a:r>
              <a:endParaRPr kumimoji="1" lang="ja-JP" altLang="en-US" sz="900" dirty="0">
                <a:latin typeface="HGSｺﾞｼｯｸE" pitchFamily="50" charset="-128"/>
                <a:ea typeface="HGSｺﾞｼｯｸE" pitchFamily="50" charset="-128"/>
              </a:endParaRPr>
            </a:p>
          </p:txBody>
        </p:sp>
        <p:sp>
          <p:nvSpPr>
            <p:cNvPr id="8" name="テキスト ボックス 7"/>
            <p:cNvSpPr txBox="1"/>
            <p:nvPr/>
          </p:nvSpPr>
          <p:spPr>
            <a:xfrm>
              <a:off x="5317904" y="4282436"/>
              <a:ext cx="323165" cy="323165"/>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新橋</a:t>
              </a:r>
              <a:endParaRPr kumimoji="1" lang="ja-JP" altLang="en-US" sz="900" dirty="0">
                <a:solidFill>
                  <a:srgbClr val="FF0000"/>
                </a:solidFill>
                <a:latin typeface="HGSｺﾞｼｯｸE" pitchFamily="50" charset="-128"/>
                <a:ea typeface="HGSｺﾞｼｯｸE" pitchFamily="50" charset="-128"/>
              </a:endParaRPr>
            </a:p>
          </p:txBody>
        </p:sp>
        <p:sp>
          <p:nvSpPr>
            <p:cNvPr id="9" name="テキスト ボックス 8"/>
            <p:cNvSpPr txBox="1"/>
            <p:nvPr/>
          </p:nvSpPr>
          <p:spPr>
            <a:xfrm>
              <a:off x="5485195" y="4046135"/>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新堤橋</a:t>
              </a:r>
              <a:endParaRPr kumimoji="1" lang="ja-JP" altLang="en-US" sz="900" dirty="0">
                <a:latin typeface="HGSｺﾞｼｯｸE" pitchFamily="50" charset="-128"/>
                <a:ea typeface="HGSｺﾞｼｯｸE" pitchFamily="50" charset="-128"/>
              </a:endParaRPr>
            </a:p>
          </p:txBody>
        </p:sp>
        <p:sp>
          <p:nvSpPr>
            <p:cNvPr id="10" name="テキスト ボックス 9"/>
            <p:cNvSpPr txBox="1"/>
            <p:nvPr/>
          </p:nvSpPr>
          <p:spPr>
            <a:xfrm>
              <a:off x="5742151" y="4069621"/>
              <a:ext cx="323165" cy="323165"/>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勝橋</a:t>
              </a:r>
              <a:endParaRPr kumimoji="1" lang="ja-JP" altLang="en-US" sz="900" dirty="0">
                <a:latin typeface="HGSｺﾞｼｯｸE" pitchFamily="50" charset="-128"/>
                <a:ea typeface="HGSｺﾞｼｯｸE" pitchFamily="50" charset="-128"/>
              </a:endParaRPr>
            </a:p>
          </p:txBody>
        </p:sp>
        <p:sp>
          <p:nvSpPr>
            <p:cNvPr id="11" name="テキスト ボックス 10"/>
            <p:cNvSpPr txBox="1"/>
            <p:nvPr/>
          </p:nvSpPr>
          <p:spPr>
            <a:xfrm>
              <a:off x="6238528" y="4106415"/>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高田橋</a:t>
              </a:r>
              <a:endParaRPr kumimoji="1" lang="ja-JP" altLang="en-US" sz="900" dirty="0">
                <a:latin typeface="HGSｺﾞｼｯｸE" pitchFamily="50" charset="-128"/>
                <a:ea typeface="HGSｺﾞｼｯｸE" pitchFamily="50" charset="-128"/>
              </a:endParaRPr>
            </a:p>
          </p:txBody>
        </p:sp>
        <p:sp>
          <p:nvSpPr>
            <p:cNvPr id="12" name="テキスト ボックス 11"/>
            <p:cNvSpPr txBox="1"/>
            <p:nvPr/>
          </p:nvSpPr>
          <p:spPr>
            <a:xfrm>
              <a:off x="6757423" y="4412919"/>
              <a:ext cx="323165" cy="438582"/>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昭和橋</a:t>
              </a:r>
              <a:endParaRPr kumimoji="1" lang="ja-JP" altLang="en-US" sz="900" dirty="0">
                <a:solidFill>
                  <a:srgbClr val="FF0000"/>
                </a:solidFill>
                <a:latin typeface="HGSｺﾞｼｯｸE" pitchFamily="50" charset="-128"/>
                <a:ea typeface="HGSｺﾞｼｯｸE" pitchFamily="50" charset="-128"/>
              </a:endParaRPr>
            </a:p>
          </p:txBody>
        </p:sp>
        <p:sp>
          <p:nvSpPr>
            <p:cNvPr id="13" name="テキスト ボックス 12"/>
            <p:cNvSpPr txBox="1"/>
            <p:nvPr/>
          </p:nvSpPr>
          <p:spPr>
            <a:xfrm>
              <a:off x="7000688" y="4157948"/>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初音橋</a:t>
              </a:r>
              <a:endParaRPr kumimoji="1" lang="ja-JP" altLang="en-US" sz="900" dirty="0">
                <a:latin typeface="HGSｺﾞｼｯｸE" pitchFamily="50" charset="-128"/>
                <a:ea typeface="HGSｺﾞｼｯｸE" pitchFamily="50" charset="-128"/>
              </a:endParaRPr>
            </a:p>
          </p:txBody>
        </p:sp>
        <p:sp>
          <p:nvSpPr>
            <p:cNvPr id="14" name="テキスト ボックス 13"/>
            <p:cNvSpPr txBox="1"/>
            <p:nvPr/>
          </p:nvSpPr>
          <p:spPr>
            <a:xfrm>
              <a:off x="7220049" y="3947077"/>
              <a:ext cx="323165" cy="553998"/>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松ヶ崎橋</a:t>
              </a:r>
              <a:endParaRPr kumimoji="1" lang="ja-JP" altLang="en-US" sz="900" dirty="0">
                <a:latin typeface="HGSｺﾞｼｯｸE" pitchFamily="50" charset="-128"/>
                <a:ea typeface="HGSｺﾞｼｯｸE" pitchFamily="50" charset="-128"/>
              </a:endParaRPr>
            </a:p>
          </p:txBody>
        </p:sp>
        <p:sp>
          <p:nvSpPr>
            <p:cNvPr id="15" name="テキスト ボックス 14"/>
            <p:cNvSpPr txBox="1"/>
            <p:nvPr/>
          </p:nvSpPr>
          <p:spPr>
            <a:xfrm>
              <a:off x="7559213" y="3806922"/>
              <a:ext cx="323165" cy="438582"/>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木崎橋</a:t>
              </a:r>
              <a:endParaRPr kumimoji="1" lang="ja-JP" altLang="en-US" sz="900" dirty="0">
                <a:latin typeface="HGSｺﾞｼｯｸE" pitchFamily="50" charset="-128"/>
                <a:ea typeface="HGSｺﾞｼｯｸE" pitchFamily="50" charset="-128"/>
              </a:endParaRPr>
            </a:p>
          </p:txBody>
        </p:sp>
        <p:sp>
          <p:nvSpPr>
            <p:cNvPr id="16" name="テキスト ボックス 15"/>
            <p:cNvSpPr txBox="1"/>
            <p:nvPr/>
          </p:nvSpPr>
          <p:spPr>
            <a:xfrm>
              <a:off x="7848113" y="4088876"/>
              <a:ext cx="323165" cy="438582"/>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呼塚橋</a:t>
              </a:r>
              <a:endParaRPr kumimoji="1" lang="ja-JP" altLang="en-US" sz="900" dirty="0">
                <a:solidFill>
                  <a:srgbClr val="FF0000"/>
                </a:solidFill>
                <a:latin typeface="HGSｺﾞｼｯｸE" pitchFamily="50" charset="-128"/>
                <a:ea typeface="HGSｺﾞｼｯｸE" pitchFamily="50" charset="-128"/>
              </a:endParaRPr>
            </a:p>
          </p:txBody>
        </p:sp>
        <p:sp>
          <p:nvSpPr>
            <p:cNvPr id="17" name="テキスト ボックス 16"/>
            <p:cNvSpPr txBox="1"/>
            <p:nvPr/>
          </p:nvSpPr>
          <p:spPr>
            <a:xfrm rot="960000">
              <a:off x="7978730" y="4308874"/>
              <a:ext cx="323165" cy="438582"/>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北柏橋</a:t>
              </a:r>
              <a:endParaRPr kumimoji="1" lang="ja-JP" altLang="en-US" sz="900" dirty="0">
                <a:solidFill>
                  <a:srgbClr val="FF0000"/>
                </a:solidFill>
                <a:latin typeface="HGSｺﾞｼｯｸE" pitchFamily="50" charset="-128"/>
                <a:ea typeface="HGSｺﾞｼｯｸE" pitchFamily="50" charset="-128"/>
              </a:endParaRPr>
            </a:p>
          </p:txBody>
        </p:sp>
        <p:sp>
          <p:nvSpPr>
            <p:cNvPr id="18" name="テキスト ボックス 17"/>
            <p:cNvSpPr txBox="1"/>
            <p:nvPr/>
          </p:nvSpPr>
          <p:spPr>
            <a:xfrm rot="1620000">
              <a:off x="8115966" y="4741999"/>
              <a:ext cx="323165" cy="784830"/>
            </a:xfrm>
            <a:prstGeom prst="rect">
              <a:avLst/>
            </a:prstGeom>
            <a:noFill/>
          </p:spPr>
          <p:txBody>
            <a:bodyPr vert="eaVert" wrap="none" rtlCol="0">
              <a:spAutoFit/>
            </a:bodyPr>
            <a:lstStyle/>
            <a:p>
              <a:r>
                <a:rPr kumimoji="1" lang="ja-JP" altLang="en-US" sz="900" dirty="0" smtClean="0">
                  <a:latin typeface="HGSｺﾞｼｯｸE" pitchFamily="50" charset="-128"/>
                  <a:ea typeface="HGSｺﾞｼｯｸE" pitchFamily="50" charset="-128"/>
                </a:rPr>
                <a:t>ふるさと大橋</a:t>
              </a:r>
              <a:endParaRPr kumimoji="1" lang="ja-JP" altLang="en-US" sz="900" dirty="0">
                <a:latin typeface="HGSｺﾞｼｯｸE" pitchFamily="50" charset="-128"/>
                <a:ea typeface="HGSｺﾞｼｯｸE" pitchFamily="50" charset="-128"/>
              </a:endParaRPr>
            </a:p>
          </p:txBody>
        </p:sp>
        <p:sp>
          <p:nvSpPr>
            <p:cNvPr id="19" name="テキスト ボックス 18"/>
            <p:cNvSpPr txBox="1"/>
            <p:nvPr/>
          </p:nvSpPr>
          <p:spPr>
            <a:xfrm>
              <a:off x="8667963" y="4724321"/>
              <a:ext cx="569387" cy="246221"/>
            </a:xfrm>
            <a:prstGeom prst="rect">
              <a:avLst/>
            </a:prstGeom>
            <a:noFill/>
          </p:spPr>
          <p:txBody>
            <a:bodyPr wrap="none" rtlCol="0">
              <a:spAutoFit/>
            </a:bodyPr>
            <a:lstStyle/>
            <a:p>
              <a:r>
                <a:rPr kumimoji="1" lang="ja-JP" altLang="en-US" sz="1000" dirty="0" smtClean="0">
                  <a:latin typeface="HGSｺﾞｼｯｸE" pitchFamily="50" charset="-128"/>
                  <a:ea typeface="HGSｺﾞｼｯｸE" pitchFamily="50" charset="-128"/>
                </a:rPr>
                <a:t>手賀沼</a:t>
              </a:r>
              <a:endParaRPr kumimoji="1" lang="ja-JP" altLang="en-US" sz="1000" dirty="0">
                <a:latin typeface="HGSｺﾞｼｯｸE" pitchFamily="50" charset="-128"/>
                <a:ea typeface="HGSｺﾞｼｯｸE" pitchFamily="50" charset="-128"/>
              </a:endParaRPr>
            </a:p>
          </p:txBody>
        </p:sp>
        <p:sp>
          <p:nvSpPr>
            <p:cNvPr id="20" name="テキスト ボックス 19"/>
            <p:cNvSpPr txBox="1"/>
            <p:nvPr/>
          </p:nvSpPr>
          <p:spPr>
            <a:xfrm>
              <a:off x="7596075" y="3518430"/>
              <a:ext cx="530915" cy="230832"/>
            </a:xfrm>
            <a:prstGeom prst="rect">
              <a:avLst/>
            </a:prstGeom>
            <a:noFill/>
          </p:spPr>
          <p:txBody>
            <a:bodyPr wrap="none" rtlCol="0">
              <a:spAutoFit/>
            </a:bodyPr>
            <a:lstStyle/>
            <a:p>
              <a:r>
                <a:rPr kumimoji="1" lang="ja-JP" altLang="en-US" sz="900" dirty="0" smtClean="0">
                  <a:solidFill>
                    <a:srgbClr val="7030A0"/>
                  </a:solidFill>
                  <a:latin typeface="HGSｺﾞｼｯｸE" pitchFamily="50" charset="-128"/>
                  <a:ea typeface="HGSｺﾞｼｯｸE" pitchFamily="50" charset="-128"/>
                </a:rPr>
                <a:t>地金掘</a:t>
              </a:r>
              <a:endParaRPr kumimoji="1" lang="ja-JP" altLang="en-US" sz="900" dirty="0">
                <a:solidFill>
                  <a:srgbClr val="7030A0"/>
                </a:solidFill>
                <a:latin typeface="HGSｺﾞｼｯｸE" pitchFamily="50" charset="-128"/>
                <a:ea typeface="HGSｺﾞｼｯｸE" pitchFamily="50" charset="-128"/>
              </a:endParaRPr>
            </a:p>
          </p:txBody>
        </p:sp>
        <p:cxnSp>
          <p:nvCxnSpPr>
            <p:cNvPr id="21" name="直線矢印コネクタ 20"/>
            <p:cNvCxnSpPr/>
            <p:nvPr/>
          </p:nvCxnSpPr>
          <p:spPr>
            <a:xfrm>
              <a:off x="4602793" y="3949677"/>
              <a:ext cx="0" cy="44129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079072" y="3716245"/>
              <a:ext cx="1223412" cy="230832"/>
            </a:xfrm>
            <a:prstGeom prst="rect">
              <a:avLst/>
            </a:prstGeom>
            <a:noFill/>
          </p:spPr>
          <p:txBody>
            <a:bodyPr wrap="none" rtlCol="0">
              <a:spAutoFit/>
            </a:bodyPr>
            <a:lstStyle/>
            <a:p>
              <a:r>
                <a:rPr kumimoji="1" lang="ja-JP" altLang="en-US" sz="900" dirty="0" smtClean="0">
                  <a:solidFill>
                    <a:srgbClr val="00B050"/>
                  </a:solidFill>
                  <a:latin typeface="HGSｺﾞｼｯｸE" pitchFamily="50" charset="-128"/>
                  <a:ea typeface="HGSｺﾞｼｯｸE" pitchFamily="50" charset="-128"/>
                </a:rPr>
                <a:t>北千葉導水注入地点</a:t>
              </a:r>
              <a:endParaRPr kumimoji="1" lang="ja-JP" altLang="en-US" sz="900" dirty="0">
                <a:solidFill>
                  <a:srgbClr val="00B050"/>
                </a:solidFill>
                <a:latin typeface="HGSｺﾞｼｯｸE" pitchFamily="50" charset="-128"/>
                <a:ea typeface="HGSｺﾞｼｯｸE" pitchFamily="50" charset="-128"/>
              </a:endParaRPr>
            </a:p>
          </p:txBody>
        </p:sp>
        <p:sp>
          <p:nvSpPr>
            <p:cNvPr id="23" name="テキスト ボックス 22"/>
            <p:cNvSpPr txBox="1"/>
            <p:nvPr/>
          </p:nvSpPr>
          <p:spPr>
            <a:xfrm>
              <a:off x="3926189" y="3791917"/>
              <a:ext cx="323165" cy="1477328"/>
            </a:xfrm>
            <a:prstGeom prst="rect">
              <a:avLst/>
            </a:prstGeom>
            <a:noFill/>
          </p:spPr>
          <p:txBody>
            <a:bodyPr vert="eaVert" wrap="none" rtlCol="0">
              <a:spAutoFit/>
            </a:bodyPr>
            <a:lstStyle/>
            <a:p>
              <a:r>
                <a:rPr kumimoji="1" lang="ja-JP" altLang="en-US" sz="900" dirty="0" smtClean="0">
                  <a:solidFill>
                    <a:srgbClr val="FF0000"/>
                  </a:solidFill>
                  <a:latin typeface="HGSｺﾞｼｯｸE" pitchFamily="50" charset="-128"/>
                  <a:ea typeface="HGSｺﾞｼｯｸE" pitchFamily="50" charset="-128"/>
                </a:rPr>
                <a:t>つくばエクスプレス高架下</a:t>
              </a:r>
              <a:endParaRPr kumimoji="1" lang="ja-JP" altLang="en-US" sz="900" dirty="0">
                <a:solidFill>
                  <a:srgbClr val="FF0000"/>
                </a:solidFill>
                <a:latin typeface="HGSｺﾞｼｯｸE" pitchFamily="50" charset="-128"/>
                <a:ea typeface="HGSｺﾞｼｯｸE" pitchFamily="50" charset="-128"/>
              </a:endParaRPr>
            </a:p>
          </p:txBody>
        </p:sp>
        <p:sp>
          <p:nvSpPr>
            <p:cNvPr id="24" name="フリーフォーム 23"/>
            <p:cNvSpPr/>
            <p:nvPr/>
          </p:nvSpPr>
          <p:spPr>
            <a:xfrm>
              <a:off x="7861533" y="3698080"/>
              <a:ext cx="219653" cy="315677"/>
            </a:xfrm>
            <a:custGeom>
              <a:avLst/>
              <a:gdLst>
                <a:gd name="connsiteX0" fmla="*/ 0 w 323889"/>
                <a:gd name="connsiteY0" fmla="*/ 456656 h 456656"/>
                <a:gd name="connsiteX1" fmla="*/ 54591 w 323889"/>
                <a:gd name="connsiteY1" fmla="*/ 265587 h 456656"/>
                <a:gd name="connsiteX2" fmla="*/ 300251 w 323889"/>
                <a:gd name="connsiteY2" fmla="*/ 33575 h 456656"/>
                <a:gd name="connsiteX3" fmla="*/ 300251 w 323889"/>
                <a:gd name="connsiteY3" fmla="*/ 6279 h 456656"/>
              </a:gdLst>
              <a:ahLst/>
              <a:cxnLst>
                <a:cxn ang="0">
                  <a:pos x="connsiteX0" y="connsiteY0"/>
                </a:cxn>
                <a:cxn ang="0">
                  <a:pos x="connsiteX1" y="connsiteY1"/>
                </a:cxn>
                <a:cxn ang="0">
                  <a:pos x="connsiteX2" y="connsiteY2"/>
                </a:cxn>
                <a:cxn ang="0">
                  <a:pos x="connsiteX3" y="connsiteY3"/>
                </a:cxn>
              </a:cxnLst>
              <a:rect l="l" t="t" r="r" b="b"/>
              <a:pathLst>
                <a:path w="323889" h="456656">
                  <a:moveTo>
                    <a:pt x="0" y="456656"/>
                  </a:moveTo>
                  <a:cubicBezTo>
                    <a:pt x="2274" y="396378"/>
                    <a:pt x="4549" y="336101"/>
                    <a:pt x="54591" y="265587"/>
                  </a:cubicBezTo>
                  <a:cubicBezTo>
                    <a:pt x="104633" y="195073"/>
                    <a:pt x="259308" y="76793"/>
                    <a:pt x="300251" y="33575"/>
                  </a:cubicBezTo>
                  <a:cubicBezTo>
                    <a:pt x="341194" y="-9643"/>
                    <a:pt x="320722" y="-1682"/>
                    <a:pt x="300251" y="6279"/>
                  </a:cubicBezTo>
                </a:path>
              </a:pathLst>
            </a:cu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8132430" y="4100913"/>
              <a:ext cx="108856" cy="98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１</a:t>
              </a:r>
              <a:endParaRPr kumimoji="1" lang="ja-JP" altLang="en-US" sz="900" b="1" dirty="0"/>
            </a:p>
          </p:txBody>
        </p:sp>
        <p:sp>
          <p:nvSpPr>
            <p:cNvPr id="30" name="円/楕円 29"/>
            <p:cNvSpPr/>
            <p:nvPr/>
          </p:nvSpPr>
          <p:spPr>
            <a:xfrm>
              <a:off x="7962407" y="3889750"/>
              <a:ext cx="122657" cy="11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２</a:t>
              </a:r>
              <a:endParaRPr kumimoji="1" lang="ja-JP" altLang="en-US" sz="900" b="1" dirty="0"/>
            </a:p>
          </p:txBody>
        </p:sp>
        <p:sp>
          <p:nvSpPr>
            <p:cNvPr id="31" name="円/楕円 30"/>
            <p:cNvSpPr/>
            <p:nvPr/>
          </p:nvSpPr>
          <p:spPr>
            <a:xfrm>
              <a:off x="6857952" y="4206998"/>
              <a:ext cx="123754" cy="1074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３</a:t>
              </a:r>
              <a:endParaRPr kumimoji="1" lang="ja-JP" altLang="en-US" sz="900" b="1" dirty="0"/>
            </a:p>
          </p:txBody>
        </p:sp>
        <p:sp>
          <p:nvSpPr>
            <p:cNvPr id="32" name="円/楕円 31"/>
            <p:cNvSpPr/>
            <p:nvPr/>
          </p:nvSpPr>
          <p:spPr>
            <a:xfrm>
              <a:off x="5413329" y="4075249"/>
              <a:ext cx="123768" cy="129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４</a:t>
              </a:r>
              <a:endParaRPr kumimoji="1" lang="ja-JP" altLang="en-US" sz="900" b="1" dirty="0"/>
            </a:p>
          </p:txBody>
        </p:sp>
        <p:sp>
          <p:nvSpPr>
            <p:cNvPr id="33" name="円/楕円 32"/>
            <p:cNvSpPr/>
            <p:nvPr/>
          </p:nvSpPr>
          <p:spPr>
            <a:xfrm>
              <a:off x="4459062" y="4205146"/>
              <a:ext cx="101670" cy="12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５</a:t>
              </a:r>
              <a:endParaRPr kumimoji="1" lang="ja-JP" altLang="en-US" sz="900" b="1" dirty="0"/>
            </a:p>
          </p:txBody>
        </p:sp>
        <p:sp>
          <p:nvSpPr>
            <p:cNvPr id="34" name="円/楕円 33"/>
            <p:cNvSpPr/>
            <p:nvPr/>
          </p:nvSpPr>
          <p:spPr>
            <a:xfrm>
              <a:off x="4022950" y="3645663"/>
              <a:ext cx="126277" cy="120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t>６</a:t>
              </a:r>
              <a:endParaRPr kumimoji="1" lang="ja-JP" altLang="en-US" sz="900" b="1" dirty="0"/>
            </a:p>
          </p:txBody>
        </p:sp>
      </p:grpSp>
      <p:sp>
        <p:nvSpPr>
          <p:cNvPr id="28" name="線吹き出し 1 (枠付き) 27"/>
          <p:cNvSpPr/>
          <p:nvPr/>
        </p:nvSpPr>
        <p:spPr>
          <a:xfrm>
            <a:off x="2774494" y="1175144"/>
            <a:ext cx="2232248" cy="661564"/>
          </a:xfrm>
          <a:prstGeom prst="borderCallout1">
            <a:avLst>
              <a:gd name="adj1" fmla="val 34344"/>
              <a:gd name="adj2" fmla="val 91"/>
              <a:gd name="adj3" fmla="val 357787"/>
              <a:gd name="adj4" fmla="val -49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千葉県東葛地域</a:t>
            </a:r>
            <a:endParaRPr kumimoji="1" lang="ja-JP" altLang="en-US" sz="2000" dirty="0"/>
          </a:p>
        </p:txBody>
      </p:sp>
      <p:sp>
        <p:nvSpPr>
          <p:cNvPr id="35" name="テキスト ボックス 34"/>
          <p:cNvSpPr txBox="1"/>
          <p:nvPr/>
        </p:nvSpPr>
        <p:spPr>
          <a:xfrm>
            <a:off x="71074" y="5205122"/>
            <a:ext cx="9085203" cy="1015663"/>
          </a:xfrm>
          <a:prstGeom prst="rect">
            <a:avLst/>
          </a:prstGeom>
          <a:noFill/>
        </p:spPr>
        <p:txBody>
          <a:bodyPr wrap="square" rtlCol="0">
            <a:spAutoFit/>
          </a:bodyPr>
          <a:lstStyle/>
          <a:p>
            <a:r>
              <a:rPr lang="ja-JP" altLang="en-US" sz="2000" dirty="0" smtClean="0"/>
              <a:t>福島第１原発事故で放射性物質の汚染が観測され千葉県東葛地域の河川から手賀沼へ流入する大堀川について定点観測および流域調査を行った。市街地での移流・拡散を調べる。</a:t>
            </a:r>
          </a:p>
        </p:txBody>
      </p:sp>
      <p:pic>
        <p:nvPicPr>
          <p:cNvPr id="37" name="図 36"/>
          <p:cNvPicPr>
            <a:picLocks noChangeAspect="1"/>
          </p:cNvPicPr>
          <p:nvPr/>
        </p:nvPicPr>
        <p:blipFill>
          <a:blip r:embed="rId4"/>
          <a:stretch>
            <a:fillRect/>
          </a:stretch>
        </p:blipFill>
        <p:spPr>
          <a:xfrm>
            <a:off x="1592015" y="6487733"/>
            <a:ext cx="5937751" cy="283333"/>
          </a:xfrm>
          <a:prstGeom prst="rect">
            <a:avLst/>
          </a:prstGeom>
        </p:spPr>
      </p:pic>
    </p:spTree>
    <p:extLst>
      <p:ext uri="{BB962C8B-B14F-4D97-AF65-F5344CB8AC3E}">
        <p14:creationId xmlns:p14="http://schemas.microsoft.com/office/powerpoint/2010/main" val="3119189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1786</TotalTime>
  <Words>1795</Words>
  <Application>Microsoft Office PowerPoint</Application>
  <PresentationFormat>画面に合わせる (4:3)</PresentationFormat>
  <Paragraphs>299</Paragraphs>
  <Slides>25</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Arial Unicode MS</vt:lpstr>
      <vt:lpstr>HGSｺﾞｼｯｸE</vt:lpstr>
      <vt:lpstr>ＭＳ Ｐゴシック</vt:lpstr>
      <vt:lpstr>ＭＳ Ｐ明朝</vt:lpstr>
      <vt:lpstr>ＭＳ 明朝</vt:lpstr>
      <vt:lpstr>Arial</vt:lpstr>
      <vt:lpstr>Calibri</vt:lpstr>
      <vt:lpstr>Calibri Light</vt:lpstr>
      <vt:lpstr>Symbol</vt:lpstr>
      <vt:lpstr>Times</vt:lpstr>
      <vt:lpstr>Times New Roman</vt:lpstr>
      <vt:lpstr>Office テーマ</vt:lpstr>
      <vt:lpstr>ヨウ素131とヨウ素129の関係 河川中のヨウ素129と放射性セシウムの挙動 Iodine-131 and Iodine-129 Behavior of Iodine-129 and Radioactive Cesium in River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放射性核種137Csと１２９Iを環境トレーサとする</vt:lpstr>
      <vt:lpstr>PowerPoint プレゼンテーション</vt:lpstr>
      <vt:lpstr>PowerPoint プレゼンテーション</vt:lpstr>
      <vt:lpstr>放射性核種137Csと１２９Iを環境トレーサとする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放射性核種137Csと１２９Iを環境トレーサとする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今年度の計画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末木啓介</dc:creator>
  <cp:lastModifiedBy>末木啓介</cp:lastModifiedBy>
  <cp:revision>104</cp:revision>
  <dcterms:created xsi:type="dcterms:W3CDTF">2014-03-08T08:03:46Z</dcterms:created>
  <dcterms:modified xsi:type="dcterms:W3CDTF">2014-04-02T08:19:27Z</dcterms:modified>
</cp:coreProperties>
</file>