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7" r:id="rId3"/>
    <p:sldId id="275" r:id="rId4"/>
    <p:sldId id="269" r:id="rId5"/>
    <p:sldId id="265" r:id="rId6"/>
    <p:sldId id="268" r:id="rId7"/>
    <p:sldId id="288" r:id="rId8"/>
    <p:sldId id="270" r:id="rId9"/>
    <p:sldId id="266" r:id="rId10"/>
    <p:sldId id="274" r:id="rId11"/>
    <p:sldId id="276" r:id="rId12"/>
    <p:sldId id="278" r:id="rId13"/>
    <p:sldId id="277" r:id="rId14"/>
    <p:sldId id="279" r:id="rId15"/>
    <p:sldId id="280" r:id="rId16"/>
    <p:sldId id="281" r:id="rId17"/>
    <p:sldId id="282" r:id="rId18"/>
    <p:sldId id="283" r:id="rId19"/>
    <p:sldId id="284" r:id="rId20"/>
    <p:sldId id="285" r:id="rId21"/>
    <p:sldId id="272" r:id="rId2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315"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E8FCBEE0-285C-449D-A073-65DC42BFA63F}" type="datetimeFigureOut">
              <a:rPr kumimoji="1" lang="ja-JP" altLang="en-US" smtClean="0"/>
              <a:t>2013/5/10</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4C79270C-166C-4D6B-A18C-057DF12F15B6}" type="slidenum">
              <a:rPr kumimoji="1" lang="ja-JP" altLang="en-US" smtClean="0"/>
              <a:t>‹#›</a:t>
            </a:fld>
            <a:endParaRPr kumimoji="1" lang="ja-JP" altLang="en-US"/>
          </a:p>
        </p:txBody>
      </p:sp>
    </p:spTree>
    <p:extLst>
      <p:ext uri="{BB962C8B-B14F-4D97-AF65-F5344CB8AC3E}">
        <p14:creationId xmlns:p14="http://schemas.microsoft.com/office/powerpoint/2010/main" val="41681136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169E9AA-B326-4A01-BE81-42F8E6A092B4}" type="slidenum">
              <a:rPr lang="ja-JP" altLang="en-US" smtClean="0">
                <a:solidFill>
                  <a:prstClr val="black"/>
                </a:solidFill>
              </a:rPr>
              <a:pPr/>
              <a:t>3</a:t>
            </a:fld>
            <a:endParaRPr lang="ja-JP"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17529C-517D-408E-B2D7-D6F18D68239A}" type="slidenum">
              <a:rPr lang="en-US" altLang="ja-JP">
                <a:solidFill>
                  <a:prstClr val="black"/>
                </a:solidFill>
              </a:rPr>
              <a:pPr/>
              <a:t>19</a:t>
            </a:fld>
            <a:endParaRPr lang="en-US" altLang="ja-JP">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FDA73A-667C-4E40-BFD6-12B8C7C085CD}" type="slidenum">
              <a:rPr lang="en-US" altLang="ja-JP">
                <a:solidFill>
                  <a:prstClr val="black"/>
                </a:solidFill>
              </a:rPr>
              <a:pPr/>
              <a:t>20</a:t>
            </a:fld>
            <a:endParaRPr lang="en-US" altLang="ja-JP">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A6E9189-9C10-492E-BD4F-55089D39EA8E}" type="datetimeFigureOut">
              <a:rPr kumimoji="1" lang="ja-JP" altLang="en-US" smtClean="0"/>
              <a:t>2013/5/10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593E17D-32EE-49E5-8461-CAC03A1BCAB7}" type="slidenum">
              <a:rPr kumimoji="1" lang="ja-JP" altLang="en-US" smtClean="0"/>
              <a:t>‹#›</a:t>
            </a:fld>
            <a:endParaRPr kumimoji="1" lang="ja-JP" altLang="en-US"/>
          </a:p>
        </p:txBody>
      </p:sp>
    </p:spTree>
    <p:extLst>
      <p:ext uri="{BB962C8B-B14F-4D97-AF65-F5344CB8AC3E}">
        <p14:creationId xmlns:p14="http://schemas.microsoft.com/office/powerpoint/2010/main" val="3406981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A6E9189-9C10-492E-BD4F-55089D39EA8E}" type="datetimeFigureOut">
              <a:rPr kumimoji="1" lang="ja-JP" altLang="en-US" smtClean="0"/>
              <a:t>2013/5/10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593E17D-32EE-49E5-8461-CAC03A1BCAB7}" type="slidenum">
              <a:rPr kumimoji="1" lang="ja-JP" altLang="en-US" smtClean="0"/>
              <a:t>‹#›</a:t>
            </a:fld>
            <a:endParaRPr kumimoji="1" lang="ja-JP" altLang="en-US"/>
          </a:p>
        </p:txBody>
      </p:sp>
    </p:spTree>
    <p:extLst>
      <p:ext uri="{BB962C8B-B14F-4D97-AF65-F5344CB8AC3E}">
        <p14:creationId xmlns:p14="http://schemas.microsoft.com/office/powerpoint/2010/main" val="453808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A6E9189-9C10-492E-BD4F-55089D39EA8E}" type="datetimeFigureOut">
              <a:rPr kumimoji="1" lang="ja-JP" altLang="en-US" smtClean="0"/>
              <a:t>2013/5/10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593E17D-32EE-49E5-8461-CAC03A1BCAB7}" type="slidenum">
              <a:rPr kumimoji="1" lang="ja-JP" altLang="en-US" smtClean="0"/>
              <a:t>‹#›</a:t>
            </a:fld>
            <a:endParaRPr kumimoji="1" lang="ja-JP" altLang="en-US"/>
          </a:p>
        </p:txBody>
      </p:sp>
    </p:spTree>
    <p:extLst>
      <p:ext uri="{BB962C8B-B14F-4D97-AF65-F5344CB8AC3E}">
        <p14:creationId xmlns:p14="http://schemas.microsoft.com/office/powerpoint/2010/main" val="2288618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A6E9189-9C10-492E-BD4F-55089D39EA8E}" type="datetimeFigureOut">
              <a:rPr kumimoji="1" lang="ja-JP" altLang="en-US" smtClean="0"/>
              <a:t>2013/5/10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593E17D-32EE-49E5-8461-CAC03A1BCAB7}" type="slidenum">
              <a:rPr kumimoji="1" lang="ja-JP" altLang="en-US" smtClean="0"/>
              <a:t>‹#›</a:t>
            </a:fld>
            <a:endParaRPr kumimoji="1" lang="ja-JP" altLang="en-US"/>
          </a:p>
        </p:txBody>
      </p:sp>
    </p:spTree>
    <p:extLst>
      <p:ext uri="{BB962C8B-B14F-4D97-AF65-F5344CB8AC3E}">
        <p14:creationId xmlns:p14="http://schemas.microsoft.com/office/powerpoint/2010/main" val="238629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A6E9189-9C10-492E-BD4F-55089D39EA8E}" type="datetimeFigureOut">
              <a:rPr kumimoji="1" lang="ja-JP" altLang="en-US" smtClean="0"/>
              <a:t>2013/5/10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593E17D-32EE-49E5-8461-CAC03A1BCAB7}" type="slidenum">
              <a:rPr kumimoji="1" lang="ja-JP" altLang="en-US" smtClean="0"/>
              <a:t>‹#›</a:t>
            </a:fld>
            <a:endParaRPr kumimoji="1" lang="ja-JP" altLang="en-US"/>
          </a:p>
        </p:txBody>
      </p:sp>
    </p:spTree>
    <p:extLst>
      <p:ext uri="{BB962C8B-B14F-4D97-AF65-F5344CB8AC3E}">
        <p14:creationId xmlns:p14="http://schemas.microsoft.com/office/powerpoint/2010/main" val="1650687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A6E9189-9C10-492E-BD4F-55089D39EA8E}" type="datetimeFigureOut">
              <a:rPr kumimoji="1" lang="ja-JP" altLang="en-US" smtClean="0"/>
              <a:t>2013/5/10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593E17D-32EE-49E5-8461-CAC03A1BCAB7}" type="slidenum">
              <a:rPr kumimoji="1" lang="ja-JP" altLang="en-US" smtClean="0"/>
              <a:t>‹#›</a:t>
            </a:fld>
            <a:endParaRPr kumimoji="1" lang="ja-JP" altLang="en-US"/>
          </a:p>
        </p:txBody>
      </p:sp>
    </p:spTree>
    <p:extLst>
      <p:ext uri="{BB962C8B-B14F-4D97-AF65-F5344CB8AC3E}">
        <p14:creationId xmlns:p14="http://schemas.microsoft.com/office/powerpoint/2010/main" val="1501408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A6E9189-9C10-492E-BD4F-55089D39EA8E}" type="datetimeFigureOut">
              <a:rPr kumimoji="1" lang="ja-JP" altLang="en-US" smtClean="0"/>
              <a:t>2013/5/10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593E17D-32EE-49E5-8461-CAC03A1BCAB7}" type="slidenum">
              <a:rPr kumimoji="1" lang="ja-JP" altLang="en-US" smtClean="0"/>
              <a:t>‹#›</a:t>
            </a:fld>
            <a:endParaRPr kumimoji="1" lang="ja-JP" altLang="en-US"/>
          </a:p>
        </p:txBody>
      </p:sp>
    </p:spTree>
    <p:extLst>
      <p:ext uri="{BB962C8B-B14F-4D97-AF65-F5344CB8AC3E}">
        <p14:creationId xmlns:p14="http://schemas.microsoft.com/office/powerpoint/2010/main" val="473593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A6E9189-9C10-492E-BD4F-55089D39EA8E}" type="datetimeFigureOut">
              <a:rPr kumimoji="1" lang="ja-JP" altLang="en-US" smtClean="0"/>
              <a:t>2013/5/10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593E17D-32EE-49E5-8461-CAC03A1BCAB7}" type="slidenum">
              <a:rPr kumimoji="1" lang="ja-JP" altLang="en-US" smtClean="0"/>
              <a:t>‹#›</a:t>
            </a:fld>
            <a:endParaRPr kumimoji="1" lang="ja-JP" altLang="en-US"/>
          </a:p>
        </p:txBody>
      </p:sp>
    </p:spTree>
    <p:extLst>
      <p:ext uri="{BB962C8B-B14F-4D97-AF65-F5344CB8AC3E}">
        <p14:creationId xmlns:p14="http://schemas.microsoft.com/office/powerpoint/2010/main" val="2874640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A6E9189-9C10-492E-BD4F-55089D39EA8E}" type="datetimeFigureOut">
              <a:rPr kumimoji="1" lang="ja-JP" altLang="en-US" smtClean="0"/>
              <a:t>2013/5/10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593E17D-32EE-49E5-8461-CAC03A1BCAB7}" type="slidenum">
              <a:rPr kumimoji="1" lang="ja-JP" altLang="en-US" smtClean="0"/>
              <a:t>‹#›</a:t>
            </a:fld>
            <a:endParaRPr kumimoji="1" lang="ja-JP" altLang="en-US"/>
          </a:p>
        </p:txBody>
      </p:sp>
    </p:spTree>
    <p:extLst>
      <p:ext uri="{BB962C8B-B14F-4D97-AF65-F5344CB8AC3E}">
        <p14:creationId xmlns:p14="http://schemas.microsoft.com/office/powerpoint/2010/main" val="308695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A6E9189-9C10-492E-BD4F-55089D39EA8E}" type="datetimeFigureOut">
              <a:rPr kumimoji="1" lang="ja-JP" altLang="en-US" smtClean="0"/>
              <a:t>2013/5/10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593E17D-32EE-49E5-8461-CAC03A1BCAB7}" type="slidenum">
              <a:rPr kumimoji="1" lang="ja-JP" altLang="en-US" smtClean="0"/>
              <a:t>‹#›</a:t>
            </a:fld>
            <a:endParaRPr kumimoji="1" lang="ja-JP" altLang="en-US"/>
          </a:p>
        </p:txBody>
      </p:sp>
    </p:spTree>
    <p:extLst>
      <p:ext uri="{BB962C8B-B14F-4D97-AF65-F5344CB8AC3E}">
        <p14:creationId xmlns:p14="http://schemas.microsoft.com/office/powerpoint/2010/main" val="47187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A6E9189-9C10-492E-BD4F-55089D39EA8E}" type="datetimeFigureOut">
              <a:rPr kumimoji="1" lang="ja-JP" altLang="en-US" smtClean="0"/>
              <a:t>2013/5/10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593E17D-32EE-49E5-8461-CAC03A1BCAB7}" type="slidenum">
              <a:rPr kumimoji="1" lang="ja-JP" altLang="en-US" smtClean="0"/>
              <a:t>‹#›</a:t>
            </a:fld>
            <a:endParaRPr kumimoji="1" lang="ja-JP" altLang="en-US"/>
          </a:p>
        </p:txBody>
      </p:sp>
    </p:spTree>
    <p:extLst>
      <p:ext uri="{BB962C8B-B14F-4D97-AF65-F5344CB8AC3E}">
        <p14:creationId xmlns:p14="http://schemas.microsoft.com/office/powerpoint/2010/main" val="237811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E9189-9C10-492E-BD4F-55089D39EA8E}" type="datetimeFigureOut">
              <a:rPr kumimoji="1" lang="ja-JP" altLang="en-US" smtClean="0"/>
              <a:t>2013/5/10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3E17D-32EE-49E5-8461-CAC03A1BCAB7}" type="slidenum">
              <a:rPr kumimoji="1" lang="ja-JP" altLang="en-US" smtClean="0"/>
              <a:t>‹#›</a:t>
            </a:fld>
            <a:endParaRPr kumimoji="1" lang="ja-JP" altLang="en-US"/>
          </a:p>
        </p:txBody>
      </p:sp>
    </p:spTree>
    <p:extLst>
      <p:ext uri="{BB962C8B-B14F-4D97-AF65-F5344CB8AC3E}">
        <p14:creationId xmlns:p14="http://schemas.microsoft.com/office/powerpoint/2010/main" val="626550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image" Target="../media/image1.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真瀬試験水田における</a:t>
            </a:r>
            <a:r>
              <a:rPr lang="en-US" altLang="ja-JP" dirty="0" smtClean="0"/>
              <a:t/>
            </a:r>
            <a:br>
              <a:rPr lang="en-US" altLang="ja-JP" dirty="0" smtClean="0"/>
            </a:br>
            <a:r>
              <a:rPr lang="ja-JP" altLang="en-US" dirty="0" smtClean="0"/>
              <a:t>水蒸気同位体比観測計画</a:t>
            </a:r>
            <a:endParaRPr kumimoji="1" lang="ja-JP" altLang="en-US" dirty="0"/>
          </a:p>
        </p:txBody>
      </p:sp>
      <p:sp>
        <p:nvSpPr>
          <p:cNvPr id="3" name="サブタイトル 2"/>
          <p:cNvSpPr>
            <a:spLocks noGrp="1"/>
          </p:cNvSpPr>
          <p:nvPr>
            <p:ph type="subTitle" idx="1"/>
          </p:nvPr>
        </p:nvSpPr>
        <p:spPr/>
        <p:txBody>
          <a:bodyPr/>
          <a:lstStyle/>
          <a:p>
            <a:r>
              <a:rPr kumimoji="1" lang="en-US" altLang="ja-JP" dirty="0" smtClean="0"/>
              <a:t>2013/5/10</a:t>
            </a:r>
          </a:p>
        </p:txBody>
      </p:sp>
    </p:spTree>
    <p:extLst>
      <p:ext uri="{BB962C8B-B14F-4D97-AF65-F5344CB8AC3E}">
        <p14:creationId xmlns:p14="http://schemas.microsoft.com/office/powerpoint/2010/main" val="3088904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73" y="741336"/>
            <a:ext cx="7634145" cy="4059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452" y="2967990"/>
            <a:ext cx="2784348" cy="3813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OFZ] FZシリーズ・屋外用タイプ 写真"/>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1545" y="4800600"/>
            <a:ext cx="1752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p:cNvSpPr>
            <a:spLocks noGrp="1"/>
          </p:cNvSpPr>
          <p:nvPr>
            <p:ph type="title"/>
          </p:nvPr>
        </p:nvSpPr>
        <p:spPr/>
        <p:txBody>
          <a:bodyPr>
            <a:normAutofit fontScale="90000"/>
          </a:bodyPr>
          <a:lstStyle/>
          <a:p>
            <a:r>
              <a:rPr lang="ja-JP" altLang="en-US" dirty="0"/>
              <a:t>空調つき格納容器図面</a:t>
            </a:r>
            <a:br>
              <a:rPr lang="ja-JP" altLang="en-US" dirty="0"/>
            </a:br>
            <a:endParaRPr kumimoji="1" lang="ja-JP" altLang="en-US" dirty="0"/>
          </a:p>
        </p:txBody>
      </p:sp>
    </p:spTree>
    <p:extLst>
      <p:ext uri="{BB962C8B-B14F-4D97-AF65-F5344CB8AC3E}">
        <p14:creationId xmlns:p14="http://schemas.microsoft.com/office/powerpoint/2010/main" val="4154228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457200" y="2280944"/>
            <a:ext cx="8229600" cy="4577056"/>
          </a:xfrm>
        </p:spPr>
        <p:txBody>
          <a:bodyPr>
            <a:normAutofit fontScale="85000" lnSpcReduction="20000"/>
          </a:bodyPr>
          <a:lstStyle/>
          <a:p>
            <a:r>
              <a:rPr lang="en-US" altLang="ja-JP" dirty="0" smtClean="0"/>
              <a:t>Here </a:t>
            </a:r>
            <a:r>
              <a:rPr lang="en-US" altLang="ja-JP" dirty="0"/>
              <a:t>we use the distinct isotope effects of transpiration and evaporation to show that transpiration is by far the largest water flux from Earth’s continents, </a:t>
            </a:r>
            <a:r>
              <a:rPr lang="en-US" altLang="ja-JP" dirty="0">
                <a:solidFill>
                  <a:srgbClr val="FF0000"/>
                </a:solidFill>
              </a:rPr>
              <a:t>representing 80 to 90 per cent of terrestrial evapotranspiration</a:t>
            </a:r>
            <a:r>
              <a:rPr lang="en-US" altLang="ja-JP" dirty="0"/>
              <a:t>. </a:t>
            </a:r>
            <a:r>
              <a:rPr lang="en-US" altLang="ja-JP" dirty="0" smtClean="0"/>
              <a:t>(Previously spanning 20 to 65 per cent of total terrestrial evapotranspiration (14,000 to 41,000 km3 per year))</a:t>
            </a:r>
          </a:p>
          <a:p>
            <a:r>
              <a:rPr lang="en-US" altLang="ja-JP" dirty="0" smtClean="0"/>
              <a:t>The </a:t>
            </a:r>
            <a:r>
              <a:rPr lang="en-US" altLang="ja-JP" dirty="0"/>
              <a:t>dominance of transpiration water fluxes in continental evapotranspiration suggests that, from the point of view of water resource forecasting, </a:t>
            </a:r>
            <a:r>
              <a:rPr lang="en-US" altLang="ja-JP" dirty="0">
                <a:solidFill>
                  <a:srgbClr val="FF0000"/>
                </a:solidFill>
              </a:rPr>
              <a:t>climate model development should prioritize improvements in simulations of biological fluxes rather than physical (evaporation) fluxes</a:t>
            </a:r>
            <a:r>
              <a:rPr lang="en-US" altLang="ja-JP" dirty="0"/>
              <a:t>.</a:t>
            </a:r>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220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6811310" y="24143"/>
            <a:ext cx="2332690" cy="369332"/>
          </a:xfrm>
          <a:prstGeom prst="rect">
            <a:avLst/>
          </a:prstGeom>
          <a:noFill/>
        </p:spPr>
        <p:txBody>
          <a:bodyPr wrap="none" rtlCol="0">
            <a:spAutoFit/>
          </a:bodyPr>
          <a:lstStyle/>
          <a:p>
            <a:r>
              <a:rPr kumimoji="1" lang="en-US" altLang="ja-JP" dirty="0" smtClean="0"/>
              <a:t>Published on 2013/4/3</a:t>
            </a:r>
            <a:endParaRPr kumimoji="1" lang="ja-JP" altLang="en-US" dirty="0"/>
          </a:p>
        </p:txBody>
      </p:sp>
    </p:spTree>
    <p:extLst>
      <p:ext uri="{BB962C8B-B14F-4D97-AF65-F5344CB8AC3E}">
        <p14:creationId xmlns:p14="http://schemas.microsoft.com/office/powerpoint/2010/main" val="2105508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54100"/>
            <a:ext cx="7067550" cy="504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en-US" altLang="ja-JP" dirty="0" smtClean="0"/>
              <a:t>How did they do?</a:t>
            </a:r>
            <a:endParaRPr kumimoji="1" lang="ja-JP" altLang="en-US" dirty="0"/>
          </a:p>
        </p:txBody>
      </p:sp>
      <p:sp>
        <p:nvSpPr>
          <p:cNvPr id="3" name="コンテンツ プレースホルダー 2"/>
          <p:cNvSpPr>
            <a:spLocks noGrp="1"/>
          </p:cNvSpPr>
          <p:nvPr>
            <p:ph idx="1"/>
          </p:nvPr>
        </p:nvSpPr>
        <p:spPr>
          <a:xfrm>
            <a:off x="457200" y="6096000"/>
            <a:ext cx="8153400" cy="639763"/>
          </a:xfrm>
        </p:spPr>
        <p:txBody>
          <a:bodyPr/>
          <a:lstStyle/>
          <a:p>
            <a:r>
              <a:rPr lang="en-US" altLang="ja-JP" dirty="0" smtClean="0"/>
              <a:t>Lake isotope data were archived.</a:t>
            </a:r>
            <a:endParaRPr kumimoji="1" lang="ja-JP" altLang="en-US" dirty="0"/>
          </a:p>
        </p:txBody>
      </p:sp>
    </p:spTree>
    <p:extLst>
      <p:ext uri="{BB962C8B-B14F-4D97-AF65-F5344CB8AC3E}">
        <p14:creationId xmlns:p14="http://schemas.microsoft.com/office/powerpoint/2010/main" val="3255165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How did they do?</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3983828" y="1600200"/>
                <a:ext cx="5007772" cy="5257800"/>
              </a:xfrm>
            </p:spPr>
            <p:txBody>
              <a:bodyPr>
                <a:normAutofit fontScale="92500"/>
              </a:bodyPr>
              <a:lstStyle/>
              <a:p>
                <a:pPr marL="0" indent="0">
                  <a:buNone/>
                </a:pPr>
                <a14:m>
                  <m:oMathPara xmlns:m="http://schemas.openxmlformats.org/officeDocument/2006/math">
                    <m:oMathParaPr>
                      <m:jc m:val="centerGroup"/>
                    </m:oMathParaPr>
                    <m:oMath xmlns:m="http://schemas.openxmlformats.org/officeDocument/2006/math">
                      <m:r>
                        <a:rPr lang="en-US" altLang="ja-JP" sz="2800" b="0" i="1" smtClean="0">
                          <a:latin typeface="Cambria Math"/>
                        </a:rPr>
                        <m:t>𝐼</m:t>
                      </m:r>
                      <m:r>
                        <a:rPr lang="en-US" altLang="ja-JP" sz="2800" b="0" i="1" smtClean="0">
                          <a:latin typeface="Cambria Math"/>
                        </a:rPr>
                        <m:t>+</m:t>
                      </m:r>
                      <m:r>
                        <a:rPr lang="en-US" altLang="ja-JP" sz="2800" b="0" i="1" smtClean="0">
                          <a:latin typeface="Cambria Math"/>
                        </a:rPr>
                        <m:t>𝑃</m:t>
                      </m:r>
                      <m:r>
                        <a:rPr lang="en-US" altLang="ja-JP" sz="2800" b="0" i="1" smtClean="0">
                          <a:latin typeface="Cambria Math"/>
                        </a:rPr>
                        <m:t>=</m:t>
                      </m:r>
                      <m:r>
                        <a:rPr lang="en-US" altLang="ja-JP" sz="2800" b="0" i="1" smtClean="0">
                          <a:latin typeface="Cambria Math"/>
                        </a:rPr>
                        <m:t>𝑥𝑃</m:t>
                      </m:r>
                      <m:r>
                        <a:rPr lang="en-US" altLang="ja-JP" sz="2800" b="0" i="1" smtClean="0">
                          <a:latin typeface="Cambria Math"/>
                        </a:rPr>
                        <m:t>+</m:t>
                      </m:r>
                      <m:r>
                        <a:rPr lang="en-US" altLang="ja-JP" sz="2800" b="0" i="1" smtClean="0">
                          <a:latin typeface="Cambria Math"/>
                        </a:rPr>
                        <m:t>𝐸</m:t>
                      </m:r>
                      <m:r>
                        <a:rPr lang="en-US" altLang="ja-JP" sz="2800" b="0" i="1" smtClean="0">
                          <a:latin typeface="Cambria Math"/>
                        </a:rPr>
                        <m:t>+</m:t>
                      </m:r>
                      <m:r>
                        <a:rPr lang="en-US" altLang="ja-JP" sz="2800" b="0" i="1" smtClean="0">
                          <a:latin typeface="Cambria Math"/>
                        </a:rPr>
                        <m:t>𝑇</m:t>
                      </m:r>
                      <m:r>
                        <a:rPr lang="en-US" altLang="ja-JP" sz="2800" b="0" i="1" smtClean="0">
                          <a:latin typeface="Cambria Math"/>
                        </a:rPr>
                        <m:t>+</m:t>
                      </m:r>
                      <m:r>
                        <a:rPr lang="en-US" altLang="ja-JP" sz="2800" b="0" i="1" smtClean="0">
                          <a:latin typeface="Cambria Math"/>
                        </a:rPr>
                        <m:t>𝑄</m:t>
                      </m:r>
                    </m:oMath>
                  </m:oMathPara>
                </a14:m>
                <a:endParaRPr lang="en-US" altLang="ja-JP" sz="2800" b="0" dirty="0" smtClean="0"/>
              </a:p>
              <a:p>
                <a:pPr marL="0" indent="0">
                  <a:buNone/>
                </a:pPr>
                <a14:m>
                  <m:oMathPara xmlns:m="http://schemas.openxmlformats.org/officeDocument/2006/math">
                    <m:oMathParaPr>
                      <m:jc m:val="centerGroup"/>
                    </m:oMathParaPr>
                    <m:oMath xmlns:m="http://schemas.openxmlformats.org/officeDocument/2006/math">
                      <m:r>
                        <a:rPr lang="en-US" altLang="ja-JP" sz="2800" b="0" i="1" smtClean="0">
                          <a:latin typeface="Cambria Math"/>
                        </a:rPr>
                        <m:t>𝐼</m:t>
                      </m:r>
                      <m:sSub>
                        <m:sSubPr>
                          <m:ctrlPr>
                            <a:rPr lang="en-US" altLang="ja-JP" sz="2800" b="0" i="1" smtClean="0">
                              <a:latin typeface="Cambria Math"/>
                            </a:rPr>
                          </m:ctrlPr>
                        </m:sSubPr>
                        <m:e>
                          <m:r>
                            <a:rPr lang="en-US" altLang="ja-JP" sz="2800" b="0" i="1" smtClean="0">
                              <a:latin typeface="Cambria Math"/>
                            </a:rPr>
                            <m:t>𝛿</m:t>
                          </m:r>
                        </m:e>
                        <m:sub>
                          <m:r>
                            <a:rPr lang="en-US" altLang="ja-JP" sz="2800" b="0" i="1" smtClean="0">
                              <a:latin typeface="Cambria Math"/>
                            </a:rPr>
                            <m:t>𝑖</m:t>
                          </m:r>
                        </m:sub>
                      </m:sSub>
                      <m:r>
                        <a:rPr lang="en-US" altLang="ja-JP" sz="2800" b="0" i="1" smtClean="0">
                          <a:latin typeface="Cambria Math"/>
                        </a:rPr>
                        <m:t>+</m:t>
                      </m:r>
                      <m:r>
                        <a:rPr lang="en-US" altLang="ja-JP" sz="2800" b="0" i="1" smtClean="0">
                          <a:latin typeface="Cambria Math"/>
                        </a:rPr>
                        <m:t>𝑃</m:t>
                      </m:r>
                      <m:sSub>
                        <m:sSubPr>
                          <m:ctrlPr>
                            <a:rPr lang="en-US" altLang="ja-JP" sz="2800" b="0" i="1" smtClean="0">
                              <a:latin typeface="Cambria Math"/>
                            </a:rPr>
                          </m:ctrlPr>
                        </m:sSubPr>
                        <m:e>
                          <m:r>
                            <a:rPr lang="en-US" altLang="ja-JP" sz="2800" b="0" i="1" smtClean="0">
                              <a:latin typeface="Cambria Math"/>
                            </a:rPr>
                            <m:t>𝛿</m:t>
                          </m:r>
                        </m:e>
                        <m:sub>
                          <m:r>
                            <a:rPr lang="en-US" altLang="ja-JP" sz="2800" b="0" i="1" smtClean="0">
                              <a:latin typeface="Cambria Math"/>
                            </a:rPr>
                            <m:t>𝑝</m:t>
                          </m:r>
                        </m:sub>
                      </m:sSub>
                      <m:r>
                        <a:rPr lang="en-US" altLang="ja-JP" sz="2800" b="0" i="1" smtClean="0">
                          <a:latin typeface="Cambria Math"/>
                        </a:rPr>
                        <m:t>=</m:t>
                      </m:r>
                      <m:r>
                        <a:rPr lang="en-US" altLang="ja-JP" sz="2800" b="0" i="1" smtClean="0">
                          <a:latin typeface="Cambria Math"/>
                        </a:rPr>
                        <m:t>𝑥𝑃</m:t>
                      </m:r>
                      <m:sSub>
                        <m:sSubPr>
                          <m:ctrlPr>
                            <a:rPr lang="en-US" altLang="ja-JP" sz="2800" b="0" i="1" smtClean="0">
                              <a:latin typeface="Cambria Math"/>
                            </a:rPr>
                          </m:ctrlPr>
                        </m:sSubPr>
                        <m:e>
                          <m:r>
                            <a:rPr lang="en-US" altLang="ja-JP" sz="2800" b="0" i="1" smtClean="0">
                              <a:latin typeface="Cambria Math"/>
                            </a:rPr>
                            <m:t>𝛿</m:t>
                          </m:r>
                        </m:e>
                        <m:sub>
                          <m:r>
                            <a:rPr lang="en-US" altLang="ja-JP" sz="2800" b="0" i="1" smtClean="0">
                              <a:latin typeface="Cambria Math"/>
                            </a:rPr>
                            <m:t>𝑝</m:t>
                          </m:r>
                        </m:sub>
                      </m:sSub>
                      <m:r>
                        <a:rPr lang="en-US" altLang="ja-JP" sz="2800" b="0" i="1" smtClean="0">
                          <a:latin typeface="Cambria Math"/>
                        </a:rPr>
                        <m:t>+</m:t>
                      </m:r>
                      <m:r>
                        <a:rPr lang="en-US" altLang="ja-JP" sz="2800" b="0" i="1" smtClean="0">
                          <a:latin typeface="Cambria Math"/>
                        </a:rPr>
                        <m:t>𝐸</m:t>
                      </m:r>
                      <m:sSub>
                        <m:sSubPr>
                          <m:ctrlPr>
                            <a:rPr lang="en-US" altLang="ja-JP" sz="2800" b="0" i="1" smtClean="0">
                              <a:latin typeface="Cambria Math"/>
                            </a:rPr>
                          </m:ctrlPr>
                        </m:sSubPr>
                        <m:e>
                          <m:r>
                            <a:rPr lang="en-US" altLang="ja-JP" sz="2800" b="0" i="1" smtClean="0">
                              <a:latin typeface="Cambria Math"/>
                            </a:rPr>
                            <m:t>𝛿</m:t>
                          </m:r>
                        </m:e>
                        <m:sub>
                          <m:r>
                            <a:rPr lang="en-US" altLang="ja-JP" sz="2800" b="0" i="1" smtClean="0">
                              <a:latin typeface="Cambria Math"/>
                            </a:rPr>
                            <m:t>𝑒</m:t>
                          </m:r>
                        </m:sub>
                      </m:sSub>
                      <m:r>
                        <a:rPr lang="en-US" altLang="ja-JP" sz="2800" b="0" i="1" smtClean="0">
                          <a:latin typeface="Cambria Math"/>
                        </a:rPr>
                        <m:t>+</m:t>
                      </m:r>
                      <m:r>
                        <a:rPr lang="en-US" altLang="ja-JP" sz="2800" b="0" i="1" smtClean="0">
                          <a:latin typeface="Cambria Math"/>
                        </a:rPr>
                        <m:t>𝑇</m:t>
                      </m:r>
                      <m:sSub>
                        <m:sSubPr>
                          <m:ctrlPr>
                            <a:rPr lang="en-US" altLang="ja-JP" sz="2800" i="1">
                              <a:latin typeface="Cambria Math"/>
                            </a:rPr>
                          </m:ctrlPr>
                        </m:sSubPr>
                        <m:e>
                          <m:r>
                            <a:rPr lang="en-US" altLang="ja-JP" sz="2800" i="1">
                              <a:latin typeface="Cambria Math"/>
                            </a:rPr>
                            <m:t>𝛿</m:t>
                          </m:r>
                        </m:e>
                        <m:sub>
                          <m:r>
                            <a:rPr lang="en-US" altLang="ja-JP" sz="2800" b="0" i="1" smtClean="0">
                              <a:latin typeface="Cambria Math"/>
                            </a:rPr>
                            <m:t>𝑡</m:t>
                          </m:r>
                        </m:sub>
                      </m:sSub>
                      <m:r>
                        <a:rPr lang="en-US" altLang="ja-JP" sz="2800" b="0" i="1" smtClean="0">
                          <a:latin typeface="Cambria Math"/>
                        </a:rPr>
                        <m:t>+</m:t>
                      </m:r>
                      <m:r>
                        <a:rPr lang="en-US" altLang="ja-JP" sz="2800" b="0" i="1" smtClean="0">
                          <a:latin typeface="Cambria Math"/>
                        </a:rPr>
                        <m:t>𝑄</m:t>
                      </m:r>
                      <m:sSub>
                        <m:sSubPr>
                          <m:ctrlPr>
                            <a:rPr lang="en-US" altLang="ja-JP" sz="2800" b="0" i="1" smtClean="0">
                              <a:latin typeface="Cambria Math"/>
                            </a:rPr>
                          </m:ctrlPr>
                        </m:sSubPr>
                        <m:e>
                          <m:r>
                            <a:rPr lang="en-US" altLang="ja-JP" sz="2800" b="0" i="1" smtClean="0">
                              <a:latin typeface="Cambria Math"/>
                            </a:rPr>
                            <m:t>𝛿</m:t>
                          </m:r>
                        </m:e>
                        <m:sub>
                          <m:r>
                            <a:rPr lang="en-US" altLang="ja-JP" sz="2800" b="0" i="1" smtClean="0">
                              <a:latin typeface="Cambria Math"/>
                            </a:rPr>
                            <m:t>𝑞</m:t>
                          </m:r>
                        </m:sub>
                      </m:sSub>
                    </m:oMath>
                  </m:oMathPara>
                </a14:m>
                <a:endParaRPr lang="en-US" altLang="ja-JP" sz="2800" dirty="0" smtClean="0"/>
              </a:p>
              <a:p>
                <a:pPr marL="0" indent="0">
                  <a:buNone/>
                </a:pPr>
                <a:endParaRPr lang="en-US" altLang="ja-JP" sz="2800" dirty="0" smtClean="0">
                  <a:sym typeface="Wingdings" pitchFamily="2" charset="2"/>
                </a:endParaRPr>
              </a:p>
              <a:p>
                <a:pPr marL="0" indent="0">
                  <a:buNone/>
                </a:pPr>
                <a:r>
                  <a:rPr lang="en-US" altLang="ja-JP" sz="2800" dirty="0" smtClean="0">
                    <a:sym typeface="Wingdings" pitchFamily="2" charset="2"/>
                  </a:rPr>
                  <a:t> </a:t>
                </a:r>
                <a14:m>
                  <m:oMath xmlns:m="http://schemas.openxmlformats.org/officeDocument/2006/math">
                    <m:r>
                      <a:rPr lang="en-US" altLang="ja-JP" sz="2800" b="0" i="1" smtClean="0">
                        <a:latin typeface="Cambria Math"/>
                        <a:sym typeface="Wingdings" pitchFamily="2" charset="2"/>
                      </a:rPr>
                      <m:t>𝐸</m:t>
                    </m:r>
                    <m:r>
                      <a:rPr lang="en-US" altLang="ja-JP" sz="2800" b="0" i="1" smtClean="0">
                        <a:latin typeface="Cambria Math"/>
                        <a:sym typeface="Wingdings" pitchFamily="2" charset="2"/>
                      </a:rPr>
                      <m:t>+</m:t>
                    </m:r>
                    <m:r>
                      <a:rPr lang="en-US" altLang="ja-JP" sz="2800" b="0" i="1" smtClean="0">
                        <a:latin typeface="Cambria Math"/>
                        <a:sym typeface="Wingdings" pitchFamily="2" charset="2"/>
                      </a:rPr>
                      <m:t>𝑇</m:t>
                    </m:r>
                    <m:r>
                      <a:rPr lang="en-US" altLang="ja-JP" sz="2800" b="0" i="1" smtClean="0">
                        <a:latin typeface="Cambria Math"/>
                        <a:sym typeface="Wingdings" pitchFamily="2" charset="2"/>
                      </a:rPr>
                      <m:t>=</m:t>
                    </m:r>
                    <m:r>
                      <a:rPr lang="en-US" altLang="ja-JP" sz="2800" b="0" i="1" smtClean="0">
                        <a:latin typeface="Cambria Math"/>
                        <a:sym typeface="Wingdings" pitchFamily="2" charset="2"/>
                      </a:rPr>
                      <m:t>𝐼</m:t>
                    </m:r>
                    <m:r>
                      <a:rPr lang="en-US" altLang="ja-JP" sz="2800" b="0" i="1" smtClean="0">
                        <a:latin typeface="Cambria Math"/>
                        <a:sym typeface="Wingdings" pitchFamily="2" charset="2"/>
                      </a:rPr>
                      <m:t>+</m:t>
                    </m:r>
                    <m:d>
                      <m:dPr>
                        <m:ctrlPr>
                          <a:rPr lang="en-US" altLang="ja-JP" sz="2800" b="0" i="1" smtClean="0">
                            <a:latin typeface="Cambria Math"/>
                            <a:sym typeface="Wingdings" pitchFamily="2" charset="2"/>
                          </a:rPr>
                        </m:ctrlPr>
                      </m:dPr>
                      <m:e>
                        <m:r>
                          <a:rPr lang="en-US" altLang="ja-JP" sz="2800" b="0" i="1" smtClean="0">
                            <a:latin typeface="Cambria Math"/>
                            <a:sym typeface="Wingdings" pitchFamily="2" charset="2"/>
                          </a:rPr>
                          <m:t>1−</m:t>
                        </m:r>
                        <m:r>
                          <a:rPr lang="en-US" altLang="ja-JP" sz="2800" b="0" i="1" smtClean="0">
                            <a:latin typeface="Cambria Math"/>
                            <a:sym typeface="Wingdings" pitchFamily="2" charset="2"/>
                          </a:rPr>
                          <m:t>𝑥</m:t>
                        </m:r>
                      </m:e>
                    </m:d>
                    <m:r>
                      <a:rPr lang="en-US" altLang="ja-JP" sz="2800" b="0" i="1" smtClean="0">
                        <a:latin typeface="Cambria Math"/>
                        <a:sym typeface="Wingdings" pitchFamily="2" charset="2"/>
                      </a:rPr>
                      <m:t>𝑃</m:t>
                    </m:r>
                    <m:r>
                      <a:rPr lang="en-US" altLang="ja-JP" sz="2800" b="0" i="1" smtClean="0">
                        <a:latin typeface="Cambria Math"/>
                        <a:sym typeface="Wingdings" pitchFamily="2" charset="2"/>
                      </a:rPr>
                      <m:t>−</m:t>
                    </m:r>
                    <m:r>
                      <a:rPr lang="en-US" altLang="ja-JP" sz="2800" b="0" i="1" smtClean="0">
                        <a:latin typeface="Cambria Math"/>
                        <a:sym typeface="Wingdings" pitchFamily="2" charset="2"/>
                      </a:rPr>
                      <m:t>𝑄</m:t>
                    </m:r>
                  </m:oMath>
                </a14:m>
                <a:endParaRPr kumimoji="1" lang="en-US" altLang="ja-JP" sz="2800" dirty="0" smtClean="0"/>
              </a:p>
              <a:p>
                <a:pPr marL="0" indent="0">
                  <a:buNone/>
                </a:pPr>
                <a14:m>
                  <m:oMathPara xmlns:m="http://schemas.openxmlformats.org/officeDocument/2006/math">
                    <m:oMathParaPr>
                      <m:jc m:val="centerGroup"/>
                    </m:oMathParaPr>
                    <m:oMath xmlns:m="http://schemas.openxmlformats.org/officeDocument/2006/math">
                      <m:sSub>
                        <m:sSubPr>
                          <m:ctrlPr>
                            <a:rPr lang="en-US" altLang="ja-JP" sz="2800" b="0" i="1" smtClean="0">
                              <a:latin typeface="Cambria Math"/>
                            </a:rPr>
                          </m:ctrlPr>
                        </m:sSubPr>
                        <m:e>
                          <m:r>
                            <a:rPr lang="en-US" altLang="ja-JP" sz="2800" b="0" i="1" smtClean="0">
                              <a:latin typeface="Cambria Math"/>
                            </a:rPr>
                            <m:t>𝛿</m:t>
                          </m:r>
                        </m:e>
                        <m:sub>
                          <m:r>
                            <a:rPr lang="en-US" altLang="ja-JP" sz="2800" b="0" i="1" smtClean="0">
                              <a:latin typeface="Cambria Math"/>
                            </a:rPr>
                            <m:t>𝑒</m:t>
                          </m:r>
                          <m:r>
                            <a:rPr lang="en-US" altLang="ja-JP" sz="2800" b="0" i="1" smtClean="0">
                              <a:latin typeface="Cambria Math"/>
                            </a:rPr>
                            <m:t>+</m:t>
                          </m:r>
                          <m:r>
                            <a:rPr lang="en-US" altLang="ja-JP" sz="2800" b="0" i="1" smtClean="0">
                              <a:latin typeface="Cambria Math"/>
                            </a:rPr>
                            <m:t>𝑡</m:t>
                          </m:r>
                        </m:sub>
                      </m:sSub>
                      <m:r>
                        <a:rPr lang="en-US" altLang="ja-JP" sz="2800" b="0" i="1" smtClean="0">
                          <a:latin typeface="Cambria Math"/>
                        </a:rPr>
                        <m:t>=</m:t>
                      </m:r>
                      <m:f>
                        <m:fPr>
                          <m:ctrlPr>
                            <a:rPr lang="en-US" altLang="ja-JP" sz="2800" b="0" i="1" smtClean="0">
                              <a:latin typeface="Cambria Math"/>
                            </a:rPr>
                          </m:ctrlPr>
                        </m:fPr>
                        <m:num>
                          <m:sSub>
                            <m:sSubPr>
                              <m:ctrlPr>
                                <a:rPr lang="en-US" altLang="ja-JP" sz="2800" b="0" i="1" smtClean="0">
                                  <a:latin typeface="Cambria Math"/>
                                </a:rPr>
                              </m:ctrlPr>
                            </m:sSubPr>
                            <m:e>
                              <m:r>
                                <a:rPr lang="en-US" altLang="ja-JP" sz="2800" b="0" i="1" smtClean="0">
                                  <a:latin typeface="Cambria Math"/>
                                </a:rPr>
                                <m:t>𝐼</m:t>
                              </m:r>
                              <m:r>
                                <a:rPr lang="en-US" altLang="ja-JP" sz="2800" b="0" i="1" smtClean="0">
                                  <a:latin typeface="Cambria Math"/>
                                </a:rPr>
                                <m:t>𝛿</m:t>
                              </m:r>
                            </m:e>
                            <m:sub>
                              <m:r>
                                <a:rPr lang="en-US" altLang="ja-JP" sz="2800" b="0" i="1" smtClean="0">
                                  <a:latin typeface="Cambria Math"/>
                                </a:rPr>
                                <m:t>𝑖</m:t>
                              </m:r>
                            </m:sub>
                          </m:sSub>
                          <m:r>
                            <a:rPr lang="en-US" altLang="ja-JP" sz="2800" b="0" i="1" smtClean="0">
                              <a:latin typeface="Cambria Math"/>
                            </a:rPr>
                            <m:t>+</m:t>
                          </m:r>
                          <m:d>
                            <m:dPr>
                              <m:ctrlPr>
                                <a:rPr lang="en-US" altLang="ja-JP" sz="2800" b="0" i="1" smtClean="0">
                                  <a:latin typeface="Cambria Math"/>
                                </a:rPr>
                              </m:ctrlPr>
                            </m:dPr>
                            <m:e>
                              <m:r>
                                <a:rPr lang="en-US" altLang="ja-JP" sz="2800" b="0" i="1" smtClean="0">
                                  <a:latin typeface="Cambria Math"/>
                                </a:rPr>
                                <m:t>1−</m:t>
                              </m:r>
                              <m:r>
                                <a:rPr lang="en-US" altLang="ja-JP" sz="2800" b="0" i="1" smtClean="0">
                                  <a:latin typeface="Cambria Math"/>
                                </a:rPr>
                                <m:t>𝑥</m:t>
                              </m:r>
                            </m:e>
                          </m:d>
                          <m:r>
                            <a:rPr lang="en-US" altLang="ja-JP" sz="2800" b="0" i="1" smtClean="0">
                              <a:latin typeface="Cambria Math"/>
                            </a:rPr>
                            <m:t>𝑃</m:t>
                          </m:r>
                          <m:sSub>
                            <m:sSubPr>
                              <m:ctrlPr>
                                <a:rPr lang="en-US" altLang="ja-JP" sz="2800" b="0" i="1" smtClean="0">
                                  <a:latin typeface="Cambria Math"/>
                                </a:rPr>
                              </m:ctrlPr>
                            </m:sSubPr>
                            <m:e>
                              <m:r>
                                <a:rPr lang="en-US" altLang="ja-JP" sz="2800" b="0" i="1" smtClean="0">
                                  <a:latin typeface="Cambria Math"/>
                                </a:rPr>
                                <m:t>𝛿</m:t>
                              </m:r>
                            </m:e>
                            <m:sub>
                              <m:r>
                                <a:rPr lang="en-US" altLang="ja-JP" sz="2800" b="0" i="1" smtClean="0">
                                  <a:latin typeface="Cambria Math"/>
                                </a:rPr>
                                <m:t>𝑝</m:t>
                              </m:r>
                            </m:sub>
                          </m:sSub>
                          <m:r>
                            <a:rPr lang="en-US" altLang="ja-JP" sz="2800" b="0" i="1" smtClean="0">
                              <a:latin typeface="Cambria Math"/>
                            </a:rPr>
                            <m:t>−</m:t>
                          </m:r>
                          <m:r>
                            <a:rPr lang="en-US" altLang="ja-JP" sz="2800" b="0" i="1" smtClean="0">
                              <a:latin typeface="Cambria Math"/>
                            </a:rPr>
                            <m:t>𝑄</m:t>
                          </m:r>
                          <m:sSub>
                            <m:sSubPr>
                              <m:ctrlPr>
                                <a:rPr lang="en-US" altLang="ja-JP" sz="2800" b="0" i="1" smtClean="0">
                                  <a:latin typeface="Cambria Math"/>
                                </a:rPr>
                              </m:ctrlPr>
                            </m:sSubPr>
                            <m:e>
                              <m:r>
                                <a:rPr lang="en-US" altLang="ja-JP" sz="2800" b="0" i="1" smtClean="0">
                                  <a:latin typeface="Cambria Math"/>
                                </a:rPr>
                                <m:t>𝛿</m:t>
                              </m:r>
                            </m:e>
                            <m:sub>
                              <m:r>
                                <a:rPr lang="en-US" altLang="ja-JP" sz="2800" b="0" i="1" smtClean="0">
                                  <a:latin typeface="Cambria Math"/>
                                </a:rPr>
                                <m:t>𝑞</m:t>
                              </m:r>
                            </m:sub>
                          </m:sSub>
                        </m:num>
                        <m:den>
                          <m:r>
                            <a:rPr lang="en-US" altLang="ja-JP" sz="2800" b="0" i="1" smtClean="0">
                              <a:latin typeface="Cambria Math"/>
                            </a:rPr>
                            <m:t>𝐸</m:t>
                          </m:r>
                          <m:r>
                            <a:rPr lang="en-US" altLang="ja-JP" sz="2800" b="0" i="1" smtClean="0">
                              <a:latin typeface="Cambria Math"/>
                            </a:rPr>
                            <m:t>+</m:t>
                          </m:r>
                          <m:r>
                            <a:rPr lang="en-US" altLang="ja-JP" sz="2800" b="0" i="1" smtClean="0">
                              <a:latin typeface="Cambria Math"/>
                            </a:rPr>
                            <m:t>𝑇</m:t>
                          </m:r>
                        </m:den>
                      </m:f>
                    </m:oMath>
                  </m:oMathPara>
                </a14:m>
                <a:endParaRPr kumimoji="1" lang="en-US" altLang="ja-JP" sz="2800" dirty="0" smtClean="0"/>
              </a:p>
              <a:p>
                <a:pPr marL="0" indent="0">
                  <a:buNone/>
                </a:pPr>
                <a:endParaRPr lang="en-US" altLang="ja-JP" sz="2800" dirty="0"/>
              </a:p>
              <a:p>
                <a:pPr marL="0" indent="0">
                  <a:buNone/>
                </a:pPr>
                <a14:m>
                  <m:oMathPara xmlns:m="http://schemas.openxmlformats.org/officeDocument/2006/math">
                    <m:oMathParaPr>
                      <m:jc m:val="centerGroup"/>
                    </m:oMathParaPr>
                    <m:oMath xmlns:m="http://schemas.openxmlformats.org/officeDocument/2006/math">
                      <m:f>
                        <m:fPr>
                          <m:ctrlPr>
                            <a:rPr kumimoji="1" lang="en-US" altLang="ja-JP" sz="2800" i="1" smtClean="0">
                              <a:latin typeface="Cambria Math"/>
                            </a:rPr>
                          </m:ctrlPr>
                        </m:fPr>
                        <m:num>
                          <m:r>
                            <a:rPr kumimoji="1" lang="en-US" altLang="ja-JP" sz="2800" b="0" i="1" smtClean="0">
                              <a:latin typeface="Cambria Math"/>
                            </a:rPr>
                            <m:t>𝑇</m:t>
                          </m:r>
                        </m:num>
                        <m:den>
                          <m:r>
                            <a:rPr kumimoji="1" lang="en-US" altLang="ja-JP" sz="2800" b="0" i="1" smtClean="0">
                              <a:latin typeface="Cambria Math"/>
                            </a:rPr>
                            <m:t>𝐸</m:t>
                          </m:r>
                          <m:r>
                            <a:rPr kumimoji="1" lang="en-US" altLang="ja-JP" sz="2800" b="0" i="1" smtClean="0">
                              <a:latin typeface="Cambria Math"/>
                            </a:rPr>
                            <m:t>+</m:t>
                          </m:r>
                          <m:r>
                            <a:rPr kumimoji="1" lang="en-US" altLang="ja-JP" sz="2800" b="0" i="1" smtClean="0">
                              <a:latin typeface="Cambria Math"/>
                            </a:rPr>
                            <m:t>𝑇</m:t>
                          </m:r>
                        </m:den>
                      </m:f>
                      <m:r>
                        <a:rPr kumimoji="1" lang="en-US" altLang="ja-JP" sz="2800" b="0" i="1" smtClean="0">
                          <a:latin typeface="Cambria Math"/>
                        </a:rPr>
                        <m:t>=</m:t>
                      </m:r>
                      <m:f>
                        <m:fPr>
                          <m:ctrlPr>
                            <a:rPr kumimoji="1" lang="en-US" altLang="ja-JP" sz="2800" b="0" i="1" smtClean="0">
                              <a:latin typeface="Cambria Math"/>
                            </a:rPr>
                          </m:ctrlPr>
                        </m:fPr>
                        <m:num>
                          <m:sSub>
                            <m:sSubPr>
                              <m:ctrlPr>
                                <a:rPr lang="en-US" altLang="ja-JP" sz="2800" b="0" i="1" smtClean="0">
                                  <a:latin typeface="Cambria Math"/>
                                </a:rPr>
                              </m:ctrlPr>
                            </m:sSubPr>
                            <m:e>
                              <m:r>
                                <a:rPr lang="en-US" altLang="ja-JP" sz="2800" b="0" i="1" smtClean="0">
                                  <a:latin typeface="Cambria Math"/>
                                </a:rPr>
                                <m:t>𝛿</m:t>
                              </m:r>
                            </m:e>
                            <m:sub>
                              <m:r>
                                <a:rPr lang="en-US" altLang="ja-JP" sz="2800" b="0" i="1" smtClean="0">
                                  <a:latin typeface="Cambria Math"/>
                                </a:rPr>
                                <m:t>𝑒</m:t>
                              </m:r>
                              <m:r>
                                <a:rPr lang="en-US" altLang="ja-JP" sz="2800" b="0" i="1" smtClean="0">
                                  <a:latin typeface="Cambria Math"/>
                                </a:rPr>
                                <m:t>+</m:t>
                              </m:r>
                              <m:r>
                                <a:rPr lang="en-US" altLang="ja-JP" sz="2800" b="0" i="1" smtClean="0">
                                  <a:latin typeface="Cambria Math"/>
                                </a:rPr>
                                <m:t>𝑡</m:t>
                              </m:r>
                            </m:sub>
                          </m:sSub>
                          <m:r>
                            <a:rPr lang="en-US" altLang="ja-JP" sz="2800" b="0" i="1" smtClean="0">
                              <a:latin typeface="Cambria Math"/>
                            </a:rPr>
                            <m:t>−</m:t>
                          </m:r>
                          <m:sSub>
                            <m:sSubPr>
                              <m:ctrlPr>
                                <a:rPr lang="en-US" altLang="ja-JP" sz="2800" b="0" i="1" smtClean="0">
                                  <a:latin typeface="Cambria Math"/>
                                </a:rPr>
                              </m:ctrlPr>
                            </m:sSubPr>
                            <m:e>
                              <m:r>
                                <a:rPr lang="en-US" altLang="ja-JP" sz="2800" b="0" i="1" smtClean="0">
                                  <a:latin typeface="Cambria Math"/>
                                </a:rPr>
                                <m:t>𝛿</m:t>
                              </m:r>
                            </m:e>
                            <m:sub>
                              <m:r>
                                <a:rPr lang="en-US" altLang="ja-JP" sz="2800" b="0" i="1" smtClean="0">
                                  <a:latin typeface="Cambria Math"/>
                                </a:rPr>
                                <m:t>𝑒</m:t>
                              </m:r>
                            </m:sub>
                          </m:sSub>
                        </m:num>
                        <m:den>
                          <m:sSub>
                            <m:sSubPr>
                              <m:ctrlPr>
                                <a:rPr lang="en-US" altLang="ja-JP" sz="2800" b="0" i="1" smtClean="0">
                                  <a:latin typeface="Cambria Math"/>
                                </a:rPr>
                              </m:ctrlPr>
                            </m:sSubPr>
                            <m:e>
                              <m:r>
                                <a:rPr lang="en-US" altLang="ja-JP" sz="2800" b="0" i="1" smtClean="0">
                                  <a:latin typeface="Cambria Math"/>
                                </a:rPr>
                                <m:t>𝛿</m:t>
                              </m:r>
                            </m:e>
                            <m:sub>
                              <m:r>
                                <a:rPr lang="en-US" altLang="ja-JP" sz="2800" b="0" i="1" smtClean="0">
                                  <a:latin typeface="Cambria Math"/>
                                </a:rPr>
                                <m:t>𝑡</m:t>
                              </m:r>
                            </m:sub>
                          </m:sSub>
                          <m:r>
                            <a:rPr lang="en-US" altLang="ja-JP" sz="2800" b="0" i="1" smtClean="0">
                              <a:latin typeface="Cambria Math"/>
                            </a:rPr>
                            <m:t>−</m:t>
                          </m:r>
                          <m:sSub>
                            <m:sSubPr>
                              <m:ctrlPr>
                                <a:rPr lang="en-US" altLang="ja-JP" sz="2800" b="0" i="1" smtClean="0">
                                  <a:latin typeface="Cambria Math"/>
                                </a:rPr>
                              </m:ctrlPr>
                            </m:sSubPr>
                            <m:e>
                              <m:r>
                                <a:rPr lang="en-US" altLang="ja-JP" sz="2800" b="0" i="1" smtClean="0">
                                  <a:latin typeface="Cambria Math"/>
                                </a:rPr>
                                <m:t>𝛿</m:t>
                              </m:r>
                            </m:e>
                            <m:sub>
                              <m:r>
                                <a:rPr lang="en-US" altLang="ja-JP" sz="2800" b="0" i="1" smtClean="0">
                                  <a:latin typeface="Cambria Math"/>
                                </a:rPr>
                                <m:t>𝑒</m:t>
                              </m:r>
                            </m:sub>
                          </m:sSub>
                        </m:den>
                      </m:f>
                    </m:oMath>
                  </m:oMathPara>
                </a14:m>
                <a:endParaRPr kumimoji="1" lang="en-US" altLang="ja-JP" sz="2800" dirty="0" smtClean="0"/>
              </a:p>
              <a:p>
                <a:pPr marL="0" indent="0">
                  <a:buNone/>
                </a:pPr>
                <a14:m>
                  <m:oMathPara xmlns:m="http://schemas.openxmlformats.org/officeDocument/2006/math">
                    <m:oMathParaPr>
                      <m:jc m:val="centerGroup"/>
                    </m:oMathParaPr>
                    <m:oMath xmlns:m="http://schemas.openxmlformats.org/officeDocument/2006/math">
                      <m:sSub>
                        <m:sSubPr>
                          <m:ctrlPr>
                            <a:rPr lang="en-US" altLang="ja-JP" sz="1800" b="0" i="1" smtClean="0">
                              <a:latin typeface="Cambria Math"/>
                            </a:rPr>
                          </m:ctrlPr>
                        </m:sSubPr>
                        <m:e>
                          <m:r>
                            <a:rPr lang="en-US" altLang="ja-JP" sz="1800" b="0" i="1" smtClean="0">
                              <a:latin typeface="Cambria Math"/>
                            </a:rPr>
                            <m:t>𝛿</m:t>
                          </m:r>
                        </m:e>
                        <m:sub>
                          <m:r>
                            <a:rPr lang="en-US" altLang="ja-JP" sz="1800" b="0" i="1" smtClean="0">
                              <a:latin typeface="Cambria Math"/>
                            </a:rPr>
                            <m:t>𝑒</m:t>
                          </m:r>
                        </m:sub>
                      </m:sSub>
                      <m:r>
                        <a:rPr lang="en-US" altLang="ja-JP" sz="1800" b="0" i="1" smtClean="0">
                          <a:latin typeface="Cambria Math"/>
                        </a:rPr>
                        <m:t>=</m:t>
                      </m:r>
                      <m:f>
                        <m:fPr>
                          <m:ctrlPr>
                            <a:rPr lang="en-US" altLang="ja-JP" sz="1800" b="0" i="1" smtClean="0">
                              <a:latin typeface="Cambria Math"/>
                            </a:rPr>
                          </m:ctrlPr>
                        </m:fPr>
                        <m:num>
                          <m:f>
                            <m:fPr>
                              <m:ctrlPr>
                                <a:rPr lang="en-US" altLang="ja-JP" sz="2000" b="0" i="1" smtClean="0">
                                  <a:latin typeface="Cambria Math"/>
                                </a:rPr>
                              </m:ctrlPr>
                            </m:fPr>
                            <m:num>
                              <m:sSub>
                                <m:sSubPr>
                                  <m:ctrlPr>
                                    <a:rPr lang="en-US" altLang="ja-JP" sz="2000" b="0" i="1" smtClean="0">
                                      <a:latin typeface="Cambria Math"/>
                                    </a:rPr>
                                  </m:ctrlPr>
                                </m:sSubPr>
                                <m:e>
                                  <m:r>
                                    <a:rPr lang="en-US" altLang="ja-JP" sz="2000" b="0" i="1" smtClean="0">
                                      <a:latin typeface="Cambria Math"/>
                                    </a:rPr>
                                    <m:t>𝛿</m:t>
                                  </m:r>
                                </m:e>
                                <m:sub>
                                  <m:r>
                                    <a:rPr lang="en-US" altLang="ja-JP" sz="2000" b="0" i="1" smtClean="0">
                                      <a:latin typeface="Cambria Math"/>
                                    </a:rPr>
                                    <m:t>𝑙</m:t>
                                  </m:r>
                                </m:sub>
                              </m:sSub>
                              <m:r>
                                <a:rPr lang="en-US" altLang="ja-JP" sz="2000" b="0" i="1" smtClean="0">
                                  <a:latin typeface="Cambria Math"/>
                                </a:rPr>
                                <m:t>−</m:t>
                              </m:r>
                              <m:sSup>
                                <m:sSupPr>
                                  <m:ctrlPr>
                                    <a:rPr lang="en-US" altLang="ja-JP" sz="2000" b="0" i="1" smtClean="0">
                                      <a:latin typeface="Cambria Math"/>
                                    </a:rPr>
                                  </m:ctrlPr>
                                </m:sSupPr>
                                <m:e>
                                  <m:r>
                                    <a:rPr lang="ja-JP" altLang="en-US" sz="2000" b="0" i="1" smtClean="0">
                                      <a:latin typeface="Cambria Math"/>
                                    </a:rPr>
                                    <m:t>𝜀</m:t>
                                  </m:r>
                                </m:e>
                                <m:sup>
                                  <m:r>
                                    <a:rPr lang="en-US" altLang="ja-JP" sz="2000" b="0" i="1" smtClean="0">
                                      <a:latin typeface="Cambria Math"/>
                                    </a:rPr>
                                    <m:t>∗</m:t>
                                  </m:r>
                                </m:sup>
                              </m:sSup>
                            </m:num>
                            <m:den>
                              <m:sSup>
                                <m:sSupPr>
                                  <m:ctrlPr>
                                    <a:rPr lang="en-US" altLang="ja-JP" sz="2000" b="0" i="1" smtClean="0">
                                      <a:latin typeface="Cambria Math"/>
                                    </a:rPr>
                                  </m:ctrlPr>
                                </m:sSupPr>
                                <m:e>
                                  <m:r>
                                    <a:rPr lang="ja-JP" altLang="en-US" sz="2000" b="0" i="1" smtClean="0">
                                      <a:latin typeface="Cambria Math"/>
                                    </a:rPr>
                                    <m:t>𝛼</m:t>
                                  </m:r>
                                </m:e>
                                <m:sup>
                                  <m:r>
                                    <a:rPr lang="en-US" altLang="ja-JP" sz="2000" b="0" i="1" smtClean="0">
                                      <a:latin typeface="Cambria Math"/>
                                    </a:rPr>
                                    <m:t>∗</m:t>
                                  </m:r>
                                </m:sup>
                              </m:sSup>
                            </m:den>
                          </m:f>
                          <m:r>
                            <a:rPr lang="en-US" altLang="ja-JP" sz="2000" b="0" i="1" smtClean="0">
                              <a:latin typeface="Cambria Math"/>
                            </a:rPr>
                            <m:t>−</m:t>
                          </m:r>
                          <m:r>
                            <a:rPr lang="en-US" altLang="ja-JP" sz="2000" b="0" i="1" smtClean="0">
                              <a:latin typeface="Cambria Math"/>
                            </a:rPr>
                            <m:t>h</m:t>
                          </m:r>
                          <m:sSub>
                            <m:sSubPr>
                              <m:ctrlPr>
                                <a:rPr lang="en-US" altLang="ja-JP" sz="2400" b="0" i="1" smtClean="0">
                                  <a:latin typeface="Cambria Math"/>
                                </a:rPr>
                              </m:ctrlPr>
                            </m:sSubPr>
                            <m:e>
                              <m:r>
                                <a:rPr lang="en-US" altLang="ja-JP" sz="2400" b="0" i="1" smtClean="0">
                                  <a:latin typeface="Cambria Math"/>
                                </a:rPr>
                                <m:t>𝛿</m:t>
                              </m:r>
                            </m:e>
                            <m:sub>
                              <m:r>
                                <a:rPr lang="en-US" altLang="ja-JP" sz="2400" b="0" i="1" smtClean="0">
                                  <a:latin typeface="Cambria Math"/>
                                </a:rPr>
                                <m:t>𝑎</m:t>
                              </m:r>
                            </m:sub>
                          </m:sSub>
                          <m:r>
                            <a:rPr lang="en-US" altLang="ja-JP" sz="2400" b="0" i="1" smtClean="0">
                              <a:latin typeface="Cambria Math"/>
                            </a:rPr>
                            <m:t>−</m:t>
                          </m:r>
                          <m:sSub>
                            <m:sSubPr>
                              <m:ctrlPr>
                                <a:rPr lang="en-US" altLang="ja-JP" sz="2400" b="0" i="1" smtClean="0">
                                  <a:latin typeface="Cambria Math"/>
                                </a:rPr>
                              </m:ctrlPr>
                            </m:sSubPr>
                            <m:e>
                              <m:r>
                                <a:rPr lang="ja-JP" altLang="en-US" sz="2400" b="0" i="1" smtClean="0">
                                  <a:latin typeface="Cambria Math"/>
                                </a:rPr>
                                <m:t>𝜀</m:t>
                              </m:r>
                            </m:e>
                            <m:sub>
                              <m:r>
                                <a:rPr lang="en-US" altLang="ja-JP" sz="2400" b="0" i="1" smtClean="0">
                                  <a:latin typeface="Cambria Math"/>
                                </a:rPr>
                                <m:t>𝑘</m:t>
                              </m:r>
                            </m:sub>
                          </m:sSub>
                        </m:num>
                        <m:den>
                          <m:r>
                            <a:rPr lang="en-US" altLang="ja-JP" sz="1800" b="0" i="1" smtClean="0">
                              <a:latin typeface="Cambria Math"/>
                            </a:rPr>
                            <m:t>1−</m:t>
                          </m:r>
                          <m:r>
                            <a:rPr lang="en-US" altLang="ja-JP" sz="1800" b="0" i="1" smtClean="0">
                              <a:latin typeface="Cambria Math"/>
                            </a:rPr>
                            <m:t>h</m:t>
                          </m:r>
                          <m:r>
                            <a:rPr lang="en-US" altLang="ja-JP" sz="1800" b="0" i="1" smtClean="0">
                              <a:latin typeface="Cambria Math"/>
                            </a:rPr>
                            <m:t>+</m:t>
                          </m:r>
                          <m:sSub>
                            <m:sSubPr>
                              <m:ctrlPr>
                                <a:rPr lang="en-US" altLang="ja-JP" sz="1800" b="0" i="1" smtClean="0">
                                  <a:latin typeface="Cambria Math"/>
                                </a:rPr>
                              </m:ctrlPr>
                            </m:sSubPr>
                            <m:e>
                              <m:r>
                                <a:rPr lang="ja-JP" altLang="en-US" sz="1800" b="0" i="1" smtClean="0">
                                  <a:latin typeface="Cambria Math"/>
                                </a:rPr>
                                <m:t>𝜀</m:t>
                              </m:r>
                            </m:e>
                            <m:sub>
                              <m:r>
                                <a:rPr lang="en-US" altLang="ja-JP" sz="1800" b="0" i="1" smtClean="0">
                                  <a:latin typeface="Cambria Math"/>
                                </a:rPr>
                                <m:t>𝑘</m:t>
                              </m:r>
                            </m:sub>
                          </m:sSub>
                        </m:den>
                      </m:f>
                    </m:oMath>
                  </m:oMathPara>
                </a14:m>
                <a:endParaRPr kumimoji="1" lang="en-US" altLang="ja-JP" sz="28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3983828" y="1600200"/>
                <a:ext cx="5007772" cy="5257800"/>
              </a:xfrm>
              <a:blipFill rotWithShape="1">
                <a:blip r:embed="rId2"/>
                <a:stretch>
                  <a:fillRect/>
                </a:stretch>
              </a:blipFill>
            </p:spPr>
            <p:txBody>
              <a:bodyPr/>
              <a:lstStyle/>
              <a:p>
                <a:r>
                  <a:rPr lang="ja-JP" altLang="en-US">
                    <a:noFill/>
                  </a:rPr>
                  <a:t> </a:t>
                </a:r>
              </a:p>
            </p:txBody>
          </p:sp>
        </mc:Fallback>
      </mc:AlternateContent>
      <p:sp>
        <p:nvSpPr>
          <p:cNvPr id="4" name="フリーフォーム 3"/>
          <p:cNvSpPr/>
          <p:nvPr/>
        </p:nvSpPr>
        <p:spPr>
          <a:xfrm>
            <a:off x="3038385" y="4888468"/>
            <a:ext cx="1041015" cy="820324"/>
          </a:xfrm>
          <a:custGeom>
            <a:avLst/>
            <a:gdLst>
              <a:gd name="connsiteX0" fmla="*/ 294908 w 2815966"/>
              <a:gd name="connsiteY0" fmla="*/ 483579 h 1931058"/>
              <a:gd name="connsiteX1" fmla="*/ 263912 w 2815966"/>
              <a:gd name="connsiteY1" fmla="*/ 1754440 h 1931058"/>
              <a:gd name="connsiteX2" fmla="*/ 2650650 w 2815966"/>
              <a:gd name="connsiteY2" fmla="*/ 1738942 h 1931058"/>
              <a:gd name="connsiteX3" fmla="*/ 2356183 w 2815966"/>
              <a:gd name="connsiteY3" fmla="*/ 65125 h 1931058"/>
              <a:gd name="connsiteX4" fmla="*/ 294908 w 2815966"/>
              <a:gd name="connsiteY4" fmla="*/ 483579 h 193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5966" h="1931058">
                <a:moveTo>
                  <a:pt x="294908" y="483579"/>
                </a:moveTo>
                <a:cubicBezTo>
                  <a:pt x="-53804" y="765132"/>
                  <a:pt x="-128712" y="1545213"/>
                  <a:pt x="263912" y="1754440"/>
                </a:cubicBezTo>
                <a:cubicBezTo>
                  <a:pt x="656536" y="1963667"/>
                  <a:pt x="2301938" y="2020495"/>
                  <a:pt x="2650650" y="1738942"/>
                </a:cubicBezTo>
                <a:cubicBezTo>
                  <a:pt x="2999362" y="1457390"/>
                  <a:pt x="2746224" y="276935"/>
                  <a:pt x="2356183" y="65125"/>
                </a:cubicBezTo>
                <a:cubicBezTo>
                  <a:pt x="1966142" y="-146685"/>
                  <a:pt x="643620" y="202026"/>
                  <a:pt x="294908" y="483579"/>
                </a:cubicBezTo>
                <a:close/>
              </a:path>
            </a:pathLst>
          </a:cu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4"/>
          <p:cNvSpPr/>
          <p:nvPr/>
        </p:nvSpPr>
        <p:spPr>
          <a:xfrm>
            <a:off x="498000" y="1992868"/>
            <a:ext cx="2888274" cy="3073118"/>
          </a:xfrm>
          <a:custGeom>
            <a:avLst/>
            <a:gdLst>
              <a:gd name="connsiteX0" fmla="*/ 2601590 w 2888274"/>
              <a:gd name="connsiteY0" fmla="*/ 2948145 h 3073118"/>
              <a:gd name="connsiteX1" fmla="*/ 462824 w 2888274"/>
              <a:gd name="connsiteY1" fmla="*/ 1940755 h 3073118"/>
              <a:gd name="connsiteX2" fmla="*/ 183855 w 2888274"/>
              <a:gd name="connsiteY2" fmla="*/ 375426 h 3073118"/>
              <a:gd name="connsiteX3" fmla="*/ 2710079 w 2888274"/>
              <a:gd name="connsiteY3" fmla="*/ 142952 h 3073118"/>
              <a:gd name="connsiteX4" fmla="*/ 2679082 w 2888274"/>
              <a:gd name="connsiteY4" fmla="*/ 2219724 h 3073118"/>
              <a:gd name="connsiteX5" fmla="*/ 2679082 w 2888274"/>
              <a:gd name="connsiteY5" fmla="*/ 2979141 h 3073118"/>
              <a:gd name="connsiteX6" fmla="*/ 2601590 w 2888274"/>
              <a:gd name="connsiteY6" fmla="*/ 2948145 h 307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8274" h="3073118">
                <a:moveTo>
                  <a:pt x="2601590" y="2948145"/>
                </a:moveTo>
                <a:cubicBezTo>
                  <a:pt x="2232214" y="2775081"/>
                  <a:pt x="865780" y="2369541"/>
                  <a:pt x="462824" y="1940755"/>
                </a:cubicBezTo>
                <a:cubicBezTo>
                  <a:pt x="59868" y="1511969"/>
                  <a:pt x="-190688" y="675060"/>
                  <a:pt x="183855" y="375426"/>
                </a:cubicBezTo>
                <a:cubicBezTo>
                  <a:pt x="558397" y="75792"/>
                  <a:pt x="2294208" y="-164431"/>
                  <a:pt x="2710079" y="142952"/>
                </a:cubicBezTo>
                <a:cubicBezTo>
                  <a:pt x="3125950" y="450335"/>
                  <a:pt x="2684248" y="1747026"/>
                  <a:pt x="2679082" y="2219724"/>
                </a:cubicBezTo>
                <a:cubicBezTo>
                  <a:pt x="2673916" y="2692422"/>
                  <a:pt x="2694580" y="2860321"/>
                  <a:pt x="2679082" y="2979141"/>
                </a:cubicBezTo>
                <a:cubicBezTo>
                  <a:pt x="2663584" y="3097961"/>
                  <a:pt x="2970966" y="3121209"/>
                  <a:pt x="2601590" y="2948145"/>
                </a:cubicBezTo>
                <a:close/>
              </a:path>
            </a:pathLst>
          </a:cu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1371600" y="2184737"/>
            <a:ext cx="1879099" cy="2865172"/>
          </a:xfrm>
          <a:custGeom>
            <a:avLst/>
            <a:gdLst>
              <a:gd name="connsiteX0" fmla="*/ 0 w 1751309"/>
              <a:gd name="connsiteY0" fmla="*/ 0 h 2541722"/>
              <a:gd name="connsiteX1" fmla="*/ 588936 w 1751309"/>
              <a:gd name="connsiteY1" fmla="*/ 1301857 h 2541722"/>
              <a:gd name="connsiteX2" fmla="*/ 1751309 w 1751309"/>
              <a:gd name="connsiteY2" fmla="*/ 2541722 h 2541722"/>
            </a:gdLst>
            <a:ahLst/>
            <a:cxnLst>
              <a:cxn ang="0">
                <a:pos x="connsiteX0" y="connsiteY0"/>
              </a:cxn>
              <a:cxn ang="0">
                <a:pos x="connsiteX1" y="connsiteY1"/>
              </a:cxn>
              <a:cxn ang="0">
                <a:pos x="connsiteX2" y="connsiteY2"/>
              </a:cxn>
            </a:cxnLst>
            <a:rect l="l" t="t" r="r" b="b"/>
            <a:pathLst>
              <a:path w="1751309" h="2541722">
                <a:moveTo>
                  <a:pt x="0" y="0"/>
                </a:moveTo>
                <a:cubicBezTo>
                  <a:pt x="148525" y="439118"/>
                  <a:pt x="297051" y="878237"/>
                  <a:pt x="588936" y="1301857"/>
                </a:cubicBezTo>
                <a:cubicBezTo>
                  <a:pt x="880821" y="1725477"/>
                  <a:pt x="1316065" y="2133599"/>
                  <a:pt x="1751309" y="254172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a:xfrm>
            <a:off x="910455" y="3143617"/>
            <a:ext cx="1208867" cy="728420"/>
          </a:xfrm>
          <a:custGeom>
            <a:avLst/>
            <a:gdLst>
              <a:gd name="connsiteX0" fmla="*/ 0 w 1208867"/>
              <a:gd name="connsiteY0" fmla="*/ 0 h 728420"/>
              <a:gd name="connsiteX1" fmla="*/ 666427 w 1208867"/>
              <a:gd name="connsiteY1" fmla="*/ 433953 h 728420"/>
              <a:gd name="connsiteX2" fmla="*/ 1208867 w 1208867"/>
              <a:gd name="connsiteY2" fmla="*/ 728420 h 728420"/>
            </a:gdLst>
            <a:ahLst/>
            <a:cxnLst>
              <a:cxn ang="0">
                <a:pos x="connsiteX0" y="connsiteY0"/>
              </a:cxn>
              <a:cxn ang="0">
                <a:pos x="connsiteX1" y="connsiteY1"/>
              </a:cxn>
              <a:cxn ang="0">
                <a:pos x="connsiteX2" y="connsiteY2"/>
              </a:cxn>
            </a:cxnLst>
            <a:rect l="l" t="t" r="r" b="b"/>
            <a:pathLst>
              <a:path w="1208867" h="728420">
                <a:moveTo>
                  <a:pt x="0" y="0"/>
                </a:moveTo>
                <a:cubicBezTo>
                  <a:pt x="232474" y="156275"/>
                  <a:pt x="464949" y="312550"/>
                  <a:pt x="666427" y="433953"/>
                </a:cubicBezTo>
                <a:cubicBezTo>
                  <a:pt x="867905" y="555356"/>
                  <a:pt x="1038386" y="641888"/>
                  <a:pt x="1208867" y="7284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2475783" y="2477190"/>
            <a:ext cx="131788" cy="1921790"/>
          </a:xfrm>
          <a:custGeom>
            <a:avLst/>
            <a:gdLst>
              <a:gd name="connsiteX0" fmla="*/ 0 w 131788"/>
              <a:gd name="connsiteY0" fmla="*/ 0 h 1921790"/>
              <a:gd name="connsiteX1" fmla="*/ 123987 w 131788"/>
              <a:gd name="connsiteY1" fmla="*/ 1053885 h 1921790"/>
              <a:gd name="connsiteX2" fmla="*/ 108489 w 131788"/>
              <a:gd name="connsiteY2" fmla="*/ 1921790 h 1921790"/>
            </a:gdLst>
            <a:ahLst/>
            <a:cxnLst>
              <a:cxn ang="0">
                <a:pos x="connsiteX0" y="connsiteY0"/>
              </a:cxn>
              <a:cxn ang="0">
                <a:pos x="connsiteX1" y="connsiteY1"/>
              </a:cxn>
              <a:cxn ang="0">
                <a:pos x="connsiteX2" y="connsiteY2"/>
              </a:cxn>
            </a:cxnLst>
            <a:rect l="l" t="t" r="r" b="b"/>
            <a:pathLst>
              <a:path w="131788" h="1921790">
                <a:moveTo>
                  <a:pt x="0" y="0"/>
                </a:moveTo>
                <a:cubicBezTo>
                  <a:pt x="52953" y="366793"/>
                  <a:pt x="105906" y="733587"/>
                  <a:pt x="123987" y="1053885"/>
                </a:cubicBezTo>
                <a:cubicBezTo>
                  <a:pt x="142068" y="1374183"/>
                  <a:pt x="125278" y="1647986"/>
                  <a:pt x="108489" y="1921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flipH="1">
            <a:off x="2927864" y="5677546"/>
            <a:ext cx="424936" cy="418454"/>
          </a:xfrm>
          <a:custGeom>
            <a:avLst/>
            <a:gdLst>
              <a:gd name="connsiteX0" fmla="*/ 0 w 1580827"/>
              <a:gd name="connsiteY0" fmla="*/ 0 h 418454"/>
              <a:gd name="connsiteX1" fmla="*/ 650928 w 1580827"/>
              <a:gd name="connsiteY1" fmla="*/ 325465 h 418454"/>
              <a:gd name="connsiteX2" fmla="*/ 1580827 w 1580827"/>
              <a:gd name="connsiteY2" fmla="*/ 418454 h 418454"/>
            </a:gdLst>
            <a:ahLst/>
            <a:cxnLst>
              <a:cxn ang="0">
                <a:pos x="connsiteX0" y="connsiteY0"/>
              </a:cxn>
              <a:cxn ang="0">
                <a:pos x="connsiteX1" y="connsiteY1"/>
              </a:cxn>
              <a:cxn ang="0">
                <a:pos x="connsiteX2" y="connsiteY2"/>
              </a:cxn>
            </a:cxnLst>
            <a:rect l="l" t="t" r="r" b="b"/>
            <a:pathLst>
              <a:path w="1580827" h="418454">
                <a:moveTo>
                  <a:pt x="0" y="0"/>
                </a:moveTo>
                <a:cubicBezTo>
                  <a:pt x="193728" y="127861"/>
                  <a:pt x="387457" y="255723"/>
                  <a:pt x="650928" y="325465"/>
                </a:cubicBezTo>
                <a:cubicBezTo>
                  <a:pt x="914399" y="395207"/>
                  <a:pt x="1247613" y="406830"/>
                  <a:pt x="1580827" y="418454"/>
                </a:cubicBez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800647" y="6024275"/>
            <a:ext cx="704680" cy="369332"/>
          </a:xfrm>
          <a:prstGeom prst="rect">
            <a:avLst/>
          </a:prstGeom>
          <a:noFill/>
        </p:spPr>
        <p:txBody>
          <a:bodyPr wrap="none" rtlCol="0">
            <a:spAutoFit/>
          </a:bodyPr>
          <a:lstStyle/>
          <a:p>
            <a:r>
              <a:rPr kumimoji="1" lang="en-US" altLang="ja-JP" dirty="0" smtClean="0"/>
              <a:t>Q, </a:t>
            </a:r>
            <a:r>
              <a:rPr kumimoji="1" lang="en-US" altLang="ja-JP" dirty="0" err="1" smtClean="0"/>
              <a:t>δq</a:t>
            </a:r>
            <a:endParaRPr kumimoji="1" lang="ja-JP" altLang="en-US" dirty="0"/>
          </a:p>
        </p:txBody>
      </p:sp>
      <p:sp>
        <p:nvSpPr>
          <p:cNvPr id="11" name="テキスト ボックス 10"/>
          <p:cNvSpPr txBox="1"/>
          <p:nvPr/>
        </p:nvSpPr>
        <p:spPr>
          <a:xfrm>
            <a:off x="3241200" y="5345668"/>
            <a:ext cx="680571" cy="369332"/>
          </a:xfrm>
          <a:prstGeom prst="rect">
            <a:avLst/>
          </a:prstGeom>
          <a:noFill/>
        </p:spPr>
        <p:txBody>
          <a:bodyPr wrap="none" rtlCol="0">
            <a:spAutoFit/>
          </a:bodyPr>
          <a:lstStyle/>
          <a:p>
            <a:r>
              <a:rPr lang="en-US" altLang="ja-JP" dirty="0" err="1" smtClean="0"/>
              <a:t>δlake</a:t>
            </a:r>
            <a:endParaRPr kumimoji="1" lang="ja-JP" altLang="en-US" dirty="0"/>
          </a:p>
        </p:txBody>
      </p:sp>
      <p:sp>
        <p:nvSpPr>
          <p:cNvPr id="12" name="テキスト ボックス 11"/>
          <p:cNvSpPr txBox="1"/>
          <p:nvPr/>
        </p:nvSpPr>
        <p:spPr>
          <a:xfrm>
            <a:off x="2176314" y="2450068"/>
            <a:ext cx="627351" cy="369332"/>
          </a:xfrm>
          <a:prstGeom prst="rect">
            <a:avLst/>
          </a:prstGeom>
          <a:noFill/>
        </p:spPr>
        <p:txBody>
          <a:bodyPr wrap="none" rtlCol="0">
            <a:spAutoFit/>
          </a:bodyPr>
          <a:lstStyle/>
          <a:p>
            <a:r>
              <a:rPr lang="en-US" altLang="ja-JP" dirty="0" smtClean="0"/>
              <a:t>P, </a:t>
            </a:r>
            <a:r>
              <a:rPr lang="en-US" altLang="ja-JP" dirty="0" err="1" smtClean="0"/>
              <a:t>δp</a:t>
            </a:r>
            <a:endParaRPr kumimoji="1" lang="ja-JP" altLang="en-US" dirty="0"/>
          </a:p>
        </p:txBody>
      </p:sp>
      <p:sp>
        <p:nvSpPr>
          <p:cNvPr id="13" name="下矢印 12"/>
          <p:cNvSpPr/>
          <p:nvPr/>
        </p:nvSpPr>
        <p:spPr>
          <a:xfrm>
            <a:off x="2022000" y="2526268"/>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上矢印 13"/>
          <p:cNvSpPr/>
          <p:nvPr/>
        </p:nvSpPr>
        <p:spPr>
          <a:xfrm>
            <a:off x="910455" y="2819400"/>
            <a:ext cx="273345" cy="32421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上矢印 14"/>
          <p:cNvSpPr/>
          <p:nvPr/>
        </p:nvSpPr>
        <p:spPr>
          <a:xfrm>
            <a:off x="1564800" y="3573651"/>
            <a:ext cx="273345" cy="32421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上矢印 15"/>
          <p:cNvSpPr/>
          <p:nvPr/>
        </p:nvSpPr>
        <p:spPr>
          <a:xfrm>
            <a:off x="2707800" y="3726051"/>
            <a:ext cx="273345" cy="32421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35880" y="2184737"/>
            <a:ext cx="1336200" cy="646331"/>
          </a:xfrm>
          <a:prstGeom prst="rect">
            <a:avLst/>
          </a:prstGeom>
          <a:noFill/>
        </p:spPr>
        <p:txBody>
          <a:bodyPr wrap="none" rtlCol="0">
            <a:spAutoFit/>
          </a:bodyPr>
          <a:lstStyle/>
          <a:p>
            <a:r>
              <a:rPr lang="en-US" altLang="ja-JP" dirty="0" smtClean="0"/>
              <a:t>Interception</a:t>
            </a:r>
            <a:br>
              <a:rPr lang="en-US" altLang="ja-JP" dirty="0" smtClean="0"/>
            </a:br>
            <a:r>
              <a:rPr lang="en-US" altLang="ja-JP" dirty="0" err="1" smtClean="0"/>
              <a:t>xP</a:t>
            </a:r>
            <a:r>
              <a:rPr lang="en-US" altLang="ja-JP" dirty="0" smtClean="0"/>
              <a:t>, </a:t>
            </a:r>
            <a:r>
              <a:rPr lang="en-US" altLang="ja-JP" dirty="0" err="1" smtClean="0"/>
              <a:t>δp</a:t>
            </a:r>
            <a:endParaRPr kumimoji="1" lang="ja-JP" altLang="en-US" dirty="0"/>
          </a:p>
        </p:txBody>
      </p:sp>
      <p:sp>
        <p:nvSpPr>
          <p:cNvPr id="18" name="テキスト ボックス 17"/>
          <p:cNvSpPr txBox="1"/>
          <p:nvPr/>
        </p:nvSpPr>
        <p:spPr>
          <a:xfrm>
            <a:off x="76200" y="3821668"/>
            <a:ext cx="1412310" cy="646331"/>
          </a:xfrm>
          <a:prstGeom prst="rect">
            <a:avLst/>
          </a:prstGeom>
          <a:noFill/>
        </p:spPr>
        <p:txBody>
          <a:bodyPr wrap="none" rtlCol="0">
            <a:spAutoFit/>
          </a:bodyPr>
          <a:lstStyle/>
          <a:p>
            <a:r>
              <a:rPr lang="en-US" altLang="ja-JP" dirty="0" smtClean="0"/>
              <a:t>Transpiration</a:t>
            </a:r>
            <a:br>
              <a:rPr lang="en-US" altLang="ja-JP" dirty="0" smtClean="0"/>
            </a:br>
            <a:r>
              <a:rPr lang="en-US" altLang="ja-JP" dirty="0" smtClean="0"/>
              <a:t>T, </a:t>
            </a:r>
            <a:r>
              <a:rPr lang="en-US" altLang="ja-JP" dirty="0" err="1" smtClean="0"/>
              <a:t>δt</a:t>
            </a:r>
            <a:endParaRPr kumimoji="1" lang="ja-JP" altLang="en-US" dirty="0"/>
          </a:p>
        </p:txBody>
      </p:sp>
      <p:sp>
        <p:nvSpPr>
          <p:cNvPr id="19" name="テキスト ボックス 18"/>
          <p:cNvSpPr txBox="1"/>
          <p:nvPr/>
        </p:nvSpPr>
        <p:spPr>
          <a:xfrm>
            <a:off x="2642349" y="2970992"/>
            <a:ext cx="1878271" cy="646331"/>
          </a:xfrm>
          <a:prstGeom prst="rect">
            <a:avLst/>
          </a:prstGeom>
          <a:noFill/>
        </p:spPr>
        <p:txBody>
          <a:bodyPr wrap="none" rtlCol="0">
            <a:spAutoFit/>
          </a:bodyPr>
          <a:lstStyle/>
          <a:p>
            <a:r>
              <a:rPr lang="en-US" altLang="ja-JP" dirty="0" smtClean="0"/>
              <a:t>Soil/Open water E</a:t>
            </a:r>
            <a:br>
              <a:rPr lang="en-US" altLang="ja-JP" dirty="0" smtClean="0"/>
            </a:br>
            <a:r>
              <a:rPr lang="en-US" altLang="ja-JP" dirty="0" err="1" smtClean="0"/>
              <a:t>E</a:t>
            </a:r>
            <a:r>
              <a:rPr lang="en-US" altLang="ja-JP" dirty="0" smtClean="0"/>
              <a:t>, </a:t>
            </a:r>
            <a:r>
              <a:rPr lang="en-US" altLang="ja-JP" dirty="0" err="1" smtClean="0"/>
              <a:t>δe</a:t>
            </a:r>
            <a:endParaRPr kumimoji="1" lang="ja-JP" altLang="en-US" dirty="0"/>
          </a:p>
        </p:txBody>
      </p:sp>
      <p:sp>
        <p:nvSpPr>
          <p:cNvPr id="20" name="フリーフォーム 19"/>
          <p:cNvSpPr/>
          <p:nvPr/>
        </p:nvSpPr>
        <p:spPr>
          <a:xfrm>
            <a:off x="533400" y="1371600"/>
            <a:ext cx="1041015" cy="820324"/>
          </a:xfrm>
          <a:custGeom>
            <a:avLst/>
            <a:gdLst>
              <a:gd name="connsiteX0" fmla="*/ 294908 w 2815966"/>
              <a:gd name="connsiteY0" fmla="*/ 483579 h 1931058"/>
              <a:gd name="connsiteX1" fmla="*/ 263912 w 2815966"/>
              <a:gd name="connsiteY1" fmla="*/ 1754440 h 1931058"/>
              <a:gd name="connsiteX2" fmla="*/ 2650650 w 2815966"/>
              <a:gd name="connsiteY2" fmla="*/ 1738942 h 1931058"/>
              <a:gd name="connsiteX3" fmla="*/ 2356183 w 2815966"/>
              <a:gd name="connsiteY3" fmla="*/ 65125 h 1931058"/>
              <a:gd name="connsiteX4" fmla="*/ 294908 w 2815966"/>
              <a:gd name="connsiteY4" fmla="*/ 483579 h 193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5966" h="1931058">
                <a:moveTo>
                  <a:pt x="294908" y="483579"/>
                </a:moveTo>
                <a:cubicBezTo>
                  <a:pt x="-53804" y="765132"/>
                  <a:pt x="-128712" y="1545213"/>
                  <a:pt x="263912" y="1754440"/>
                </a:cubicBezTo>
                <a:cubicBezTo>
                  <a:pt x="656536" y="1963667"/>
                  <a:pt x="2301938" y="2020495"/>
                  <a:pt x="2650650" y="1738942"/>
                </a:cubicBezTo>
                <a:cubicBezTo>
                  <a:pt x="2999362" y="1457390"/>
                  <a:pt x="2746224" y="276935"/>
                  <a:pt x="2356183" y="65125"/>
                </a:cubicBezTo>
                <a:cubicBezTo>
                  <a:pt x="1966142" y="-146685"/>
                  <a:pt x="643620" y="202026"/>
                  <a:pt x="294908" y="483579"/>
                </a:cubicBezTo>
                <a:close/>
              </a:path>
            </a:pathLst>
          </a:cu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600200" y="1600200"/>
            <a:ext cx="526106" cy="369332"/>
          </a:xfrm>
          <a:prstGeom prst="rect">
            <a:avLst/>
          </a:prstGeom>
          <a:noFill/>
        </p:spPr>
        <p:txBody>
          <a:bodyPr wrap="none" rtlCol="0">
            <a:spAutoFit/>
          </a:bodyPr>
          <a:lstStyle/>
          <a:p>
            <a:r>
              <a:rPr lang="en-US" altLang="ja-JP" dirty="0" smtClean="0"/>
              <a:t>I</a:t>
            </a:r>
            <a:r>
              <a:rPr kumimoji="1" lang="en-US" altLang="ja-JP" dirty="0" smtClean="0"/>
              <a:t>, </a:t>
            </a:r>
            <a:r>
              <a:rPr kumimoji="1" lang="en-US" altLang="ja-JP" dirty="0" err="1" smtClean="0"/>
              <a:t>δi</a:t>
            </a:r>
            <a:endParaRPr kumimoji="1" lang="ja-JP" altLang="en-US" dirty="0"/>
          </a:p>
        </p:txBody>
      </p:sp>
      <p:sp>
        <p:nvSpPr>
          <p:cNvPr id="22" name="テキスト ボックス 21"/>
          <p:cNvSpPr txBox="1"/>
          <p:nvPr/>
        </p:nvSpPr>
        <p:spPr>
          <a:xfrm>
            <a:off x="2420649" y="1295400"/>
            <a:ext cx="882293" cy="646331"/>
          </a:xfrm>
          <a:prstGeom prst="rect">
            <a:avLst/>
          </a:prstGeom>
          <a:noFill/>
        </p:spPr>
        <p:txBody>
          <a:bodyPr wrap="none" rtlCol="0">
            <a:spAutoFit/>
          </a:bodyPr>
          <a:lstStyle/>
          <a:p>
            <a:r>
              <a:rPr lang="en-US" altLang="ja-JP" dirty="0" smtClean="0"/>
              <a:t>Surface</a:t>
            </a:r>
          </a:p>
          <a:p>
            <a:r>
              <a:rPr lang="en-US" altLang="ja-JP" dirty="0"/>
              <a:t>h</a:t>
            </a:r>
            <a:r>
              <a:rPr lang="en-US" altLang="ja-JP" dirty="0" smtClean="0"/>
              <a:t>, </a:t>
            </a:r>
            <a:r>
              <a:rPr lang="en-US" altLang="ja-JP" dirty="0" err="1" smtClean="0"/>
              <a:t>δa</a:t>
            </a:r>
            <a:endParaRPr kumimoji="1" lang="ja-JP" altLang="en-US" dirty="0"/>
          </a:p>
        </p:txBody>
      </p:sp>
    </p:spTree>
    <p:extLst>
      <p:ext uri="{BB962C8B-B14F-4D97-AF65-F5344CB8AC3E}">
        <p14:creationId xmlns:p14="http://schemas.microsoft.com/office/powerpoint/2010/main" val="1295147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Result</a:t>
            </a:r>
            <a:endParaRPr kumimoji="1" lang="ja-JP" altLang="en-US" dirty="0"/>
          </a:p>
        </p:txBody>
      </p:sp>
      <p:sp>
        <p:nvSpPr>
          <p:cNvPr id="3" name="コンテンツ プレースホルダー 2"/>
          <p:cNvSpPr>
            <a:spLocks noGrp="1"/>
          </p:cNvSpPr>
          <p:nvPr>
            <p:ph idx="1"/>
          </p:nvPr>
        </p:nvSpPr>
        <p:spPr>
          <a:xfrm>
            <a:off x="457200" y="5837237"/>
            <a:ext cx="8229600" cy="868363"/>
          </a:xfrm>
        </p:spPr>
        <p:txBody>
          <a:bodyPr>
            <a:normAutofit fontScale="92500" lnSpcReduction="20000"/>
          </a:bodyPr>
          <a:lstStyle/>
          <a:p>
            <a:r>
              <a:rPr kumimoji="1" lang="en-US" altLang="ja-JP" dirty="0" smtClean="0"/>
              <a:t>At most of the lake catchments, T/ET is pretty high. </a:t>
            </a:r>
            <a:endParaRPr kumimoji="1" lang="ja-JP"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325" y="1143000"/>
            <a:ext cx="5213350" cy="476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7730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For global estimate</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76200" y="1874837"/>
                <a:ext cx="3276600" cy="4525963"/>
              </a:xfrm>
            </p:spPr>
            <p:txBody>
              <a:bodyPr>
                <a:normAutofit fontScale="85000" lnSpcReduction="10000"/>
              </a:bodyPr>
              <a:lstStyle/>
              <a:p>
                <a:r>
                  <a:rPr kumimoji="1" lang="en-US" altLang="ja-JP" dirty="0" smtClean="0"/>
                  <a:t>They used d-excess of river discharge.</a:t>
                </a:r>
              </a:p>
              <a:p>
                <a:pPr marL="0" indent="0">
                  <a:buNone/>
                </a:pPr>
                <a14:m>
                  <m:oMathPara xmlns:m="http://schemas.openxmlformats.org/officeDocument/2006/math">
                    <m:oMathParaPr>
                      <m:jc m:val="centerGroup"/>
                    </m:oMathParaPr>
                    <m:oMath xmlns:m="http://schemas.openxmlformats.org/officeDocument/2006/math">
                      <m:f>
                        <m:fPr>
                          <m:ctrlPr>
                            <a:rPr kumimoji="1" lang="en-US" altLang="ja-JP" b="0" i="1" smtClean="0">
                              <a:latin typeface="Cambria Math"/>
                            </a:rPr>
                          </m:ctrlPr>
                        </m:fPr>
                        <m:num>
                          <m:r>
                            <a:rPr kumimoji="1" lang="en-US" altLang="ja-JP" b="0" i="1" smtClean="0">
                              <a:latin typeface="Cambria Math"/>
                            </a:rPr>
                            <m:t>𝑇</m:t>
                          </m:r>
                        </m:num>
                        <m:den>
                          <m:r>
                            <a:rPr kumimoji="1" lang="en-US" altLang="ja-JP" b="0" i="1" smtClean="0">
                              <a:latin typeface="Cambria Math"/>
                            </a:rPr>
                            <m:t>𝐸</m:t>
                          </m:r>
                          <m:r>
                            <a:rPr kumimoji="1" lang="en-US" altLang="ja-JP" b="0" i="1" smtClean="0">
                              <a:latin typeface="Cambria Math"/>
                            </a:rPr>
                            <m:t>+</m:t>
                          </m:r>
                          <m:r>
                            <a:rPr kumimoji="1" lang="en-US" altLang="ja-JP" b="0" i="1" smtClean="0">
                              <a:latin typeface="Cambria Math"/>
                            </a:rPr>
                            <m:t>𝑇</m:t>
                          </m:r>
                        </m:den>
                      </m:f>
                      <m:r>
                        <a:rPr kumimoji="1" lang="en-US" altLang="ja-JP" b="0" i="1" smtClean="0">
                          <a:latin typeface="Cambria Math"/>
                        </a:rPr>
                        <m:t>=</m:t>
                      </m:r>
                      <m:f>
                        <m:fPr>
                          <m:ctrlPr>
                            <a:rPr kumimoji="1" lang="en-US" altLang="ja-JP" b="0" i="1" smtClean="0">
                              <a:latin typeface="Cambria Math"/>
                            </a:rPr>
                          </m:ctrlPr>
                        </m:fPr>
                        <m:num>
                          <m:sSub>
                            <m:sSubPr>
                              <m:ctrlPr>
                                <a:rPr lang="en-US" altLang="ja-JP" i="1">
                                  <a:latin typeface="Cambria Math"/>
                                </a:rPr>
                              </m:ctrlPr>
                            </m:sSubPr>
                            <m:e>
                              <m:r>
                                <a:rPr lang="en-US" altLang="ja-JP" i="1">
                                  <a:latin typeface="Cambria Math"/>
                                </a:rPr>
                                <m:t>𝑑</m:t>
                              </m:r>
                            </m:e>
                            <m:sub>
                              <m:r>
                                <a:rPr lang="en-US" altLang="ja-JP" i="1">
                                  <a:latin typeface="Cambria Math"/>
                                </a:rPr>
                                <m:t>𝑒</m:t>
                              </m:r>
                              <m:r>
                                <a:rPr lang="en-US" altLang="ja-JP" i="1">
                                  <a:latin typeface="Cambria Math"/>
                                </a:rPr>
                                <m:t>+</m:t>
                              </m:r>
                              <m:r>
                                <a:rPr lang="en-US" altLang="ja-JP" i="1">
                                  <a:latin typeface="Cambria Math"/>
                                </a:rPr>
                                <m:t>𝑡</m:t>
                              </m:r>
                            </m:sub>
                          </m:sSub>
                          <m:r>
                            <a:rPr lang="en-US" altLang="ja-JP" i="1">
                              <a:latin typeface="Cambria Math"/>
                            </a:rPr>
                            <m:t>−</m:t>
                          </m:r>
                          <m:sSub>
                            <m:sSubPr>
                              <m:ctrlPr>
                                <a:rPr lang="en-US" altLang="ja-JP" i="1">
                                  <a:latin typeface="Cambria Math"/>
                                </a:rPr>
                              </m:ctrlPr>
                            </m:sSubPr>
                            <m:e>
                              <m:r>
                                <a:rPr lang="en-US" altLang="ja-JP" i="1">
                                  <a:latin typeface="Cambria Math"/>
                                </a:rPr>
                                <m:t>𝑑</m:t>
                              </m:r>
                            </m:e>
                            <m:sub>
                              <m:r>
                                <a:rPr lang="en-US" altLang="ja-JP" b="0" i="1" smtClean="0">
                                  <a:latin typeface="Cambria Math"/>
                                </a:rPr>
                                <m:t>𝑒</m:t>
                              </m:r>
                            </m:sub>
                          </m:sSub>
                          <m:r>
                            <m:rPr>
                              <m:nor/>
                            </m:rPr>
                            <a:rPr lang="ja-JP" altLang="en-US" dirty="0"/>
                            <m:t> </m:t>
                          </m:r>
                        </m:num>
                        <m:den>
                          <m:sSub>
                            <m:sSubPr>
                              <m:ctrlPr>
                                <a:rPr lang="en-US" altLang="ja-JP" i="1">
                                  <a:latin typeface="Cambria Math"/>
                                </a:rPr>
                              </m:ctrlPr>
                            </m:sSubPr>
                            <m:e>
                              <m:r>
                                <a:rPr lang="en-US" altLang="ja-JP" i="1">
                                  <a:latin typeface="Cambria Math"/>
                                </a:rPr>
                                <m:t>𝑑</m:t>
                              </m:r>
                            </m:e>
                            <m:sub>
                              <m:r>
                                <a:rPr lang="en-US" altLang="ja-JP" b="0" i="1" smtClean="0">
                                  <a:latin typeface="Cambria Math"/>
                                </a:rPr>
                                <m:t>𝑡</m:t>
                              </m:r>
                            </m:sub>
                          </m:sSub>
                          <m:r>
                            <a:rPr lang="en-US" altLang="ja-JP" i="1">
                              <a:latin typeface="Cambria Math"/>
                            </a:rPr>
                            <m:t>−</m:t>
                          </m:r>
                          <m:sSub>
                            <m:sSubPr>
                              <m:ctrlPr>
                                <a:rPr lang="en-US" altLang="ja-JP" i="1">
                                  <a:latin typeface="Cambria Math"/>
                                </a:rPr>
                              </m:ctrlPr>
                            </m:sSubPr>
                            <m:e>
                              <m:r>
                                <a:rPr lang="en-US" altLang="ja-JP" i="1">
                                  <a:latin typeface="Cambria Math"/>
                                </a:rPr>
                                <m:t>𝑑</m:t>
                              </m:r>
                            </m:e>
                            <m:sub>
                              <m:r>
                                <a:rPr lang="en-US" altLang="ja-JP" b="0" i="1" smtClean="0">
                                  <a:latin typeface="Cambria Math"/>
                                </a:rPr>
                                <m:t>𝑒</m:t>
                              </m:r>
                            </m:sub>
                          </m:sSub>
                          <m:r>
                            <m:rPr>
                              <m:nor/>
                            </m:rPr>
                            <a:rPr lang="ja-JP" altLang="en-US" dirty="0"/>
                            <m:t> </m:t>
                          </m:r>
                        </m:den>
                      </m:f>
                    </m:oMath>
                  </m:oMathPara>
                </a14:m>
                <a:endParaRPr kumimoji="1" lang="en-US" altLang="ja-JP" b="0" dirty="0" smtClean="0"/>
              </a:p>
              <a:p>
                <a:pPr marL="0" indent="0" algn="ctr">
                  <a:buNone/>
                </a:pPr>
                <a:r>
                  <a:rPr kumimoji="1" lang="en-US" altLang="ja-JP" dirty="0" err="1" smtClean="0"/>
                  <a:t>d</a:t>
                </a:r>
                <a:r>
                  <a:rPr kumimoji="1" lang="en-US" altLang="ja-JP" baseline="-25000" dirty="0" err="1" smtClean="0"/>
                  <a:t>e+t</a:t>
                </a:r>
                <a:r>
                  <a:rPr kumimoji="1" lang="en-US" altLang="ja-JP" dirty="0" smtClean="0"/>
                  <a:t>=11‰</a:t>
                </a:r>
                <a:r>
                  <a:rPr kumimoji="1" lang="ja-JP" altLang="en-US" dirty="0" err="1" smtClean="0"/>
                  <a:t>、</a:t>
                </a:r>
                <a:r>
                  <a:rPr kumimoji="1" lang="en-US" altLang="ja-JP" dirty="0" smtClean="0"/>
                  <a:t>d</a:t>
                </a:r>
                <a:r>
                  <a:rPr kumimoji="1" lang="en-US" altLang="ja-JP" baseline="-25000" dirty="0" smtClean="0"/>
                  <a:t>e</a:t>
                </a:r>
                <a:r>
                  <a:rPr kumimoji="1" lang="en-US" altLang="ja-JP" dirty="0" smtClean="0"/>
                  <a:t>=75‰</a:t>
                </a:r>
                <a:r>
                  <a:rPr kumimoji="1" lang="ja-JP" altLang="en-US" dirty="0" err="1" smtClean="0"/>
                  <a:t>、</a:t>
                </a:r>
                <a:r>
                  <a:rPr kumimoji="1" lang="en-US" altLang="ja-JP" dirty="0" err="1" smtClean="0"/>
                  <a:t>d</a:t>
                </a:r>
                <a:r>
                  <a:rPr kumimoji="1" lang="en-US" altLang="ja-JP" baseline="-25000" dirty="0" err="1" smtClean="0"/>
                  <a:t>t</a:t>
                </a:r>
                <a:r>
                  <a:rPr kumimoji="1" lang="en-US" altLang="ja-JP" dirty="0" smtClean="0"/>
                  <a:t>=8‰</a:t>
                </a:r>
              </a:p>
              <a:p>
                <a:pPr marL="0" indent="0" algn="ctr">
                  <a:buNone/>
                </a:pPr>
                <a:endParaRPr lang="en-US" altLang="ja-JP" dirty="0" smtClean="0"/>
              </a:p>
              <a:p>
                <a:pPr marL="0" indent="0" algn="ctr">
                  <a:buNone/>
                </a:pPr>
                <a14:m>
                  <m:oMathPara xmlns:m="http://schemas.openxmlformats.org/officeDocument/2006/math">
                    <m:oMathParaPr>
                      <m:jc m:val="centerGroup"/>
                    </m:oMathParaPr>
                    <m:oMath xmlns:m="http://schemas.openxmlformats.org/officeDocument/2006/math">
                      <m:f>
                        <m:fPr>
                          <m:ctrlPr>
                            <a:rPr lang="en-US" altLang="ja-JP" i="1">
                              <a:latin typeface="Cambria Math"/>
                            </a:rPr>
                          </m:ctrlPr>
                        </m:fPr>
                        <m:num>
                          <m:r>
                            <a:rPr lang="en-US" altLang="ja-JP" i="1">
                              <a:latin typeface="Cambria Math"/>
                            </a:rPr>
                            <m:t>𝑇</m:t>
                          </m:r>
                        </m:num>
                        <m:den>
                          <m:r>
                            <a:rPr lang="en-US" altLang="ja-JP" i="1">
                              <a:latin typeface="Cambria Math"/>
                            </a:rPr>
                            <m:t>𝐸</m:t>
                          </m:r>
                          <m:r>
                            <a:rPr lang="en-US" altLang="ja-JP" i="1">
                              <a:latin typeface="Cambria Math"/>
                            </a:rPr>
                            <m:t>+</m:t>
                          </m:r>
                          <m:r>
                            <a:rPr lang="en-US" altLang="ja-JP" i="1">
                              <a:latin typeface="Cambria Math"/>
                            </a:rPr>
                            <m:t>𝑇</m:t>
                          </m:r>
                        </m:den>
                      </m:f>
                      <m:r>
                        <a:rPr lang="en-US" altLang="ja-JP" i="1" smtClean="0">
                          <a:latin typeface="Cambria Math"/>
                        </a:rPr>
                        <m:t>=</m:t>
                      </m:r>
                      <m:r>
                        <a:rPr lang="en-US" altLang="ja-JP" b="0" i="1" smtClean="0">
                          <a:latin typeface="Cambria Math"/>
                        </a:rPr>
                        <m:t>95%</m:t>
                      </m:r>
                    </m:oMath>
                  </m:oMathPara>
                </a14:m>
                <a:endParaRPr lang="en-US" altLang="ja-JP" dirty="0"/>
              </a:p>
              <a:p>
                <a:pPr marL="0" indent="0" algn="ctr">
                  <a:buNone/>
                </a:pPr>
                <a:endParaRPr kumimoji="1" lang="en-US" altLang="ja-JP"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76200" y="1874837"/>
                <a:ext cx="3276600" cy="4525963"/>
              </a:xfrm>
              <a:blipFill rotWithShape="1">
                <a:blip r:embed="rId2"/>
                <a:stretch>
                  <a:fillRect l="-3166" t="-2022" r="-3166"/>
                </a:stretch>
              </a:blipFill>
            </p:spPr>
            <p:txBody>
              <a:bodyPr/>
              <a:lstStyle/>
              <a:p>
                <a:r>
                  <a:rPr lang="ja-JP" altLang="en-US">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047220"/>
            <a:ext cx="5607050" cy="4410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629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Caveats of </a:t>
            </a:r>
            <a:r>
              <a:rPr lang="en-US" altLang="ja-JP" dirty="0"/>
              <a:t>t</a:t>
            </a:r>
            <a:r>
              <a:rPr kumimoji="1" lang="en-US" altLang="ja-JP" dirty="0" smtClean="0"/>
              <a:t>heir work</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600200"/>
                <a:ext cx="8229600" cy="4419600"/>
              </a:xfrm>
            </p:spPr>
            <p:txBody>
              <a:bodyPr>
                <a:normAutofit fontScale="77500" lnSpcReduction="20000"/>
              </a:bodyPr>
              <a:lstStyle/>
              <a:p>
                <a:pPr marL="514350" indent="-514350">
                  <a:buFont typeface="+mj-lt"/>
                  <a:buAutoNum type="arabicPeriod"/>
                </a:pPr>
                <a:r>
                  <a:rPr lang="en-US" altLang="ja-JP" dirty="0" smtClean="0"/>
                  <a:t>Evaporation isotope ratio from lake is same as that from whole catchment.</a:t>
                </a:r>
              </a:p>
              <a:p>
                <a:pPr marL="857250" lvl="1" indent="-457200">
                  <a:buFont typeface="Wingdings" pitchFamily="2" charset="2"/>
                  <a:buChar char="è"/>
                </a:pPr>
                <a:r>
                  <a:rPr kumimoji="1" lang="en-US" altLang="ja-JP" dirty="0" smtClean="0">
                    <a:sym typeface="Wingdings" pitchFamily="2" charset="2"/>
                  </a:rPr>
                  <a:t>In reality, </a:t>
                </a:r>
                <a14:m>
                  <m:oMath xmlns:m="http://schemas.openxmlformats.org/officeDocument/2006/math">
                    <m:sSub>
                      <m:sSubPr>
                        <m:ctrlPr>
                          <a:rPr kumimoji="1" lang="en-US" altLang="ja-JP" i="1" smtClean="0">
                            <a:latin typeface="Cambria Math"/>
                            <a:sym typeface="Wingdings" pitchFamily="2" charset="2"/>
                          </a:rPr>
                        </m:ctrlPr>
                      </m:sSubPr>
                      <m:e>
                        <m:r>
                          <a:rPr kumimoji="1" lang="ja-JP" altLang="en-US" i="1" smtClean="0">
                            <a:latin typeface="Cambria Math"/>
                            <a:sym typeface="Wingdings" pitchFamily="2" charset="2"/>
                          </a:rPr>
                          <m:t>𝛿</m:t>
                        </m:r>
                      </m:e>
                      <m:sub>
                        <m:r>
                          <a:rPr kumimoji="1" lang="en-US" altLang="ja-JP" b="0" i="1" smtClean="0">
                            <a:latin typeface="Cambria Math"/>
                            <a:sym typeface="Wingdings" pitchFamily="2" charset="2"/>
                          </a:rPr>
                          <m:t>𝑒</m:t>
                        </m:r>
                        <m:r>
                          <a:rPr kumimoji="1" lang="en-US" altLang="ja-JP" b="0" i="1" smtClean="0">
                            <a:latin typeface="Cambria Math"/>
                            <a:sym typeface="Wingdings" pitchFamily="2" charset="2"/>
                          </a:rPr>
                          <m:t>_</m:t>
                        </m:r>
                        <m:r>
                          <a:rPr kumimoji="1" lang="en-US" altLang="ja-JP" b="0" i="1" smtClean="0">
                            <a:latin typeface="Cambria Math"/>
                            <a:sym typeface="Wingdings" pitchFamily="2" charset="2"/>
                          </a:rPr>
                          <m:t>𝑙𝑎𝑘𝑒</m:t>
                        </m:r>
                      </m:sub>
                    </m:sSub>
                    <m:r>
                      <a:rPr kumimoji="1" lang="en-US" altLang="ja-JP" i="1" smtClean="0">
                        <a:latin typeface="Cambria Math"/>
                        <a:ea typeface="Cambria Math"/>
                        <a:sym typeface="Wingdings" pitchFamily="2" charset="2"/>
                      </a:rPr>
                      <m:t>≠</m:t>
                    </m:r>
                  </m:oMath>
                </a14:m>
                <a:r>
                  <a:rPr lang="en-US" altLang="ja-JP" dirty="0">
                    <a:sym typeface="Wingdings" pitchFamily="2" charset="2"/>
                  </a:rPr>
                  <a:t> </a:t>
                </a:r>
                <a14:m>
                  <m:oMath xmlns:m="http://schemas.openxmlformats.org/officeDocument/2006/math">
                    <m:sSub>
                      <m:sSubPr>
                        <m:ctrlPr>
                          <a:rPr lang="en-US" altLang="ja-JP" i="1">
                            <a:latin typeface="Cambria Math"/>
                            <a:sym typeface="Wingdings" pitchFamily="2" charset="2"/>
                          </a:rPr>
                        </m:ctrlPr>
                      </m:sSubPr>
                      <m:e>
                        <m:r>
                          <a:rPr lang="ja-JP" altLang="en-US" i="1">
                            <a:latin typeface="Cambria Math"/>
                            <a:sym typeface="Wingdings" pitchFamily="2" charset="2"/>
                          </a:rPr>
                          <m:t>𝛿</m:t>
                        </m:r>
                      </m:e>
                      <m:sub>
                        <m:r>
                          <a:rPr lang="en-US" altLang="ja-JP" i="1">
                            <a:latin typeface="Cambria Math"/>
                            <a:sym typeface="Wingdings" pitchFamily="2" charset="2"/>
                          </a:rPr>
                          <m:t>𝑒</m:t>
                        </m:r>
                        <m:r>
                          <a:rPr lang="en-US" altLang="ja-JP" i="1">
                            <a:latin typeface="Cambria Math"/>
                            <a:sym typeface="Wingdings" pitchFamily="2" charset="2"/>
                          </a:rPr>
                          <m:t>_</m:t>
                        </m:r>
                        <m:r>
                          <a:rPr lang="en-US" altLang="ja-JP" b="0" i="1" smtClean="0">
                            <a:latin typeface="Cambria Math"/>
                            <a:sym typeface="Wingdings" pitchFamily="2" charset="2"/>
                          </a:rPr>
                          <m:t>𝑠𝑜𝑖𝑙</m:t>
                        </m:r>
                      </m:sub>
                    </m:sSub>
                  </m:oMath>
                </a14:m>
                <a:r>
                  <a:rPr kumimoji="1" lang="ja-JP" altLang="en-US" dirty="0" smtClean="0"/>
                  <a:t> </a:t>
                </a:r>
                <a:r>
                  <a:rPr kumimoji="1" lang="en-US" altLang="ja-JP" dirty="0" smtClean="0"/>
                  <a:t>because </a:t>
                </a:r>
                <a14:m>
                  <m:oMath xmlns:m="http://schemas.openxmlformats.org/officeDocument/2006/math">
                    <m:sSub>
                      <m:sSubPr>
                        <m:ctrlPr>
                          <a:rPr lang="en-US" altLang="ja-JP" i="1">
                            <a:latin typeface="Cambria Math"/>
                            <a:sym typeface="Wingdings" pitchFamily="2" charset="2"/>
                          </a:rPr>
                        </m:ctrlPr>
                      </m:sSubPr>
                      <m:e>
                        <m:r>
                          <a:rPr lang="ja-JP" altLang="en-US" i="1">
                            <a:latin typeface="Cambria Math"/>
                            <a:sym typeface="Wingdings" pitchFamily="2" charset="2"/>
                          </a:rPr>
                          <m:t>𝛿</m:t>
                        </m:r>
                      </m:e>
                      <m:sub>
                        <m:r>
                          <a:rPr lang="en-US" altLang="ja-JP" i="1">
                            <a:latin typeface="Cambria Math"/>
                            <a:sym typeface="Wingdings" pitchFamily="2" charset="2"/>
                          </a:rPr>
                          <m:t>𝑙𝑎𝑘𝑒</m:t>
                        </m:r>
                      </m:sub>
                    </m:sSub>
                    <m:r>
                      <a:rPr lang="en-US" altLang="ja-JP" i="1" smtClean="0">
                        <a:latin typeface="Cambria Math"/>
                        <a:ea typeface="Cambria Math"/>
                        <a:sym typeface="Wingdings" pitchFamily="2" charset="2"/>
                      </a:rPr>
                      <m:t>≠</m:t>
                    </m:r>
                    <m:sSub>
                      <m:sSubPr>
                        <m:ctrlPr>
                          <a:rPr lang="en-US" altLang="ja-JP" i="1">
                            <a:latin typeface="Cambria Math"/>
                            <a:sym typeface="Wingdings" pitchFamily="2" charset="2"/>
                          </a:rPr>
                        </m:ctrlPr>
                      </m:sSubPr>
                      <m:e>
                        <m:r>
                          <a:rPr lang="ja-JP" altLang="en-US" i="1">
                            <a:latin typeface="Cambria Math"/>
                            <a:sym typeface="Wingdings" pitchFamily="2" charset="2"/>
                          </a:rPr>
                          <m:t>𝛿</m:t>
                        </m:r>
                      </m:e>
                      <m:sub>
                        <m:r>
                          <a:rPr lang="en-US" altLang="ja-JP" b="0" i="1" smtClean="0">
                            <a:latin typeface="Cambria Math"/>
                            <a:sym typeface="Wingdings" pitchFamily="2" charset="2"/>
                          </a:rPr>
                          <m:t>𝑠𝑜𝑖𝑙</m:t>
                        </m:r>
                      </m:sub>
                    </m:sSub>
                  </m:oMath>
                </a14:m>
                <a:endParaRPr kumimoji="1" lang="en-US" altLang="ja-JP" dirty="0" smtClean="0"/>
              </a:p>
              <a:p>
                <a:pPr marL="514350" indent="-514350">
                  <a:buFont typeface="+mj-lt"/>
                  <a:buAutoNum type="arabicPeriod"/>
                </a:pPr>
                <a:r>
                  <a:rPr lang="en-US" altLang="ja-JP" dirty="0" smtClean="0"/>
                  <a:t>Too strong kinetic effect (</a:t>
                </a:r>
                <a14:m>
                  <m:oMath xmlns:m="http://schemas.openxmlformats.org/officeDocument/2006/math">
                    <m:sSub>
                      <m:sSubPr>
                        <m:ctrlPr>
                          <a:rPr lang="en-US" altLang="ja-JP" i="1" smtClean="0">
                            <a:latin typeface="Cambria Math"/>
                          </a:rPr>
                        </m:ctrlPr>
                      </m:sSubPr>
                      <m:e>
                        <m:r>
                          <a:rPr lang="ja-JP" altLang="en-US" i="1" smtClean="0">
                            <a:latin typeface="Cambria Math"/>
                          </a:rPr>
                          <m:t>𝜀</m:t>
                        </m:r>
                      </m:e>
                      <m:sub>
                        <m:r>
                          <a:rPr lang="en-US" altLang="ja-JP" b="0" i="1" smtClean="0">
                            <a:latin typeface="Cambria Math"/>
                          </a:rPr>
                          <m:t>𝑘</m:t>
                        </m:r>
                      </m:sub>
                    </m:sSub>
                  </m:oMath>
                </a14:m>
                <a:r>
                  <a:rPr lang="en-US" altLang="ja-JP" dirty="0" smtClean="0"/>
                  <a:t>) in </a:t>
                </a:r>
                <a14:m>
                  <m:oMath xmlns:m="http://schemas.openxmlformats.org/officeDocument/2006/math">
                    <m:sSub>
                      <m:sSubPr>
                        <m:ctrlPr>
                          <a:rPr lang="en-US" altLang="ja-JP" i="1">
                            <a:latin typeface="Cambria Math"/>
                            <a:sym typeface="Wingdings" pitchFamily="2" charset="2"/>
                          </a:rPr>
                        </m:ctrlPr>
                      </m:sSubPr>
                      <m:e>
                        <m:r>
                          <a:rPr lang="ja-JP" altLang="en-US" i="1">
                            <a:latin typeface="Cambria Math"/>
                            <a:sym typeface="Wingdings" pitchFamily="2" charset="2"/>
                          </a:rPr>
                          <m:t>𝛿</m:t>
                        </m:r>
                      </m:e>
                      <m:sub>
                        <m:r>
                          <a:rPr lang="en-US" altLang="ja-JP" i="1">
                            <a:latin typeface="Cambria Math"/>
                            <a:sym typeface="Wingdings" pitchFamily="2" charset="2"/>
                          </a:rPr>
                          <m:t>𝑒</m:t>
                        </m:r>
                      </m:sub>
                    </m:sSub>
                  </m:oMath>
                </a14:m>
                <a:r>
                  <a:rPr kumimoji="1" lang="ja-JP" altLang="en-US" dirty="0" smtClean="0"/>
                  <a:t> </a:t>
                </a:r>
                <a:r>
                  <a:rPr kumimoji="1" lang="en-US" altLang="ja-JP" dirty="0" smtClean="0"/>
                  <a:t>estimation.</a:t>
                </a:r>
              </a:p>
              <a:p>
                <a:pPr marL="400050" lvl="1" indent="0">
                  <a:buNone/>
                </a:pPr>
                <a:r>
                  <a:rPr lang="en-US" altLang="ja-JP" dirty="0" smtClean="0">
                    <a:sym typeface="Wingdings" pitchFamily="2" charset="2"/>
                  </a:rPr>
                  <a:t> </a:t>
                </a:r>
                <a14:m>
                  <m:oMath xmlns:m="http://schemas.openxmlformats.org/officeDocument/2006/math">
                    <m:sSub>
                      <m:sSubPr>
                        <m:ctrlPr>
                          <a:rPr lang="en-US" altLang="ja-JP" i="1" smtClean="0">
                            <a:latin typeface="Cambria Math"/>
                            <a:sym typeface="Wingdings" pitchFamily="2" charset="2"/>
                          </a:rPr>
                        </m:ctrlPr>
                      </m:sSubPr>
                      <m:e>
                        <m:r>
                          <a:rPr lang="ja-JP" altLang="en-US" i="1">
                            <a:latin typeface="Cambria Math"/>
                            <a:sym typeface="Wingdings" pitchFamily="2" charset="2"/>
                          </a:rPr>
                          <m:t>𝛿</m:t>
                        </m:r>
                      </m:e>
                      <m:sub>
                        <m:r>
                          <a:rPr lang="en-US" altLang="ja-JP" i="1">
                            <a:latin typeface="Cambria Math"/>
                            <a:sym typeface="Wingdings" pitchFamily="2" charset="2"/>
                          </a:rPr>
                          <m:t>𝑒</m:t>
                        </m:r>
                      </m:sub>
                    </m:sSub>
                  </m:oMath>
                </a14:m>
                <a:r>
                  <a:rPr lang="ja-JP" altLang="en-US" dirty="0"/>
                  <a:t> </a:t>
                </a:r>
                <a:r>
                  <a:rPr lang="en-US" altLang="ja-JP" dirty="0" smtClean="0"/>
                  <a:t>is (most likely) very underestimated.</a:t>
                </a:r>
                <a:endParaRPr kumimoji="1" lang="en-US" altLang="ja-JP" dirty="0" smtClean="0"/>
              </a:p>
              <a:p>
                <a:pPr marL="514350" indent="-514350">
                  <a:buFont typeface="+mj-lt"/>
                  <a:buAutoNum type="arabicPeriod"/>
                </a:pPr>
                <a:r>
                  <a:rPr kumimoji="1" lang="en-US" altLang="ja-JP" dirty="0" smtClean="0"/>
                  <a:t>No fractionation for evaporation of vegetation-intercepted water. </a:t>
                </a:r>
              </a:p>
              <a:p>
                <a:pPr marL="400050" lvl="1" indent="0">
                  <a:buNone/>
                </a:pPr>
                <a:r>
                  <a:rPr lang="en-US" altLang="ja-JP" dirty="0" smtClean="0">
                    <a:sym typeface="Wingdings" pitchFamily="2" charset="2"/>
                  </a:rPr>
                  <a:t> In reality, not all intercepted water evaporates. </a:t>
                </a:r>
              </a:p>
              <a:p>
                <a:pPr marL="400050" lvl="1" indent="0">
                  <a:buNone/>
                </a:pPr>
                <a:r>
                  <a:rPr lang="en-US" altLang="ja-JP" dirty="0" smtClean="0">
                    <a:sym typeface="Wingdings" pitchFamily="2" charset="2"/>
                  </a:rPr>
                  <a:t> </a:t>
                </a:r>
                <a14:m>
                  <m:oMath xmlns:m="http://schemas.openxmlformats.org/officeDocument/2006/math">
                    <m:sSub>
                      <m:sSubPr>
                        <m:ctrlPr>
                          <a:rPr lang="en-US" altLang="ja-JP" i="1" smtClean="0">
                            <a:latin typeface="Cambria Math"/>
                            <a:sym typeface="Wingdings" pitchFamily="2" charset="2"/>
                          </a:rPr>
                        </m:ctrlPr>
                      </m:sSubPr>
                      <m:e>
                        <m:r>
                          <a:rPr lang="ja-JP" altLang="en-US" i="1">
                            <a:latin typeface="Cambria Math"/>
                            <a:sym typeface="Wingdings" pitchFamily="2" charset="2"/>
                          </a:rPr>
                          <m:t>𝛿</m:t>
                        </m:r>
                      </m:e>
                      <m:sub>
                        <m:r>
                          <a:rPr lang="en-US" altLang="ja-JP" i="1">
                            <a:latin typeface="Cambria Math"/>
                            <a:sym typeface="Wingdings" pitchFamily="2" charset="2"/>
                          </a:rPr>
                          <m:t>𝑒</m:t>
                        </m:r>
                        <m:r>
                          <a:rPr lang="en-US" altLang="ja-JP" b="0" i="1" smtClean="0">
                            <a:latin typeface="Cambria Math"/>
                            <a:sym typeface="Wingdings" pitchFamily="2" charset="2"/>
                          </a:rPr>
                          <m:t>+</m:t>
                        </m:r>
                        <m:r>
                          <a:rPr lang="en-US" altLang="ja-JP" b="0" i="1" smtClean="0">
                            <a:latin typeface="Cambria Math"/>
                            <a:sym typeface="Wingdings" pitchFamily="2" charset="2"/>
                          </a:rPr>
                          <m:t>𝑡</m:t>
                        </m:r>
                      </m:sub>
                    </m:sSub>
                  </m:oMath>
                </a14:m>
                <a:r>
                  <a:rPr lang="ja-JP" altLang="en-US" dirty="0" smtClean="0"/>
                  <a:t> </a:t>
                </a:r>
                <a:r>
                  <a:rPr lang="en-US" altLang="ja-JP" dirty="0" smtClean="0"/>
                  <a:t>is </a:t>
                </a:r>
                <a:r>
                  <a:rPr lang="ja-JP" altLang="en-US" dirty="0" smtClean="0"/>
                  <a:t> </a:t>
                </a:r>
                <a:r>
                  <a:rPr lang="en-US" altLang="ja-JP" dirty="0" smtClean="0"/>
                  <a:t>slightly underestimated.</a:t>
                </a:r>
                <a:endParaRPr kumimoji="1" lang="en-US" altLang="ja-JP" dirty="0" smtClean="0"/>
              </a:p>
              <a:p>
                <a:pPr marL="514350" indent="-514350">
                  <a:buFont typeface="+mj-lt"/>
                  <a:buAutoNum type="arabicPeriod"/>
                </a:pPr>
                <a:r>
                  <a:rPr lang="en-US" altLang="ja-JP" dirty="0" smtClean="0"/>
                  <a:t>Soil moisture isotope is same as precipitation isotope.</a:t>
                </a:r>
              </a:p>
              <a:p>
                <a:pPr marL="857250" lvl="1" indent="-457200">
                  <a:buFont typeface="Wingdings" pitchFamily="2" charset="2"/>
                  <a:buChar char="è"/>
                </a:pPr>
                <a:r>
                  <a:rPr kumimoji="1" lang="en-US" altLang="ja-JP" dirty="0" smtClean="0">
                    <a:sym typeface="Wingdings" pitchFamily="2" charset="2"/>
                  </a:rPr>
                  <a:t>In reality, soil moisture </a:t>
                </a:r>
                <a:r>
                  <a:rPr kumimoji="1" lang="en-US" altLang="ja-JP" dirty="0" err="1" smtClean="0">
                    <a:sym typeface="Wingdings" pitchFamily="2" charset="2"/>
                  </a:rPr>
                  <a:t>isotopically</a:t>
                </a:r>
                <a:r>
                  <a:rPr kumimoji="1" lang="en-US" altLang="ja-JP" dirty="0" smtClean="0">
                    <a:sym typeface="Wingdings" pitchFamily="2" charset="2"/>
                  </a:rPr>
                  <a:t> enriches</a:t>
                </a:r>
                <a:endParaRPr lang="en-US" altLang="ja-JP" dirty="0" smtClean="0">
                  <a:sym typeface="Wingdings" pitchFamily="2" charset="2"/>
                </a:endParaRPr>
              </a:p>
              <a:p>
                <a:pPr marL="400050" lvl="1" indent="0">
                  <a:buNone/>
                </a:pPr>
                <a:r>
                  <a:rPr kumimoji="1" lang="en-US" altLang="ja-JP" dirty="0" smtClean="0">
                    <a:sym typeface="Wingdings" pitchFamily="2" charset="2"/>
                  </a:rPr>
                  <a:t> </a:t>
                </a:r>
                <a14:m>
                  <m:oMath xmlns:m="http://schemas.openxmlformats.org/officeDocument/2006/math">
                    <m:sSub>
                      <m:sSubPr>
                        <m:ctrlPr>
                          <a:rPr lang="en-US" altLang="ja-JP" i="1" smtClean="0">
                            <a:latin typeface="Cambria Math"/>
                            <a:sym typeface="Wingdings" pitchFamily="2" charset="2"/>
                          </a:rPr>
                        </m:ctrlPr>
                      </m:sSubPr>
                      <m:e>
                        <m:r>
                          <a:rPr lang="ja-JP" altLang="en-US" i="1">
                            <a:latin typeface="Cambria Math"/>
                            <a:sym typeface="Wingdings" pitchFamily="2" charset="2"/>
                          </a:rPr>
                          <m:t>𝛿</m:t>
                        </m:r>
                      </m:e>
                      <m:sub>
                        <m:r>
                          <a:rPr lang="en-US" altLang="ja-JP" b="0" i="1" smtClean="0">
                            <a:latin typeface="Cambria Math"/>
                            <a:sym typeface="Wingdings" pitchFamily="2" charset="2"/>
                          </a:rPr>
                          <m:t>𝑡</m:t>
                        </m:r>
                      </m:sub>
                    </m:sSub>
                  </m:oMath>
                </a14:m>
                <a:r>
                  <a:rPr lang="ja-JP" altLang="en-US" dirty="0" smtClean="0"/>
                  <a:t> </a:t>
                </a:r>
                <a:r>
                  <a:rPr lang="en-US" altLang="ja-JP" dirty="0" smtClean="0"/>
                  <a:t>is (likely) underestimated.</a:t>
                </a:r>
                <a:r>
                  <a:rPr lang="ja-JP" altLang="en-US" dirty="0" smtClean="0"/>
                  <a:t> </a:t>
                </a:r>
                <a:endParaRPr kumimoji="1" lang="en-US" altLang="ja-JP" dirty="0" smtClean="0">
                  <a:sym typeface="Wingdings" pitchFamily="2" charset="2"/>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600200"/>
                <a:ext cx="8229600" cy="4419600"/>
              </a:xfrm>
              <a:blipFill rotWithShape="1">
                <a:blip r:embed="rId2"/>
                <a:stretch>
                  <a:fillRect l="-1259" t="-2897" r="-2000"/>
                </a:stretch>
              </a:blipFill>
            </p:spPr>
            <p:txBody>
              <a:bodyPr/>
              <a:lstStyle/>
              <a:p>
                <a:r>
                  <a:rPr lang="ja-JP" altLang="en-US">
                    <a:noFill/>
                  </a:rPr>
                  <a:t> </a:t>
                </a:r>
              </a:p>
            </p:txBody>
          </p:sp>
        </mc:Fallback>
      </mc:AlternateContent>
      <p:cxnSp>
        <p:nvCxnSpPr>
          <p:cNvPr id="5" name="直線矢印コネクタ 4"/>
          <p:cNvCxnSpPr/>
          <p:nvPr/>
        </p:nvCxnSpPr>
        <p:spPr>
          <a:xfrm>
            <a:off x="1447800" y="6324600"/>
            <a:ext cx="61722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2438400" y="60960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5638800" y="60960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6248400" y="60960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正方形/長方形 9"/>
              <p:cNvSpPr/>
              <p:nvPr/>
            </p:nvSpPr>
            <p:spPr>
              <a:xfrm>
                <a:off x="5308645" y="5720808"/>
                <a:ext cx="66030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sym typeface="Wingdings" pitchFamily="2" charset="2"/>
                            </a:rPr>
                          </m:ctrlPr>
                        </m:sSubPr>
                        <m:e>
                          <m:r>
                            <a:rPr lang="ja-JP" altLang="en-US" i="1">
                              <a:latin typeface="Cambria Math"/>
                              <a:sym typeface="Wingdings" pitchFamily="2" charset="2"/>
                            </a:rPr>
                            <m:t>𝛿</m:t>
                          </m:r>
                        </m:e>
                        <m:sub>
                          <m:r>
                            <a:rPr lang="en-US" altLang="ja-JP" i="1">
                              <a:latin typeface="Cambria Math"/>
                              <a:sym typeface="Wingdings" pitchFamily="2" charset="2"/>
                            </a:rPr>
                            <m:t>𝑒</m:t>
                          </m:r>
                          <m:r>
                            <a:rPr lang="en-US" altLang="ja-JP" b="0" i="1" smtClean="0">
                              <a:latin typeface="Cambria Math"/>
                              <a:sym typeface="Wingdings" pitchFamily="2" charset="2"/>
                            </a:rPr>
                            <m:t>+</m:t>
                          </m:r>
                          <m:r>
                            <a:rPr lang="en-US" altLang="ja-JP" b="0" i="1" smtClean="0">
                              <a:latin typeface="Cambria Math"/>
                              <a:sym typeface="Wingdings" pitchFamily="2" charset="2"/>
                            </a:rPr>
                            <m:t>𝑡</m:t>
                          </m:r>
                        </m:sub>
                      </m:sSub>
                    </m:oMath>
                  </m:oMathPara>
                </a14:m>
                <a:endParaRPr lang="ja-JP" altLang="en-US" dirty="0"/>
              </a:p>
            </p:txBody>
          </p:sp>
        </mc:Choice>
        <mc:Fallback xmlns="">
          <p:sp>
            <p:nvSpPr>
              <p:cNvPr id="10" name="正方形/長方形 9"/>
              <p:cNvSpPr>
                <a:spLocks noRot="1" noChangeAspect="1" noMove="1" noResize="1" noEditPoints="1" noAdjustHandles="1" noChangeArrowheads="1" noChangeShapeType="1" noTextEdit="1"/>
              </p:cNvSpPr>
              <p:nvPr/>
            </p:nvSpPr>
            <p:spPr>
              <a:xfrm>
                <a:off x="5308645" y="5720808"/>
                <a:ext cx="660309" cy="369332"/>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p:cNvSpPr/>
              <p:nvPr/>
            </p:nvSpPr>
            <p:spPr>
              <a:xfrm>
                <a:off x="6019800" y="5715000"/>
                <a:ext cx="4420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sym typeface="Wingdings" pitchFamily="2" charset="2"/>
                            </a:rPr>
                          </m:ctrlPr>
                        </m:sSubPr>
                        <m:e>
                          <m:r>
                            <a:rPr lang="ja-JP" altLang="en-US" i="1">
                              <a:latin typeface="Cambria Math"/>
                              <a:sym typeface="Wingdings" pitchFamily="2" charset="2"/>
                            </a:rPr>
                            <m:t>𝛿</m:t>
                          </m:r>
                        </m:e>
                        <m:sub>
                          <m:r>
                            <a:rPr lang="en-US" altLang="ja-JP" b="0" i="1" smtClean="0">
                              <a:latin typeface="Cambria Math"/>
                              <a:sym typeface="Wingdings" pitchFamily="2" charset="2"/>
                            </a:rPr>
                            <m:t>𝑡</m:t>
                          </m:r>
                        </m:sub>
                      </m:sSub>
                    </m:oMath>
                  </m:oMathPara>
                </a14:m>
                <a:endParaRPr lang="ja-JP" altLang="en-US" dirty="0"/>
              </a:p>
            </p:txBody>
          </p:sp>
        </mc:Choice>
        <mc:Fallback xmlns="">
          <p:sp>
            <p:nvSpPr>
              <p:cNvPr id="11" name="正方形/長方形 10"/>
              <p:cNvSpPr>
                <a:spLocks noRot="1" noChangeAspect="1" noMove="1" noResize="1" noEditPoints="1" noAdjustHandles="1" noChangeArrowheads="1" noChangeShapeType="1" noTextEdit="1"/>
              </p:cNvSpPr>
              <p:nvPr/>
            </p:nvSpPr>
            <p:spPr>
              <a:xfrm>
                <a:off x="6019800" y="5715000"/>
                <a:ext cx="442044"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p:cNvSpPr/>
              <p:nvPr/>
            </p:nvSpPr>
            <p:spPr>
              <a:xfrm>
                <a:off x="2224956" y="5715000"/>
                <a:ext cx="4602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sym typeface="Wingdings" pitchFamily="2" charset="2"/>
                            </a:rPr>
                          </m:ctrlPr>
                        </m:sSubPr>
                        <m:e>
                          <m:r>
                            <a:rPr lang="ja-JP" altLang="en-US" i="1">
                              <a:latin typeface="Cambria Math"/>
                              <a:sym typeface="Wingdings" pitchFamily="2" charset="2"/>
                            </a:rPr>
                            <m:t>𝛿</m:t>
                          </m:r>
                        </m:e>
                        <m:sub>
                          <m:r>
                            <a:rPr lang="en-US" altLang="ja-JP" b="0" i="1" smtClean="0">
                              <a:latin typeface="Cambria Math"/>
                              <a:sym typeface="Wingdings" pitchFamily="2" charset="2"/>
                            </a:rPr>
                            <m:t>𝑒</m:t>
                          </m:r>
                        </m:sub>
                      </m:sSub>
                    </m:oMath>
                  </m:oMathPara>
                </a14:m>
                <a:endParaRPr lang="ja-JP" altLang="en-US"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2224956" y="5715000"/>
                <a:ext cx="460254" cy="369332"/>
              </a:xfrm>
              <a:prstGeom prst="rect">
                <a:avLst/>
              </a:prstGeom>
              <a:blipFill rotWithShape="1">
                <a:blip r:embed="rId5"/>
                <a:stretch>
                  <a:fillRect/>
                </a:stretch>
              </a:blipFill>
            </p:spPr>
            <p:txBody>
              <a:bodyPr/>
              <a:lstStyle/>
              <a:p>
                <a:r>
                  <a:rPr lang="ja-JP" altLang="en-US">
                    <a:noFill/>
                  </a:rPr>
                  <a:t> </a:t>
                </a:r>
              </a:p>
            </p:txBody>
          </p:sp>
        </mc:Fallback>
      </mc:AlternateContent>
      <p:sp>
        <p:nvSpPr>
          <p:cNvPr id="13" name="左中かっこ 12"/>
          <p:cNvSpPr/>
          <p:nvPr/>
        </p:nvSpPr>
        <p:spPr>
          <a:xfrm rot="16200000">
            <a:off x="3915100" y="5096198"/>
            <a:ext cx="190501" cy="2952099"/>
          </a:xfrm>
          <a:prstGeom prst="leftBrace">
            <a:avLst>
              <a:gd name="adj1" fmla="val 8333"/>
              <a:gd name="adj2" fmla="val 8925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左中かっこ 13"/>
          <p:cNvSpPr/>
          <p:nvPr/>
        </p:nvSpPr>
        <p:spPr>
          <a:xfrm rot="16200000">
            <a:off x="5867400" y="6324598"/>
            <a:ext cx="152402" cy="4572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p:cNvSpPr txBox="1"/>
          <p:nvPr/>
        </p:nvSpPr>
        <p:spPr>
          <a:xfrm>
            <a:off x="5029200" y="6564868"/>
            <a:ext cx="1053494" cy="369332"/>
          </a:xfrm>
          <a:prstGeom prst="rect">
            <a:avLst/>
          </a:prstGeom>
          <a:noFill/>
        </p:spPr>
        <p:txBody>
          <a:bodyPr wrap="none" rtlCol="0">
            <a:spAutoFit/>
          </a:bodyPr>
          <a:lstStyle/>
          <a:p>
            <a:r>
              <a:rPr kumimoji="1" lang="en-US" altLang="ja-JP" dirty="0" smtClean="0"/>
              <a:t>T        :   E</a:t>
            </a:r>
            <a:endParaRPr kumimoji="1" lang="ja-JP" altLang="en-US" dirty="0"/>
          </a:p>
        </p:txBody>
      </p:sp>
      <p:cxnSp>
        <p:nvCxnSpPr>
          <p:cNvPr id="17" name="直線矢印コネクタ 16"/>
          <p:cNvCxnSpPr>
            <a:stCxn id="12" idx="3"/>
          </p:cNvCxnSpPr>
          <p:nvPr/>
        </p:nvCxnSpPr>
        <p:spPr>
          <a:xfrm>
            <a:off x="2685210" y="5899666"/>
            <a:ext cx="1505790" cy="58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5791200" y="5905474"/>
            <a:ext cx="29149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11" idx="3"/>
          </p:cNvCxnSpPr>
          <p:nvPr/>
        </p:nvCxnSpPr>
        <p:spPr>
          <a:xfrm>
            <a:off x="6461844" y="5899666"/>
            <a:ext cx="75914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931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U</a:t>
            </a:r>
            <a:r>
              <a:rPr kumimoji="1" lang="en-US" altLang="ja-JP" dirty="0" smtClean="0"/>
              <a:t>sing </a:t>
            </a:r>
            <a:r>
              <a:rPr kumimoji="1" lang="en-US" altLang="ja-JP" dirty="0" err="1" smtClean="0"/>
              <a:t>IsoGSM</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By using global distribution from </a:t>
            </a:r>
            <a:r>
              <a:rPr kumimoji="1" lang="en-US" altLang="ja-JP" dirty="0" err="1" smtClean="0"/>
              <a:t>IsoGSM</a:t>
            </a:r>
            <a:r>
              <a:rPr kumimoji="1" lang="en-US" altLang="ja-JP" dirty="0" smtClean="0"/>
              <a:t> data:</a:t>
            </a:r>
          </a:p>
          <a:p>
            <a:pPr lvl="1"/>
            <a:r>
              <a:rPr lang="en-US" altLang="ja-JP" dirty="0" smtClean="0"/>
              <a:t>Soil moisture isotope</a:t>
            </a:r>
          </a:p>
          <a:p>
            <a:pPr lvl="1"/>
            <a:r>
              <a:rPr kumimoji="1" lang="en-US" altLang="ja-JP" dirty="0" smtClean="0"/>
              <a:t>2m humidity isotope</a:t>
            </a:r>
          </a:p>
          <a:p>
            <a:pPr lvl="1"/>
            <a:r>
              <a:rPr lang="en-US" altLang="ja-JP" dirty="0" smtClean="0"/>
              <a:t>2m relative humidity</a:t>
            </a:r>
          </a:p>
          <a:p>
            <a:r>
              <a:rPr kumimoji="1" lang="en-US" altLang="ja-JP" dirty="0" err="1" smtClean="0"/>
              <a:t>Merlivat</a:t>
            </a:r>
            <a:r>
              <a:rPr kumimoji="1" lang="en-US" altLang="ja-JP" dirty="0" smtClean="0"/>
              <a:t> &amp; </a:t>
            </a:r>
            <a:r>
              <a:rPr kumimoji="1" lang="en-US" altLang="ja-JP" dirty="0" err="1" smtClean="0"/>
              <a:t>Jouzel</a:t>
            </a:r>
            <a:r>
              <a:rPr kumimoji="1" lang="en-US" altLang="ja-JP" dirty="0" smtClean="0"/>
              <a:t> (1979)’s kinetic fractionation</a:t>
            </a:r>
          </a:p>
          <a:p>
            <a:pPr lvl="1"/>
            <a:r>
              <a:rPr lang="en-US" altLang="ja-JP" dirty="0" smtClean="0"/>
              <a:t>Based on </a:t>
            </a:r>
            <a:r>
              <a:rPr lang="en-US" altLang="ja-JP" dirty="0" err="1" smtClean="0"/>
              <a:t>Brutzart’s</a:t>
            </a:r>
            <a:r>
              <a:rPr lang="en-US" altLang="ja-JP" dirty="0" smtClean="0"/>
              <a:t> stability theory, and well validated.</a:t>
            </a:r>
            <a:endParaRPr kumimoji="1" lang="ja-JP" altLang="en-US" dirty="0"/>
          </a:p>
        </p:txBody>
      </p:sp>
    </p:spTree>
    <p:extLst>
      <p:ext uri="{BB962C8B-B14F-4D97-AF65-F5344CB8AC3E}">
        <p14:creationId xmlns:p14="http://schemas.microsoft.com/office/powerpoint/2010/main" val="1578025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320323"/>
            <a:ext cx="4038600" cy="3376232"/>
          </a:xfrm>
        </p:spPr>
      </p:pic>
      <p:pic>
        <p:nvPicPr>
          <p:cNvPr id="7" name="コンテンツ プレースホルダー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304800"/>
            <a:ext cx="4038600" cy="3407278"/>
          </a:xfrm>
        </p:spPr>
      </p:pic>
      <mc:AlternateContent xmlns:mc="http://schemas.openxmlformats.org/markup-compatibility/2006" xmlns:a14="http://schemas.microsoft.com/office/drawing/2010/main">
        <mc:Choice Requires="a14">
          <p:sp>
            <p:nvSpPr>
              <p:cNvPr id="2" name="テキスト ボックス 1"/>
              <p:cNvSpPr txBox="1"/>
              <p:nvPr/>
            </p:nvSpPr>
            <p:spPr>
              <a:xfrm>
                <a:off x="685800" y="4114800"/>
                <a:ext cx="7924800" cy="26616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ja-JP" sz="2400" i="1" smtClean="0">
                              <a:latin typeface="Cambria Math"/>
                            </a:rPr>
                          </m:ctrlPr>
                        </m:fPr>
                        <m:num>
                          <m:r>
                            <a:rPr lang="en-US" altLang="ja-JP" sz="2400" i="1">
                              <a:latin typeface="Cambria Math"/>
                            </a:rPr>
                            <m:t>𝑇</m:t>
                          </m:r>
                        </m:num>
                        <m:den>
                          <m:r>
                            <a:rPr lang="en-US" altLang="ja-JP" sz="2400" i="1">
                              <a:latin typeface="Cambria Math"/>
                            </a:rPr>
                            <m:t>𝐸</m:t>
                          </m:r>
                          <m:r>
                            <a:rPr lang="en-US" altLang="ja-JP" sz="2400" i="1">
                              <a:latin typeface="Cambria Math"/>
                            </a:rPr>
                            <m:t>+</m:t>
                          </m:r>
                          <m:r>
                            <a:rPr lang="en-US" altLang="ja-JP" sz="2400" i="1">
                              <a:latin typeface="Cambria Math"/>
                            </a:rPr>
                            <m:t>𝑇</m:t>
                          </m:r>
                        </m:den>
                      </m:f>
                      <m:r>
                        <a:rPr lang="en-US" altLang="ja-JP" sz="2400" i="1">
                          <a:latin typeface="Cambria Math"/>
                        </a:rPr>
                        <m:t>=</m:t>
                      </m:r>
                      <m:f>
                        <m:fPr>
                          <m:ctrlPr>
                            <a:rPr lang="en-US" altLang="ja-JP" sz="2400" i="1">
                              <a:latin typeface="Cambria Math"/>
                            </a:rPr>
                          </m:ctrlPr>
                        </m:fPr>
                        <m:num>
                          <m:sSub>
                            <m:sSubPr>
                              <m:ctrlPr>
                                <a:rPr lang="en-US" altLang="ja-JP" sz="2400" i="1">
                                  <a:latin typeface="Cambria Math"/>
                                </a:rPr>
                              </m:ctrlPr>
                            </m:sSubPr>
                            <m:e>
                              <m:r>
                                <a:rPr lang="en-US" altLang="ja-JP" sz="2400" i="1">
                                  <a:latin typeface="Cambria Math"/>
                                </a:rPr>
                                <m:t>𝑑</m:t>
                              </m:r>
                            </m:e>
                            <m:sub>
                              <m:r>
                                <a:rPr lang="en-US" altLang="ja-JP" sz="2400" i="1">
                                  <a:latin typeface="Cambria Math"/>
                                </a:rPr>
                                <m:t>𝑒</m:t>
                              </m:r>
                              <m:r>
                                <a:rPr lang="en-US" altLang="ja-JP" sz="2400" i="1">
                                  <a:latin typeface="Cambria Math"/>
                                </a:rPr>
                                <m:t>+</m:t>
                              </m:r>
                              <m:r>
                                <a:rPr lang="en-US" altLang="ja-JP" sz="2400" i="1">
                                  <a:latin typeface="Cambria Math"/>
                                </a:rPr>
                                <m:t>𝑡</m:t>
                              </m:r>
                            </m:sub>
                          </m:sSub>
                          <m:r>
                            <a:rPr lang="en-US" altLang="ja-JP" sz="2400" i="1">
                              <a:latin typeface="Cambria Math"/>
                            </a:rPr>
                            <m:t>−</m:t>
                          </m:r>
                          <m:sSub>
                            <m:sSubPr>
                              <m:ctrlPr>
                                <a:rPr lang="en-US" altLang="ja-JP" sz="2400" i="1">
                                  <a:latin typeface="Cambria Math"/>
                                </a:rPr>
                              </m:ctrlPr>
                            </m:sSubPr>
                            <m:e>
                              <m:r>
                                <a:rPr lang="en-US" altLang="ja-JP" sz="2400" i="1">
                                  <a:latin typeface="Cambria Math"/>
                                </a:rPr>
                                <m:t>𝑑</m:t>
                              </m:r>
                            </m:e>
                            <m:sub>
                              <m:r>
                                <a:rPr lang="en-US" altLang="ja-JP" sz="2400" b="0" i="1" smtClean="0">
                                  <a:latin typeface="Cambria Math"/>
                                </a:rPr>
                                <m:t>𝑒</m:t>
                              </m:r>
                            </m:sub>
                          </m:sSub>
                          <m:r>
                            <m:rPr>
                              <m:nor/>
                            </m:rPr>
                            <a:rPr lang="ja-JP" altLang="en-US" sz="2400" dirty="0"/>
                            <m:t> </m:t>
                          </m:r>
                        </m:num>
                        <m:den>
                          <m:sSub>
                            <m:sSubPr>
                              <m:ctrlPr>
                                <a:rPr lang="en-US" altLang="ja-JP" sz="2400" i="1">
                                  <a:latin typeface="Cambria Math"/>
                                </a:rPr>
                              </m:ctrlPr>
                            </m:sSubPr>
                            <m:e>
                              <m:r>
                                <a:rPr lang="en-US" altLang="ja-JP" sz="2400" i="1">
                                  <a:latin typeface="Cambria Math"/>
                                </a:rPr>
                                <m:t>𝑑</m:t>
                              </m:r>
                            </m:e>
                            <m:sub>
                              <m:r>
                                <a:rPr lang="en-US" altLang="ja-JP" sz="2400" b="0" i="1" smtClean="0">
                                  <a:latin typeface="Cambria Math"/>
                                </a:rPr>
                                <m:t>𝑡</m:t>
                              </m:r>
                            </m:sub>
                          </m:sSub>
                          <m:r>
                            <a:rPr lang="en-US" altLang="ja-JP" sz="2400" i="1">
                              <a:latin typeface="Cambria Math"/>
                            </a:rPr>
                            <m:t>−</m:t>
                          </m:r>
                          <m:sSub>
                            <m:sSubPr>
                              <m:ctrlPr>
                                <a:rPr lang="en-US" altLang="ja-JP" sz="2400" i="1">
                                  <a:latin typeface="Cambria Math"/>
                                </a:rPr>
                              </m:ctrlPr>
                            </m:sSubPr>
                            <m:e>
                              <m:r>
                                <a:rPr lang="en-US" altLang="ja-JP" sz="2400" i="1">
                                  <a:latin typeface="Cambria Math"/>
                                </a:rPr>
                                <m:t>𝑑</m:t>
                              </m:r>
                            </m:e>
                            <m:sub>
                              <m:r>
                                <a:rPr lang="en-US" altLang="ja-JP" sz="2400" b="0" i="1" smtClean="0">
                                  <a:latin typeface="Cambria Math"/>
                                </a:rPr>
                                <m:t>𝑒</m:t>
                              </m:r>
                            </m:sub>
                          </m:sSub>
                          <m:r>
                            <m:rPr>
                              <m:nor/>
                            </m:rPr>
                            <a:rPr lang="ja-JP" altLang="en-US" sz="2400" dirty="0"/>
                            <m:t> </m:t>
                          </m:r>
                        </m:den>
                      </m:f>
                    </m:oMath>
                  </m:oMathPara>
                </a14:m>
                <a:endParaRPr lang="en-US" altLang="ja-JP" sz="2400" dirty="0"/>
              </a:p>
              <a:p>
                <a:pPr algn="ctr"/>
                <a:r>
                  <a:rPr lang="en-US" altLang="ja-JP" sz="2400" dirty="0" err="1"/>
                  <a:t>d</a:t>
                </a:r>
                <a:r>
                  <a:rPr lang="en-US" altLang="ja-JP" sz="2400" baseline="-25000" dirty="0" err="1"/>
                  <a:t>e+t</a:t>
                </a:r>
                <a:r>
                  <a:rPr lang="en-US" altLang="ja-JP" sz="2400" dirty="0"/>
                  <a:t>=11</a:t>
                </a:r>
                <a:r>
                  <a:rPr lang="en-US" altLang="ja-JP" sz="2400" dirty="0" smtClean="0"/>
                  <a:t>‰</a:t>
                </a:r>
                <a:r>
                  <a:rPr lang="en-US" altLang="ja-JP" sz="2400" dirty="0" smtClean="0">
                    <a:sym typeface="Wingdings" pitchFamily="2" charset="2"/>
                  </a:rPr>
                  <a:t>13‰</a:t>
                </a:r>
                <a:r>
                  <a:rPr lang="ja-JP" altLang="en-US" sz="2400" dirty="0" err="1" smtClean="0"/>
                  <a:t>、</a:t>
                </a:r>
                <a:r>
                  <a:rPr lang="en-US" altLang="ja-JP" sz="2400" dirty="0" smtClean="0"/>
                  <a:t>d</a:t>
                </a:r>
                <a:r>
                  <a:rPr lang="en-US" altLang="ja-JP" sz="2400" baseline="-25000" dirty="0" smtClean="0"/>
                  <a:t>e</a:t>
                </a:r>
                <a:r>
                  <a:rPr lang="en-US" altLang="ja-JP" sz="2400" dirty="0" smtClean="0"/>
                  <a:t>=75‰</a:t>
                </a:r>
                <a:r>
                  <a:rPr lang="en-US" altLang="ja-JP" sz="2400" dirty="0" smtClean="0">
                    <a:sym typeface="Wingdings" pitchFamily="2" charset="2"/>
                  </a:rPr>
                  <a:t>20~30‰</a:t>
                </a:r>
                <a:r>
                  <a:rPr lang="ja-JP" altLang="en-US" sz="2400" dirty="0" err="1" smtClean="0"/>
                  <a:t>、</a:t>
                </a:r>
                <a:r>
                  <a:rPr lang="en-US" altLang="ja-JP" sz="2400" dirty="0" err="1"/>
                  <a:t>d</a:t>
                </a:r>
                <a:r>
                  <a:rPr lang="en-US" altLang="ja-JP" sz="2400" baseline="-25000" dirty="0" err="1"/>
                  <a:t>t</a:t>
                </a:r>
                <a:r>
                  <a:rPr lang="en-US" altLang="ja-JP" sz="2400" dirty="0"/>
                  <a:t>=8</a:t>
                </a:r>
                <a:r>
                  <a:rPr lang="en-US" altLang="ja-JP" sz="2400" dirty="0" smtClean="0"/>
                  <a:t>‰</a:t>
                </a:r>
                <a:r>
                  <a:rPr lang="en-US" altLang="ja-JP" sz="2400" dirty="0" smtClean="0">
                    <a:sym typeface="Wingdings" pitchFamily="2" charset="2"/>
                  </a:rPr>
                  <a:t>6‰</a:t>
                </a:r>
              </a:p>
              <a:p>
                <a:pPr algn="ctr"/>
                <a:endParaRPr lang="en-US" altLang="ja-JP" sz="2400" dirty="0">
                  <a:sym typeface="Wingdings" pitchFamily="2" charset="2"/>
                </a:endParaRPr>
              </a:p>
              <a:p>
                <a:pPr algn="ctr"/>
                <a14:m>
                  <m:oMathPara xmlns:m="http://schemas.openxmlformats.org/officeDocument/2006/math">
                    <m:oMathParaPr>
                      <m:jc m:val="centerGroup"/>
                    </m:oMathParaPr>
                    <m:oMath xmlns:m="http://schemas.openxmlformats.org/officeDocument/2006/math">
                      <m:f>
                        <m:fPr>
                          <m:ctrlPr>
                            <a:rPr lang="en-US" altLang="ja-JP" sz="2400" i="1">
                              <a:latin typeface="Cambria Math"/>
                            </a:rPr>
                          </m:ctrlPr>
                        </m:fPr>
                        <m:num>
                          <m:r>
                            <a:rPr lang="en-US" altLang="ja-JP" sz="2400" i="1">
                              <a:latin typeface="Cambria Math"/>
                            </a:rPr>
                            <m:t>𝑇</m:t>
                          </m:r>
                        </m:num>
                        <m:den>
                          <m:r>
                            <a:rPr lang="en-US" altLang="ja-JP" sz="2400" i="1">
                              <a:latin typeface="Cambria Math"/>
                            </a:rPr>
                            <m:t>𝐸</m:t>
                          </m:r>
                          <m:r>
                            <a:rPr lang="en-US" altLang="ja-JP" sz="2400" i="1">
                              <a:latin typeface="Cambria Math"/>
                            </a:rPr>
                            <m:t>+</m:t>
                          </m:r>
                          <m:r>
                            <a:rPr lang="en-US" altLang="ja-JP" sz="2400" i="1">
                              <a:latin typeface="Cambria Math"/>
                            </a:rPr>
                            <m:t>𝑇</m:t>
                          </m:r>
                        </m:den>
                      </m:f>
                      <m:r>
                        <a:rPr lang="en-US" altLang="ja-JP" sz="2400" i="1">
                          <a:latin typeface="Cambria Math"/>
                        </a:rPr>
                        <m:t>=</m:t>
                      </m:r>
                      <m:r>
                        <a:rPr lang="en-US" altLang="ja-JP" sz="2400" b="0" i="1" smtClean="0">
                          <a:latin typeface="Cambria Math"/>
                        </a:rPr>
                        <m:t>50%~70%</m:t>
                      </m:r>
                    </m:oMath>
                  </m:oMathPara>
                </a14:m>
                <a:endParaRPr lang="en-US" altLang="ja-JP" sz="2400" dirty="0"/>
              </a:p>
              <a:p>
                <a:pPr algn="ctr"/>
                <a:endParaRPr lang="en-US" altLang="ja-JP" sz="24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685800" y="4114800"/>
                <a:ext cx="7924800" cy="2661626"/>
              </a:xfrm>
              <a:prstGeom prst="rect">
                <a:avLst/>
              </a:prstGeom>
              <a:blipFill rotWithShape="1">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80924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ja-JP" dirty="0" smtClean="0"/>
              <a:t>Using </a:t>
            </a:r>
            <a:r>
              <a:rPr lang="en-US" altLang="ja-JP" dirty="0" err="1" smtClean="0"/>
              <a:t>IsoMATSIRO</a:t>
            </a:r>
            <a:endParaRPr lang="en-US" altLang="ja-JP" dirty="0"/>
          </a:p>
        </p:txBody>
      </p:sp>
      <p:graphicFrame>
        <p:nvGraphicFramePr>
          <p:cNvPr id="34903" name="Group 87"/>
          <p:cNvGraphicFramePr>
            <a:graphicFrameLocks noGrp="1"/>
          </p:cNvGraphicFramePr>
          <p:nvPr/>
        </p:nvGraphicFramePr>
        <p:xfrm>
          <a:off x="179388" y="1196975"/>
          <a:ext cx="8748712" cy="5515928"/>
        </p:xfrm>
        <a:graphic>
          <a:graphicData uri="http://schemas.openxmlformats.org/drawingml/2006/table">
            <a:tbl>
              <a:tblPr/>
              <a:tblGrid>
                <a:gridCol w="2916237"/>
                <a:gridCol w="5832475"/>
              </a:tblGrid>
              <a:tr h="32861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1" u="none" strike="noStrike" cap="none" normalizeH="0" baseline="0" smtClean="0">
                          <a:ln>
                            <a:noFill/>
                          </a:ln>
                          <a:solidFill>
                            <a:schemeClr val="tx1"/>
                          </a:solidFill>
                          <a:effectLst/>
                          <a:latin typeface="Times New Roman" pitchFamily="18" charset="0"/>
                          <a:ea typeface="Arial Unicode MS" pitchFamily="50" charset="-128"/>
                          <a:cs typeface="Arial Unicode MS" pitchFamily="50" charset="-128"/>
                        </a:rPr>
                        <a:t>General</a:t>
                      </a:r>
                    </a:p>
                  </a:txBody>
                  <a:tcPr anchor="ctr" horzOverflow="overflow">
                    <a:lnL cap="flat">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Atmos Model</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ICM (Yoshimura et al., 2003)</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65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Land Model</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Iso-MATSIRO (Yoshimura et al., 2006)</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65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Sea Model</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Revised Craig and Gordon (Jouzel and Merlivat, 1987)</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River Model</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Iso-TRIP (Yoshimura et al., preparation)</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95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Resolution &amp; Period</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1.</a:t>
                      </a: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charset="0"/>
                        </a:rPr>
                        <a:t>°</a:t>
                      </a: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x1.°, globe, 1979-1993</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2385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1" u="none" strike="noStrike" cap="none" normalizeH="0" baseline="0" smtClean="0">
                          <a:ln>
                            <a:noFill/>
                          </a:ln>
                          <a:solidFill>
                            <a:schemeClr val="tx1"/>
                          </a:solidFill>
                          <a:effectLst/>
                          <a:latin typeface="Times New Roman" pitchFamily="18" charset="0"/>
                          <a:ea typeface="Arial Unicode MS" pitchFamily="50" charset="-128"/>
                          <a:cs typeface="Arial Unicode MS" pitchFamily="50" charset="-128"/>
                        </a:rPr>
                        <a:t>Meteorological variables</a:t>
                      </a:r>
                    </a:p>
                  </a:txBody>
                  <a:tcPr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W, Q</a:t>
                      </a:r>
                      <a:r>
                        <a:rPr kumimoji="1" lang="en-US" altLang="ja-JP" sz="1800" b="0" i="0" u="none" strike="noStrike" cap="none" normalizeH="0" baseline="-25000" smtClean="0">
                          <a:ln>
                            <a:noFill/>
                          </a:ln>
                          <a:solidFill>
                            <a:schemeClr val="tx1"/>
                          </a:solidFill>
                          <a:effectLst/>
                          <a:latin typeface="Arial" charset="0"/>
                          <a:ea typeface="Arial Unicode MS" pitchFamily="50" charset="-128"/>
                          <a:cs typeface="Arial Unicode MS" pitchFamily="50" charset="-128"/>
                        </a:rPr>
                        <a:t>u</a:t>
                      </a: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 Q</a:t>
                      </a:r>
                      <a:r>
                        <a:rPr kumimoji="1" lang="en-US" altLang="ja-JP" sz="1800" b="0" i="0" u="none" strike="noStrike" cap="none" normalizeH="0" baseline="-25000" smtClean="0">
                          <a:ln>
                            <a:noFill/>
                          </a:ln>
                          <a:solidFill>
                            <a:schemeClr val="tx1"/>
                          </a:solidFill>
                          <a:effectLst/>
                          <a:latin typeface="Arial" charset="0"/>
                          <a:ea typeface="Arial Unicode MS" pitchFamily="50" charset="-128"/>
                          <a:cs typeface="Arial Unicode MS" pitchFamily="50" charset="-128"/>
                        </a:rPr>
                        <a:t>v</a:t>
                      </a: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 P, E</a:t>
                      </a:r>
                      <a:r>
                        <a:rPr kumimoji="1" lang="en-US" altLang="ja-JP" sz="1800" b="0" i="0" u="none" strike="noStrike" cap="none" normalizeH="0" baseline="-25000" smtClean="0">
                          <a:ln>
                            <a:noFill/>
                          </a:ln>
                          <a:solidFill>
                            <a:schemeClr val="tx1"/>
                          </a:solidFill>
                          <a:effectLst/>
                          <a:latin typeface="Arial" charset="0"/>
                          <a:ea typeface="Arial Unicode MS" pitchFamily="50" charset="-128"/>
                          <a:cs typeface="Arial Unicode MS" pitchFamily="50" charset="-128"/>
                        </a:rPr>
                        <a:t>sea</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ERA15</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Rs</a:t>
                      </a:r>
                      <a:r>
                        <a:rPr kumimoji="1" lang="en-US" altLang="ja-JP" sz="1800" b="0" i="0" u="none" strike="noStrike" cap="none" normalizeH="0" baseline="30000" smtClean="0">
                          <a:ln>
                            <a:noFill/>
                          </a:ln>
                          <a:solidFill>
                            <a:schemeClr val="tx1"/>
                          </a:solidFill>
                          <a:effectLst/>
                          <a:latin typeface="Arial" charset="0"/>
                          <a:ea typeface="Arial Unicode MS" pitchFamily="50" charset="-128"/>
                          <a:cs typeface="Arial Unicode MS" pitchFamily="50" charset="-128"/>
                          <a:sym typeface="Wingdings" pitchFamily="2" charset="2"/>
                        </a:rPr>
                        <a:t></a:t>
                      </a: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 Rl</a:t>
                      </a:r>
                      <a:r>
                        <a:rPr kumimoji="1" lang="en-US" altLang="ja-JP" sz="1800" b="0" i="0" u="none" strike="noStrike" cap="none" normalizeH="0" baseline="30000" smtClean="0">
                          <a:ln>
                            <a:noFill/>
                          </a:ln>
                          <a:solidFill>
                            <a:schemeClr val="tx1"/>
                          </a:solidFill>
                          <a:effectLst/>
                          <a:latin typeface="Arial" charset="0"/>
                          <a:ea typeface="Arial Unicode MS" pitchFamily="50" charset="-128"/>
                          <a:cs typeface="Arial Unicode MS" pitchFamily="50" charset="-128"/>
                          <a:sym typeface="Wingdings" pitchFamily="2" charset="2"/>
                        </a:rPr>
                        <a:t></a:t>
                      </a: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 </a:t>
                      </a:r>
                      <a:r>
                        <a:rPr kumimoji="1" lang="fr-FR"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u, v, q, p, T</a:t>
                      </a:r>
                      <a:endPar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ERA15</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1115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1" u="none" strike="noStrike" cap="none" normalizeH="0" baseline="0" smtClean="0">
                          <a:ln>
                            <a:noFill/>
                          </a:ln>
                          <a:solidFill>
                            <a:schemeClr val="tx1"/>
                          </a:solidFill>
                          <a:effectLst/>
                          <a:latin typeface="Times New Roman" pitchFamily="18" charset="0"/>
                          <a:ea typeface="Arial Unicode MS" pitchFamily="50" charset="-128"/>
                          <a:cs typeface="Arial Unicode MS" pitchFamily="50" charset="-128"/>
                        </a:rPr>
                        <a:t>Boundary Conditions</a:t>
                      </a:r>
                    </a:p>
                  </a:txBody>
                  <a:tcPr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Land/Soil type, Topo.</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GSWP2</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Isotopes in sea water</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LaGrande and Schmidt, 2006</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1115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1" u="none" strike="noStrike" cap="none" normalizeH="0" baseline="0" smtClean="0">
                          <a:ln>
                            <a:noFill/>
                          </a:ln>
                          <a:solidFill>
                            <a:schemeClr val="tx1"/>
                          </a:solidFill>
                          <a:effectLst/>
                          <a:latin typeface="Times New Roman" pitchFamily="18" charset="0"/>
                          <a:ea typeface="Arial Unicode MS" pitchFamily="50" charset="-128"/>
                          <a:cs typeface="Arial Unicode MS" pitchFamily="50" charset="-128"/>
                        </a:rPr>
                        <a:t>Isotopic Parameter</a:t>
                      </a:r>
                    </a:p>
                  </a:txBody>
                  <a:tcPr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α</a:t>
                      </a:r>
                      <a:r>
                        <a:rPr kumimoji="1" lang="en-US" altLang="ja-JP" sz="1800" b="0" i="0" u="none" strike="noStrike" cap="none" normalizeH="0" baseline="-25000" smtClean="0">
                          <a:ln>
                            <a:noFill/>
                          </a:ln>
                          <a:solidFill>
                            <a:schemeClr val="tx1"/>
                          </a:solidFill>
                          <a:effectLst/>
                          <a:latin typeface="Arial" charset="0"/>
                          <a:ea typeface="Arial Unicode MS" pitchFamily="50" charset="-128"/>
                          <a:cs typeface="Arial Unicode MS" pitchFamily="50" charset="-128"/>
                        </a:rPr>
                        <a:t>eq</a:t>
                      </a: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 (Eq. fract. factor)</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Majoube, 1971ab</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α</a:t>
                      </a:r>
                      <a:r>
                        <a:rPr kumimoji="1" lang="en-US" altLang="ja-JP" sz="1800" b="0" i="0" u="none" strike="noStrike" cap="none" normalizeH="0" baseline="-25000" smtClean="0">
                          <a:ln>
                            <a:noFill/>
                          </a:ln>
                          <a:solidFill>
                            <a:schemeClr val="tx1"/>
                          </a:solidFill>
                          <a:effectLst/>
                          <a:latin typeface="Arial" charset="0"/>
                          <a:ea typeface="Arial Unicode MS" pitchFamily="50" charset="-128"/>
                          <a:cs typeface="Arial Unicode MS" pitchFamily="50" charset="-128"/>
                        </a:rPr>
                        <a:t>kin</a:t>
                      </a: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 (Kin. fract. Factor)</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Arial Unicode MS" pitchFamily="50" charset="-128"/>
                          <a:cs typeface="Arial Unicode MS" pitchFamily="50" charset="-128"/>
                        </a:rPr>
                        <a:t>Merlivat, 1978</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1398063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観測の</a:t>
            </a:r>
            <a:r>
              <a:rPr kumimoji="1" lang="ja-JP" altLang="en-US" dirty="0" smtClean="0"/>
              <a:t>狙い</a:t>
            </a:r>
            <a:endParaRPr kumimoji="1" lang="ja-JP" altLang="en-US" dirty="0"/>
          </a:p>
        </p:txBody>
      </p:sp>
      <p:sp>
        <p:nvSpPr>
          <p:cNvPr id="3" name="コンテンツ プレースホルダー 2"/>
          <p:cNvSpPr>
            <a:spLocks noGrp="1"/>
          </p:cNvSpPr>
          <p:nvPr>
            <p:ph idx="1"/>
          </p:nvPr>
        </p:nvSpPr>
        <p:spPr>
          <a:xfrm>
            <a:off x="457200" y="1600200"/>
            <a:ext cx="8229600" cy="5105400"/>
          </a:xfrm>
        </p:spPr>
        <p:txBody>
          <a:bodyPr>
            <a:normAutofit fontScale="92500"/>
          </a:bodyPr>
          <a:lstStyle/>
          <a:p>
            <a:pPr marL="514350" indent="-514350">
              <a:buFont typeface="+mj-lt"/>
              <a:buAutoNum type="arabicPeriod"/>
            </a:pPr>
            <a:r>
              <a:rPr kumimoji="1" lang="ja-JP" altLang="en-US" dirty="0" smtClean="0"/>
              <a:t>圃場における水蒸気同位体比をレーザー分光計により短周期（</a:t>
            </a:r>
            <a:r>
              <a:rPr lang="en-US" altLang="ja-JP" dirty="0" smtClean="0"/>
              <a:t>0.5Hz</a:t>
            </a:r>
            <a:r>
              <a:rPr lang="ja-JP" altLang="en-US" dirty="0" smtClean="0"/>
              <a:t>）で</a:t>
            </a:r>
            <a:r>
              <a:rPr kumimoji="1" lang="ja-JP" altLang="en-US" dirty="0" smtClean="0"/>
              <a:t>長期間（</a:t>
            </a:r>
            <a:r>
              <a:rPr kumimoji="1" lang="en-US" altLang="ja-JP" dirty="0" smtClean="0"/>
              <a:t>1</a:t>
            </a:r>
            <a:r>
              <a:rPr kumimoji="1" lang="ja-JP" altLang="en-US" dirty="0" smtClean="0"/>
              <a:t>年間以上）モニタリングする。</a:t>
            </a:r>
            <a:endParaRPr kumimoji="1" lang="en-US" altLang="ja-JP" dirty="0" smtClean="0"/>
          </a:p>
          <a:p>
            <a:pPr marL="514350" indent="-514350">
              <a:buFont typeface="+mj-lt"/>
              <a:buAutoNum type="arabicPeriod"/>
            </a:pPr>
            <a:r>
              <a:rPr lang="ja-JP" altLang="en-US" dirty="0" smtClean="0"/>
              <a:t>蒸発散フラックスの同位体比を推定する。</a:t>
            </a:r>
            <a:endParaRPr lang="en-US" altLang="ja-JP" dirty="0" smtClean="0"/>
          </a:p>
          <a:p>
            <a:pPr marL="514350" indent="-514350">
              <a:buFont typeface="+mj-lt"/>
              <a:buAutoNum type="arabicPeriod"/>
            </a:pPr>
            <a:r>
              <a:rPr lang="ja-JP" altLang="en-US" dirty="0" smtClean="0"/>
              <a:t>蒸散フラックス・水面からの蒸発フラックス・遮断蒸発フラックスのそれぞれの同位体比が異なることを利用して、成分分離を行う。</a:t>
            </a:r>
            <a:endParaRPr lang="en-US" altLang="ja-JP" dirty="0"/>
          </a:p>
          <a:p>
            <a:pPr marL="514350" indent="-514350">
              <a:buFont typeface="+mj-lt"/>
              <a:buAutoNum type="arabicPeriod"/>
            </a:pPr>
            <a:r>
              <a:rPr kumimoji="1" lang="ja-JP" altLang="en-US" dirty="0" smtClean="0"/>
              <a:t>同位体比をデータ同化することで、蒸発散フラックス等の陸面パラメタを拘束する。</a:t>
            </a:r>
            <a:endParaRPr kumimoji="1" lang="en-US" altLang="ja-JP" dirty="0" smtClean="0"/>
          </a:p>
          <a:p>
            <a:pPr marL="0" indent="0">
              <a:buNone/>
            </a:pPr>
            <a:r>
              <a:rPr lang="en-US" altLang="ja-JP" dirty="0"/>
              <a:t>1</a:t>
            </a:r>
            <a:r>
              <a:rPr lang="ja-JP" altLang="en-US" dirty="0"/>
              <a:t>ができるだけ</a:t>
            </a:r>
            <a:r>
              <a:rPr lang="ja-JP" altLang="en-US" dirty="0" smtClean="0"/>
              <a:t>でも、</a:t>
            </a:r>
            <a:r>
              <a:rPr lang="en-US" altLang="ja-JP" dirty="0"/>
              <a:t>s</a:t>
            </a:r>
            <a:r>
              <a:rPr lang="en-US" altLang="ja-JP" dirty="0" smtClean="0"/>
              <a:t>cientific achievement</a:t>
            </a:r>
            <a:r>
              <a:rPr lang="ja-JP" altLang="en-US" dirty="0" smtClean="0"/>
              <a:t>になる。</a:t>
            </a:r>
            <a:endParaRPr kumimoji="1" lang="en-US" altLang="ja-JP" dirty="0" smtClean="0"/>
          </a:p>
        </p:txBody>
      </p:sp>
    </p:spTree>
    <p:extLst>
      <p:ext uri="{BB962C8B-B14F-4D97-AF65-F5344CB8AC3E}">
        <p14:creationId xmlns:p14="http://schemas.microsoft.com/office/powerpoint/2010/main" val="3881344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 name="Freeform 81"/>
          <p:cNvSpPr>
            <a:spLocks/>
          </p:cNvSpPr>
          <p:nvPr/>
        </p:nvSpPr>
        <p:spPr bwMode="auto">
          <a:xfrm>
            <a:off x="6781800" y="3429000"/>
            <a:ext cx="762000" cy="314325"/>
          </a:xfrm>
          <a:custGeom>
            <a:avLst/>
            <a:gdLst>
              <a:gd name="T0" fmla="*/ 59 w 1046"/>
              <a:gd name="T1" fmla="*/ 271 h 438"/>
              <a:gd name="T2" fmla="*/ 91 w 1046"/>
              <a:gd name="T3" fmla="*/ 154 h 438"/>
              <a:gd name="T4" fmla="*/ 156 w 1046"/>
              <a:gd name="T5" fmla="*/ 120 h 438"/>
              <a:gd name="T6" fmla="*/ 289 w 1046"/>
              <a:gd name="T7" fmla="*/ 153 h 438"/>
              <a:gd name="T8" fmla="*/ 314 w 1046"/>
              <a:gd name="T9" fmla="*/ 194 h 438"/>
              <a:gd name="T10" fmla="*/ 320 w 1046"/>
              <a:gd name="T11" fmla="*/ 136 h 438"/>
              <a:gd name="T12" fmla="*/ 395 w 1046"/>
              <a:gd name="T13" fmla="*/ 28 h 438"/>
              <a:gd name="T14" fmla="*/ 557 w 1046"/>
              <a:gd name="T15" fmla="*/ 59 h 438"/>
              <a:gd name="T16" fmla="*/ 583 w 1046"/>
              <a:gd name="T17" fmla="*/ 103 h 438"/>
              <a:gd name="T18" fmla="*/ 599 w 1046"/>
              <a:gd name="T19" fmla="*/ 49 h 438"/>
              <a:gd name="T20" fmla="*/ 671 w 1046"/>
              <a:gd name="T21" fmla="*/ 16 h 438"/>
              <a:gd name="T22" fmla="*/ 790 w 1046"/>
              <a:gd name="T23" fmla="*/ 42 h 438"/>
              <a:gd name="T24" fmla="*/ 844 w 1046"/>
              <a:gd name="T25" fmla="*/ 141 h 438"/>
              <a:gd name="T26" fmla="*/ 995 w 1046"/>
              <a:gd name="T27" fmla="*/ 144 h 438"/>
              <a:gd name="T28" fmla="*/ 994 w 1046"/>
              <a:gd name="T29" fmla="*/ 277 h 438"/>
              <a:gd name="T30" fmla="*/ 1034 w 1046"/>
              <a:gd name="T31" fmla="*/ 308 h 438"/>
              <a:gd name="T32" fmla="*/ 1046 w 1046"/>
              <a:gd name="T33" fmla="*/ 365 h 438"/>
              <a:gd name="T34" fmla="*/ 1037 w 1046"/>
              <a:gd name="T35" fmla="*/ 400 h 438"/>
              <a:gd name="T36" fmla="*/ 958 w 1046"/>
              <a:gd name="T37" fmla="*/ 435 h 438"/>
              <a:gd name="T38" fmla="*/ 749 w 1046"/>
              <a:gd name="T39" fmla="*/ 385 h 438"/>
              <a:gd name="T40" fmla="*/ 596 w 1046"/>
              <a:gd name="T41" fmla="*/ 427 h 438"/>
              <a:gd name="T42" fmla="*/ 526 w 1046"/>
              <a:gd name="T43" fmla="*/ 409 h 438"/>
              <a:gd name="T44" fmla="*/ 496 w 1046"/>
              <a:gd name="T45" fmla="*/ 382 h 438"/>
              <a:gd name="T46" fmla="*/ 446 w 1046"/>
              <a:gd name="T47" fmla="*/ 417 h 438"/>
              <a:gd name="T48" fmla="*/ 284 w 1046"/>
              <a:gd name="T49" fmla="*/ 417 h 438"/>
              <a:gd name="T50" fmla="*/ 209 w 1046"/>
              <a:gd name="T51" fmla="*/ 372 h 438"/>
              <a:gd name="T52" fmla="*/ 94 w 1046"/>
              <a:gd name="T53" fmla="*/ 397 h 438"/>
              <a:gd name="T54" fmla="*/ 7 w 1046"/>
              <a:gd name="T55" fmla="*/ 351 h 438"/>
              <a:gd name="T56" fmla="*/ 59 w 1046"/>
              <a:gd name="T57" fmla="*/ 271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46" h="438">
                <a:moveTo>
                  <a:pt x="59" y="271"/>
                </a:moveTo>
                <a:cubicBezTo>
                  <a:pt x="50" y="253"/>
                  <a:pt x="65" y="190"/>
                  <a:pt x="91" y="154"/>
                </a:cubicBezTo>
                <a:cubicBezTo>
                  <a:pt x="113" y="133"/>
                  <a:pt x="148" y="122"/>
                  <a:pt x="156" y="120"/>
                </a:cubicBezTo>
                <a:cubicBezTo>
                  <a:pt x="176" y="117"/>
                  <a:pt x="247" y="109"/>
                  <a:pt x="289" y="153"/>
                </a:cubicBezTo>
                <a:cubicBezTo>
                  <a:pt x="292" y="162"/>
                  <a:pt x="309" y="180"/>
                  <a:pt x="314" y="194"/>
                </a:cubicBezTo>
                <a:cubicBezTo>
                  <a:pt x="311" y="174"/>
                  <a:pt x="317" y="145"/>
                  <a:pt x="320" y="136"/>
                </a:cubicBezTo>
                <a:cubicBezTo>
                  <a:pt x="323" y="119"/>
                  <a:pt x="359" y="38"/>
                  <a:pt x="395" y="28"/>
                </a:cubicBezTo>
                <a:cubicBezTo>
                  <a:pt x="420" y="19"/>
                  <a:pt x="513" y="0"/>
                  <a:pt x="557" y="59"/>
                </a:cubicBezTo>
                <a:cubicBezTo>
                  <a:pt x="558" y="62"/>
                  <a:pt x="577" y="74"/>
                  <a:pt x="583" y="103"/>
                </a:cubicBezTo>
                <a:cubicBezTo>
                  <a:pt x="586" y="73"/>
                  <a:pt x="592" y="57"/>
                  <a:pt x="599" y="49"/>
                </a:cubicBezTo>
                <a:cubicBezTo>
                  <a:pt x="620" y="25"/>
                  <a:pt x="644" y="19"/>
                  <a:pt x="671" y="16"/>
                </a:cubicBezTo>
                <a:cubicBezTo>
                  <a:pt x="689" y="14"/>
                  <a:pt x="760" y="22"/>
                  <a:pt x="790" y="42"/>
                </a:cubicBezTo>
                <a:cubicBezTo>
                  <a:pt x="811" y="60"/>
                  <a:pt x="850" y="122"/>
                  <a:pt x="844" y="141"/>
                </a:cubicBezTo>
                <a:cubicBezTo>
                  <a:pt x="859" y="122"/>
                  <a:pt x="968" y="118"/>
                  <a:pt x="995" y="144"/>
                </a:cubicBezTo>
                <a:cubicBezTo>
                  <a:pt x="1030" y="171"/>
                  <a:pt x="1037" y="277"/>
                  <a:pt x="994" y="277"/>
                </a:cubicBezTo>
                <a:cubicBezTo>
                  <a:pt x="1015" y="284"/>
                  <a:pt x="1027" y="297"/>
                  <a:pt x="1034" y="308"/>
                </a:cubicBezTo>
                <a:cubicBezTo>
                  <a:pt x="1045" y="326"/>
                  <a:pt x="1046" y="365"/>
                  <a:pt x="1046" y="365"/>
                </a:cubicBezTo>
                <a:cubicBezTo>
                  <a:pt x="1043" y="377"/>
                  <a:pt x="1045" y="391"/>
                  <a:pt x="1037" y="400"/>
                </a:cubicBezTo>
                <a:cubicBezTo>
                  <a:pt x="1023" y="416"/>
                  <a:pt x="982" y="432"/>
                  <a:pt x="958" y="435"/>
                </a:cubicBezTo>
                <a:cubicBezTo>
                  <a:pt x="922" y="438"/>
                  <a:pt x="754" y="425"/>
                  <a:pt x="749" y="385"/>
                </a:cubicBezTo>
                <a:cubicBezTo>
                  <a:pt x="739" y="422"/>
                  <a:pt x="640" y="427"/>
                  <a:pt x="596" y="427"/>
                </a:cubicBezTo>
                <a:cubicBezTo>
                  <a:pt x="587" y="424"/>
                  <a:pt x="533" y="415"/>
                  <a:pt x="526" y="409"/>
                </a:cubicBezTo>
                <a:cubicBezTo>
                  <a:pt x="518" y="402"/>
                  <a:pt x="500" y="398"/>
                  <a:pt x="496" y="382"/>
                </a:cubicBezTo>
                <a:cubicBezTo>
                  <a:pt x="487" y="398"/>
                  <a:pt x="454" y="415"/>
                  <a:pt x="446" y="417"/>
                </a:cubicBezTo>
                <a:cubicBezTo>
                  <a:pt x="392" y="429"/>
                  <a:pt x="339" y="421"/>
                  <a:pt x="284" y="417"/>
                </a:cubicBezTo>
                <a:cubicBezTo>
                  <a:pt x="220" y="406"/>
                  <a:pt x="215" y="387"/>
                  <a:pt x="209" y="372"/>
                </a:cubicBezTo>
                <a:cubicBezTo>
                  <a:pt x="200" y="382"/>
                  <a:pt x="128" y="400"/>
                  <a:pt x="94" y="397"/>
                </a:cubicBezTo>
                <a:cubicBezTo>
                  <a:pt x="60" y="394"/>
                  <a:pt x="13" y="372"/>
                  <a:pt x="7" y="351"/>
                </a:cubicBezTo>
                <a:cubicBezTo>
                  <a:pt x="0" y="306"/>
                  <a:pt x="29" y="267"/>
                  <a:pt x="59" y="271"/>
                </a:cubicBezTo>
                <a:close/>
              </a:path>
            </a:pathLst>
          </a:custGeom>
          <a:gradFill rotWithShape="0">
            <a:gsLst>
              <a:gs pos="0">
                <a:srgbClr val="DDDDDD">
                  <a:gamma/>
                  <a:tint val="33725"/>
                  <a:invGamma/>
                </a:srgbClr>
              </a:gs>
              <a:gs pos="100000">
                <a:srgbClr val="DDDDDD"/>
              </a:gs>
            </a:gsLst>
            <a:lin ang="5400000" scaled="1"/>
          </a:gradFill>
          <a:ln w="25400">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sp>
        <p:nvSpPr>
          <p:cNvPr id="6226" name="Freeform 82"/>
          <p:cNvSpPr>
            <a:spLocks/>
          </p:cNvSpPr>
          <p:nvPr/>
        </p:nvSpPr>
        <p:spPr bwMode="auto">
          <a:xfrm>
            <a:off x="827088" y="1484313"/>
            <a:ext cx="762000" cy="314325"/>
          </a:xfrm>
          <a:custGeom>
            <a:avLst/>
            <a:gdLst>
              <a:gd name="T0" fmla="*/ 59 w 1046"/>
              <a:gd name="T1" fmla="*/ 271 h 438"/>
              <a:gd name="T2" fmla="*/ 91 w 1046"/>
              <a:gd name="T3" fmla="*/ 154 h 438"/>
              <a:gd name="T4" fmla="*/ 156 w 1046"/>
              <a:gd name="T5" fmla="*/ 120 h 438"/>
              <a:gd name="T6" fmla="*/ 289 w 1046"/>
              <a:gd name="T7" fmla="*/ 153 h 438"/>
              <a:gd name="T8" fmla="*/ 314 w 1046"/>
              <a:gd name="T9" fmla="*/ 194 h 438"/>
              <a:gd name="T10" fmla="*/ 320 w 1046"/>
              <a:gd name="T11" fmla="*/ 136 h 438"/>
              <a:gd name="T12" fmla="*/ 395 w 1046"/>
              <a:gd name="T13" fmla="*/ 28 h 438"/>
              <a:gd name="T14" fmla="*/ 557 w 1046"/>
              <a:gd name="T15" fmla="*/ 59 h 438"/>
              <a:gd name="T16" fmla="*/ 583 w 1046"/>
              <a:gd name="T17" fmla="*/ 103 h 438"/>
              <a:gd name="T18" fmla="*/ 599 w 1046"/>
              <a:gd name="T19" fmla="*/ 49 h 438"/>
              <a:gd name="T20" fmla="*/ 671 w 1046"/>
              <a:gd name="T21" fmla="*/ 16 h 438"/>
              <a:gd name="T22" fmla="*/ 790 w 1046"/>
              <a:gd name="T23" fmla="*/ 42 h 438"/>
              <a:gd name="T24" fmla="*/ 844 w 1046"/>
              <a:gd name="T25" fmla="*/ 141 h 438"/>
              <a:gd name="T26" fmla="*/ 995 w 1046"/>
              <a:gd name="T27" fmla="*/ 144 h 438"/>
              <a:gd name="T28" fmla="*/ 994 w 1046"/>
              <a:gd name="T29" fmla="*/ 277 h 438"/>
              <a:gd name="T30" fmla="*/ 1034 w 1046"/>
              <a:gd name="T31" fmla="*/ 308 h 438"/>
              <a:gd name="T32" fmla="*/ 1046 w 1046"/>
              <a:gd name="T33" fmla="*/ 365 h 438"/>
              <a:gd name="T34" fmla="*/ 1037 w 1046"/>
              <a:gd name="T35" fmla="*/ 400 h 438"/>
              <a:gd name="T36" fmla="*/ 958 w 1046"/>
              <a:gd name="T37" fmla="*/ 435 h 438"/>
              <a:gd name="T38" fmla="*/ 749 w 1046"/>
              <a:gd name="T39" fmla="*/ 385 h 438"/>
              <a:gd name="T40" fmla="*/ 596 w 1046"/>
              <a:gd name="T41" fmla="*/ 427 h 438"/>
              <a:gd name="T42" fmla="*/ 526 w 1046"/>
              <a:gd name="T43" fmla="*/ 409 h 438"/>
              <a:gd name="T44" fmla="*/ 496 w 1046"/>
              <a:gd name="T45" fmla="*/ 382 h 438"/>
              <a:gd name="T46" fmla="*/ 446 w 1046"/>
              <a:gd name="T47" fmla="*/ 417 h 438"/>
              <a:gd name="T48" fmla="*/ 284 w 1046"/>
              <a:gd name="T49" fmla="*/ 417 h 438"/>
              <a:gd name="T50" fmla="*/ 209 w 1046"/>
              <a:gd name="T51" fmla="*/ 372 h 438"/>
              <a:gd name="T52" fmla="*/ 94 w 1046"/>
              <a:gd name="T53" fmla="*/ 397 h 438"/>
              <a:gd name="T54" fmla="*/ 7 w 1046"/>
              <a:gd name="T55" fmla="*/ 351 h 438"/>
              <a:gd name="T56" fmla="*/ 59 w 1046"/>
              <a:gd name="T57" fmla="*/ 271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46" h="438">
                <a:moveTo>
                  <a:pt x="59" y="271"/>
                </a:moveTo>
                <a:cubicBezTo>
                  <a:pt x="50" y="253"/>
                  <a:pt x="65" y="190"/>
                  <a:pt x="91" y="154"/>
                </a:cubicBezTo>
                <a:cubicBezTo>
                  <a:pt x="113" y="133"/>
                  <a:pt x="148" y="122"/>
                  <a:pt x="156" y="120"/>
                </a:cubicBezTo>
                <a:cubicBezTo>
                  <a:pt x="176" y="117"/>
                  <a:pt x="247" y="109"/>
                  <a:pt x="289" y="153"/>
                </a:cubicBezTo>
                <a:cubicBezTo>
                  <a:pt x="292" y="162"/>
                  <a:pt x="309" y="180"/>
                  <a:pt x="314" y="194"/>
                </a:cubicBezTo>
                <a:cubicBezTo>
                  <a:pt x="311" y="174"/>
                  <a:pt x="317" y="145"/>
                  <a:pt x="320" y="136"/>
                </a:cubicBezTo>
                <a:cubicBezTo>
                  <a:pt x="323" y="119"/>
                  <a:pt x="359" y="38"/>
                  <a:pt x="395" y="28"/>
                </a:cubicBezTo>
                <a:cubicBezTo>
                  <a:pt x="420" y="19"/>
                  <a:pt x="513" y="0"/>
                  <a:pt x="557" y="59"/>
                </a:cubicBezTo>
                <a:cubicBezTo>
                  <a:pt x="558" y="62"/>
                  <a:pt x="577" y="74"/>
                  <a:pt x="583" y="103"/>
                </a:cubicBezTo>
                <a:cubicBezTo>
                  <a:pt x="586" y="73"/>
                  <a:pt x="592" y="57"/>
                  <a:pt x="599" y="49"/>
                </a:cubicBezTo>
                <a:cubicBezTo>
                  <a:pt x="620" y="25"/>
                  <a:pt x="644" y="19"/>
                  <a:pt x="671" y="16"/>
                </a:cubicBezTo>
                <a:cubicBezTo>
                  <a:pt x="689" y="14"/>
                  <a:pt x="760" y="22"/>
                  <a:pt x="790" y="42"/>
                </a:cubicBezTo>
                <a:cubicBezTo>
                  <a:pt x="811" y="60"/>
                  <a:pt x="850" y="122"/>
                  <a:pt x="844" y="141"/>
                </a:cubicBezTo>
                <a:cubicBezTo>
                  <a:pt x="859" y="122"/>
                  <a:pt x="968" y="118"/>
                  <a:pt x="995" y="144"/>
                </a:cubicBezTo>
                <a:cubicBezTo>
                  <a:pt x="1030" y="171"/>
                  <a:pt x="1037" y="277"/>
                  <a:pt x="994" y="277"/>
                </a:cubicBezTo>
                <a:cubicBezTo>
                  <a:pt x="1015" y="284"/>
                  <a:pt x="1027" y="297"/>
                  <a:pt x="1034" y="308"/>
                </a:cubicBezTo>
                <a:cubicBezTo>
                  <a:pt x="1045" y="326"/>
                  <a:pt x="1046" y="365"/>
                  <a:pt x="1046" y="365"/>
                </a:cubicBezTo>
                <a:cubicBezTo>
                  <a:pt x="1043" y="377"/>
                  <a:pt x="1045" y="391"/>
                  <a:pt x="1037" y="400"/>
                </a:cubicBezTo>
                <a:cubicBezTo>
                  <a:pt x="1023" y="416"/>
                  <a:pt x="982" y="432"/>
                  <a:pt x="958" y="435"/>
                </a:cubicBezTo>
                <a:cubicBezTo>
                  <a:pt x="922" y="438"/>
                  <a:pt x="754" y="425"/>
                  <a:pt x="749" y="385"/>
                </a:cubicBezTo>
                <a:cubicBezTo>
                  <a:pt x="739" y="422"/>
                  <a:pt x="640" y="427"/>
                  <a:pt x="596" y="427"/>
                </a:cubicBezTo>
                <a:cubicBezTo>
                  <a:pt x="587" y="424"/>
                  <a:pt x="533" y="415"/>
                  <a:pt x="526" y="409"/>
                </a:cubicBezTo>
                <a:cubicBezTo>
                  <a:pt x="518" y="402"/>
                  <a:pt x="500" y="398"/>
                  <a:pt x="496" y="382"/>
                </a:cubicBezTo>
                <a:cubicBezTo>
                  <a:pt x="487" y="398"/>
                  <a:pt x="454" y="415"/>
                  <a:pt x="446" y="417"/>
                </a:cubicBezTo>
                <a:cubicBezTo>
                  <a:pt x="392" y="429"/>
                  <a:pt x="339" y="421"/>
                  <a:pt x="284" y="417"/>
                </a:cubicBezTo>
                <a:cubicBezTo>
                  <a:pt x="220" y="406"/>
                  <a:pt x="215" y="387"/>
                  <a:pt x="209" y="372"/>
                </a:cubicBezTo>
                <a:cubicBezTo>
                  <a:pt x="200" y="382"/>
                  <a:pt x="128" y="400"/>
                  <a:pt x="94" y="397"/>
                </a:cubicBezTo>
                <a:cubicBezTo>
                  <a:pt x="60" y="394"/>
                  <a:pt x="13" y="372"/>
                  <a:pt x="7" y="351"/>
                </a:cubicBezTo>
                <a:cubicBezTo>
                  <a:pt x="0" y="306"/>
                  <a:pt x="29" y="267"/>
                  <a:pt x="59" y="271"/>
                </a:cubicBezTo>
                <a:close/>
              </a:path>
            </a:pathLst>
          </a:custGeom>
          <a:gradFill rotWithShape="0">
            <a:gsLst>
              <a:gs pos="0">
                <a:srgbClr val="DDDDDD">
                  <a:gamma/>
                  <a:tint val="33725"/>
                  <a:invGamma/>
                </a:srgbClr>
              </a:gs>
              <a:gs pos="100000">
                <a:srgbClr val="DDDDDD"/>
              </a:gs>
            </a:gsLst>
            <a:lin ang="5400000" scaled="1"/>
          </a:gradFill>
          <a:ln w="25400">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sp>
        <p:nvSpPr>
          <p:cNvPr id="6227" name="Line 83"/>
          <p:cNvSpPr>
            <a:spLocks noChangeShapeType="1"/>
          </p:cNvSpPr>
          <p:nvPr/>
        </p:nvSpPr>
        <p:spPr bwMode="auto">
          <a:xfrm>
            <a:off x="3124200" y="4114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sp>
        <p:nvSpPr>
          <p:cNvPr id="6228" name="Freeform 84"/>
          <p:cNvSpPr>
            <a:spLocks/>
          </p:cNvSpPr>
          <p:nvPr/>
        </p:nvSpPr>
        <p:spPr bwMode="auto">
          <a:xfrm>
            <a:off x="4495800" y="4113213"/>
            <a:ext cx="117475" cy="1587"/>
          </a:xfrm>
          <a:custGeom>
            <a:avLst/>
            <a:gdLst>
              <a:gd name="T0" fmla="*/ 0 w 74"/>
              <a:gd name="T1" fmla="*/ 1 h 1"/>
              <a:gd name="T2" fmla="*/ 74 w 74"/>
              <a:gd name="T3" fmla="*/ 0 h 1"/>
            </a:gdLst>
            <a:ahLst/>
            <a:cxnLst>
              <a:cxn ang="0">
                <a:pos x="T0" y="T1"/>
              </a:cxn>
              <a:cxn ang="0">
                <a:pos x="T2" y="T3"/>
              </a:cxn>
            </a:cxnLst>
            <a:rect l="0" t="0" r="r" b="b"/>
            <a:pathLst>
              <a:path w="74" h="1">
                <a:moveTo>
                  <a:pt x="0" y="1"/>
                </a:moveTo>
                <a:lnTo>
                  <a:pt x="74"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grpSp>
        <p:nvGrpSpPr>
          <p:cNvPr id="6229" name="Group 85"/>
          <p:cNvGrpSpPr>
            <a:grpSpLocks/>
          </p:cNvGrpSpPr>
          <p:nvPr/>
        </p:nvGrpSpPr>
        <p:grpSpPr bwMode="auto">
          <a:xfrm>
            <a:off x="4419600" y="4648200"/>
            <a:ext cx="228600" cy="304800"/>
            <a:chOff x="432" y="1104"/>
            <a:chExt cx="384" cy="528"/>
          </a:xfrm>
        </p:grpSpPr>
        <p:sp>
          <p:nvSpPr>
            <p:cNvPr id="6230" name="Oval 86" descr="切り込み"/>
            <p:cNvSpPr>
              <a:spLocks noChangeArrowheads="1"/>
            </p:cNvSpPr>
            <p:nvPr/>
          </p:nvSpPr>
          <p:spPr bwMode="auto">
            <a:xfrm>
              <a:off x="432" y="1104"/>
              <a:ext cx="384" cy="384"/>
            </a:xfrm>
            <a:prstGeom prst="ellipse">
              <a:avLst/>
            </a:prstGeom>
            <a:pattFill prst="divot">
              <a:fgClr>
                <a:schemeClr val="tx1"/>
              </a:fgClr>
              <a:bgClr>
                <a:schemeClr val="bg1"/>
              </a:bgClr>
            </a:patt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lstStyle/>
            <a:p>
              <a:pPr fontAlgn="base">
                <a:spcBef>
                  <a:spcPct val="0"/>
                </a:spcBef>
                <a:spcAft>
                  <a:spcPct val="0"/>
                </a:spcAft>
              </a:pPr>
              <a:endParaRPr lang="ja-JP" altLang="en-US">
                <a:solidFill>
                  <a:srgbClr val="000000"/>
                </a:solidFill>
              </a:endParaRPr>
            </a:p>
          </p:txBody>
        </p:sp>
        <p:sp>
          <p:nvSpPr>
            <p:cNvPr id="6231" name="Line 87"/>
            <p:cNvSpPr>
              <a:spLocks noChangeShapeType="1"/>
            </p:cNvSpPr>
            <p:nvPr/>
          </p:nvSpPr>
          <p:spPr bwMode="auto">
            <a:xfrm>
              <a:off x="624" y="1344"/>
              <a:ext cx="1"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grpSp>
      <p:sp>
        <p:nvSpPr>
          <p:cNvPr id="6232" name="Freeform 88" descr="右上がり対角線"/>
          <p:cNvSpPr>
            <a:spLocks/>
          </p:cNvSpPr>
          <p:nvPr/>
        </p:nvSpPr>
        <p:spPr bwMode="auto">
          <a:xfrm>
            <a:off x="0" y="4365625"/>
            <a:ext cx="9147175" cy="2286000"/>
          </a:xfrm>
          <a:custGeom>
            <a:avLst/>
            <a:gdLst>
              <a:gd name="T0" fmla="*/ 0 w 5762"/>
              <a:gd name="T1" fmla="*/ 0 h 1440"/>
              <a:gd name="T2" fmla="*/ 0 w 5762"/>
              <a:gd name="T3" fmla="*/ 1440 h 1440"/>
              <a:gd name="T4" fmla="*/ 5760 w 5762"/>
              <a:gd name="T5" fmla="*/ 1440 h 1440"/>
              <a:gd name="T6" fmla="*/ 5762 w 5762"/>
              <a:gd name="T7" fmla="*/ 1310 h 1440"/>
              <a:gd name="T8" fmla="*/ 5136 w 5762"/>
              <a:gd name="T9" fmla="*/ 1286 h 1440"/>
              <a:gd name="T10" fmla="*/ 4518 w 5762"/>
              <a:gd name="T11" fmla="*/ 1184 h 1440"/>
              <a:gd name="T12" fmla="*/ 3936 w 5762"/>
              <a:gd name="T13" fmla="*/ 960 h 1440"/>
              <a:gd name="T14" fmla="*/ 3600 w 5762"/>
              <a:gd name="T15" fmla="*/ 816 h 1440"/>
              <a:gd name="T16" fmla="*/ 3456 w 5762"/>
              <a:gd name="T17" fmla="*/ 672 h 1440"/>
              <a:gd name="T18" fmla="*/ 3168 w 5762"/>
              <a:gd name="T19" fmla="*/ 624 h 1440"/>
              <a:gd name="T20" fmla="*/ 2736 w 5762"/>
              <a:gd name="T21" fmla="*/ 480 h 1440"/>
              <a:gd name="T22" fmla="*/ 2448 w 5762"/>
              <a:gd name="T23" fmla="*/ 288 h 1440"/>
              <a:gd name="T24" fmla="*/ 2258 w 5762"/>
              <a:gd name="T25" fmla="*/ 209 h 1440"/>
              <a:gd name="T26" fmla="*/ 2118 w 5762"/>
              <a:gd name="T27" fmla="*/ 195 h 1440"/>
              <a:gd name="T28" fmla="*/ 1353 w 5762"/>
              <a:gd name="T29" fmla="*/ 194 h 1440"/>
              <a:gd name="T30" fmla="*/ 1266 w 5762"/>
              <a:gd name="T31" fmla="*/ 185 h 1440"/>
              <a:gd name="T32" fmla="*/ 1073 w 5762"/>
              <a:gd name="T33" fmla="*/ 174 h 1440"/>
              <a:gd name="T34" fmla="*/ 947 w 5762"/>
              <a:gd name="T35" fmla="*/ 173 h 1440"/>
              <a:gd name="T36" fmla="*/ 432 w 5762"/>
              <a:gd name="T37" fmla="*/ 96 h 1440"/>
              <a:gd name="T38" fmla="*/ 0 w 5762"/>
              <a:gd name="T39"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62" h="1440">
                <a:moveTo>
                  <a:pt x="0" y="0"/>
                </a:moveTo>
                <a:lnTo>
                  <a:pt x="0" y="1440"/>
                </a:lnTo>
                <a:lnTo>
                  <a:pt x="5760" y="1440"/>
                </a:lnTo>
                <a:lnTo>
                  <a:pt x="5762" y="1310"/>
                </a:lnTo>
                <a:lnTo>
                  <a:pt x="5136" y="1286"/>
                </a:lnTo>
                <a:lnTo>
                  <a:pt x="4518" y="1184"/>
                </a:lnTo>
                <a:lnTo>
                  <a:pt x="3936" y="960"/>
                </a:lnTo>
                <a:lnTo>
                  <a:pt x="3600" y="816"/>
                </a:lnTo>
                <a:lnTo>
                  <a:pt x="3456" y="672"/>
                </a:lnTo>
                <a:lnTo>
                  <a:pt x="3168" y="624"/>
                </a:lnTo>
                <a:lnTo>
                  <a:pt x="2736" y="480"/>
                </a:lnTo>
                <a:lnTo>
                  <a:pt x="2448" y="288"/>
                </a:lnTo>
                <a:lnTo>
                  <a:pt x="2258" y="209"/>
                </a:lnTo>
                <a:lnTo>
                  <a:pt x="2118" y="195"/>
                </a:lnTo>
                <a:lnTo>
                  <a:pt x="1353" y="194"/>
                </a:lnTo>
                <a:lnTo>
                  <a:pt x="1266" y="185"/>
                </a:lnTo>
                <a:lnTo>
                  <a:pt x="1073" y="174"/>
                </a:lnTo>
                <a:lnTo>
                  <a:pt x="947" y="173"/>
                </a:lnTo>
                <a:lnTo>
                  <a:pt x="432" y="96"/>
                </a:lnTo>
                <a:lnTo>
                  <a:pt x="0" y="0"/>
                </a:lnTo>
                <a:close/>
              </a:path>
            </a:pathLst>
          </a:custGeom>
          <a:pattFill prst="ltUpDiag">
            <a:fgClr>
              <a:srgbClr val="B2B2B2"/>
            </a:fgClr>
            <a:bgClr>
              <a:srgbClr val="FFFFFF"/>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sp>
        <p:nvSpPr>
          <p:cNvPr id="6233" name="Freeform 89"/>
          <p:cNvSpPr>
            <a:spLocks/>
          </p:cNvSpPr>
          <p:nvPr/>
        </p:nvSpPr>
        <p:spPr bwMode="auto">
          <a:xfrm>
            <a:off x="3352800" y="4516438"/>
            <a:ext cx="2133600" cy="893762"/>
          </a:xfrm>
          <a:custGeom>
            <a:avLst/>
            <a:gdLst>
              <a:gd name="T0" fmla="*/ 0 w 1344"/>
              <a:gd name="T1" fmla="*/ 83 h 563"/>
              <a:gd name="T2" fmla="*/ 204 w 1344"/>
              <a:gd name="T3" fmla="*/ 136 h 563"/>
              <a:gd name="T4" fmla="*/ 305 w 1344"/>
              <a:gd name="T5" fmla="*/ 183 h 563"/>
              <a:gd name="T6" fmla="*/ 372 w 1344"/>
              <a:gd name="T7" fmla="*/ 221 h 563"/>
              <a:gd name="T8" fmla="*/ 510 w 1344"/>
              <a:gd name="T9" fmla="*/ 298 h 563"/>
              <a:gd name="T10" fmla="*/ 614 w 1344"/>
              <a:gd name="T11" fmla="*/ 368 h 563"/>
              <a:gd name="T12" fmla="*/ 696 w 1344"/>
              <a:gd name="T13" fmla="*/ 412 h 563"/>
              <a:gd name="T14" fmla="*/ 789 w 1344"/>
              <a:gd name="T15" fmla="*/ 449 h 563"/>
              <a:gd name="T16" fmla="*/ 939 w 1344"/>
              <a:gd name="T17" fmla="*/ 505 h 563"/>
              <a:gd name="T18" fmla="*/ 1028 w 1344"/>
              <a:gd name="T19" fmla="*/ 529 h 563"/>
              <a:gd name="T20" fmla="*/ 1194 w 1344"/>
              <a:gd name="T21" fmla="*/ 562 h 563"/>
              <a:gd name="T22" fmla="*/ 1344 w 1344"/>
              <a:gd name="T23" fmla="*/ 563 h 563"/>
              <a:gd name="T24" fmla="*/ 1231 w 1344"/>
              <a:gd name="T25" fmla="*/ 463 h 563"/>
              <a:gd name="T26" fmla="*/ 1021 w 1344"/>
              <a:gd name="T27" fmla="*/ 340 h 563"/>
              <a:gd name="T28" fmla="*/ 881 w 1344"/>
              <a:gd name="T29" fmla="*/ 297 h 563"/>
              <a:gd name="T30" fmla="*/ 716 w 1344"/>
              <a:gd name="T31" fmla="*/ 262 h 563"/>
              <a:gd name="T32" fmla="*/ 611 w 1344"/>
              <a:gd name="T33" fmla="*/ 210 h 563"/>
              <a:gd name="T34" fmla="*/ 480 w 1344"/>
              <a:gd name="T35" fmla="*/ 79 h 563"/>
              <a:gd name="T36" fmla="*/ 445 w 1344"/>
              <a:gd name="T37" fmla="*/ 44 h 563"/>
              <a:gd name="T38" fmla="*/ 297 w 1344"/>
              <a:gd name="T39" fmla="*/ 0 h 563"/>
              <a:gd name="T40" fmla="*/ 0 w 1344"/>
              <a:gd name="T41" fmla="*/ 8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44" h="563">
                <a:moveTo>
                  <a:pt x="0" y="83"/>
                </a:moveTo>
                <a:cubicBezTo>
                  <a:pt x="74" y="94"/>
                  <a:pt x="134" y="112"/>
                  <a:pt x="204" y="136"/>
                </a:cubicBezTo>
                <a:cubicBezTo>
                  <a:pt x="256" y="157"/>
                  <a:pt x="279" y="167"/>
                  <a:pt x="305" y="183"/>
                </a:cubicBezTo>
                <a:cubicBezTo>
                  <a:pt x="323" y="189"/>
                  <a:pt x="356" y="211"/>
                  <a:pt x="372" y="221"/>
                </a:cubicBezTo>
                <a:cubicBezTo>
                  <a:pt x="425" y="245"/>
                  <a:pt x="471" y="272"/>
                  <a:pt x="510" y="298"/>
                </a:cubicBezTo>
                <a:cubicBezTo>
                  <a:pt x="549" y="332"/>
                  <a:pt x="572" y="346"/>
                  <a:pt x="614" y="368"/>
                </a:cubicBezTo>
                <a:cubicBezTo>
                  <a:pt x="648" y="392"/>
                  <a:pt x="663" y="395"/>
                  <a:pt x="696" y="412"/>
                </a:cubicBezTo>
                <a:cubicBezTo>
                  <a:pt x="763" y="446"/>
                  <a:pt x="723" y="426"/>
                  <a:pt x="789" y="449"/>
                </a:cubicBezTo>
                <a:cubicBezTo>
                  <a:pt x="831" y="472"/>
                  <a:pt x="899" y="493"/>
                  <a:pt x="939" y="505"/>
                </a:cubicBezTo>
                <a:lnTo>
                  <a:pt x="1028" y="529"/>
                </a:lnTo>
                <a:lnTo>
                  <a:pt x="1194" y="562"/>
                </a:lnTo>
                <a:lnTo>
                  <a:pt x="1344" y="563"/>
                </a:lnTo>
                <a:cubicBezTo>
                  <a:pt x="1310" y="529"/>
                  <a:pt x="1278" y="477"/>
                  <a:pt x="1231" y="463"/>
                </a:cubicBezTo>
                <a:cubicBezTo>
                  <a:pt x="1154" y="386"/>
                  <a:pt x="1117" y="370"/>
                  <a:pt x="1021" y="340"/>
                </a:cubicBezTo>
                <a:cubicBezTo>
                  <a:pt x="972" y="325"/>
                  <a:pt x="927" y="317"/>
                  <a:pt x="881" y="297"/>
                </a:cubicBezTo>
                <a:cubicBezTo>
                  <a:pt x="828" y="273"/>
                  <a:pt x="772" y="274"/>
                  <a:pt x="716" y="262"/>
                </a:cubicBezTo>
                <a:cubicBezTo>
                  <a:pt x="685" y="241"/>
                  <a:pt x="647" y="221"/>
                  <a:pt x="611" y="210"/>
                </a:cubicBezTo>
                <a:cubicBezTo>
                  <a:pt x="567" y="165"/>
                  <a:pt x="528" y="118"/>
                  <a:pt x="480" y="79"/>
                </a:cubicBezTo>
                <a:cubicBezTo>
                  <a:pt x="474" y="74"/>
                  <a:pt x="453" y="48"/>
                  <a:pt x="445" y="44"/>
                </a:cubicBezTo>
                <a:cubicBezTo>
                  <a:pt x="401" y="22"/>
                  <a:pt x="344" y="12"/>
                  <a:pt x="297" y="0"/>
                </a:cubicBezTo>
                <a:cubicBezTo>
                  <a:pt x="198" y="13"/>
                  <a:pt x="90" y="38"/>
                  <a:pt x="0" y="83"/>
                </a:cubicBez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sp>
        <p:nvSpPr>
          <p:cNvPr id="6234" name="Freeform 90"/>
          <p:cNvSpPr>
            <a:spLocks/>
          </p:cNvSpPr>
          <p:nvPr/>
        </p:nvSpPr>
        <p:spPr bwMode="auto">
          <a:xfrm>
            <a:off x="0" y="3886200"/>
            <a:ext cx="2217738" cy="766763"/>
          </a:xfrm>
          <a:custGeom>
            <a:avLst/>
            <a:gdLst>
              <a:gd name="T0" fmla="*/ 0 w 1397"/>
              <a:gd name="T1" fmla="*/ 288 h 483"/>
              <a:gd name="T2" fmla="*/ 0 w 1397"/>
              <a:gd name="T3" fmla="*/ 0 h 483"/>
              <a:gd name="T4" fmla="*/ 144 w 1397"/>
              <a:gd name="T5" fmla="*/ 96 h 483"/>
              <a:gd name="T6" fmla="*/ 96 w 1397"/>
              <a:gd name="T7" fmla="*/ 0 h 483"/>
              <a:gd name="T8" fmla="*/ 240 w 1397"/>
              <a:gd name="T9" fmla="*/ 96 h 483"/>
              <a:gd name="T10" fmla="*/ 192 w 1397"/>
              <a:gd name="T11" fmla="*/ 0 h 483"/>
              <a:gd name="T12" fmla="*/ 336 w 1397"/>
              <a:gd name="T13" fmla="*/ 96 h 483"/>
              <a:gd name="T14" fmla="*/ 288 w 1397"/>
              <a:gd name="T15" fmla="*/ 0 h 483"/>
              <a:gd name="T16" fmla="*/ 432 w 1397"/>
              <a:gd name="T17" fmla="*/ 96 h 483"/>
              <a:gd name="T18" fmla="*/ 384 w 1397"/>
              <a:gd name="T19" fmla="*/ 0 h 483"/>
              <a:gd name="T20" fmla="*/ 528 w 1397"/>
              <a:gd name="T21" fmla="*/ 96 h 483"/>
              <a:gd name="T22" fmla="*/ 480 w 1397"/>
              <a:gd name="T23" fmla="*/ 0 h 483"/>
              <a:gd name="T24" fmla="*/ 576 w 1397"/>
              <a:gd name="T25" fmla="*/ 48 h 483"/>
              <a:gd name="T26" fmla="*/ 820 w 1397"/>
              <a:gd name="T27" fmla="*/ 214 h 483"/>
              <a:gd name="T28" fmla="*/ 864 w 1397"/>
              <a:gd name="T29" fmla="*/ 249 h 483"/>
              <a:gd name="T30" fmla="*/ 995 w 1397"/>
              <a:gd name="T31" fmla="*/ 292 h 483"/>
              <a:gd name="T32" fmla="*/ 1152 w 1397"/>
              <a:gd name="T33" fmla="*/ 327 h 483"/>
              <a:gd name="T34" fmla="*/ 1222 w 1397"/>
              <a:gd name="T35" fmla="*/ 362 h 483"/>
              <a:gd name="T36" fmla="*/ 1239 w 1397"/>
              <a:gd name="T37" fmla="*/ 380 h 483"/>
              <a:gd name="T38" fmla="*/ 1265 w 1397"/>
              <a:gd name="T39" fmla="*/ 388 h 483"/>
              <a:gd name="T40" fmla="*/ 1335 w 1397"/>
              <a:gd name="T41" fmla="*/ 449 h 483"/>
              <a:gd name="T42" fmla="*/ 1359 w 1397"/>
              <a:gd name="T43" fmla="*/ 483 h 483"/>
              <a:gd name="T44" fmla="*/ 1104 w 1397"/>
              <a:gd name="T45" fmla="*/ 480 h 483"/>
              <a:gd name="T46" fmla="*/ 857 w 1397"/>
              <a:gd name="T47" fmla="*/ 462 h 483"/>
              <a:gd name="T48" fmla="*/ 660 w 1397"/>
              <a:gd name="T49" fmla="*/ 437 h 483"/>
              <a:gd name="T50" fmla="*/ 453 w 1397"/>
              <a:gd name="T51" fmla="*/ 395 h 483"/>
              <a:gd name="T52" fmla="*/ 192 w 1397"/>
              <a:gd name="T53" fmla="*/ 336 h 483"/>
              <a:gd name="T54" fmla="*/ 0 w 1397"/>
              <a:gd name="T55" fmla="*/ 288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97" h="483">
                <a:moveTo>
                  <a:pt x="0" y="288"/>
                </a:moveTo>
                <a:lnTo>
                  <a:pt x="0" y="0"/>
                </a:lnTo>
                <a:lnTo>
                  <a:pt x="144" y="96"/>
                </a:lnTo>
                <a:lnTo>
                  <a:pt x="96" y="0"/>
                </a:lnTo>
                <a:lnTo>
                  <a:pt x="240" y="96"/>
                </a:lnTo>
                <a:lnTo>
                  <a:pt x="192" y="0"/>
                </a:lnTo>
                <a:lnTo>
                  <a:pt x="336" y="96"/>
                </a:lnTo>
                <a:lnTo>
                  <a:pt x="288" y="0"/>
                </a:lnTo>
                <a:lnTo>
                  <a:pt x="432" y="96"/>
                </a:lnTo>
                <a:lnTo>
                  <a:pt x="384" y="0"/>
                </a:lnTo>
                <a:lnTo>
                  <a:pt x="528" y="96"/>
                </a:lnTo>
                <a:lnTo>
                  <a:pt x="480" y="0"/>
                </a:lnTo>
                <a:lnTo>
                  <a:pt x="576" y="48"/>
                </a:lnTo>
                <a:cubicBezTo>
                  <a:pt x="672" y="120"/>
                  <a:pt x="722" y="180"/>
                  <a:pt x="820" y="214"/>
                </a:cubicBezTo>
                <a:cubicBezTo>
                  <a:pt x="832" y="225"/>
                  <a:pt x="849" y="242"/>
                  <a:pt x="864" y="249"/>
                </a:cubicBezTo>
                <a:cubicBezTo>
                  <a:pt x="881" y="257"/>
                  <a:pt x="981" y="289"/>
                  <a:pt x="995" y="292"/>
                </a:cubicBezTo>
                <a:cubicBezTo>
                  <a:pt x="1044" y="301"/>
                  <a:pt x="1152" y="327"/>
                  <a:pt x="1152" y="327"/>
                </a:cubicBezTo>
                <a:cubicBezTo>
                  <a:pt x="1173" y="350"/>
                  <a:pt x="1193" y="352"/>
                  <a:pt x="1222" y="362"/>
                </a:cubicBezTo>
                <a:cubicBezTo>
                  <a:pt x="1228" y="368"/>
                  <a:pt x="1232" y="376"/>
                  <a:pt x="1239" y="380"/>
                </a:cubicBezTo>
                <a:cubicBezTo>
                  <a:pt x="1247" y="385"/>
                  <a:pt x="1258" y="382"/>
                  <a:pt x="1265" y="388"/>
                </a:cubicBezTo>
                <a:cubicBezTo>
                  <a:pt x="1296" y="413"/>
                  <a:pt x="1288" y="434"/>
                  <a:pt x="1335" y="449"/>
                </a:cubicBezTo>
                <a:cubicBezTo>
                  <a:pt x="1355" y="469"/>
                  <a:pt x="1397" y="478"/>
                  <a:pt x="1359" y="483"/>
                </a:cubicBezTo>
                <a:lnTo>
                  <a:pt x="1104" y="480"/>
                </a:lnTo>
                <a:lnTo>
                  <a:pt x="857" y="462"/>
                </a:lnTo>
                <a:lnTo>
                  <a:pt x="660" y="437"/>
                </a:lnTo>
                <a:lnTo>
                  <a:pt x="453" y="395"/>
                </a:lnTo>
                <a:lnTo>
                  <a:pt x="192" y="336"/>
                </a:lnTo>
                <a:lnTo>
                  <a:pt x="0" y="288"/>
                </a:ln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sp>
        <p:nvSpPr>
          <p:cNvPr id="6235" name="Freeform 91" descr="横線 (破線)"/>
          <p:cNvSpPr>
            <a:spLocks/>
          </p:cNvSpPr>
          <p:nvPr/>
        </p:nvSpPr>
        <p:spPr bwMode="auto">
          <a:xfrm>
            <a:off x="5486400" y="5410200"/>
            <a:ext cx="3662363" cy="1008063"/>
          </a:xfrm>
          <a:custGeom>
            <a:avLst/>
            <a:gdLst>
              <a:gd name="T0" fmla="*/ 0 w 2307"/>
              <a:gd name="T1" fmla="*/ 0 h 635"/>
              <a:gd name="T2" fmla="*/ 2304 w 2307"/>
              <a:gd name="T3" fmla="*/ 0 h 635"/>
              <a:gd name="T4" fmla="*/ 2307 w 2307"/>
              <a:gd name="T5" fmla="*/ 635 h 635"/>
              <a:gd name="T6" fmla="*/ 2016 w 2307"/>
              <a:gd name="T7" fmla="*/ 624 h 635"/>
              <a:gd name="T8" fmla="*/ 1553 w 2307"/>
              <a:gd name="T9" fmla="*/ 589 h 635"/>
              <a:gd name="T10" fmla="*/ 1012 w 2307"/>
              <a:gd name="T11" fmla="*/ 493 h 635"/>
              <a:gd name="T12" fmla="*/ 689 w 2307"/>
              <a:gd name="T13" fmla="*/ 362 h 635"/>
              <a:gd name="T14" fmla="*/ 401 w 2307"/>
              <a:gd name="T15" fmla="*/ 266 h 635"/>
              <a:gd name="T16" fmla="*/ 236 w 2307"/>
              <a:gd name="T17" fmla="*/ 179 h 635"/>
              <a:gd name="T18" fmla="*/ 183 w 2307"/>
              <a:gd name="T19" fmla="*/ 161 h 635"/>
              <a:gd name="T20" fmla="*/ 87 w 2307"/>
              <a:gd name="T21" fmla="*/ 83 h 635"/>
              <a:gd name="T22" fmla="*/ 0 w 2307"/>
              <a:gd name="T23"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07" h="635">
                <a:moveTo>
                  <a:pt x="0" y="0"/>
                </a:moveTo>
                <a:lnTo>
                  <a:pt x="2304" y="0"/>
                </a:lnTo>
                <a:lnTo>
                  <a:pt x="2307" y="635"/>
                </a:lnTo>
                <a:cubicBezTo>
                  <a:pt x="2307" y="635"/>
                  <a:pt x="2142" y="632"/>
                  <a:pt x="2016" y="624"/>
                </a:cubicBezTo>
                <a:cubicBezTo>
                  <a:pt x="1890" y="616"/>
                  <a:pt x="1720" y="611"/>
                  <a:pt x="1553" y="589"/>
                </a:cubicBezTo>
                <a:cubicBezTo>
                  <a:pt x="1353" y="563"/>
                  <a:pt x="1143" y="547"/>
                  <a:pt x="1012" y="493"/>
                </a:cubicBezTo>
                <a:cubicBezTo>
                  <a:pt x="868" y="455"/>
                  <a:pt x="791" y="400"/>
                  <a:pt x="689" y="362"/>
                </a:cubicBezTo>
                <a:cubicBezTo>
                  <a:pt x="586" y="345"/>
                  <a:pt x="504" y="284"/>
                  <a:pt x="401" y="266"/>
                </a:cubicBezTo>
                <a:cubicBezTo>
                  <a:pt x="327" y="235"/>
                  <a:pt x="272" y="196"/>
                  <a:pt x="236" y="179"/>
                </a:cubicBezTo>
                <a:cubicBezTo>
                  <a:pt x="200" y="162"/>
                  <a:pt x="208" y="177"/>
                  <a:pt x="183" y="161"/>
                </a:cubicBezTo>
                <a:cubicBezTo>
                  <a:pt x="149" y="142"/>
                  <a:pt x="126" y="99"/>
                  <a:pt x="87" y="83"/>
                </a:cubicBezTo>
                <a:cubicBezTo>
                  <a:pt x="79" y="83"/>
                  <a:pt x="44" y="43"/>
                  <a:pt x="0" y="0"/>
                </a:cubicBezTo>
                <a:close/>
              </a:path>
            </a:pathLst>
          </a:custGeom>
          <a:pattFill prst="dashHorz">
            <a:fgClr>
              <a:srgbClr val="5F5F5F"/>
            </a:fgClr>
            <a:bgClr>
              <a:srgbClr val="FFFFFF"/>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sp>
        <p:nvSpPr>
          <p:cNvPr id="6236" name="Freeform 92" descr="横線 (破線)"/>
          <p:cNvSpPr>
            <a:spLocks/>
          </p:cNvSpPr>
          <p:nvPr/>
        </p:nvSpPr>
        <p:spPr bwMode="auto">
          <a:xfrm>
            <a:off x="2157413" y="4651375"/>
            <a:ext cx="1168400" cy="306388"/>
          </a:xfrm>
          <a:custGeom>
            <a:avLst/>
            <a:gdLst>
              <a:gd name="T0" fmla="*/ 0 w 736"/>
              <a:gd name="T1" fmla="*/ 0 h 193"/>
              <a:gd name="T2" fmla="*/ 736 w 736"/>
              <a:gd name="T3" fmla="*/ 2 h 193"/>
              <a:gd name="T4" fmla="*/ 612 w 736"/>
              <a:gd name="T5" fmla="*/ 105 h 193"/>
              <a:gd name="T6" fmla="*/ 570 w 736"/>
              <a:gd name="T7" fmla="*/ 133 h 193"/>
              <a:gd name="T8" fmla="*/ 516 w 736"/>
              <a:gd name="T9" fmla="*/ 171 h 193"/>
              <a:gd name="T10" fmla="*/ 428 w 736"/>
              <a:gd name="T11" fmla="*/ 193 h 193"/>
              <a:gd name="T12" fmla="*/ 297 w 736"/>
              <a:gd name="T13" fmla="*/ 174 h 193"/>
              <a:gd name="T14" fmla="*/ 182 w 736"/>
              <a:gd name="T15" fmla="*/ 123 h 193"/>
              <a:gd name="T16" fmla="*/ 78 w 736"/>
              <a:gd name="T17" fmla="*/ 64 h 193"/>
              <a:gd name="T18" fmla="*/ 0 w 736"/>
              <a:gd name="T1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6" h="193">
                <a:moveTo>
                  <a:pt x="0" y="0"/>
                </a:moveTo>
                <a:lnTo>
                  <a:pt x="736" y="2"/>
                </a:lnTo>
                <a:cubicBezTo>
                  <a:pt x="710" y="36"/>
                  <a:pt x="659" y="69"/>
                  <a:pt x="612" y="105"/>
                </a:cubicBezTo>
                <a:cubicBezTo>
                  <a:pt x="542" y="162"/>
                  <a:pt x="639" y="55"/>
                  <a:pt x="570" y="133"/>
                </a:cubicBezTo>
                <a:cubicBezTo>
                  <a:pt x="542" y="165"/>
                  <a:pt x="550" y="158"/>
                  <a:pt x="516" y="171"/>
                </a:cubicBezTo>
                <a:cubicBezTo>
                  <a:pt x="496" y="184"/>
                  <a:pt x="469" y="175"/>
                  <a:pt x="428" y="193"/>
                </a:cubicBezTo>
                <a:cubicBezTo>
                  <a:pt x="376" y="184"/>
                  <a:pt x="349" y="182"/>
                  <a:pt x="297" y="174"/>
                </a:cubicBezTo>
                <a:cubicBezTo>
                  <a:pt x="252" y="159"/>
                  <a:pt x="226" y="138"/>
                  <a:pt x="182" y="123"/>
                </a:cubicBezTo>
                <a:cubicBezTo>
                  <a:pt x="145" y="104"/>
                  <a:pt x="110" y="86"/>
                  <a:pt x="78" y="64"/>
                </a:cubicBezTo>
                <a:cubicBezTo>
                  <a:pt x="51" y="45"/>
                  <a:pt x="0" y="0"/>
                  <a:pt x="0" y="0"/>
                </a:cubicBezTo>
                <a:close/>
              </a:path>
            </a:pathLst>
          </a:custGeom>
          <a:pattFill prst="dashHorz">
            <a:fgClr>
              <a:srgbClr val="5F5F5F"/>
            </a:fgClr>
            <a:bgClr>
              <a:srgbClr val="FFFFFF"/>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sp>
        <p:nvSpPr>
          <p:cNvPr id="6237" name="Freeform 93"/>
          <p:cNvSpPr>
            <a:spLocks/>
          </p:cNvSpPr>
          <p:nvPr/>
        </p:nvSpPr>
        <p:spPr bwMode="auto">
          <a:xfrm>
            <a:off x="-26988" y="3602038"/>
            <a:ext cx="9174163" cy="2820987"/>
          </a:xfrm>
          <a:custGeom>
            <a:avLst/>
            <a:gdLst>
              <a:gd name="T0" fmla="*/ 0 w 5779"/>
              <a:gd name="T1" fmla="*/ 0 h 1777"/>
              <a:gd name="T2" fmla="*/ 463 w 5779"/>
              <a:gd name="T3" fmla="*/ 131 h 1777"/>
              <a:gd name="T4" fmla="*/ 873 w 5779"/>
              <a:gd name="T5" fmla="*/ 419 h 1777"/>
              <a:gd name="T6" fmla="*/ 1207 w 5779"/>
              <a:gd name="T7" fmla="*/ 515 h 1777"/>
              <a:gd name="T8" fmla="*/ 1505 w 5779"/>
              <a:gd name="T9" fmla="*/ 755 h 1777"/>
              <a:gd name="T10" fmla="*/ 1840 w 5779"/>
              <a:gd name="T11" fmla="*/ 851 h 1777"/>
              <a:gd name="T12" fmla="*/ 2137 w 5779"/>
              <a:gd name="T13" fmla="*/ 659 h 1777"/>
              <a:gd name="T14" fmla="*/ 2459 w 5779"/>
              <a:gd name="T15" fmla="*/ 576 h 1777"/>
              <a:gd name="T16" fmla="*/ 2783 w 5779"/>
              <a:gd name="T17" fmla="*/ 803 h 1777"/>
              <a:gd name="T18" fmla="*/ 2956 w 5779"/>
              <a:gd name="T19" fmla="*/ 851 h 1777"/>
              <a:gd name="T20" fmla="*/ 3328 w 5779"/>
              <a:gd name="T21" fmla="*/ 995 h 1777"/>
              <a:gd name="T22" fmla="*/ 3625 w 5779"/>
              <a:gd name="T23" fmla="*/ 1283 h 1777"/>
              <a:gd name="T24" fmla="*/ 3923 w 5779"/>
              <a:gd name="T25" fmla="*/ 1427 h 1777"/>
              <a:gd name="T26" fmla="*/ 4183 w 5779"/>
              <a:gd name="T27" fmla="*/ 1523 h 1777"/>
              <a:gd name="T28" fmla="*/ 4581 w 5779"/>
              <a:gd name="T29" fmla="*/ 1658 h 1777"/>
              <a:gd name="T30" fmla="*/ 5088 w 5779"/>
              <a:gd name="T31" fmla="*/ 1746 h 1777"/>
              <a:gd name="T32" fmla="*/ 5779 w 5779"/>
              <a:gd name="T33" fmla="*/ 1777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79" h="1777">
                <a:moveTo>
                  <a:pt x="0" y="0"/>
                </a:moveTo>
                <a:cubicBezTo>
                  <a:pt x="79" y="22"/>
                  <a:pt x="317" y="61"/>
                  <a:pt x="463" y="131"/>
                </a:cubicBezTo>
                <a:cubicBezTo>
                  <a:pt x="609" y="201"/>
                  <a:pt x="749" y="355"/>
                  <a:pt x="873" y="419"/>
                </a:cubicBezTo>
                <a:cubicBezTo>
                  <a:pt x="997" y="483"/>
                  <a:pt x="1102" y="459"/>
                  <a:pt x="1207" y="515"/>
                </a:cubicBezTo>
                <a:cubicBezTo>
                  <a:pt x="1313" y="571"/>
                  <a:pt x="1400" y="699"/>
                  <a:pt x="1505" y="755"/>
                </a:cubicBezTo>
                <a:cubicBezTo>
                  <a:pt x="1610" y="811"/>
                  <a:pt x="1734" y="867"/>
                  <a:pt x="1840" y="851"/>
                </a:cubicBezTo>
                <a:cubicBezTo>
                  <a:pt x="1945" y="835"/>
                  <a:pt x="2034" y="705"/>
                  <a:pt x="2137" y="659"/>
                </a:cubicBezTo>
                <a:cubicBezTo>
                  <a:pt x="2240" y="613"/>
                  <a:pt x="2351" y="552"/>
                  <a:pt x="2459" y="576"/>
                </a:cubicBezTo>
                <a:cubicBezTo>
                  <a:pt x="2567" y="600"/>
                  <a:pt x="2700" y="757"/>
                  <a:pt x="2783" y="803"/>
                </a:cubicBezTo>
                <a:cubicBezTo>
                  <a:pt x="2866" y="849"/>
                  <a:pt x="2865" y="819"/>
                  <a:pt x="2956" y="851"/>
                </a:cubicBezTo>
                <a:cubicBezTo>
                  <a:pt x="3046" y="883"/>
                  <a:pt x="3216" y="923"/>
                  <a:pt x="3328" y="995"/>
                </a:cubicBezTo>
                <a:cubicBezTo>
                  <a:pt x="3439" y="1067"/>
                  <a:pt x="3526" y="1211"/>
                  <a:pt x="3625" y="1283"/>
                </a:cubicBezTo>
                <a:cubicBezTo>
                  <a:pt x="3725" y="1355"/>
                  <a:pt x="3830" y="1387"/>
                  <a:pt x="3923" y="1427"/>
                </a:cubicBezTo>
                <a:cubicBezTo>
                  <a:pt x="4016" y="1467"/>
                  <a:pt x="4073" y="1485"/>
                  <a:pt x="4183" y="1523"/>
                </a:cubicBezTo>
                <a:cubicBezTo>
                  <a:pt x="4293" y="1561"/>
                  <a:pt x="4430" y="1621"/>
                  <a:pt x="4581" y="1658"/>
                </a:cubicBezTo>
                <a:cubicBezTo>
                  <a:pt x="4732" y="1695"/>
                  <a:pt x="4888" y="1726"/>
                  <a:pt x="5088" y="1746"/>
                </a:cubicBezTo>
                <a:cubicBezTo>
                  <a:pt x="5288" y="1766"/>
                  <a:pt x="5635" y="1771"/>
                  <a:pt x="5779" y="1777"/>
                </a:cubicBezTo>
              </a:path>
            </a:pathLst>
          </a:custGeom>
          <a:noFill/>
          <a:ln w="444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sp>
        <p:nvSpPr>
          <p:cNvPr id="6238" name="Rectangle 94"/>
          <p:cNvSpPr>
            <a:spLocks noChangeArrowheads="1"/>
          </p:cNvSpPr>
          <p:nvPr/>
        </p:nvSpPr>
        <p:spPr bwMode="auto">
          <a:xfrm>
            <a:off x="5410200" y="1676400"/>
            <a:ext cx="228600" cy="5029200"/>
          </a:xfrm>
          <a:prstGeom prst="rect">
            <a:avLst/>
          </a:prstGeom>
          <a:solidFill>
            <a:srgbClr val="C0C0C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lstStyle/>
          <a:p>
            <a:pPr fontAlgn="base">
              <a:spcBef>
                <a:spcPct val="0"/>
              </a:spcBef>
              <a:spcAft>
                <a:spcPct val="0"/>
              </a:spcAft>
            </a:pPr>
            <a:endParaRPr lang="ja-JP" altLang="en-US">
              <a:solidFill>
                <a:srgbClr val="000000"/>
              </a:solidFill>
            </a:endParaRPr>
          </a:p>
        </p:txBody>
      </p:sp>
      <p:sp>
        <p:nvSpPr>
          <p:cNvPr id="6239" name="Freeform 95"/>
          <p:cNvSpPr>
            <a:spLocks/>
          </p:cNvSpPr>
          <p:nvPr/>
        </p:nvSpPr>
        <p:spPr bwMode="auto">
          <a:xfrm>
            <a:off x="0" y="4343400"/>
            <a:ext cx="2184400" cy="317500"/>
          </a:xfrm>
          <a:custGeom>
            <a:avLst/>
            <a:gdLst>
              <a:gd name="T0" fmla="*/ 0 w 1776"/>
              <a:gd name="T1" fmla="*/ 0 h 200"/>
              <a:gd name="T2" fmla="*/ 816 w 1776"/>
              <a:gd name="T3" fmla="*/ 144 h 200"/>
              <a:gd name="T4" fmla="*/ 1440 w 1776"/>
              <a:gd name="T5" fmla="*/ 192 h 200"/>
              <a:gd name="T6" fmla="*/ 1776 w 1776"/>
              <a:gd name="T7" fmla="*/ 192 h 200"/>
            </a:gdLst>
            <a:ahLst/>
            <a:cxnLst>
              <a:cxn ang="0">
                <a:pos x="T0" y="T1"/>
              </a:cxn>
              <a:cxn ang="0">
                <a:pos x="T2" y="T3"/>
              </a:cxn>
              <a:cxn ang="0">
                <a:pos x="T4" y="T5"/>
              </a:cxn>
              <a:cxn ang="0">
                <a:pos x="T6" y="T7"/>
              </a:cxn>
            </a:cxnLst>
            <a:rect l="0" t="0" r="r" b="b"/>
            <a:pathLst>
              <a:path w="1776" h="200">
                <a:moveTo>
                  <a:pt x="0" y="0"/>
                </a:moveTo>
                <a:cubicBezTo>
                  <a:pt x="288" y="56"/>
                  <a:pt x="576" y="112"/>
                  <a:pt x="816" y="144"/>
                </a:cubicBezTo>
                <a:cubicBezTo>
                  <a:pt x="1056" y="176"/>
                  <a:pt x="1280" y="184"/>
                  <a:pt x="1440" y="192"/>
                </a:cubicBezTo>
                <a:cubicBezTo>
                  <a:pt x="1600" y="200"/>
                  <a:pt x="1688" y="196"/>
                  <a:pt x="1776" y="192"/>
                </a:cubicBezTo>
              </a:path>
            </a:pathLst>
          </a:custGeom>
          <a:noFill/>
          <a:ln w="31750" cap="flat">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sp>
        <p:nvSpPr>
          <p:cNvPr id="6240" name="Freeform 96"/>
          <p:cNvSpPr>
            <a:spLocks/>
          </p:cNvSpPr>
          <p:nvPr/>
        </p:nvSpPr>
        <p:spPr bwMode="auto">
          <a:xfrm>
            <a:off x="3302000" y="4648200"/>
            <a:ext cx="2184400" cy="774700"/>
          </a:xfrm>
          <a:custGeom>
            <a:avLst/>
            <a:gdLst>
              <a:gd name="T0" fmla="*/ 0 w 1376"/>
              <a:gd name="T1" fmla="*/ 0 h 488"/>
              <a:gd name="T2" fmla="*/ 223 w 1376"/>
              <a:gd name="T3" fmla="*/ 48 h 488"/>
              <a:gd name="T4" fmla="*/ 486 w 1376"/>
              <a:gd name="T5" fmla="*/ 179 h 488"/>
              <a:gd name="T6" fmla="*/ 582 w 1376"/>
              <a:gd name="T7" fmla="*/ 249 h 488"/>
              <a:gd name="T8" fmla="*/ 744 w 1376"/>
              <a:gd name="T9" fmla="*/ 336 h 488"/>
              <a:gd name="T10" fmla="*/ 1004 w 1376"/>
              <a:gd name="T11" fmla="*/ 432 h 488"/>
              <a:gd name="T12" fmla="*/ 1264 w 1376"/>
              <a:gd name="T13" fmla="*/ 480 h 488"/>
              <a:gd name="T14" fmla="*/ 1376 w 1376"/>
              <a:gd name="T15" fmla="*/ 480 h 4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6" h="488">
                <a:moveTo>
                  <a:pt x="0" y="0"/>
                </a:moveTo>
                <a:cubicBezTo>
                  <a:pt x="71" y="8"/>
                  <a:pt x="142" y="18"/>
                  <a:pt x="223" y="48"/>
                </a:cubicBezTo>
                <a:cubicBezTo>
                  <a:pt x="304" y="78"/>
                  <a:pt x="426" y="146"/>
                  <a:pt x="486" y="179"/>
                </a:cubicBezTo>
                <a:cubicBezTo>
                  <a:pt x="546" y="212"/>
                  <a:pt x="539" y="223"/>
                  <a:pt x="582" y="249"/>
                </a:cubicBezTo>
                <a:cubicBezTo>
                  <a:pt x="625" y="275"/>
                  <a:pt x="674" y="306"/>
                  <a:pt x="744" y="336"/>
                </a:cubicBezTo>
                <a:cubicBezTo>
                  <a:pt x="814" y="366"/>
                  <a:pt x="917" y="408"/>
                  <a:pt x="1004" y="432"/>
                </a:cubicBezTo>
                <a:cubicBezTo>
                  <a:pt x="1091" y="456"/>
                  <a:pt x="1202" y="472"/>
                  <a:pt x="1264" y="480"/>
                </a:cubicBezTo>
                <a:cubicBezTo>
                  <a:pt x="1326" y="488"/>
                  <a:pt x="1351" y="484"/>
                  <a:pt x="1376" y="480"/>
                </a:cubicBezTo>
              </a:path>
            </a:pathLst>
          </a:custGeom>
          <a:noFill/>
          <a:ln w="31750" cap="flat">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sp>
        <p:nvSpPr>
          <p:cNvPr id="6241" name="AutoShape 97"/>
          <p:cNvSpPr>
            <a:spLocks noChangeArrowheads="1"/>
          </p:cNvSpPr>
          <p:nvPr/>
        </p:nvSpPr>
        <p:spPr bwMode="auto">
          <a:xfrm>
            <a:off x="7543800" y="4419600"/>
            <a:ext cx="304800" cy="914400"/>
          </a:xfrm>
          <a:prstGeom prst="upArrow">
            <a:avLst>
              <a:gd name="adj1" fmla="val 50000"/>
              <a:gd name="adj2" fmla="val 75000"/>
            </a:avLst>
          </a:prstGeom>
          <a:gradFill rotWithShape="0">
            <a:gsLst>
              <a:gs pos="0">
                <a:srgbClr val="969696">
                  <a:gamma/>
                  <a:tint val="33725"/>
                  <a:invGamma/>
                </a:srgbClr>
              </a:gs>
              <a:gs pos="100000">
                <a:srgbClr val="96969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18000" rIns="18000" anchor="ctr"/>
          <a:lstStyle/>
          <a:p>
            <a:pPr fontAlgn="base">
              <a:spcBef>
                <a:spcPct val="0"/>
              </a:spcBef>
              <a:spcAft>
                <a:spcPct val="0"/>
              </a:spcAft>
            </a:pPr>
            <a:endParaRPr lang="ja-JP" altLang="en-US">
              <a:solidFill>
                <a:srgbClr val="000000"/>
              </a:solidFill>
            </a:endParaRPr>
          </a:p>
        </p:txBody>
      </p:sp>
      <p:sp>
        <p:nvSpPr>
          <p:cNvPr id="6242" name="AutoShape 98"/>
          <p:cNvSpPr>
            <a:spLocks noChangeArrowheads="1"/>
          </p:cNvSpPr>
          <p:nvPr/>
        </p:nvSpPr>
        <p:spPr bwMode="auto">
          <a:xfrm flipV="1">
            <a:off x="7086600" y="4419600"/>
            <a:ext cx="336550" cy="914400"/>
          </a:xfrm>
          <a:prstGeom prst="upArrow">
            <a:avLst>
              <a:gd name="adj1" fmla="val 50000"/>
              <a:gd name="adj2" fmla="val 67925"/>
            </a:avLst>
          </a:prstGeom>
          <a:gradFill rotWithShape="0">
            <a:gsLst>
              <a:gs pos="0">
                <a:srgbClr val="969696"/>
              </a:gs>
              <a:gs pos="100000">
                <a:srgbClr val="969696">
                  <a:gamma/>
                  <a:tint val="3372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18000" rIns="18000" anchor="ctr"/>
          <a:lstStyle/>
          <a:p>
            <a:pPr fontAlgn="base">
              <a:spcBef>
                <a:spcPct val="0"/>
              </a:spcBef>
              <a:spcAft>
                <a:spcPct val="0"/>
              </a:spcAft>
            </a:pPr>
            <a:endParaRPr lang="ja-JP" altLang="en-US">
              <a:solidFill>
                <a:srgbClr val="000000"/>
              </a:solidFill>
            </a:endParaRPr>
          </a:p>
        </p:txBody>
      </p:sp>
      <p:sp>
        <p:nvSpPr>
          <p:cNvPr id="6243" name="AutoShape 99"/>
          <p:cNvSpPr>
            <a:spLocks noChangeArrowheads="1"/>
          </p:cNvSpPr>
          <p:nvPr/>
        </p:nvSpPr>
        <p:spPr bwMode="auto">
          <a:xfrm>
            <a:off x="5029200" y="5105400"/>
            <a:ext cx="990600" cy="304800"/>
          </a:xfrm>
          <a:prstGeom prst="rightArrow">
            <a:avLst>
              <a:gd name="adj1" fmla="val 50000"/>
              <a:gd name="adj2" fmla="val 81250"/>
            </a:avLst>
          </a:prstGeom>
          <a:gradFill rotWithShape="0">
            <a:gsLst>
              <a:gs pos="0">
                <a:srgbClr val="969696"/>
              </a:gs>
              <a:gs pos="100000">
                <a:srgbClr val="969696">
                  <a:gamma/>
                  <a:tint val="34118"/>
                  <a:invGamma/>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lstStyle/>
          <a:p>
            <a:pPr fontAlgn="base">
              <a:spcBef>
                <a:spcPct val="0"/>
              </a:spcBef>
              <a:spcAft>
                <a:spcPct val="0"/>
              </a:spcAft>
            </a:pPr>
            <a:endParaRPr lang="ja-JP" altLang="en-US">
              <a:solidFill>
                <a:srgbClr val="000000"/>
              </a:solidFill>
            </a:endParaRPr>
          </a:p>
        </p:txBody>
      </p:sp>
      <p:sp>
        <p:nvSpPr>
          <p:cNvPr id="6244" name="AutoShape 100"/>
          <p:cNvSpPr>
            <a:spLocks noChangeArrowheads="1"/>
          </p:cNvSpPr>
          <p:nvPr/>
        </p:nvSpPr>
        <p:spPr bwMode="auto">
          <a:xfrm flipH="1">
            <a:off x="4953000" y="1835150"/>
            <a:ext cx="990600" cy="304800"/>
          </a:xfrm>
          <a:prstGeom prst="rightArrow">
            <a:avLst>
              <a:gd name="adj1" fmla="val 50000"/>
              <a:gd name="adj2" fmla="val 81250"/>
            </a:avLst>
          </a:prstGeom>
          <a:gradFill rotWithShape="0">
            <a:gsLst>
              <a:gs pos="0">
                <a:srgbClr val="969696"/>
              </a:gs>
              <a:gs pos="100000">
                <a:srgbClr val="969696">
                  <a:gamma/>
                  <a:tint val="34118"/>
                  <a:invGamma/>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lstStyle/>
          <a:p>
            <a:pPr fontAlgn="base">
              <a:spcBef>
                <a:spcPct val="0"/>
              </a:spcBef>
              <a:spcAft>
                <a:spcPct val="0"/>
              </a:spcAft>
            </a:pPr>
            <a:endParaRPr lang="ja-JP" altLang="en-US">
              <a:solidFill>
                <a:srgbClr val="000000"/>
              </a:solidFill>
            </a:endParaRPr>
          </a:p>
        </p:txBody>
      </p:sp>
      <p:sp>
        <p:nvSpPr>
          <p:cNvPr id="6245" name="AutoShape 101"/>
          <p:cNvSpPr>
            <a:spLocks noChangeArrowheads="1"/>
          </p:cNvSpPr>
          <p:nvPr/>
        </p:nvSpPr>
        <p:spPr bwMode="auto">
          <a:xfrm>
            <a:off x="2895600" y="3657600"/>
            <a:ext cx="304800" cy="914400"/>
          </a:xfrm>
          <a:prstGeom prst="upArrow">
            <a:avLst>
              <a:gd name="adj1" fmla="val 50000"/>
              <a:gd name="adj2" fmla="val 75000"/>
            </a:avLst>
          </a:prstGeom>
          <a:gradFill rotWithShape="0">
            <a:gsLst>
              <a:gs pos="0">
                <a:srgbClr val="969696">
                  <a:gamma/>
                  <a:tint val="33725"/>
                  <a:invGamma/>
                </a:srgbClr>
              </a:gs>
              <a:gs pos="100000">
                <a:srgbClr val="96969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18000" rIns="18000" anchor="ctr"/>
          <a:lstStyle/>
          <a:p>
            <a:pPr fontAlgn="base">
              <a:spcBef>
                <a:spcPct val="0"/>
              </a:spcBef>
              <a:spcAft>
                <a:spcPct val="0"/>
              </a:spcAft>
            </a:pPr>
            <a:endParaRPr lang="ja-JP" altLang="en-US">
              <a:solidFill>
                <a:srgbClr val="000000"/>
              </a:solidFill>
            </a:endParaRPr>
          </a:p>
        </p:txBody>
      </p:sp>
      <p:sp>
        <p:nvSpPr>
          <p:cNvPr id="6246" name="AutoShape 102"/>
          <p:cNvSpPr>
            <a:spLocks noChangeArrowheads="1"/>
          </p:cNvSpPr>
          <p:nvPr/>
        </p:nvSpPr>
        <p:spPr bwMode="auto">
          <a:xfrm flipV="1">
            <a:off x="2286000" y="3657600"/>
            <a:ext cx="336550" cy="914400"/>
          </a:xfrm>
          <a:prstGeom prst="upArrow">
            <a:avLst>
              <a:gd name="adj1" fmla="val 50000"/>
              <a:gd name="adj2" fmla="val 67925"/>
            </a:avLst>
          </a:prstGeom>
          <a:gradFill rotWithShape="0">
            <a:gsLst>
              <a:gs pos="0">
                <a:srgbClr val="969696"/>
              </a:gs>
              <a:gs pos="100000">
                <a:srgbClr val="969696">
                  <a:gamma/>
                  <a:tint val="3372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18000" rIns="18000" anchor="ctr"/>
          <a:lstStyle/>
          <a:p>
            <a:pPr fontAlgn="base">
              <a:spcBef>
                <a:spcPct val="0"/>
              </a:spcBef>
              <a:spcAft>
                <a:spcPct val="0"/>
              </a:spcAft>
            </a:pPr>
            <a:endParaRPr lang="ja-JP" altLang="en-US">
              <a:solidFill>
                <a:srgbClr val="000000"/>
              </a:solidFill>
            </a:endParaRPr>
          </a:p>
        </p:txBody>
      </p:sp>
      <p:sp>
        <p:nvSpPr>
          <p:cNvPr id="6247" name="Line 103"/>
          <p:cNvSpPr>
            <a:spLocks noChangeShapeType="1"/>
          </p:cNvSpPr>
          <p:nvPr/>
        </p:nvSpPr>
        <p:spPr bwMode="auto">
          <a:xfrm>
            <a:off x="2133600" y="4648200"/>
            <a:ext cx="1219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sp>
        <p:nvSpPr>
          <p:cNvPr id="6248" name="Line 104"/>
          <p:cNvSpPr>
            <a:spLocks noChangeShapeType="1"/>
          </p:cNvSpPr>
          <p:nvPr/>
        </p:nvSpPr>
        <p:spPr bwMode="auto">
          <a:xfrm>
            <a:off x="5486400" y="5410200"/>
            <a:ext cx="3657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sp>
        <p:nvSpPr>
          <p:cNvPr id="6249" name="Line 105"/>
          <p:cNvSpPr>
            <a:spLocks noChangeShapeType="1"/>
          </p:cNvSpPr>
          <p:nvPr/>
        </p:nvSpPr>
        <p:spPr bwMode="auto">
          <a:xfrm>
            <a:off x="0" y="6629400"/>
            <a:ext cx="9144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sp>
        <p:nvSpPr>
          <p:cNvPr id="6250" name="Text Box 106"/>
          <p:cNvSpPr txBox="1">
            <a:spLocks noChangeArrowheads="1"/>
          </p:cNvSpPr>
          <p:nvPr/>
        </p:nvSpPr>
        <p:spPr bwMode="auto">
          <a:xfrm>
            <a:off x="4932363" y="4465638"/>
            <a:ext cx="1087437" cy="584775"/>
          </a:xfrm>
          <a:prstGeom prst="rect">
            <a:avLst/>
          </a:prstGeom>
          <a:solidFill>
            <a:srgbClr val="DDDDDD"/>
          </a:solidFill>
          <a:ln w="38100" cmpd="dbl">
            <a:solidFill>
              <a:srgbClr val="77777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fontAlgn="base">
              <a:spcBef>
                <a:spcPct val="50000"/>
              </a:spcBef>
              <a:spcAft>
                <a:spcPct val="0"/>
              </a:spcAft>
            </a:pPr>
            <a:r>
              <a:rPr lang="en-US" altLang="ja-JP" sz="1600" b="1" dirty="0" smtClean="0">
                <a:solidFill>
                  <a:srgbClr val="000000"/>
                </a:solidFill>
              </a:rPr>
              <a:t>Discharge</a:t>
            </a:r>
            <a:br>
              <a:rPr lang="en-US" altLang="ja-JP" sz="1600" b="1" dirty="0" smtClean="0">
                <a:solidFill>
                  <a:srgbClr val="000000"/>
                </a:solidFill>
              </a:rPr>
            </a:br>
            <a:r>
              <a:rPr lang="en-US" altLang="ja-JP" sz="1600" b="1" dirty="0" smtClean="0">
                <a:solidFill>
                  <a:srgbClr val="000000"/>
                </a:solidFill>
              </a:rPr>
              <a:t>(</a:t>
            </a:r>
            <a:r>
              <a:rPr lang="en-US" altLang="ja-JP" sz="1600" b="1" dirty="0">
                <a:solidFill>
                  <a:srgbClr val="FF0000"/>
                </a:solidFill>
              </a:rPr>
              <a:t>4.1</a:t>
            </a:r>
            <a:r>
              <a:rPr lang="en-US" altLang="ja-JP" sz="1600" b="1" dirty="0">
                <a:solidFill>
                  <a:srgbClr val="000000"/>
                </a:solidFill>
              </a:rPr>
              <a:t>)</a:t>
            </a:r>
          </a:p>
        </p:txBody>
      </p:sp>
      <p:sp>
        <p:nvSpPr>
          <p:cNvPr id="6251" name="Text Box 107"/>
          <p:cNvSpPr txBox="1">
            <a:spLocks noChangeArrowheads="1"/>
          </p:cNvSpPr>
          <p:nvPr/>
        </p:nvSpPr>
        <p:spPr bwMode="auto">
          <a:xfrm>
            <a:off x="4643438" y="2139950"/>
            <a:ext cx="1800225" cy="374650"/>
          </a:xfrm>
          <a:prstGeom prst="rect">
            <a:avLst/>
          </a:prstGeom>
          <a:solidFill>
            <a:srgbClr val="DDDDDD"/>
          </a:solidFill>
          <a:ln w="38100" cmpd="dbl">
            <a:solidFill>
              <a:srgbClr val="77777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fontAlgn="base">
              <a:spcBef>
                <a:spcPct val="50000"/>
              </a:spcBef>
              <a:spcAft>
                <a:spcPct val="0"/>
              </a:spcAft>
            </a:pPr>
            <a:r>
              <a:rPr lang="en-US" altLang="ja-JP" sz="1600" b="1">
                <a:solidFill>
                  <a:srgbClr val="000000"/>
                </a:solidFill>
              </a:rPr>
              <a:t>Convergence(</a:t>
            </a:r>
            <a:r>
              <a:rPr lang="en-US" altLang="ja-JP" sz="1600" b="1">
                <a:solidFill>
                  <a:srgbClr val="FF0000"/>
                </a:solidFill>
              </a:rPr>
              <a:t>4.1</a:t>
            </a:r>
            <a:r>
              <a:rPr lang="en-US" altLang="ja-JP" sz="1600" b="1">
                <a:solidFill>
                  <a:srgbClr val="000000"/>
                </a:solidFill>
              </a:rPr>
              <a:t>)</a:t>
            </a:r>
          </a:p>
        </p:txBody>
      </p:sp>
      <p:sp>
        <p:nvSpPr>
          <p:cNvPr id="6252" name="Text Box 108"/>
          <p:cNvSpPr txBox="1">
            <a:spLocks noChangeArrowheads="1"/>
          </p:cNvSpPr>
          <p:nvPr/>
        </p:nvSpPr>
        <p:spPr bwMode="auto">
          <a:xfrm>
            <a:off x="7924800" y="4470400"/>
            <a:ext cx="1066800" cy="863600"/>
          </a:xfrm>
          <a:prstGeom prst="rect">
            <a:avLst/>
          </a:prstGeom>
          <a:solidFill>
            <a:srgbClr val="DDDDDD"/>
          </a:solidFill>
          <a:ln w="38100" cmpd="dbl">
            <a:solidFill>
              <a:srgbClr val="77777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fontAlgn="base">
              <a:spcBef>
                <a:spcPct val="50000"/>
              </a:spcBef>
              <a:spcAft>
                <a:spcPct val="0"/>
              </a:spcAft>
            </a:pPr>
            <a:r>
              <a:rPr lang="en-US" altLang="ja-JP" sz="1600" b="1">
                <a:solidFill>
                  <a:srgbClr val="000000"/>
                </a:solidFill>
              </a:rPr>
              <a:t>Evap. from sea* (</a:t>
            </a:r>
            <a:r>
              <a:rPr lang="en-US" altLang="ja-JP" sz="1600" b="1">
                <a:solidFill>
                  <a:srgbClr val="FF0000"/>
                </a:solidFill>
              </a:rPr>
              <a:t>46.8</a:t>
            </a:r>
            <a:r>
              <a:rPr lang="en-US" altLang="ja-JP" sz="1600" b="1">
                <a:solidFill>
                  <a:srgbClr val="000000"/>
                </a:solidFill>
              </a:rPr>
              <a:t>)</a:t>
            </a:r>
          </a:p>
        </p:txBody>
      </p:sp>
      <p:sp>
        <p:nvSpPr>
          <p:cNvPr id="6253" name="Text Box 109"/>
          <p:cNvSpPr txBox="1">
            <a:spLocks noChangeArrowheads="1"/>
          </p:cNvSpPr>
          <p:nvPr/>
        </p:nvSpPr>
        <p:spPr bwMode="auto">
          <a:xfrm>
            <a:off x="6026150" y="4029075"/>
            <a:ext cx="1066800" cy="619125"/>
          </a:xfrm>
          <a:prstGeom prst="rect">
            <a:avLst/>
          </a:prstGeom>
          <a:solidFill>
            <a:srgbClr val="DDDDDD"/>
          </a:solidFill>
          <a:ln w="38100" cmpd="dbl">
            <a:solidFill>
              <a:srgbClr val="77777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fontAlgn="base">
              <a:spcBef>
                <a:spcPct val="50000"/>
              </a:spcBef>
              <a:spcAft>
                <a:spcPct val="0"/>
              </a:spcAft>
            </a:pPr>
            <a:r>
              <a:rPr lang="en-US" altLang="ja-JP" sz="1600" b="1">
                <a:solidFill>
                  <a:srgbClr val="000000"/>
                </a:solidFill>
              </a:rPr>
              <a:t>Prp. over sea (</a:t>
            </a:r>
            <a:r>
              <a:rPr lang="en-US" altLang="ja-JP" sz="1600" b="1">
                <a:solidFill>
                  <a:srgbClr val="FF0000"/>
                </a:solidFill>
              </a:rPr>
              <a:t>42.7</a:t>
            </a:r>
            <a:r>
              <a:rPr lang="en-US" altLang="ja-JP" sz="1600" b="1">
                <a:solidFill>
                  <a:srgbClr val="000000"/>
                </a:solidFill>
              </a:rPr>
              <a:t>)</a:t>
            </a:r>
          </a:p>
        </p:txBody>
      </p:sp>
      <p:sp>
        <p:nvSpPr>
          <p:cNvPr id="6254" name="Text Box 110"/>
          <p:cNvSpPr txBox="1">
            <a:spLocks noChangeArrowheads="1"/>
          </p:cNvSpPr>
          <p:nvPr/>
        </p:nvSpPr>
        <p:spPr bwMode="auto">
          <a:xfrm>
            <a:off x="3276600" y="3810000"/>
            <a:ext cx="1219200" cy="619125"/>
          </a:xfrm>
          <a:prstGeom prst="rect">
            <a:avLst/>
          </a:prstGeom>
          <a:solidFill>
            <a:srgbClr val="DDDDDD"/>
          </a:solidFill>
          <a:ln w="38100" cmpd="dbl">
            <a:solidFill>
              <a:srgbClr val="77777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fontAlgn="base">
              <a:spcBef>
                <a:spcPct val="50000"/>
              </a:spcBef>
              <a:spcAft>
                <a:spcPct val="0"/>
              </a:spcAft>
            </a:pPr>
            <a:r>
              <a:rPr lang="en-US" altLang="ja-JP" sz="1600" b="1">
                <a:solidFill>
                  <a:srgbClr val="000000"/>
                </a:solidFill>
              </a:rPr>
              <a:t>Evap from land(</a:t>
            </a:r>
            <a:r>
              <a:rPr lang="en-US" altLang="ja-JP" sz="1600" b="1">
                <a:solidFill>
                  <a:srgbClr val="FF0000"/>
                </a:solidFill>
              </a:rPr>
              <a:t>7.7</a:t>
            </a:r>
            <a:r>
              <a:rPr lang="en-US" altLang="ja-JP" sz="1600" b="1">
                <a:solidFill>
                  <a:srgbClr val="000000"/>
                </a:solidFill>
              </a:rPr>
              <a:t>)</a:t>
            </a:r>
          </a:p>
        </p:txBody>
      </p:sp>
      <p:sp>
        <p:nvSpPr>
          <p:cNvPr id="6256" name="Text Box 112"/>
          <p:cNvSpPr txBox="1">
            <a:spLocks noChangeArrowheads="1"/>
          </p:cNvSpPr>
          <p:nvPr/>
        </p:nvSpPr>
        <p:spPr bwMode="auto">
          <a:xfrm>
            <a:off x="1835150" y="1914525"/>
            <a:ext cx="1447800" cy="600075"/>
          </a:xfrm>
          <a:prstGeom prst="rect">
            <a:avLst/>
          </a:prstGeom>
          <a:solidFill>
            <a:schemeClr val="bg1"/>
          </a:solidFill>
          <a:ln w="19050">
            <a:solidFill>
              <a:srgbClr val="77777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fontAlgn="base">
              <a:spcBef>
                <a:spcPct val="50000"/>
              </a:spcBef>
              <a:spcAft>
                <a:spcPct val="0"/>
              </a:spcAft>
            </a:pPr>
            <a:r>
              <a:rPr lang="en-US" altLang="ja-JP" sz="1600" b="1">
                <a:solidFill>
                  <a:srgbClr val="000000"/>
                </a:solidFill>
              </a:rPr>
              <a:t>Vapor over the land(</a:t>
            </a:r>
            <a:r>
              <a:rPr lang="en-US" altLang="ja-JP" sz="1600" b="1">
                <a:solidFill>
                  <a:srgbClr val="FF0000"/>
                </a:solidFill>
              </a:rPr>
              <a:t>0.28</a:t>
            </a:r>
            <a:r>
              <a:rPr lang="en-US" altLang="ja-JP" sz="1600" b="1">
                <a:solidFill>
                  <a:srgbClr val="000000"/>
                </a:solidFill>
              </a:rPr>
              <a:t>)</a:t>
            </a:r>
          </a:p>
        </p:txBody>
      </p:sp>
      <p:sp>
        <p:nvSpPr>
          <p:cNvPr id="6259" name="Text Box 115"/>
          <p:cNvSpPr txBox="1">
            <a:spLocks noChangeArrowheads="1"/>
          </p:cNvSpPr>
          <p:nvPr/>
        </p:nvSpPr>
        <p:spPr bwMode="auto">
          <a:xfrm>
            <a:off x="3419475" y="5029200"/>
            <a:ext cx="1381125" cy="355600"/>
          </a:xfrm>
          <a:prstGeom prst="rect">
            <a:avLst/>
          </a:prstGeom>
          <a:solidFill>
            <a:schemeClr val="bg1"/>
          </a:solidFill>
          <a:ln w="19050">
            <a:solidFill>
              <a:srgbClr val="77777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fontAlgn="base">
              <a:spcBef>
                <a:spcPct val="50000"/>
              </a:spcBef>
              <a:spcAft>
                <a:spcPct val="0"/>
              </a:spcAft>
            </a:pPr>
            <a:r>
              <a:rPr lang="en-US" altLang="ja-JP" sz="1600" b="1">
                <a:solidFill>
                  <a:srgbClr val="000000"/>
                </a:solidFill>
              </a:rPr>
              <a:t>Rivers(</a:t>
            </a:r>
            <a:r>
              <a:rPr lang="en-US" altLang="ja-JP" sz="1600" b="1">
                <a:solidFill>
                  <a:srgbClr val="FF0000"/>
                </a:solidFill>
              </a:rPr>
              <a:t>0.4</a:t>
            </a:r>
            <a:r>
              <a:rPr lang="en-US" altLang="ja-JP" sz="1600" b="1">
                <a:solidFill>
                  <a:srgbClr val="000000"/>
                </a:solidFill>
              </a:rPr>
              <a:t>)</a:t>
            </a:r>
          </a:p>
        </p:txBody>
      </p:sp>
      <p:grpSp>
        <p:nvGrpSpPr>
          <p:cNvPr id="6260" name="Group 116"/>
          <p:cNvGrpSpPr>
            <a:grpSpLocks/>
          </p:cNvGrpSpPr>
          <p:nvPr/>
        </p:nvGrpSpPr>
        <p:grpSpPr bwMode="auto">
          <a:xfrm>
            <a:off x="3184525" y="1163638"/>
            <a:ext cx="3043238" cy="609600"/>
            <a:chOff x="2112" y="3648"/>
            <a:chExt cx="1872" cy="384"/>
          </a:xfrm>
        </p:grpSpPr>
        <p:sp>
          <p:nvSpPr>
            <p:cNvPr id="6261" name="Rectangle 117"/>
            <p:cNvSpPr>
              <a:spLocks noChangeArrowheads="1"/>
            </p:cNvSpPr>
            <p:nvPr/>
          </p:nvSpPr>
          <p:spPr bwMode="auto">
            <a:xfrm>
              <a:off x="2112" y="3648"/>
              <a:ext cx="1872" cy="3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lstStyle/>
            <a:p>
              <a:pPr fontAlgn="base">
                <a:spcBef>
                  <a:spcPct val="0"/>
                </a:spcBef>
                <a:spcAft>
                  <a:spcPct val="0"/>
                </a:spcAft>
              </a:pPr>
              <a:endParaRPr lang="ja-JP" altLang="en-US">
                <a:solidFill>
                  <a:srgbClr val="000000"/>
                </a:solidFill>
              </a:endParaRPr>
            </a:p>
          </p:txBody>
        </p:sp>
        <p:sp>
          <p:nvSpPr>
            <p:cNvPr id="6262" name="Text Box 118"/>
            <p:cNvSpPr txBox="1">
              <a:spLocks noChangeArrowheads="1"/>
            </p:cNvSpPr>
            <p:nvPr/>
          </p:nvSpPr>
          <p:spPr bwMode="auto">
            <a:xfrm>
              <a:off x="2304" y="3696"/>
              <a:ext cx="288" cy="118"/>
            </a:xfrm>
            <a:prstGeom prst="rect">
              <a:avLst/>
            </a:prstGeom>
            <a:solidFill>
              <a:schemeClr val="bg1"/>
            </a:solidFill>
            <a:ln w="19050">
              <a:solidFill>
                <a:srgbClr val="77777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fontAlgn="base">
                <a:spcBef>
                  <a:spcPct val="50000"/>
                </a:spcBef>
                <a:spcAft>
                  <a:spcPct val="0"/>
                </a:spcAft>
              </a:pPr>
              <a:endParaRPr lang="ja-JP" altLang="ja-JP" sz="500" b="1">
                <a:solidFill>
                  <a:srgbClr val="000000"/>
                </a:solidFill>
              </a:endParaRPr>
            </a:p>
          </p:txBody>
        </p:sp>
        <p:sp>
          <p:nvSpPr>
            <p:cNvPr id="6263" name="Rectangle 119"/>
            <p:cNvSpPr>
              <a:spLocks noChangeArrowheads="1"/>
            </p:cNvSpPr>
            <p:nvPr/>
          </p:nvSpPr>
          <p:spPr bwMode="auto">
            <a:xfrm>
              <a:off x="2592" y="3657"/>
              <a:ext cx="123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spAutoFit/>
            </a:bodyPr>
            <a:lstStyle/>
            <a:p>
              <a:pPr fontAlgn="base">
                <a:spcBef>
                  <a:spcPct val="0"/>
                </a:spcBef>
                <a:spcAft>
                  <a:spcPct val="0"/>
                </a:spcAft>
              </a:pPr>
              <a:r>
                <a:rPr lang="ja-JP" altLang="en-US" sz="1600" b="1">
                  <a:solidFill>
                    <a:srgbClr val="000000"/>
                  </a:solidFill>
                </a:rPr>
                <a:t>：</a:t>
              </a:r>
              <a:r>
                <a:rPr lang="en-US" altLang="ja-JP" sz="1600" b="1">
                  <a:solidFill>
                    <a:srgbClr val="000000"/>
                  </a:solidFill>
                </a:rPr>
                <a:t>Amount (10</a:t>
              </a:r>
              <a:r>
                <a:rPr lang="en-US" altLang="ja-JP" sz="1600" b="1" baseline="30000">
                  <a:solidFill>
                    <a:srgbClr val="000000"/>
                  </a:solidFill>
                </a:rPr>
                <a:t>4</a:t>
              </a:r>
              <a:r>
                <a:rPr lang="en-US" altLang="ja-JP" sz="1600" b="1">
                  <a:solidFill>
                    <a:srgbClr val="000000"/>
                  </a:solidFill>
                </a:rPr>
                <a:t>km</a:t>
              </a:r>
              <a:r>
                <a:rPr lang="en-US" altLang="ja-JP" sz="1600" b="1" baseline="30000">
                  <a:solidFill>
                    <a:srgbClr val="000000"/>
                  </a:solidFill>
                </a:rPr>
                <a:t>3</a:t>
              </a:r>
              <a:r>
                <a:rPr lang="en-US" altLang="ja-JP" sz="1600" b="1">
                  <a:solidFill>
                    <a:srgbClr val="000000"/>
                  </a:solidFill>
                </a:rPr>
                <a:t>)</a:t>
              </a:r>
              <a:br>
                <a:rPr lang="en-US" altLang="ja-JP" sz="1600" b="1">
                  <a:solidFill>
                    <a:srgbClr val="000000"/>
                  </a:solidFill>
                </a:rPr>
              </a:br>
              <a:r>
                <a:rPr lang="ja-JP" altLang="en-US" sz="1600" b="1">
                  <a:solidFill>
                    <a:srgbClr val="000000"/>
                  </a:solidFill>
                </a:rPr>
                <a:t>：</a:t>
              </a:r>
              <a:r>
                <a:rPr lang="en-US" altLang="ja-JP" sz="1600" b="1">
                  <a:solidFill>
                    <a:srgbClr val="000000"/>
                  </a:solidFill>
                </a:rPr>
                <a:t>Flux (10</a:t>
              </a:r>
              <a:r>
                <a:rPr lang="en-US" altLang="ja-JP" sz="1600" b="1" baseline="30000">
                  <a:solidFill>
                    <a:srgbClr val="000000"/>
                  </a:solidFill>
                </a:rPr>
                <a:t>4</a:t>
              </a:r>
              <a:r>
                <a:rPr lang="en-US" altLang="ja-JP" sz="1600" b="1">
                  <a:solidFill>
                    <a:srgbClr val="000000"/>
                  </a:solidFill>
                </a:rPr>
                <a:t>km</a:t>
              </a:r>
              <a:r>
                <a:rPr lang="en-US" altLang="ja-JP" sz="1600" b="1" baseline="30000">
                  <a:solidFill>
                    <a:srgbClr val="000000"/>
                  </a:solidFill>
                </a:rPr>
                <a:t>3</a:t>
              </a:r>
              <a:r>
                <a:rPr lang="en-US" altLang="ja-JP" sz="1600" b="1">
                  <a:solidFill>
                    <a:srgbClr val="000000"/>
                  </a:solidFill>
                </a:rPr>
                <a:t>/year)</a:t>
              </a:r>
            </a:p>
          </p:txBody>
        </p:sp>
        <p:sp>
          <p:nvSpPr>
            <p:cNvPr id="6264" name="Text Box 120"/>
            <p:cNvSpPr txBox="1">
              <a:spLocks noChangeArrowheads="1"/>
            </p:cNvSpPr>
            <p:nvPr/>
          </p:nvSpPr>
          <p:spPr bwMode="auto">
            <a:xfrm>
              <a:off x="2304" y="3854"/>
              <a:ext cx="288" cy="130"/>
            </a:xfrm>
            <a:prstGeom prst="rect">
              <a:avLst/>
            </a:prstGeom>
            <a:solidFill>
              <a:srgbClr val="DDDDDD"/>
            </a:solidFill>
            <a:ln w="38100" cmpd="dbl">
              <a:solidFill>
                <a:srgbClr val="77777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fontAlgn="base">
                <a:spcBef>
                  <a:spcPct val="50000"/>
                </a:spcBef>
                <a:spcAft>
                  <a:spcPct val="0"/>
                </a:spcAft>
              </a:pPr>
              <a:endParaRPr lang="ja-JP" altLang="ja-JP" sz="500" b="1">
                <a:solidFill>
                  <a:srgbClr val="000000"/>
                </a:solidFill>
              </a:endParaRPr>
            </a:p>
          </p:txBody>
        </p:sp>
      </p:grpSp>
      <p:grpSp>
        <p:nvGrpSpPr>
          <p:cNvPr id="6266" name="Group 122"/>
          <p:cNvGrpSpPr>
            <a:grpSpLocks/>
          </p:cNvGrpSpPr>
          <p:nvPr/>
        </p:nvGrpSpPr>
        <p:grpSpPr bwMode="auto">
          <a:xfrm>
            <a:off x="4191000" y="4495800"/>
            <a:ext cx="228600" cy="304800"/>
            <a:chOff x="432" y="1104"/>
            <a:chExt cx="384" cy="528"/>
          </a:xfrm>
        </p:grpSpPr>
        <p:sp>
          <p:nvSpPr>
            <p:cNvPr id="6267" name="Oval 123" descr="切り込み"/>
            <p:cNvSpPr>
              <a:spLocks noChangeArrowheads="1"/>
            </p:cNvSpPr>
            <p:nvPr/>
          </p:nvSpPr>
          <p:spPr bwMode="auto">
            <a:xfrm>
              <a:off x="432" y="1104"/>
              <a:ext cx="384" cy="384"/>
            </a:xfrm>
            <a:prstGeom prst="ellipse">
              <a:avLst/>
            </a:prstGeom>
            <a:pattFill prst="divot">
              <a:fgClr>
                <a:schemeClr val="tx1"/>
              </a:fgClr>
              <a:bgClr>
                <a:schemeClr val="bg1"/>
              </a:bgClr>
            </a:patt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lstStyle/>
            <a:p>
              <a:pPr fontAlgn="base">
                <a:spcBef>
                  <a:spcPct val="0"/>
                </a:spcBef>
                <a:spcAft>
                  <a:spcPct val="0"/>
                </a:spcAft>
              </a:pPr>
              <a:endParaRPr lang="ja-JP" altLang="en-US">
                <a:solidFill>
                  <a:srgbClr val="000000"/>
                </a:solidFill>
              </a:endParaRPr>
            </a:p>
          </p:txBody>
        </p:sp>
        <p:sp>
          <p:nvSpPr>
            <p:cNvPr id="6268" name="Line 124"/>
            <p:cNvSpPr>
              <a:spLocks noChangeShapeType="1"/>
            </p:cNvSpPr>
            <p:nvPr/>
          </p:nvSpPr>
          <p:spPr bwMode="auto">
            <a:xfrm>
              <a:off x="624" y="1344"/>
              <a:ext cx="1"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grpSp>
      <p:grpSp>
        <p:nvGrpSpPr>
          <p:cNvPr id="6269" name="Group 125"/>
          <p:cNvGrpSpPr>
            <a:grpSpLocks/>
          </p:cNvGrpSpPr>
          <p:nvPr/>
        </p:nvGrpSpPr>
        <p:grpSpPr bwMode="auto">
          <a:xfrm>
            <a:off x="4572000" y="4648200"/>
            <a:ext cx="228600" cy="304800"/>
            <a:chOff x="432" y="1104"/>
            <a:chExt cx="384" cy="528"/>
          </a:xfrm>
        </p:grpSpPr>
        <p:sp>
          <p:nvSpPr>
            <p:cNvPr id="6270" name="Oval 126" descr="切り込み"/>
            <p:cNvSpPr>
              <a:spLocks noChangeArrowheads="1"/>
            </p:cNvSpPr>
            <p:nvPr/>
          </p:nvSpPr>
          <p:spPr bwMode="auto">
            <a:xfrm>
              <a:off x="432" y="1104"/>
              <a:ext cx="384" cy="384"/>
            </a:xfrm>
            <a:prstGeom prst="ellipse">
              <a:avLst/>
            </a:prstGeom>
            <a:pattFill prst="divot">
              <a:fgClr>
                <a:schemeClr val="tx1"/>
              </a:fgClr>
              <a:bgClr>
                <a:schemeClr val="bg1"/>
              </a:bgClr>
            </a:patt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lstStyle/>
            <a:p>
              <a:pPr fontAlgn="base">
                <a:spcBef>
                  <a:spcPct val="0"/>
                </a:spcBef>
                <a:spcAft>
                  <a:spcPct val="0"/>
                </a:spcAft>
              </a:pPr>
              <a:endParaRPr lang="ja-JP" altLang="en-US">
                <a:solidFill>
                  <a:srgbClr val="000000"/>
                </a:solidFill>
              </a:endParaRPr>
            </a:p>
          </p:txBody>
        </p:sp>
        <p:sp>
          <p:nvSpPr>
            <p:cNvPr id="6271" name="Line 127"/>
            <p:cNvSpPr>
              <a:spLocks noChangeShapeType="1"/>
            </p:cNvSpPr>
            <p:nvPr/>
          </p:nvSpPr>
          <p:spPr bwMode="auto">
            <a:xfrm>
              <a:off x="624" y="1344"/>
              <a:ext cx="1"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grpSp>
      <p:grpSp>
        <p:nvGrpSpPr>
          <p:cNvPr id="6272" name="Group 128"/>
          <p:cNvGrpSpPr>
            <a:grpSpLocks/>
          </p:cNvGrpSpPr>
          <p:nvPr/>
        </p:nvGrpSpPr>
        <p:grpSpPr bwMode="auto">
          <a:xfrm>
            <a:off x="838200" y="3657600"/>
            <a:ext cx="228600" cy="304800"/>
            <a:chOff x="912" y="1392"/>
            <a:chExt cx="384" cy="720"/>
          </a:xfrm>
        </p:grpSpPr>
        <p:sp>
          <p:nvSpPr>
            <p:cNvPr id="6273" name="AutoShape 129" descr="小波"/>
            <p:cNvSpPr>
              <a:spLocks noChangeArrowheads="1"/>
            </p:cNvSpPr>
            <p:nvPr/>
          </p:nvSpPr>
          <p:spPr bwMode="auto">
            <a:xfrm>
              <a:off x="912" y="1392"/>
              <a:ext cx="384" cy="480"/>
            </a:xfrm>
            <a:prstGeom prst="triangle">
              <a:avLst>
                <a:gd name="adj" fmla="val 50000"/>
              </a:avLst>
            </a:prstGeom>
            <a:pattFill prst="wave">
              <a:fgClr>
                <a:schemeClr val="tx2"/>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lstStyle/>
            <a:p>
              <a:pPr fontAlgn="base">
                <a:spcBef>
                  <a:spcPct val="0"/>
                </a:spcBef>
                <a:spcAft>
                  <a:spcPct val="0"/>
                </a:spcAft>
              </a:pPr>
              <a:endParaRPr lang="ja-JP" altLang="en-US">
                <a:solidFill>
                  <a:srgbClr val="000000"/>
                </a:solidFill>
              </a:endParaRPr>
            </a:p>
          </p:txBody>
        </p:sp>
        <p:sp>
          <p:nvSpPr>
            <p:cNvPr id="6274" name="Line 130"/>
            <p:cNvSpPr>
              <a:spLocks noChangeShapeType="1"/>
            </p:cNvSpPr>
            <p:nvPr/>
          </p:nvSpPr>
          <p:spPr bwMode="auto">
            <a:xfrm>
              <a:off x="1104" y="1728"/>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grpSp>
      <p:grpSp>
        <p:nvGrpSpPr>
          <p:cNvPr id="6275" name="Group 131"/>
          <p:cNvGrpSpPr>
            <a:grpSpLocks/>
          </p:cNvGrpSpPr>
          <p:nvPr/>
        </p:nvGrpSpPr>
        <p:grpSpPr bwMode="auto">
          <a:xfrm>
            <a:off x="914400" y="3733800"/>
            <a:ext cx="228600" cy="304800"/>
            <a:chOff x="912" y="1392"/>
            <a:chExt cx="384" cy="720"/>
          </a:xfrm>
        </p:grpSpPr>
        <p:sp>
          <p:nvSpPr>
            <p:cNvPr id="6276" name="AutoShape 132" descr="小波"/>
            <p:cNvSpPr>
              <a:spLocks noChangeArrowheads="1"/>
            </p:cNvSpPr>
            <p:nvPr/>
          </p:nvSpPr>
          <p:spPr bwMode="auto">
            <a:xfrm>
              <a:off x="912" y="1392"/>
              <a:ext cx="384" cy="480"/>
            </a:xfrm>
            <a:prstGeom prst="triangle">
              <a:avLst>
                <a:gd name="adj" fmla="val 50000"/>
              </a:avLst>
            </a:prstGeom>
            <a:pattFill prst="wave">
              <a:fgClr>
                <a:schemeClr val="tx2"/>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lstStyle/>
            <a:p>
              <a:pPr fontAlgn="base">
                <a:spcBef>
                  <a:spcPct val="0"/>
                </a:spcBef>
                <a:spcAft>
                  <a:spcPct val="0"/>
                </a:spcAft>
              </a:pPr>
              <a:endParaRPr lang="ja-JP" altLang="en-US">
                <a:solidFill>
                  <a:srgbClr val="000000"/>
                </a:solidFill>
              </a:endParaRPr>
            </a:p>
          </p:txBody>
        </p:sp>
        <p:sp>
          <p:nvSpPr>
            <p:cNvPr id="6277" name="Line 133"/>
            <p:cNvSpPr>
              <a:spLocks noChangeShapeType="1"/>
            </p:cNvSpPr>
            <p:nvPr/>
          </p:nvSpPr>
          <p:spPr bwMode="auto">
            <a:xfrm>
              <a:off x="1104" y="1728"/>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grpSp>
      <p:sp>
        <p:nvSpPr>
          <p:cNvPr id="6278" name="Text Box 134"/>
          <p:cNvSpPr txBox="1">
            <a:spLocks noChangeArrowheads="1"/>
          </p:cNvSpPr>
          <p:nvPr/>
        </p:nvSpPr>
        <p:spPr bwMode="auto">
          <a:xfrm>
            <a:off x="971550" y="3810000"/>
            <a:ext cx="1238250" cy="619125"/>
          </a:xfrm>
          <a:prstGeom prst="rect">
            <a:avLst/>
          </a:prstGeom>
          <a:solidFill>
            <a:srgbClr val="DDDDDD"/>
          </a:solidFill>
          <a:ln w="38100" cmpd="dbl">
            <a:solidFill>
              <a:srgbClr val="77777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fontAlgn="base">
              <a:spcBef>
                <a:spcPct val="50000"/>
              </a:spcBef>
              <a:spcAft>
                <a:spcPct val="0"/>
              </a:spcAft>
            </a:pPr>
            <a:r>
              <a:rPr lang="en-US" altLang="ja-JP" sz="1600" b="1">
                <a:solidFill>
                  <a:srgbClr val="000000"/>
                </a:solidFill>
              </a:rPr>
              <a:t>Prp over land (</a:t>
            </a:r>
            <a:r>
              <a:rPr lang="en-US" altLang="ja-JP" sz="1600" b="1">
                <a:solidFill>
                  <a:srgbClr val="FF0000"/>
                </a:solidFill>
              </a:rPr>
              <a:t>11.8</a:t>
            </a:r>
            <a:r>
              <a:rPr lang="en-US" altLang="ja-JP" sz="1600" b="1">
                <a:solidFill>
                  <a:srgbClr val="000000"/>
                </a:solidFill>
              </a:rPr>
              <a:t>)</a:t>
            </a:r>
          </a:p>
        </p:txBody>
      </p:sp>
      <p:sp>
        <p:nvSpPr>
          <p:cNvPr id="6279" name="AutoShape 135"/>
          <p:cNvSpPr>
            <a:spLocks noChangeArrowheads="1"/>
          </p:cNvSpPr>
          <p:nvPr/>
        </p:nvSpPr>
        <p:spPr bwMode="auto">
          <a:xfrm>
            <a:off x="4572000" y="3657600"/>
            <a:ext cx="76200" cy="914400"/>
          </a:xfrm>
          <a:prstGeom prst="upArrow">
            <a:avLst>
              <a:gd name="adj1" fmla="val 50000"/>
              <a:gd name="adj2" fmla="val 156278"/>
            </a:avLst>
          </a:prstGeom>
          <a:gradFill rotWithShape="0">
            <a:gsLst>
              <a:gs pos="0">
                <a:srgbClr val="969696">
                  <a:gamma/>
                  <a:tint val="33725"/>
                  <a:invGamma/>
                </a:srgbClr>
              </a:gs>
              <a:gs pos="100000">
                <a:srgbClr val="96969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18000" rIns="18000" anchor="ctr"/>
          <a:lstStyle/>
          <a:p>
            <a:pPr fontAlgn="base">
              <a:spcBef>
                <a:spcPct val="0"/>
              </a:spcBef>
              <a:spcAft>
                <a:spcPct val="0"/>
              </a:spcAft>
            </a:pPr>
            <a:endParaRPr lang="ja-JP" altLang="en-US">
              <a:solidFill>
                <a:srgbClr val="000000"/>
              </a:solidFill>
            </a:endParaRPr>
          </a:p>
        </p:txBody>
      </p:sp>
      <p:sp>
        <p:nvSpPr>
          <p:cNvPr id="6280" name="Line 136"/>
          <p:cNvSpPr>
            <a:spLocks noChangeShapeType="1"/>
          </p:cNvSpPr>
          <p:nvPr/>
        </p:nvSpPr>
        <p:spPr bwMode="auto">
          <a:xfrm flipV="1">
            <a:off x="903288" y="1865313"/>
            <a:ext cx="76200" cy="1524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sp>
        <p:nvSpPr>
          <p:cNvPr id="6281" name="Line 137"/>
          <p:cNvSpPr>
            <a:spLocks noChangeShapeType="1"/>
          </p:cNvSpPr>
          <p:nvPr/>
        </p:nvSpPr>
        <p:spPr bwMode="auto">
          <a:xfrm flipV="1">
            <a:off x="979488" y="1941513"/>
            <a:ext cx="76200" cy="1524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sp>
        <p:nvSpPr>
          <p:cNvPr id="6282" name="Line 138"/>
          <p:cNvSpPr>
            <a:spLocks noChangeShapeType="1"/>
          </p:cNvSpPr>
          <p:nvPr/>
        </p:nvSpPr>
        <p:spPr bwMode="auto">
          <a:xfrm flipV="1">
            <a:off x="1131888" y="1865313"/>
            <a:ext cx="76200" cy="1524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sp>
        <p:nvSpPr>
          <p:cNvPr id="6283" name="Line 139"/>
          <p:cNvSpPr>
            <a:spLocks noChangeShapeType="1"/>
          </p:cNvSpPr>
          <p:nvPr/>
        </p:nvSpPr>
        <p:spPr bwMode="auto">
          <a:xfrm flipV="1">
            <a:off x="1208088" y="1941513"/>
            <a:ext cx="76200" cy="1524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sp>
        <p:nvSpPr>
          <p:cNvPr id="6284" name="Line 140"/>
          <p:cNvSpPr>
            <a:spLocks noChangeShapeType="1"/>
          </p:cNvSpPr>
          <p:nvPr/>
        </p:nvSpPr>
        <p:spPr bwMode="auto">
          <a:xfrm flipV="1">
            <a:off x="1360488" y="1865313"/>
            <a:ext cx="76200" cy="1524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sp>
        <p:nvSpPr>
          <p:cNvPr id="6285" name="Line 141"/>
          <p:cNvSpPr>
            <a:spLocks noChangeShapeType="1"/>
          </p:cNvSpPr>
          <p:nvPr/>
        </p:nvSpPr>
        <p:spPr bwMode="auto">
          <a:xfrm flipV="1">
            <a:off x="1436688" y="1941513"/>
            <a:ext cx="76200" cy="1524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sp>
        <p:nvSpPr>
          <p:cNvPr id="6286" name="Freeform 142"/>
          <p:cNvSpPr>
            <a:spLocks/>
          </p:cNvSpPr>
          <p:nvPr/>
        </p:nvSpPr>
        <p:spPr bwMode="auto">
          <a:xfrm>
            <a:off x="7162800" y="2667000"/>
            <a:ext cx="609600" cy="1295400"/>
          </a:xfrm>
          <a:custGeom>
            <a:avLst/>
            <a:gdLst>
              <a:gd name="T0" fmla="*/ 145 w 874"/>
              <a:gd name="T1" fmla="*/ 1553 h 1611"/>
              <a:gd name="T2" fmla="*/ 235 w 874"/>
              <a:gd name="T3" fmla="*/ 1608 h 1611"/>
              <a:gd name="T4" fmla="*/ 340 w 874"/>
              <a:gd name="T5" fmla="*/ 1569 h 1611"/>
              <a:gd name="T6" fmla="*/ 440 w 874"/>
              <a:gd name="T7" fmla="*/ 1602 h 1611"/>
              <a:gd name="T8" fmla="*/ 537 w 874"/>
              <a:gd name="T9" fmla="*/ 1563 h 1611"/>
              <a:gd name="T10" fmla="*/ 635 w 874"/>
              <a:gd name="T11" fmla="*/ 1608 h 1611"/>
              <a:gd name="T12" fmla="*/ 745 w 874"/>
              <a:gd name="T13" fmla="*/ 1569 h 1611"/>
              <a:gd name="T14" fmla="*/ 663 w 874"/>
              <a:gd name="T15" fmla="*/ 1398 h 1611"/>
              <a:gd name="T16" fmla="*/ 713 w 874"/>
              <a:gd name="T17" fmla="*/ 1293 h 1611"/>
              <a:gd name="T18" fmla="*/ 685 w 874"/>
              <a:gd name="T19" fmla="*/ 1148 h 1611"/>
              <a:gd name="T20" fmla="*/ 631 w 874"/>
              <a:gd name="T21" fmla="*/ 1106 h 1611"/>
              <a:gd name="T22" fmla="*/ 706 w 874"/>
              <a:gd name="T23" fmla="*/ 1034 h 1611"/>
              <a:gd name="T24" fmla="*/ 688 w 874"/>
              <a:gd name="T25" fmla="*/ 867 h 1611"/>
              <a:gd name="T26" fmla="*/ 596 w 874"/>
              <a:gd name="T27" fmla="*/ 778 h 1611"/>
              <a:gd name="T28" fmla="*/ 629 w 874"/>
              <a:gd name="T29" fmla="*/ 719 h 1611"/>
              <a:gd name="T30" fmla="*/ 634 w 874"/>
              <a:gd name="T31" fmla="*/ 632 h 1611"/>
              <a:gd name="T32" fmla="*/ 578 w 874"/>
              <a:gd name="T33" fmla="*/ 525 h 1611"/>
              <a:gd name="T34" fmla="*/ 613 w 874"/>
              <a:gd name="T35" fmla="*/ 441 h 1611"/>
              <a:gd name="T36" fmla="*/ 584 w 874"/>
              <a:gd name="T37" fmla="*/ 323 h 1611"/>
              <a:gd name="T38" fmla="*/ 547 w 874"/>
              <a:gd name="T39" fmla="*/ 290 h 1611"/>
              <a:gd name="T40" fmla="*/ 592 w 874"/>
              <a:gd name="T41" fmla="*/ 254 h 1611"/>
              <a:gd name="T42" fmla="*/ 634 w 874"/>
              <a:gd name="T43" fmla="*/ 202 h 1611"/>
              <a:gd name="T44" fmla="*/ 761 w 874"/>
              <a:gd name="T45" fmla="*/ 188 h 1611"/>
              <a:gd name="T46" fmla="*/ 847 w 874"/>
              <a:gd name="T47" fmla="*/ 173 h 1611"/>
              <a:gd name="T48" fmla="*/ 794 w 874"/>
              <a:gd name="T49" fmla="*/ 137 h 1611"/>
              <a:gd name="T50" fmla="*/ 866 w 874"/>
              <a:gd name="T51" fmla="*/ 104 h 1611"/>
              <a:gd name="T52" fmla="*/ 743 w 874"/>
              <a:gd name="T53" fmla="*/ 81 h 1611"/>
              <a:gd name="T54" fmla="*/ 713 w 874"/>
              <a:gd name="T55" fmla="*/ 62 h 1611"/>
              <a:gd name="T56" fmla="*/ 607 w 874"/>
              <a:gd name="T57" fmla="*/ 42 h 1611"/>
              <a:gd name="T58" fmla="*/ 467 w 874"/>
              <a:gd name="T59" fmla="*/ 17 h 1611"/>
              <a:gd name="T60" fmla="*/ 268 w 874"/>
              <a:gd name="T61" fmla="*/ 15 h 1611"/>
              <a:gd name="T62" fmla="*/ 197 w 874"/>
              <a:gd name="T63" fmla="*/ 113 h 1611"/>
              <a:gd name="T64" fmla="*/ 261 w 874"/>
              <a:gd name="T65" fmla="*/ 218 h 1611"/>
              <a:gd name="T66" fmla="*/ 193 w 874"/>
              <a:gd name="T67" fmla="*/ 300 h 1611"/>
              <a:gd name="T68" fmla="*/ 228 w 874"/>
              <a:gd name="T69" fmla="*/ 405 h 1611"/>
              <a:gd name="T70" fmla="*/ 158 w 874"/>
              <a:gd name="T71" fmla="*/ 489 h 1611"/>
              <a:gd name="T72" fmla="*/ 213 w 874"/>
              <a:gd name="T73" fmla="*/ 608 h 1611"/>
              <a:gd name="T74" fmla="*/ 160 w 874"/>
              <a:gd name="T75" fmla="*/ 657 h 1611"/>
              <a:gd name="T76" fmla="*/ 137 w 874"/>
              <a:gd name="T77" fmla="*/ 719 h 1611"/>
              <a:gd name="T78" fmla="*/ 139 w 874"/>
              <a:gd name="T79" fmla="*/ 791 h 1611"/>
              <a:gd name="T80" fmla="*/ 192 w 874"/>
              <a:gd name="T81" fmla="*/ 855 h 1611"/>
              <a:gd name="T82" fmla="*/ 92 w 874"/>
              <a:gd name="T83" fmla="*/ 974 h 1611"/>
              <a:gd name="T84" fmla="*/ 122 w 874"/>
              <a:gd name="T85" fmla="*/ 1092 h 1611"/>
              <a:gd name="T86" fmla="*/ 61 w 874"/>
              <a:gd name="T87" fmla="*/ 1139 h 1611"/>
              <a:gd name="T88" fmla="*/ 31 w 874"/>
              <a:gd name="T89" fmla="*/ 1247 h 1611"/>
              <a:gd name="T90" fmla="*/ 75 w 874"/>
              <a:gd name="T91" fmla="*/ 1340 h 1611"/>
              <a:gd name="T92" fmla="*/ 15 w 874"/>
              <a:gd name="T93" fmla="*/ 1395 h 1611"/>
              <a:gd name="T94" fmla="*/ 5 w 874"/>
              <a:gd name="T95" fmla="*/ 1485 h 1611"/>
              <a:gd name="T96" fmla="*/ 45 w 874"/>
              <a:gd name="T97" fmla="*/ 1559 h 1611"/>
              <a:gd name="T98" fmla="*/ 145 w 874"/>
              <a:gd name="T99" fmla="*/ 1553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4" h="1611">
                <a:moveTo>
                  <a:pt x="145" y="1553"/>
                </a:moveTo>
                <a:cubicBezTo>
                  <a:pt x="142" y="1571"/>
                  <a:pt x="203" y="1605"/>
                  <a:pt x="235" y="1608"/>
                </a:cubicBezTo>
                <a:cubicBezTo>
                  <a:pt x="267" y="1611"/>
                  <a:pt x="337" y="1582"/>
                  <a:pt x="340" y="1569"/>
                </a:cubicBezTo>
                <a:cubicBezTo>
                  <a:pt x="344" y="1581"/>
                  <a:pt x="407" y="1599"/>
                  <a:pt x="440" y="1602"/>
                </a:cubicBezTo>
                <a:cubicBezTo>
                  <a:pt x="473" y="1601"/>
                  <a:pt x="531" y="1572"/>
                  <a:pt x="537" y="1563"/>
                </a:cubicBezTo>
                <a:cubicBezTo>
                  <a:pt x="539" y="1572"/>
                  <a:pt x="600" y="1607"/>
                  <a:pt x="635" y="1608"/>
                </a:cubicBezTo>
                <a:cubicBezTo>
                  <a:pt x="670" y="1609"/>
                  <a:pt x="740" y="1604"/>
                  <a:pt x="745" y="1569"/>
                </a:cubicBezTo>
                <a:cubicBezTo>
                  <a:pt x="774" y="1506"/>
                  <a:pt x="684" y="1401"/>
                  <a:pt x="663" y="1398"/>
                </a:cubicBezTo>
                <a:cubicBezTo>
                  <a:pt x="681" y="1390"/>
                  <a:pt x="712" y="1349"/>
                  <a:pt x="713" y="1293"/>
                </a:cubicBezTo>
                <a:cubicBezTo>
                  <a:pt x="704" y="1220"/>
                  <a:pt x="714" y="1199"/>
                  <a:pt x="685" y="1148"/>
                </a:cubicBezTo>
                <a:cubicBezTo>
                  <a:pt x="676" y="1132"/>
                  <a:pt x="653" y="1106"/>
                  <a:pt x="631" y="1106"/>
                </a:cubicBezTo>
                <a:cubicBezTo>
                  <a:pt x="656" y="1092"/>
                  <a:pt x="697" y="1074"/>
                  <a:pt x="706" y="1034"/>
                </a:cubicBezTo>
                <a:cubicBezTo>
                  <a:pt x="715" y="994"/>
                  <a:pt x="703" y="909"/>
                  <a:pt x="688" y="867"/>
                </a:cubicBezTo>
                <a:cubicBezTo>
                  <a:pt x="670" y="828"/>
                  <a:pt x="616" y="782"/>
                  <a:pt x="596" y="778"/>
                </a:cubicBezTo>
                <a:cubicBezTo>
                  <a:pt x="616" y="764"/>
                  <a:pt x="623" y="738"/>
                  <a:pt x="629" y="719"/>
                </a:cubicBezTo>
                <a:cubicBezTo>
                  <a:pt x="633" y="711"/>
                  <a:pt x="634" y="641"/>
                  <a:pt x="634" y="632"/>
                </a:cubicBezTo>
                <a:cubicBezTo>
                  <a:pt x="625" y="600"/>
                  <a:pt x="601" y="530"/>
                  <a:pt x="578" y="525"/>
                </a:cubicBezTo>
                <a:cubicBezTo>
                  <a:pt x="602" y="522"/>
                  <a:pt x="613" y="474"/>
                  <a:pt x="613" y="441"/>
                </a:cubicBezTo>
                <a:cubicBezTo>
                  <a:pt x="608" y="389"/>
                  <a:pt x="595" y="333"/>
                  <a:pt x="584" y="323"/>
                </a:cubicBezTo>
                <a:cubicBezTo>
                  <a:pt x="577" y="303"/>
                  <a:pt x="565" y="294"/>
                  <a:pt x="547" y="290"/>
                </a:cubicBezTo>
                <a:cubicBezTo>
                  <a:pt x="563" y="284"/>
                  <a:pt x="586" y="265"/>
                  <a:pt x="592" y="254"/>
                </a:cubicBezTo>
                <a:cubicBezTo>
                  <a:pt x="609" y="236"/>
                  <a:pt x="623" y="203"/>
                  <a:pt x="634" y="202"/>
                </a:cubicBezTo>
                <a:cubicBezTo>
                  <a:pt x="650" y="198"/>
                  <a:pt x="710" y="185"/>
                  <a:pt x="761" y="188"/>
                </a:cubicBezTo>
                <a:cubicBezTo>
                  <a:pt x="793" y="186"/>
                  <a:pt x="844" y="181"/>
                  <a:pt x="847" y="173"/>
                </a:cubicBezTo>
                <a:cubicBezTo>
                  <a:pt x="858" y="164"/>
                  <a:pt x="799" y="147"/>
                  <a:pt x="794" y="137"/>
                </a:cubicBezTo>
                <a:cubicBezTo>
                  <a:pt x="797" y="126"/>
                  <a:pt x="874" y="113"/>
                  <a:pt x="866" y="104"/>
                </a:cubicBezTo>
                <a:cubicBezTo>
                  <a:pt x="853" y="90"/>
                  <a:pt x="782" y="93"/>
                  <a:pt x="743" y="81"/>
                </a:cubicBezTo>
                <a:cubicBezTo>
                  <a:pt x="741" y="72"/>
                  <a:pt x="720" y="64"/>
                  <a:pt x="713" y="62"/>
                </a:cubicBezTo>
                <a:cubicBezTo>
                  <a:pt x="699" y="58"/>
                  <a:pt x="621" y="44"/>
                  <a:pt x="607" y="42"/>
                </a:cubicBezTo>
                <a:cubicBezTo>
                  <a:pt x="587" y="33"/>
                  <a:pt x="494" y="18"/>
                  <a:pt x="467" y="17"/>
                </a:cubicBezTo>
                <a:cubicBezTo>
                  <a:pt x="430" y="9"/>
                  <a:pt x="293" y="0"/>
                  <a:pt x="268" y="15"/>
                </a:cubicBezTo>
                <a:cubicBezTo>
                  <a:pt x="250" y="26"/>
                  <a:pt x="199" y="81"/>
                  <a:pt x="197" y="113"/>
                </a:cubicBezTo>
                <a:cubicBezTo>
                  <a:pt x="188" y="139"/>
                  <a:pt x="242" y="214"/>
                  <a:pt x="261" y="218"/>
                </a:cubicBezTo>
                <a:cubicBezTo>
                  <a:pt x="242" y="223"/>
                  <a:pt x="196" y="272"/>
                  <a:pt x="193" y="300"/>
                </a:cubicBezTo>
                <a:cubicBezTo>
                  <a:pt x="184" y="328"/>
                  <a:pt x="204" y="395"/>
                  <a:pt x="228" y="405"/>
                </a:cubicBezTo>
                <a:cubicBezTo>
                  <a:pt x="201" y="412"/>
                  <a:pt x="169" y="440"/>
                  <a:pt x="158" y="489"/>
                </a:cubicBezTo>
                <a:cubicBezTo>
                  <a:pt x="149" y="563"/>
                  <a:pt x="195" y="601"/>
                  <a:pt x="213" y="608"/>
                </a:cubicBezTo>
                <a:cubicBezTo>
                  <a:pt x="195" y="615"/>
                  <a:pt x="173" y="639"/>
                  <a:pt x="160" y="657"/>
                </a:cubicBezTo>
                <a:cubicBezTo>
                  <a:pt x="147" y="675"/>
                  <a:pt x="140" y="697"/>
                  <a:pt x="137" y="719"/>
                </a:cubicBezTo>
                <a:cubicBezTo>
                  <a:pt x="127" y="748"/>
                  <a:pt x="130" y="768"/>
                  <a:pt x="139" y="791"/>
                </a:cubicBezTo>
                <a:cubicBezTo>
                  <a:pt x="148" y="814"/>
                  <a:pt x="171" y="843"/>
                  <a:pt x="192" y="855"/>
                </a:cubicBezTo>
                <a:cubicBezTo>
                  <a:pt x="172" y="862"/>
                  <a:pt x="103" y="918"/>
                  <a:pt x="92" y="974"/>
                </a:cubicBezTo>
                <a:cubicBezTo>
                  <a:pt x="83" y="1006"/>
                  <a:pt x="104" y="1086"/>
                  <a:pt x="122" y="1092"/>
                </a:cubicBezTo>
                <a:cubicBezTo>
                  <a:pt x="103" y="1098"/>
                  <a:pt x="79" y="1118"/>
                  <a:pt x="61" y="1139"/>
                </a:cubicBezTo>
                <a:cubicBezTo>
                  <a:pt x="48" y="1152"/>
                  <a:pt x="34" y="1212"/>
                  <a:pt x="31" y="1247"/>
                </a:cubicBezTo>
                <a:cubicBezTo>
                  <a:pt x="23" y="1265"/>
                  <a:pt x="52" y="1327"/>
                  <a:pt x="75" y="1340"/>
                </a:cubicBezTo>
                <a:cubicBezTo>
                  <a:pt x="52" y="1339"/>
                  <a:pt x="21" y="1373"/>
                  <a:pt x="15" y="1395"/>
                </a:cubicBezTo>
                <a:cubicBezTo>
                  <a:pt x="12" y="1410"/>
                  <a:pt x="0" y="1454"/>
                  <a:pt x="5" y="1485"/>
                </a:cubicBezTo>
                <a:cubicBezTo>
                  <a:pt x="10" y="1512"/>
                  <a:pt x="23" y="1546"/>
                  <a:pt x="45" y="1559"/>
                </a:cubicBezTo>
                <a:cubicBezTo>
                  <a:pt x="68" y="1570"/>
                  <a:pt x="136" y="1563"/>
                  <a:pt x="145" y="1553"/>
                </a:cubicBezTo>
                <a:close/>
              </a:path>
            </a:pathLst>
          </a:custGeom>
          <a:gradFill rotWithShape="0">
            <a:gsLst>
              <a:gs pos="0">
                <a:srgbClr val="DDDDDD">
                  <a:gamma/>
                  <a:tint val="43922"/>
                  <a:invGamma/>
                </a:srgbClr>
              </a:gs>
              <a:gs pos="100000">
                <a:srgbClr val="DDDDDD"/>
              </a:gs>
            </a:gsLst>
            <a:lin ang="5400000" scaled="1"/>
          </a:gradFill>
          <a:ln w="25400">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sp>
        <p:nvSpPr>
          <p:cNvPr id="6287" name="Freeform 143"/>
          <p:cNvSpPr>
            <a:spLocks/>
          </p:cNvSpPr>
          <p:nvPr/>
        </p:nvSpPr>
        <p:spPr bwMode="auto">
          <a:xfrm>
            <a:off x="7391400" y="3581400"/>
            <a:ext cx="533400" cy="390525"/>
          </a:xfrm>
          <a:custGeom>
            <a:avLst/>
            <a:gdLst>
              <a:gd name="T0" fmla="*/ 59 w 1046"/>
              <a:gd name="T1" fmla="*/ 271 h 438"/>
              <a:gd name="T2" fmla="*/ 91 w 1046"/>
              <a:gd name="T3" fmla="*/ 154 h 438"/>
              <a:gd name="T4" fmla="*/ 156 w 1046"/>
              <a:gd name="T5" fmla="*/ 120 h 438"/>
              <a:gd name="T6" fmla="*/ 289 w 1046"/>
              <a:gd name="T7" fmla="*/ 153 h 438"/>
              <a:gd name="T8" fmla="*/ 314 w 1046"/>
              <a:gd name="T9" fmla="*/ 194 h 438"/>
              <a:gd name="T10" fmla="*/ 320 w 1046"/>
              <a:gd name="T11" fmla="*/ 136 h 438"/>
              <a:gd name="T12" fmla="*/ 395 w 1046"/>
              <a:gd name="T13" fmla="*/ 28 h 438"/>
              <a:gd name="T14" fmla="*/ 557 w 1046"/>
              <a:gd name="T15" fmla="*/ 59 h 438"/>
              <a:gd name="T16" fmla="*/ 583 w 1046"/>
              <a:gd name="T17" fmla="*/ 103 h 438"/>
              <a:gd name="T18" fmla="*/ 599 w 1046"/>
              <a:gd name="T19" fmla="*/ 49 h 438"/>
              <a:gd name="T20" fmla="*/ 671 w 1046"/>
              <a:gd name="T21" fmla="*/ 16 h 438"/>
              <a:gd name="T22" fmla="*/ 790 w 1046"/>
              <a:gd name="T23" fmla="*/ 42 h 438"/>
              <a:gd name="T24" fmla="*/ 844 w 1046"/>
              <a:gd name="T25" fmla="*/ 141 h 438"/>
              <a:gd name="T26" fmla="*/ 995 w 1046"/>
              <a:gd name="T27" fmla="*/ 144 h 438"/>
              <a:gd name="T28" fmla="*/ 994 w 1046"/>
              <a:gd name="T29" fmla="*/ 277 h 438"/>
              <a:gd name="T30" fmla="*/ 1034 w 1046"/>
              <a:gd name="T31" fmla="*/ 308 h 438"/>
              <a:gd name="T32" fmla="*/ 1046 w 1046"/>
              <a:gd name="T33" fmla="*/ 365 h 438"/>
              <a:gd name="T34" fmla="*/ 1037 w 1046"/>
              <a:gd name="T35" fmla="*/ 400 h 438"/>
              <a:gd name="T36" fmla="*/ 958 w 1046"/>
              <a:gd name="T37" fmla="*/ 435 h 438"/>
              <a:gd name="T38" fmla="*/ 749 w 1046"/>
              <a:gd name="T39" fmla="*/ 385 h 438"/>
              <a:gd name="T40" fmla="*/ 596 w 1046"/>
              <a:gd name="T41" fmla="*/ 427 h 438"/>
              <a:gd name="T42" fmla="*/ 526 w 1046"/>
              <a:gd name="T43" fmla="*/ 409 h 438"/>
              <a:gd name="T44" fmla="*/ 496 w 1046"/>
              <a:gd name="T45" fmla="*/ 382 h 438"/>
              <a:gd name="T46" fmla="*/ 446 w 1046"/>
              <a:gd name="T47" fmla="*/ 417 h 438"/>
              <a:gd name="T48" fmla="*/ 284 w 1046"/>
              <a:gd name="T49" fmla="*/ 417 h 438"/>
              <a:gd name="T50" fmla="*/ 209 w 1046"/>
              <a:gd name="T51" fmla="*/ 372 h 438"/>
              <a:gd name="T52" fmla="*/ 94 w 1046"/>
              <a:gd name="T53" fmla="*/ 397 h 438"/>
              <a:gd name="T54" fmla="*/ 7 w 1046"/>
              <a:gd name="T55" fmla="*/ 351 h 438"/>
              <a:gd name="T56" fmla="*/ 59 w 1046"/>
              <a:gd name="T57" fmla="*/ 271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46" h="438">
                <a:moveTo>
                  <a:pt x="59" y="271"/>
                </a:moveTo>
                <a:cubicBezTo>
                  <a:pt x="50" y="253"/>
                  <a:pt x="65" y="190"/>
                  <a:pt x="91" y="154"/>
                </a:cubicBezTo>
                <a:cubicBezTo>
                  <a:pt x="113" y="133"/>
                  <a:pt x="148" y="122"/>
                  <a:pt x="156" y="120"/>
                </a:cubicBezTo>
                <a:cubicBezTo>
                  <a:pt x="176" y="117"/>
                  <a:pt x="247" y="109"/>
                  <a:pt x="289" y="153"/>
                </a:cubicBezTo>
                <a:cubicBezTo>
                  <a:pt x="292" y="162"/>
                  <a:pt x="309" y="180"/>
                  <a:pt x="314" y="194"/>
                </a:cubicBezTo>
                <a:cubicBezTo>
                  <a:pt x="311" y="174"/>
                  <a:pt x="317" y="145"/>
                  <a:pt x="320" y="136"/>
                </a:cubicBezTo>
                <a:cubicBezTo>
                  <a:pt x="323" y="119"/>
                  <a:pt x="359" y="38"/>
                  <a:pt x="395" y="28"/>
                </a:cubicBezTo>
                <a:cubicBezTo>
                  <a:pt x="420" y="19"/>
                  <a:pt x="513" y="0"/>
                  <a:pt x="557" y="59"/>
                </a:cubicBezTo>
                <a:cubicBezTo>
                  <a:pt x="558" y="62"/>
                  <a:pt x="577" y="74"/>
                  <a:pt x="583" y="103"/>
                </a:cubicBezTo>
                <a:cubicBezTo>
                  <a:pt x="586" y="73"/>
                  <a:pt x="592" y="57"/>
                  <a:pt x="599" y="49"/>
                </a:cubicBezTo>
                <a:cubicBezTo>
                  <a:pt x="620" y="25"/>
                  <a:pt x="644" y="19"/>
                  <a:pt x="671" y="16"/>
                </a:cubicBezTo>
                <a:cubicBezTo>
                  <a:pt x="689" y="14"/>
                  <a:pt x="760" y="22"/>
                  <a:pt x="790" y="42"/>
                </a:cubicBezTo>
                <a:cubicBezTo>
                  <a:pt x="811" y="60"/>
                  <a:pt x="850" y="122"/>
                  <a:pt x="844" y="141"/>
                </a:cubicBezTo>
                <a:cubicBezTo>
                  <a:pt x="859" y="122"/>
                  <a:pt x="968" y="118"/>
                  <a:pt x="995" y="144"/>
                </a:cubicBezTo>
                <a:cubicBezTo>
                  <a:pt x="1030" y="171"/>
                  <a:pt x="1037" y="277"/>
                  <a:pt x="994" y="277"/>
                </a:cubicBezTo>
                <a:cubicBezTo>
                  <a:pt x="1015" y="284"/>
                  <a:pt x="1027" y="297"/>
                  <a:pt x="1034" y="308"/>
                </a:cubicBezTo>
                <a:cubicBezTo>
                  <a:pt x="1045" y="326"/>
                  <a:pt x="1046" y="365"/>
                  <a:pt x="1046" y="365"/>
                </a:cubicBezTo>
                <a:cubicBezTo>
                  <a:pt x="1043" y="377"/>
                  <a:pt x="1045" y="391"/>
                  <a:pt x="1037" y="400"/>
                </a:cubicBezTo>
                <a:cubicBezTo>
                  <a:pt x="1023" y="416"/>
                  <a:pt x="982" y="432"/>
                  <a:pt x="958" y="435"/>
                </a:cubicBezTo>
                <a:cubicBezTo>
                  <a:pt x="922" y="438"/>
                  <a:pt x="754" y="425"/>
                  <a:pt x="749" y="385"/>
                </a:cubicBezTo>
                <a:cubicBezTo>
                  <a:pt x="739" y="422"/>
                  <a:pt x="640" y="427"/>
                  <a:pt x="596" y="427"/>
                </a:cubicBezTo>
                <a:cubicBezTo>
                  <a:pt x="587" y="424"/>
                  <a:pt x="533" y="415"/>
                  <a:pt x="526" y="409"/>
                </a:cubicBezTo>
                <a:cubicBezTo>
                  <a:pt x="518" y="402"/>
                  <a:pt x="500" y="398"/>
                  <a:pt x="496" y="382"/>
                </a:cubicBezTo>
                <a:cubicBezTo>
                  <a:pt x="487" y="398"/>
                  <a:pt x="454" y="415"/>
                  <a:pt x="446" y="417"/>
                </a:cubicBezTo>
                <a:cubicBezTo>
                  <a:pt x="392" y="429"/>
                  <a:pt x="339" y="421"/>
                  <a:pt x="284" y="417"/>
                </a:cubicBezTo>
                <a:cubicBezTo>
                  <a:pt x="220" y="406"/>
                  <a:pt x="215" y="387"/>
                  <a:pt x="209" y="372"/>
                </a:cubicBezTo>
                <a:cubicBezTo>
                  <a:pt x="200" y="382"/>
                  <a:pt x="128" y="400"/>
                  <a:pt x="94" y="397"/>
                </a:cubicBezTo>
                <a:cubicBezTo>
                  <a:pt x="60" y="394"/>
                  <a:pt x="13" y="372"/>
                  <a:pt x="7" y="351"/>
                </a:cubicBezTo>
                <a:cubicBezTo>
                  <a:pt x="0" y="306"/>
                  <a:pt x="29" y="267"/>
                  <a:pt x="59" y="271"/>
                </a:cubicBezTo>
                <a:close/>
              </a:path>
            </a:pathLst>
          </a:custGeom>
          <a:gradFill rotWithShape="0">
            <a:gsLst>
              <a:gs pos="0">
                <a:srgbClr val="DDDDDD">
                  <a:gamma/>
                  <a:tint val="23922"/>
                  <a:invGamma/>
                </a:srgbClr>
              </a:gs>
              <a:gs pos="100000">
                <a:srgbClr val="DDDDDD"/>
              </a:gs>
            </a:gsLst>
            <a:lin ang="5400000" scaled="1"/>
          </a:gradFill>
          <a:ln w="25400">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grpSp>
        <p:nvGrpSpPr>
          <p:cNvPr id="6288" name="Group 144"/>
          <p:cNvGrpSpPr>
            <a:grpSpLocks/>
          </p:cNvGrpSpPr>
          <p:nvPr/>
        </p:nvGrpSpPr>
        <p:grpSpPr bwMode="auto">
          <a:xfrm>
            <a:off x="7772400" y="1446213"/>
            <a:ext cx="838200" cy="839787"/>
            <a:chOff x="576" y="49"/>
            <a:chExt cx="4800" cy="4800"/>
          </a:xfrm>
        </p:grpSpPr>
        <p:sp>
          <p:nvSpPr>
            <p:cNvPr id="6289" name="Line 145"/>
            <p:cNvSpPr>
              <a:spLocks noChangeShapeType="1"/>
            </p:cNvSpPr>
            <p:nvPr/>
          </p:nvSpPr>
          <p:spPr bwMode="auto">
            <a:xfrm>
              <a:off x="576" y="2448"/>
              <a:ext cx="4800" cy="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sp>
          <p:nvSpPr>
            <p:cNvPr id="6290" name="Line 146"/>
            <p:cNvSpPr>
              <a:spLocks noChangeShapeType="1"/>
            </p:cNvSpPr>
            <p:nvPr/>
          </p:nvSpPr>
          <p:spPr bwMode="auto">
            <a:xfrm rot="-1922449">
              <a:off x="576" y="2448"/>
              <a:ext cx="4800" cy="1"/>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sp>
          <p:nvSpPr>
            <p:cNvPr id="6291" name="Line 147"/>
            <p:cNvSpPr>
              <a:spLocks noChangeShapeType="1"/>
            </p:cNvSpPr>
            <p:nvPr/>
          </p:nvSpPr>
          <p:spPr bwMode="auto">
            <a:xfrm rot="-3756770">
              <a:off x="576" y="2448"/>
              <a:ext cx="4800" cy="1"/>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sp>
          <p:nvSpPr>
            <p:cNvPr id="6292" name="Line 148"/>
            <p:cNvSpPr>
              <a:spLocks noChangeShapeType="1"/>
            </p:cNvSpPr>
            <p:nvPr/>
          </p:nvSpPr>
          <p:spPr bwMode="auto">
            <a:xfrm rot="-5374218">
              <a:off x="576" y="2448"/>
              <a:ext cx="4800" cy="1"/>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sp>
          <p:nvSpPr>
            <p:cNvPr id="6293" name="Line 149"/>
            <p:cNvSpPr>
              <a:spLocks noChangeShapeType="1"/>
            </p:cNvSpPr>
            <p:nvPr/>
          </p:nvSpPr>
          <p:spPr bwMode="auto">
            <a:xfrm rot="-7105998">
              <a:off x="576" y="2448"/>
              <a:ext cx="4800" cy="1"/>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sp>
          <p:nvSpPr>
            <p:cNvPr id="6294" name="Line 150"/>
            <p:cNvSpPr>
              <a:spLocks noChangeShapeType="1"/>
            </p:cNvSpPr>
            <p:nvPr/>
          </p:nvSpPr>
          <p:spPr bwMode="auto">
            <a:xfrm rot="1807769">
              <a:off x="576" y="2448"/>
              <a:ext cx="4800" cy="1"/>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fontAlgn="base">
                <a:spcBef>
                  <a:spcPct val="0"/>
                </a:spcBef>
                <a:spcAft>
                  <a:spcPct val="0"/>
                </a:spcAft>
              </a:pPr>
              <a:endParaRPr lang="ja-JP" altLang="en-US">
                <a:solidFill>
                  <a:srgbClr val="000000"/>
                </a:solidFill>
              </a:endParaRPr>
            </a:p>
          </p:txBody>
        </p:sp>
        <p:sp>
          <p:nvSpPr>
            <p:cNvPr id="6295" name="Oval 151"/>
            <p:cNvSpPr>
              <a:spLocks noChangeArrowheads="1"/>
            </p:cNvSpPr>
            <p:nvPr/>
          </p:nvSpPr>
          <p:spPr bwMode="auto">
            <a:xfrm>
              <a:off x="1536" y="1104"/>
              <a:ext cx="2832" cy="2688"/>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lstStyle/>
            <a:p>
              <a:pPr fontAlgn="base">
                <a:spcBef>
                  <a:spcPct val="0"/>
                </a:spcBef>
                <a:spcAft>
                  <a:spcPct val="0"/>
                </a:spcAft>
              </a:pPr>
              <a:endParaRPr lang="ja-JP" altLang="en-US">
                <a:solidFill>
                  <a:srgbClr val="000000"/>
                </a:solidFill>
              </a:endParaRPr>
            </a:p>
          </p:txBody>
        </p:sp>
        <p:sp>
          <p:nvSpPr>
            <p:cNvPr id="6296" name="Oval 152"/>
            <p:cNvSpPr>
              <a:spLocks noChangeArrowheads="1"/>
            </p:cNvSpPr>
            <p:nvPr/>
          </p:nvSpPr>
          <p:spPr bwMode="auto">
            <a:xfrm>
              <a:off x="1872" y="1344"/>
              <a:ext cx="2208" cy="2160"/>
            </a:xfrm>
            <a:prstGeom prst="ellipse">
              <a:avLst/>
            </a:prstGeom>
            <a:solidFill>
              <a:srgbClr val="F8F8F8"/>
            </a:solidFill>
            <a:ln w="38100">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lstStyle/>
            <a:p>
              <a:pPr fontAlgn="base">
                <a:spcBef>
                  <a:spcPct val="0"/>
                </a:spcBef>
                <a:spcAft>
                  <a:spcPct val="0"/>
                </a:spcAft>
              </a:pPr>
              <a:endParaRPr lang="ja-JP" altLang="en-US">
                <a:solidFill>
                  <a:srgbClr val="000000"/>
                </a:solidFill>
              </a:endParaRPr>
            </a:p>
          </p:txBody>
        </p:sp>
      </p:grpSp>
      <p:sp>
        <p:nvSpPr>
          <p:cNvPr id="6297" name="Text Box 153"/>
          <p:cNvSpPr txBox="1">
            <a:spLocks noChangeArrowheads="1"/>
          </p:cNvSpPr>
          <p:nvPr/>
        </p:nvSpPr>
        <p:spPr bwMode="auto">
          <a:xfrm>
            <a:off x="6705600" y="1914525"/>
            <a:ext cx="1447800" cy="600075"/>
          </a:xfrm>
          <a:prstGeom prst="rect">
            <a:avLst/>
          </a:prstGeom>
          <a:solidFill>
            <a:schemeClr val="bg1"/>
          </a:solidFill>
          <a:ln w="19050">
            <a:solidFill>
              <a:srgbClr val="77777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fontAlgn="base">
              <a:spcBef>
                <a:spcPct val="50000"/>
              </a:spcBef>
              <a:spcAft>
                <a:spcPct val="0"/>
              </a:spcAft>
            </a:pPr>
            <a:r>
              <a:rPr lang="en-US" altLang="ja-JP" sz="1600" b="1">
                <a:solidFill>
                  <a:srgbClr val="000000"/>
                </a:solidFill>
              </a:rPr>
              <a:t>Vapor over sea (</a:t>
            </a:r>
            <a:r>
              <a:rPr lang="en-US" altLang="ja-JP" sz="1600" b="1">
                <a:solidFill>
                  <a:srgbClr val="FF0000"/>
                </a:solidFill>
              </a:rPr>
              <a:t>0.97</a:t>
            </a:r>
            <a:r>
              <a:rPr lang="en-US" altLang="ja-JP" sz="1600" b="1">
                <a:solidFill>
                  <a:srgbClr val="000000"/>
                </a:solidFill>
              </a:rPr>
              <a:t>)</a:t>
            </a:r>
          </a:p>
        </p:txBody>
      </p:sp>
      <p:sp>
        <p:nvSpPr>
          <p:cNvPr id="6298" name="Text Box 154"/>
          <p:cNvSpPr txBox="1">
            <a:spLocks noChangeArrowheads="1"/>
          </p:cNvSpPr>
          <p:nvPr/>
        </p:nvSpPr>
        <p:spPr bwMode="auto">
          <a:xfrm>
            <a:off x="7658100" y="5638800"/>
            <a:ext cx="585788" cy="355600"/>
          </a:xfrm>
          <a:prstGeom prst="rect">
            <a:avLst/>
          </a:prstGeom>
          <a:solidFill>
            <a:schemeClr val="bg1"/>
          </a:solidFill>
          <a:ln w="19050">
            <a:solidFill>
              <a:srgbClr val="77777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fontAlgn="base">
              <a:spcBef>
                <a:spcPct val="50000"/>
              </a:spcBef>
              <a:spcAft>
                <a:spcPct val="0"/>
              </a:spcAft>
            </a:pPr>
            <a:r>
              <a:rPr lang="en-US" altLang="ja-JP" sz="1600" b="1">
                <a:solidFill>
                  <a:srgbClr val="000000"/>
                </a:solidFill>
              </a:rPr>
              <a:t>Sea</a:t>
            </a:r>
          </a:p>
        </p:txBody>
      </p:sp>
      <p:sp>
        <p:nvSpPr>
          <p:cNvPr id="6299" name="Text Box 155"/>
          <p:cNvSpPr txBox="1">
            <a:spLocks noChangeArrowheads="1"/>
          </p:cNvSpPr>
          <p:nvPr/>
        </p:nvSpPr>
        <p:spPr bwMode="auto">
          <a:xfrm>
            <a:off x="7596188" y="6024563"/>
            <a:ext cx="685800" cy="309562"/>
          </a:xfrm>
          <a:prstGeom prst="rect">
            <a:avLst/>
          </a:prstGeom>
          <a:solidFill>
            <a:srgbClr val="FFFF99"/>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spAutoFit/>
          </a:bodyPr>
          <a:lstStyle/>
          <a:p>
            <a:pPr fontAlgn="base">
              <a:spcBef>
                <a:spcPct val="0"/>
              </a:spcBef>
              <a:spcAft>
                <a:spcPct val="0"/>
              </a:spcAft>
            </a:pPr>
            <a:r>
              <a:rPr lang="en-US" altLang="ja-JP" b="1">
                <a:solidFill>
                  <a:srgbClr val="000000"/>
                </a:solidFill>
              </a:rPr>
              <a:t>~0‰</a:t>
            </a:r>
          </a:p>
        </p:txBody>
      </p:sp>
      <p:sp>
        <p:nvSpPr>
          <p:cNvPr id="6300" name="Text Box 156"/>
          <p:cNvSpPr txBox="1">
            <a:spLocks noChangeArrowheads="1"/>
          </p:cNvSpPr>
          <p:nvPr/>
        </p:nvSpPr>
        <p:spPr bwMode="auto">
          <a:xfrm>
            <a:off x="7975600" y="4079875"/>
            <a:ext cx="908050" cy="309563"/>
          </a:xfrm>
          <a:prstGeom prst="rect">
            <a:avLst/>
          </a:prstGeom>
          <a:solidFill>
            <a:srgbClr val="FFFF99"/>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spAutoFit/>
          </a:bodyPr>
          <a:lstStyle/>
          <a:p>
            <a:pPr algn="ctr" fontAlgn="base">
              <a:spcBef>
                <a:spcPct val="0"/>
              </a:spcBef>
              <a:spcAft>
                <a:spcPct val="0"/>
              </a:spcAft>
            </a:pPr>
            <a:r>
              <a:rPr lang="en-US" altLang="ja-JP" b="1">
                <a:solidFill>
                  <a:srgbClr val="000000"/>
                </a:solidFill>
              </a:rPr>
              <a:t>-5.7‰*</a:t>
            </a:r>
          </a:p>
        </p:txBody>
      </p:sp>
      <p:sp>
        <p:nvSpPr>
          <p:cNvPr id="6301" name="Text Box 157"/>
          <p:cNvSpPr txBox="1">
            <a:spLocks noChangeArrowheads="1"/>
          </p:cNvSpPr>
          <p:nvPr/>
        </p:nvSpPr>
        <p:spPr bwMode="auto">
          <a:xfrm>
            <a:off x="6154738" y="4706938"/>
            <a:ext cx="819150" cy="309562"/>
          </a:xfrm>
          <a:prstGeom prst="rect">
            <a:avLst/>
          </a:prstGeom>
          <a:solidFill>
            <a:srgbClr val="FFFF99"/>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spAutoFit/>
          </a:bodyPr>
          <a:lstStyle/>
          <a:p>
            <a:pPr algn="ctr" fontAlgn="base">
              <a:spcBef>
                <a:spcPct val="0"/>
              </a:spcBef>
              <a:spcAft>
                <a:spcPct val="0"/>
              </a:spcAft>
            </a:pPr>
            <a:r>
              <a:rPr lang="en-US" altLang="ja-JP" b="1" dirty="0">
                <a:solidFill>
                  <a:srgbClr val="000000"/>
                </a:solidFill>
              </a:rPr>
              <a:t>-5.5‰</a:t>
            </a:r>
          </a:p>
        </p:txBody>
      </p:sp>
      <p:sp>
        <p:nvSpPr>
          <p:cNvPr id="6302" name="Text Box 158"/>
          <p:cNvSpPr txBox="1">
            <a:spLocks noChangeArrowheads="1"/>
          </p:cNvSpPr>
          <p:nvPr/>
        </p:nvSpPr>
        <p:spPr bwMode="auto">
          <a:xfrm>
            <a:off x="7049598" y="1560513"/>
            <a:ext cx="724878" cy="298810"/>
          </a:xfrm>
          <a:prstGeom prst="rect">
            <a:avLst/>
          </a:prstGeom>
          <a:solidFill>
            <a:srgbClr val="FFC000"/>
          </a:solidFill>
          <a:ln w="12700">
            <a:solidFill>
              <a:srgbClr val="808080"/>
            </a:solidFill>
            <a:miter lim="800000"/>
            <a:headEnd/>
            <a:tailEnd/>
          </a:ln>
          <a:effectLst/>
          <a:extLst/>
        </p:spPr>
        <p:txBody>
          <a:bodyPr wrap="none" tIns="10800" bIns="10800">
            <a:spAutoFit/>
          </a:bodyPr>
          <a:lstStyle/>
          <a:p>
            <a:pPr algn="ctr" fontAlgn="base">
              <a:spcBef>
                <a:spcPct val="0"/>
              </a:spcBef>
              <a:spcAft>
                <a:spcPct val="0"/>
              </a:spcAft>
            </a:pPr>
            <a:r>
              <a:rPr lang="en-US" altLang="ja-JP" b="1" dirty="0" smtClean="0">
                <a:solidFill>
                  <a:srgbClr val="000000"/>
                </a:solidFill>
              </a:rPr>
              <a:t>9.5‰</a:t>
            </a:r>
            <a:endParaRPr lang="en-US" altLang="ja-JP" b="1" dirty="0">
              <a:solidFill>
                <a:srgbClr val="000000"/>
              </a:solidFill>
            </a:endParaRPr>
          </a:p>
        </p:txBody>
      </p:sp>
      <p:sp>
        <p:nvSpPr>
          <p:cNvPr id="6303" name="Text Box 159"/>
          <p:cNvSpPr txBox="1">
            <a:spLocks noChangeArrowheads="1"/>
          </p:cNvSpPr>
          <p:nvPr/>
        </p:nvSpPr>
        <p:spPr bwMode="auto">
          <a:xfrm>
            <a:off x="2103176" y="1538288"/>
            <a:ext cx="841897" cy="298810"/>
          </a:xfrm>
          <a:prstGeom prst="rect">
            <a:avLst/>
          </a:prstGeom>
          <a:solidFill>
            <a:srgbClr val="FFC000"/>
          </a:solidFill>
          <a:ln w="12700">
            <a:solidFill>
              <a:srgbClr val="808080"/>
            </a:solidFill>
            <a:miter lim="800000"/>
            <a:headEnd/>
            <a:tailEnd/>
          </a:ln>
          <a:effectLst/>
          <a:extLst/>
        </p:spPr>
        <p:txBody>
          <a:bodyPr wrap="none" tIns="10800" bIns="10800">
            <a:spAutoFit/>
          </a:bodyPr>
          <a:lstStyle/>
          <a:p>
            <a:pPr algn="ctr" fontAlgn="base">
              <a:spcBef>
                <a:spcPct val="0"/>
              </a:spcBef>
              <a:spcAft>
                <a:spcPct val="0"/>
              </a:spcAft>
            </a:pPr>
            <a:r>
              <a:rPr lang="en-US" altLang="ja-JP" b="1" dirty="0" smtClean="0">
                <a:solidFill>
                  <a:srgbClr val="000000"/>
                </a:solidFill>
              </a:rPr>
              <a:t>10.5‰</a:t>
            </a:r>
            <a:endParaRPr lang="en-US" altLang="ja-JP" b="1" dirty="0">
              <a:solidFill>
                <a:srgbClr val="000000"/>
              </a:solidFill>
            </a:endParaRPr>
          </a:p>
        </p:txBody>
      </p:sp>
      <p:sp>
        <p:nvSpPr>
          <p:cNvPr id="6304" name="Text Box 160"/>
          <p:cNvSpPr txBox="1">
            <a:spLocks noChangeArrowheads="1"/>
          </p:cNvSpPr>
          <p:nvPr/>
        </p:nvSpPr>
        <p:spPr bwMode="auto">
          <a:xfrm>
            <a:off x="5067300" y="4087813"/>
            <a:ext cx="819150" cy="309562"/>
          </a:xfrm>
          <a:prstGeom prst="rect">
            <a:avLst/>
          </a:prstGeom>
          <a:solidFill>
            <a:srgbClr val="FFFF99"/>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spAutoFit/>
          </a:bodyPr>
          <a:lstStyle/>
          <a:p>
            <a:pPr algn="ctr" fontAlgn="base">
              <a:spcBef>
                <a:spcPct val="0"/>
              </a:spcBef>
              <a:spcAft>
                <a:spcPct val="0"/>
              </a:spcAft>
            </a:pPr>
            <a:r>
              <a:rPr lang="en-US" altLang="ja-JP" b="1">
                <a:solidFill>
                  <a:srgbClr val="000000"/>
                </a:solidFill>
              </a:rPr>
              <a:t>-8.7‰</a:t>
            </a:r>
          </a:p>
        </p:txBody>
      </p:sp>
      <p:sp>
        <p:nvSpPr>
          <p:cNvPr id="6305" name="Text Box 161"/>
          <p:cNvSpPr txBox="1">
            <a:spLocks noChangeArrowheads="1"/>
          </p:cNvSpPr>
          <p:nvPr/>
        </p:nvSpPr>
        <p:spPr bwMode="auto">
          <a:xfrm>
            <a:off x="3408101" y="3432175"/>
            <a:ext cx="841897" cy="298810"/>
          </a:xfrm>
          <a:prstGeom prst="rect">
            <a:avLst/>
          </a:prstGeom>
          <a:solidFill>
            <a:srgbClr val="FFC000"/>
          </a:solidFill>
          <a:ln w="12700">
            <a:solidFill>
              <a:srgbClr val="808080"/>
            </a:solidFill>
            <a:miter lim="800000"/>
            <a:headEnd/>
            <a:tailEnd/>
          </a:ln>
          <a:effectLst/>
          <a:extLst/>
        </p:spPr>
        <p:txBody>
          <a:bodyPr wrap="none" tIns="10800" bIns="10800">
            <a:spAutoFit/>
          </a:bodyPr>
          <a:lstStyle/>
          <a:p>
            <a:pPr algn="ctr" fontAlgn="base">
              <a:spcBef>
                <a:spcPct val="0"/>
              </a:spcBef>
              <a:spcAft>
                <a:spcPct val="0"/>
              </a:spcAft>
            </a:pPr>
            <a:r>
              <a:rPr lang="en-US" altLang="ja-JP" b="1" dirty="0" smtClean="0">
                <a:solidFill>
                  <a:srgbClr val="000000"/>
                </a:solidFill>
              </a:rPr>
              <a:t>13.0‰</a:t>
            </a:r>
            <a:endParaRPr lang="en-US" altLang="ja-JP" b="1" dirty="0">
              <a:solidFill>
                <a:srgbClr val="000000"/>
              </a:solidFill>
            </a:endParaRPr>
          </a:p>
        </p:txBody>
      </p:sp>
      <p:sp>
        <p:nvSpPr>
          <p:cNvPr id="6306" name="Text Box 162"/>
          <p:cNvSpPr txBox="1">
            <a:spLocks noChangeArrowheads="1"/>
          </p:cNvSpPr>
          <p:nvPr/>
        </p:nvSpPr>
        <p:spPr bwMode="auto">
          <a:xfrm>
            <a:off x="1258888" y="4511675"/>
            <a:ext cx="819150" cy="309563"/>
          </a:xfrm>
          <a:prstGeom prst="rect">
            <a:avLst/>
          </a:prstGeom>
          <a:solidFill>
            <a:srgbClr val="FFFF99"/>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spAutoFit/>
          </a:bodyPr>
          <a:lstStyle/>
          <a:p>
            <a:pPr algn="ctr" fontAlgn="base">
              <a:spcBef>
                <a:spcPct val="0"/>
              </a:spcBef>
              <a:spcAft>
                <a:spcPct val="0"/>
              </a:spcAft>
            </a:pPr>
            <a:r>
              <a:rPr lang="en-US" altLang="ja-JP" b="1" dirty="0">
                <a:solidFill>
                  <a:srgbClr val="000000"/>
                </a:solidFill>
              </a:rPr>
              <a:t>-7.8‰</a:t>
            </a:r>
          </a:p>
        </p:txBody>
      </p:sp>
      <p:sp>
        <p:nvSpPr>
          <p:cNvPr id="6307" name="Text Box 163"/>
          <p:cNvSpPr txBox="1">
            <a:spLocks noChangeArrowheads="1"/>
          </p:cNvSpPr>
          <p:nvPr/>
        </p:nvSpPr>
        <p:spPr bwMode="auto">
          <a:xfrm>
            <a:off x="7718425" y="119063"/>
            <a:ext cx="1416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ja-JP" b="1">
                <a:solidFill>
                  <a:srgbClr val="000000"/>
                </a:solidFill>
              </a:rPr>
              <a:t>Yoshimura</a:t>
            </a:r>
            <a:br>
              <a:rPr lang="en-US" altLang="ja-JP" b="1">
                <a:solidFill>
                  <a:srgbClr val="000000"/>
                </a:solidFill>
              </a:rPr>
            </a:br>
            <a:r>
              <a:rPr lang="en-US" altLang="ja-JP" b="1">
                <a:solidFill>
                  <a:srgbClr val="000000"/>
                </a:solidFill>
              </a:rPr>
              <a:t>(Aug, 2006)</a:t>
            </a:r>
          </a:p>
        </p:txBody>
      </p:sp>
      <p:sp>
        <p:nvSpPr>
          <p:cNvPr id="6308" name="Text Box 164"/>
          <p:cNvSpPr txBox="1">
            <a:spLocks noChangeArrowheads="1"/>
          </p:cNvSpPr>
          <p:nvPr/>
        </p:nvSpPr>
        <p:spPr bwMode="auto">
          <a:xfrm>
            <a:off x="5076825" y="2568575"/>
            <a:ext cx="819150" cy="309563"/>
          </a:xfrm>
          <a:prstGeom prst="rect">
            <a:avLst/>
          </a:prstGeom>
          <a:solidFill>
            <a:srgbClr val="FFFF99"/>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spAutoFit/>
          </a:bodyPr>
          <a:lstStyle/>
          <a:p>
            <a:pPr algn="ctr" fontAlgn="base">
              <a:spcBef>
                <a:spcPct val="0"/>
              </a:spcBef>
              <a:spcAft>
                <a:spcPct val="0"/>
              </a:spcAft>
            </a:pPr>
            <a:r>
              <a:rPr lang="en-US" altLang="ja-JP" b="1">
                <a:solidFill>
                  <a:srgbClr val="000000"/>
                </a:solidFill>
              </a:rPr>
              <a:t>-8.7‰</a:t>
            </a:r>
          </a:p>
        </p:txBody>
      </p:sp>
      <p:sp>
        <p:nvSpPr>
          <p:cNvPr id="6309" name="Text Box 165"/>
          <p:cNvSpPr txBox="1">
            <a:spLocks noChangeArrowheads="1"/>
          </p:cNvSpPr>
          <p:nvPr/>
        </p:nvSpPr>
        <p:spPr bwMode="auto">
          <a:xfrm>
            <a:off x="3465513" y="4706938"/>
            <a:ext cx="819150" cy="309562"/>
          </a:xfrm>
          <a:prstGeom prst="rect">
            <a:avLst/>
          </a:prstGeom>
          <a:solidFill>
            <a:srgbClr val="FFFF99"/>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spAutoFit/>
          </a:bodyPr>
          <a:lstStyle/>
          <a:p>
            <a:pPr algn="ctr" fontAlgn="base">
              <a:spcBef>
                <a:spcPct val="0"/>
              </a:spcBef>
              <a:spcAft>
                <a:spcPct val="0"/>
              </a:spcAft>
            </a:pPr>
            <a:r>
              <a:rPr lang="en-US" altLang="ja-JP" b="1">
                <a:solidFill>
                  <a:srgbClr val="000000"/>
                </a:solidFill>
              </a:rPr>
              <a:t>-9.3‰</a:t>
            </a:r>
          </a:p>
        </p:txBody>
      </p:sp>
      <p:sp>
        <p:nvSpPr>
          <p:cNvPr id="6311" name="Text Box 167"/>
          <p:cNvSpPr txBox="1">
            <a:spLocks noChangeArrowheads="1"/>
          </p:cNvSpPr>
          <p:nvPr/>
        </p:nvSpPr>
        <p:spPr bwMode="auto">
          <a:xfrm>
            <a:off x="827088" y="5445125"/>
            <a:ext cx="1504950" cy="863600"/>
          </a:xfrm>
          <a:prstGeom prst="rect">
            <a:avLst/>
          </a:prstGeom>
          <a:solidFill>
            <a:srgbClr val="DDDDDD"/>
          </a:solidFill>
          <a:ln w="38100" cmpd="dbl">
            <a:solidFill>
              <a:srgbClr val="77777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fontAlgn="base">
              <a:spcBef>
                <a:spcPct val="50000"/>
              </a:spcBef>
              <a:spcAft>
                <a:spcPct val="0"/>
              </a:spcAft>
            </a:pPr>
            <a:r>
              <a:rPr lang="en-US" altLang="ja-JP" sz="1600" b="1">
                <a:solidFill>
                  <a:srgbClr val="000000"/>
                </a:solidFill>
              </a:rPr>
              <a:t>Transp.(</a:t>
            </a:r>
            <a:r>
              <a:rPr lang="en-US" altLang="ja-JP" sz="1600" b="1">
                <a:solidFill>
                  <a:srgbClr val="FF0000"/>
                </a:solidFill>
              </a:rPr>
              <a:t>2.4</a:t>
            </a:r>
            <a:r>
              <a:rPr lang="en-US" altLang="ja-JP" sz="1600" b="1">
                <a:solidFill>
                  <a:srgbClr val="000000"/>
                </a:solidFill>
              </a:rPr>
              <a:t>)</a:t>
            </a:r>
            <a:br>
              <a:rPr lang="en-US" altLang="ja-JP" sz="1600" b="1">
                <a:solidFill>
                  <a:srgbClr val="000000"/>
                </a:solidFill>
              </a:rPr>
            </a:br>
            <a:r>
              <a:rPr lang="en-US" altLang="ja-JP" sz="1600" b="1">
                <a:solidFill>
                  <a:srgbClr val="000000"/>
                </a:solidFill>
              </a:rPr>
              <a:t>Soil evp (</a:t>
            </a:r>
            <a:r>
              <a:rPr lang="en-US" altLang="ja-JP" sz="1600" b="1">
                <a:solidFill>
                  <a:srgbClr val="FF0000"/>
                </a:solidFill>
              </a:rPr>
              <a:t>2.5</a:t>
            </a:r>
            <a:r>
              <a:rPr lang="en-US" altLang="ja-JP" sz="1600" b="1">
                <a:solidFill>
                  <a:srgbClr val="000000"/>
                </a:solidFill>
              </a:rPr>
              <a:t>)</a:t>
            </a:r>
            <a:br>
              <a:rPr lang="en-US" altLang="ja-JP" sz="1600" b="1">
                <a:solidFill>
                  <a:srgbClr val="000000"/>
                </a:solidFill>
              </a:rPr>
            </a:br>
            <a:r>
              <a:rPr lang="en-US" altLang="ja-JP" sz="1600" b="1">
                <a:solidFill>
                  <a:srgbClr val="000000"/>
                </a:solidFill>
              </a:rPr>
              <a:t>Canopy E (</a:t>
            </a:r>
            <a:r>
              <a:rPr lang="en-US" altLang="ja-JP" sz="1600" b="1">
                <a:solidFill>
                  <a:srgbClr val="FF0000"/>
                </a:solidFill>
              </a:rPr>
              <a:t>2.8</a:t>
            </a:r>
            <a:r>
              <a:rPr lang="en-US" altLang="ja-JP" sz="1600" b="1">
                <a:solidFill>
                  <a:srgbClr val="000000"/>
                </a:solidFill>
              </a:rPr>
              <a:t>)</a:t>
            </a:r>
          </a:p>
        </p:txBody>
      </p:sp>
      <p:sp>
        <p:nvSpPr>
          <p:cNvPr id="6312" name="Text Box 168"/>
          <p:cNvSpPr txBox="1">
            <a:spLocks noChangeArrowheads="1"/>
          </p:cNvSpPr>
          <p:nvPr/>
        </p:nvSpPr>
        <p:spPr bwMode="auto">
          <a:xfrm>
            <a:off x="2341563" y="5448300"/>
            <a:ext cx="819150" cy="858838"/>
          </a:xfrm>
          <a:prstGeom prst="rect">
            <a:avLst/>
          </a:prstGeom>
          <a:solidFill>
            <a:srgbClr val="FFFF99"/>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spAutoFit/>
          </a:bodyPr>
          <a:lstStyle/>
          <a:p>
            <a:pPr algn="ctr" fontAlgn="base">
              <a:spcBef>
                <a:spcPct val="0"/>
              </a:spcBef>
              <a:spcAft>
                <a:spcPct val="0"/>
              </a:spcAft>
            </a:pPr>
            <a:r>
              <a:rPr lang="en-US" altLang="ja-JP" b="1">
                <a:solidFill>
                  <a:srgbClr val="000000"/>
                </a:solidFill>
              </a:rPr>
              <a:t>-3.9‰</a:t>
            </a:r>
            <a:br>
              <a:rPr lang="en-US" altLang="ja-JP" b="1">
                <a:solidFill>
                  <a:srgbClr val="000000"/>
                </a:solidFill>
              </a:rPr>
            </a:br>
            <a:r>
              <a:rPr lang="en-US" altLang="ja-JP" b="1">
                <a:solidFill>
                  <a:srgbClr val="000000"/>
                </a:solidFill>
              </a:rPr>
              <a:t>-9.2‰</a:t>
            </a:r>
            <a:br>
              <a:rPr lang="en-US" altLang="ja-JP" b="1">
                <a:solidFill>
                  <a:srgbClr val="000000"/>
                </a:solidFill>
              </a:rPr>
            </a:br>
            <a:r>
              <a:rPr lang="en-US" altLang="ja-JP" b="1">
                <a:solidFill>
                  <a:srgbClr val="000000"/>
                </a:solidFill>
              </a:rPr>
              <a:t>-7.9‰</a:t>
            </a:r>
          </a:p>
        </p:txBody>
      </p:sp>
      <p:cxnSp>
        <p:nvCxnSpPr>
          <p:cNvPr id="6313" name="AutoShape 169"/>
          <p:cNvCxnSpPr>
            <a:cxnSpLocks noChangeShapeType="1"/>
            <a:stCxn id="6312" idx="0"/>
            <a:endCxn id="6254" idx="1"/>
          </p:cNvCxnSpPr>
          <p:nvPr/>
        </p:nvCxnSpPr>
        <p:spPr bwMode="auto">
          <a:xfrm rot="16200000">
            <a:off x="2339975" y="4530726"/>
            <a:ext cx="1328737" cy="506412"/>
          </a:xfrm>
          <a:prstGeom prst="curvedConnector2">
            <a:avLst/>
          </a:prstGeom>
          <a:noFill/>
          <a:ln w="31750">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14" name="Text Box 170"/>
          <p:cNvSpPr txBox="1">
            <a:spLocks noChangeArrowheads="1"/>
          </p:cNvSpPr>
          <p:nvPr/>
        </p:nvSpPr>
        <p:spPr bwMode="auto">
          <a:xfrm>
            <a:off x="4991100" y="6610350"/>
            <a:ext cx="40449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0"/>
              </a:spcBef>
              <a:spcAft>
                <a:spcPct val="0"/>
              </a:spcAft>
            </a:pPr>
            <a:r>
              <a:rPr lang="en-US" altLang="ja-JP" sz="1200">
                <a:solidFill>
                  <a:srgbClr val="000000"/>
                </a:solidFill>
              </a:rPr>
              <a:t>* Adjusted because of inbalance (8.2mm/y=0.4*10</a:t>
            </a:r>
            <a:r>
              <a:rPr lang="en-US" altLang="ja-JP" sz="1200" baseline="30000">
                <a:solidFill>
                  <a:srgbClr val="000000"/>
                </a:solidFill>
              </a:rPr>
              <a:t>4</a:t>
            </a:r>
            <a:r>
              <a:rPr lang="en-US" altLang="ja-JP" sz="1200">
                <a:solidFill>
                  <a:srgbClr val="000000"/>
                </a:solidFill>
              </a:rPr>
              <a:t>km</a:t>
            </a:r>
            <a:r>
              <a:rPr lang="en-US" altLang="ja-JP" sz="1200" baseline="30000">
                <a:solidFill>
                  <a:srgbClr val="000000"/>
                </a:solidFill>
              </a:rPr>
              <a:t>3</a:t>
            </a:r>
            <a:r>
              <a:rPr lang="en-US" altLang="ja-JP" sz="1200">
                <a:solidFill>
                  <a:srgbClr val="000000"/>
                </a:solidFill>
              </a:rPr>
              <a:t>/y)</a:t>
            </a:r>
          </a:p>
        </p:txBody>
      </p:sp>
      <p:sp>
        <p:nvSpPr>
          <p:cNvPr id="6315" name="Rectangle 171"/>
          <p:cNvSpPr>
            <a:spLocks noGrp="1" noChangeArrowheads="1"/>
          </p:cNvSpPr>
          <p:nvPr>
            <p:ph type="title"/>
          </p:nvPr>
        </p:nvSpPr>
        <p:spPr>
          <a:xfrm>
            <a:off x="457200" y="274638"/>
            <a:ext cx="8229600" cy="993775"/>
          </a:xfrm>
        </p:spPr>
        <p:txBody>
          <a:bodyPr/>
          <a:lstStyle/>
          <a:p>
            <a:r>
              <a:rPr lang="en-US" altLang="ja-JP" dirty="0"/>
              <a:t>Land and </a:t>
            </a:r>
            <a:r>
              <a:rPr lang="en-US" altLang="ja-JP" dirty="0" smtClean="0"/>
              <a:t>Sea (δ</a:t>
            </a:r>
            <a:r>
              <a:rPr lang="en-US" altLang="ja-JP" baseline="30000" dirty="0" smtClean="0"/>
              <a:t>18</a:t>
            </a:r>
            <a:r>
              <a:rPr lang="en-US" altLang="ja-JP" dirty="0" smtClean="0"/>
              <a:t>O and d-ex)</a:t>
            </a:r>
            <a:endParaRPr lang="en-US" altLang="ja-JP" dirty="0"/>
          </a:p>
        </p:txBody>
      </p:sp>
      <p:sp>
        <p:nvSpPr>
          <p:cNvPr id="88" name="Text Box 168"/>
          <p:cNvSpPr txBox="1">
            <a:spLocks noChangeArrowheads="1"/>
          </p:cNvSpPr>
          <p:nvPr/>
        </p:nvSpPr>
        <p:spPr bwMode="auto">
          <a:xfrm>
            <a:off x="3208076" y="5465762"/>
            <a:ext cx="841897" cy="852808"/>
          </a:xfrm>
          <a:prstGeom prst="rect">
            <a:avLst/>
          </a:prstGeom>
          <a:solidFill>
            <a:srgbClr val="FFC000"/>
          </a:solidFill>
          <a:ln w="12700">
            <a:solidFill>
              <a:srgbClr val="808080"/>
            </a:solidFill>
            <a:miter lim="800000"/>
            <a:headEnd/>
            <a:tailEnd/>
          </a:ln>
          <a:effectLst/>
          <a:extLst/>
        </p:spPr>
        <p:txBody>
          <a:bodyPr wrap="none" tIns="10800" bIns="10800">
            <a:spAutoFit/>
          </a:bodyPr>
          <a:lstStyle/>
          <a:p>
            <a:pPr algn="ctr" fontAlgn="base">
              <a:spcBef>
                <a:spcPct val="0"/>
              </a:spcBef>
              <a:spcAft>
                <a:spcPct val="0"/>
              </a:spcAft>
            </a:pPr>
            <a:r>
              <a:rPr lang="en-US" altLang="ja-JP" b="1" dirty="0" smtClean="0">
                <a:solidFill>
                  <a:srgbClr val="000000"/>
                </a:solidFill>
              </a:rPr>
              <a:t>3.1‰</a:t>
            </a:r>
            <a:r>
              <a:rPr lang="en-US" altLang="ja-JP" b="1" dirty="0">
                <a:solidFill>
                  <a:srgbClr val="000000"/>
                </a:solidFill>
              </a:rPr>
              <a:t/>
            </a:r>
            <a:br>
              <a:rPr lang="en-US" altLang="ja-JP" b="1" dirty="0">
                <a:solidFill>
                  <a:srgbClr val="000000"/>
                </a:solidFill>
              </a:rPr>
            </a:br>
            <a:r>
              <a:rPr lang="en-US" altLang="ja-JP" b="1" dirty="0" smtClean="0">
                <a:solidFill>
                  <a:srgbClr val="000000"/>
                </a:solidFill>
              </a:rPr>
              <a:t>19.6‰</a:t>
            </a:r>
            <a:r>
              <a:rPr lang="en-US" altLang="ja-JP" b="1" dirty="0">
                <a:solidFill>
                  <a:srgbClr val="000000"/>
                </a:solidFill>
              </a:rPr>
              <a:t/>
            </a:r>
            <a:br>
              <a:rPr lang="en-US" altLang="ja-JP" b="1" dirty="0">
                <a:solidFill>
                  <a:srgbClr val="000000"/>
                </a:solidFill>
              </a:rPr>
            </a:br>
            <a:r>
              <a:rPr lang="en-US" altLang="ja-JP" b="1" dirty="0" smtClean="0">
                <a:solidFill>
                  <a:srgbClr val="000000"/>
                </a:solidFill>
              </a:rPr>
              <a:t>13.3‰</a:t>
            </a:r>
            <a:endParaRPr lang="en-US" altLang="ja-JP" b="1" dirty="0">
              <a:solidFill>
                <a:srgbClr val="000000"/>
              </a:solidFill>
            </a:endParaRPr>
          </a:p>
        </p:txBody>
      </p:sp>
      <p:sp>
        <p:nvSpPr>
          <p:cNvPr id="89" name="Text Box 162"/>
          <p:cNvSpPr txBox="1">
            <a:spLocks noChangeArrowheads="1"/>
          </p:cNvSpPr>
          <p:nvPr/>
        </p:nvSpPr>
        <p:spPr bwMode="auto">
          <a:xfrm>
            <a:off x="1226876" y="4872037"/>
            <a:ext cx="841897" cy="298810"/>
          </a:xfrm>
          <a:prstGeom prst="rect">
            <a:avLst/>
          </a:prstGeom>
          <a:solidFill>
            <a:srgbClr val="FFC000"/>
          </a:solidFill>
          <a:ln w="12700">
            <a:solidFill>
              <a:srgbClr val="808080"/>
            </a:solidFill>
            <a:miter lim="800000"/>
            <a:headEnd/>
            <a:tailEnd/>
          </a:ln>
          <a:effectLst/>
          <a:extLst/>
        </p:spPr>
        <p:txBody>
          <a:bodyPr wrap="none" tIns="10800" bIns="10800">
            <a:spAutoFit/>
          </a:bodyPr>
          <a:lstStyle/>
          <a:p>
            <a:pPr algn="ctr" fontAlgn="base">
              <a:spcBef>
                <a:spcPct val="0"/>
              </a:spcBef>
              <a:spcAft>
                <a:spcPct val="0"/>
              </a:spcAft>
            </a:pPr>
            <a:r>
              <a:rPr lang="en-US" altLang="ja-JP" b="1" dirty="0" smtClean="0">
                <a:solidFill>
                  <a:srgbClr val="000000"/>
                </a:solidFill>
              </a:rPr>
              <a:t>11.1‰</a:t>
            </a:r>
            <a:endParaRPr lang="en-US" altLang="ja-JP" b="1" dirty="0">
              <a:solidFill>
                <a:srgbClr val="000000"/>
              </a:solidFill>
            </a:endParaRPr>
          </a:p>
        </p:txBody>
      </p:sp>
      <p:sp>
        <p:nvSpPr>
          <p:cNvPr id="90" name="Text Box 159"/>
          <p:cNvSpPr txBox="1">
            <a:spLocks noChangeArrowheads="1"/>
          </p:cNvSpPr>
          <p:nvPr/>
        </p:nvSpPr>
        <p:spPr bwMode="auto">
          <a:xfrm>
            <a:off x="2057400" y="1214438"/>
            <a:ext cx="946150" cy="309562"/>
          </a:xfrm>
          <a:prstGeom prst="rect">
            <a:avLst/>
          </a:prstGeom>
          <a:solidFill>
            <a:srgbClr val="FFFF99"/>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spAutoFit/>
          </a:bodyPr>
          <a:lstStyle/>
          <a:p>
            <a:pPr algn="ctr" fontAlgn="base">
              <a:spcBef>
                <a:spcPct val="0"/>
              </a:spcBef>
              <a:spcAft>
                <a:spcPct val="0"/>
              </a:spcAft>
            </a:pPr>
            <a:r>
              <a:rPr lang="en-US" altLang="ja-JP" b="1">
                <a:solidFill>
                  <a:srgbClr val="000000"/>
                </a:solidFill>
              </a:rPr>
              <a:t>-14.6‰</a:t>
            </a:r>
          </a:p>
        </p:txBody>
      </p:sp>
      <p:sp>
        <p:nvSpPr>
          <p:cNvPr id="93" name="Text Box 161"/>
          <p:cNvSpPr txBox="1">
            <a:spLocks noChangeArrowheads="1"/>
          </p:cNvSpPr>
          <p:nvPr/>
        </p:nvSpPr>
        <p:spPr bwMode="auto">
          <a:xfrm>
            <a:off x="3429000" y="3119437"/>
            <a:ext cx="819150" cy="309563"/>
          </a:xfrm>
          <a:prstGeom prst="rect">
            <a:avLst/>
          </a:prstGeom>
          <a:solidFill>
            <a:srgbClr val="FFFF99"/>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spAutoFit/>
          </a:bodyPr>
          <a:lstStyle/>
          <a:p>
            <a:pPr algn="ctr" fontAlgn="base">
              <a:spcBef>
                <a:spcPct val="0"/>
              </a:spcBef>
              <a:spcAft>
                <a:spcPct val="0"/>
              </a:spcAft>
            </a:pPr>
            <a:r>
              <a:rPr lang="en-US" altLang="ja-JP" b="1" dirty="0">
                <a:solidFill>
                  <a:srgbClr val="000000"/>
                </a:solidFill>
              </a:rPr>
              <a:t>-7.3‰</a:t>
            </a:r>
          </a:p>
        </p:txBody>
      </p:sp>
      <p:sp>
        <p:nvSpPr>
          <p:cNvPr id="94" name="Text Box 158"/>
          <p:cNvSpPr txBox="1">
            <a:spLocks noChangeArrowheads="1"/>
          </p:cNvSpPr>
          <p:nvPr/>
        </p:nvSpPr>
        <p:spPr bwMode="auto">
          <a:xfrm>
            <a:off x="6934200" y="1219200"/>
            <a:ext cx="946150" cy="309562"/>
          </a:xfrm>
          <a:prstGeom prst="rect">
            <a:avLst/>
          </a:prstGeom>
          <a:solidFill>
            <a:srgbClr val="FFFF99"/>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spAutoFit/>
          </a:bodyPr>
          <a:lstStyle/>
          <a:p>
            <a:pPr algn="ctr" fontAlgn="base">
              <a:spcBef>
                <a:spcPct val="0"/>
              </a:spcBef>
              <a:spcAft>
                <a:spcPct val="0"/>
              </a:spcAft>
            </a:pPr>
            <a:r>
              <a:rPr lang="en-US" altLang="ja-JP" b="1">
                <a:solidFill>
                  <a:srgbClr val="000000"/>
                </a:solidFill>
              </a:rPr>
              <a:t>-13.0‰</a:t>
            </a:r>
          </a:p>
        </p:txBody>
      </p:sp>
      <p:sp>
        <p:nvSpPr>
          <p:cNvPr id="96" name="Text Box 157"/>
          <p:cNvSpPr txBox="1">
            <a:spLocks noChangeArrowheads="1"/>
          </p:cNvSpPr>
          <p:nvPr/>
        </p:nvSpPr>
        <p:spPr bwMode="auto">
          <a:xfrm>
            <a:off x="6162185" y="5024438"/>
            <a:ext cx="724878" cy="298810"/>
          </a:xfrm>
          <a:prstGeom prst="rect">
            <a:avLst/>
          </a:prstGeom>
          <a:solidFill>
            <a:srgbClr val="FFC000"/>
          </a:solidFill>
          <a:ln w="12700">
            <a:solidFill>
              <a:srgbClr val="808080"/>
            </a:solidFill>
            <a:miter lim="800000"/>
            <a:headEnd/>
            <a:tailEnd/>
          </a:ln>
          <a:effectLst/>
          <a:extLst/>
        </p:spPr>
        <p:txBody>
          <a:bodyPr wrap="none" tIns="10800" bIns="10800">
            <a:spAutoFit/>
          </a:bodyPr>
          <a:lstStyle/>
          <a:p>
            <a:pPr algn="ctr" fontAlgn="base">
              <a:spcBef>
                <a:spcPct val="0"/>
              </a:spcBef>
              <a:spcAft>
                <a:spcPct val="0"/>
              </a:spcAft>
            </a:pPr>
            <a:r>
              <a:rPr lang="en-US" altLang="ja-JP" b="1" dirty="0" smtClean="0">
                <a:solidFill>
                  <a:srgbClr val="000000"/>
                </a:solidFill>
              </a:rPr>
              <a:t>9.2‰</a:t>
            </a:r>
            <a:endParaRPr lang="en-US" altLang="ja-JP" b="1" dirty="0">
              <a:solidFill>
                <a:srgbClr val="000000"/>
              </a:solidFill>
            </a:endParaRPr>
          </a:p>
        </p:txBody>
      </p:sp>
      <mc:AlternateContent xmlns:mc="http://schemas.openxmlformats.org/markup-compatibility/2006" xmlns:a14="http://schemas.microsoft.com/office/drawing/2010/main">
        <mc:Choice Requires="a14">
          <p:sp>
            <p:nvSpPr>
              <p:cNvPr id="95" name="コンテンツ プレースホルダー 8"/>
              <p:cNvSpPr txBox="1">
                <a:spLocks/>
              </p:cNvSpPr>
              <p:nvPr/>
            </p:nvSpPr>
            <p:spPr>
              <a:xfrm>
                <a:off x="1454150" y="1600200"/>
                <a:ext cx="6394450" cy="3723047"/>
              </a:xfrm>
              <a:prstGeom prst="rect">
                <a:avLst/>
              </a:prstGeom>
              <a:solidFill>
                <a:srgbClr val="FFFFFF">
                  <a:alpha val="76078"/>
                </a:srgbClr>
              </a:solidFill>
              <a:ln w="38100">
                <a:solidFill>
                  <a:schemeClr val="tx1"/>
                </a:solidFill>
              </a:ln>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f>
                        <m:fPr>
                          <m:ctrlPr>
                            <a:rPr lang="en-US" altLang="ja-JP" i="1" smtClean="0">
                              <a:latin typeface="Cambria Math"/>
                            </a:rPr>
                          </m:ctrlPr>
                        </m:fPr>
                        <m:num>
                          <m:r>
                            <a:rPr lang="en-US" altLang="ja-JP" i="1">
                              <a:latin typeface="Cambria Math"/>
                            </a:rPr>
                            <m:t>𝑇</m:t>
                          </m:r>
                        </m:num>
                        <m:den>
                          <m:r>
                            <a:rPr lang="en-US" altLang="ja-JP" i="1">
                              <a:latin typeface="Cambria Math"/>
                            </a:rPr>
                            <m:t>𝐸</m:t>
                          </m:r>
                          <m:r>
                            <a:rPr lang="en-US" altLang="ja-JP" i="1">
                              <a:latin typeface="Cambria Math"/>
                            </a:rPr>
                            <m:t>+</m:t>
                          </m:r>
                          <m:r>
                            <a:rPr lang="en-US" altLang="ja-JP" i="1">
                              <a:latin typeface="Cambria Math"/>
                            </a:rPr>
                            <m:t>𝑇</m:t>
                          </m:r>
                        </m:den>
                      </m:f>
                      <m:r>
                        <a:rPr lang="en-US" altLang="ja-JP" i="1">
                          <a:latin typeface="Cambria Math"/>
                        </a:rPr>
                        <m:t>=</m:t>
                      </m:r>
                      <m:f>
                        <m:fPr>
                          <m:ctrlPr>
                            <a:rPr lang="en-US" altLang="ja-JP" i="1">
                              <a:latin typeface="Cambria Math"/>
                            </a:rPr>
                          </m:ctrlPr>
                        </m:fPr>
                        <m:num>
                          <m:sSub>
                            <m:sSubPr>
                              <m:ctrlPr>
                                <a:rPr lang="en-US" altLang="ja-JP" i="1">
                                  <a:latin typeface="Cambria Math"/>
                                </a:rPr>
                              </m:ctrlPr>
                            </m:sSubPr>
                            <m:e>
                              <m:r>
                                <a:rPr lang="en-US" altLang="ja-JP" i="1">
                                  <a:latin typeface="Cambria Math"/>
                                </a:rPr>
                                <m:t>𝑑</m:t>
                              </m:r>
                            </m:e>
                            <m:sub>
                              <m:r>
                                <a:rPr lang="en-US" altLang="ja-JP" i="1">
                                  <a:latin typeface="Cambria Math"/>
                                </a:rPr>
                                <m:t>𝑒</m:t>
                              </m:r>
                              <m:r>
                                <a:rPr lang="en-US" altLang="ja-JP" i="1">
                                  <a:latin typeface="Cambria Math"/>
                                </a:rPr>
                                <m:t>+</m:t>
                              </m:r>
                              <m:r>
                                <a:rPr lang="en-US" altLang="ja-JP" i="1">
                                  <a:latin typeface="Cambria Math"/>
                                </a:rPr>
                                <m:t>𝑡</m:t>
                              </m:r>
                            </m:sub>
                          </m:sSub>
                          <m:r>
                            <a:rPr lang="en-US" altLang="ja-JP" i="1">
                              <a:latin typeface="Cambria Math"/>
                            </a:rPr>
                            <m:t>−</m:t>
                          </m:r>
                          <m:sSub>
                            <m:sSubPr>
                              <m:ctrlPr>
                                <a:rPr lang="en-US" altLang="ja-JP" i="1">
                                  <a:latin typeface="Cambria Math"/>
                                </a:rPr>
                              </m:ctrlPr>
                            </m:sSubPr>
                            <m:e>
                              <m:r>
                                <a:rPr lang="en-US" altLang="ja-JP" i="1">
                                  <a:latin typeface="Cambria Math"/>
                                </a:rPr>
                                <m:t>𝑑</m:t>
                              </m:r>
                            </m:e>
                            <m:sub>
                              <m:r>
                                <a:rPr lang="en-US" altLang="ja-JP" i="1">
                                  <a:latin typeface="Cambria Math"/>
                                </a:rPr>
                                <m:t>𝑒</m:t>
                              </m:r>
                            </m:sub>
                          </m:sSub>
                          <m:r>
                            <m:rPr>
                              <m:nor/>
                            </m:rPr>
                            <a:rPr lang="ja-JP" altLang="en-US" dirty="0"/>
                            <m:t> </m:t>
                          </m:r>
                        </m:num>
                        <m:den>
                          <m:sSub>
                            <m:sSubPr>
                              <m:ctrlPr>
                                <a:rPr lang="en-US" altLang="ja-JP" i="1">
                                  <a:latin typeface="Cambria Math"/>
                                </a:rPr>
                              </m:ctrlPr>
                            </m:sSubPr>
                            <m:e>
                              <m:r>
                                <a:rPr lang="en-US" altLang="ja-JP" i="1">
                                  <a:latin typeface="Cambria Math"/>
                                </a:rPr>
                                <m:t>𝑑</m:t>
                              </m:r>
                            </m:e>
                            <m:sub>
                              <m:r>
                                <a:rPr lang="en-US" altLang="ja-JP" i="1">
                                  <a:latin typeface="Cambria Math"/>
                                </a:rPr>
                                <m:t>𝑡</m:t>
                              </m:r>
                            </m:sub>
                          </m:sSub>
                          <m:r>
                            <a:rPr lang="en-US" altLang="ja-JP" i="1">
                              <a:latin typeface="Cambria Math"/>
                            </a:rPr>
                            <m:t>−</m:t>
                          </m:r>
                          <m:sSub>
                            <m:sSubPr>
                              <m:ctrlPr>
                                <a:rPr lang="en-US" altLang="ja-JP" i="1">
                                  <a:latin typeface="Cambria Math"/>
                                </a:rPr>
                              </m:ctrlPr>
                            </m:sSubPr>
                            <m:e>
                              <m:r>
                                <a:rPr lang="en-US" altLang="ja-JP" i="1">
                                  <a:latin typeface="Cambria Math"/>
                                </a:rPr>
                                <m:t>𝑑</m:t>
                              </m:r>
                            </m:e>
                            <m:sub>
                              <m:r>
                                <a:rPr lang="en-US" altLang="ja-JP" i="1">
                                  <a:latin typeface="Cambria Math"/>
                                </a:rPr>
                                <m:t>𝑒</m:t>
                              </m:r>
                            </m:sub>
                          </m:sSub>
                          <m:r>
                            <m:rPr>
                              <m:nor/>
                            </m:rPr>
                            <a:rPr lang="ja-JP" altLang="en-US" dirty="0"/>
                            <m:t> </m:t>
                          </m:r>
                        </m:den>
                      </m:f>
                    </m:oMath>
                  </m:oMathPara>
                </a14:m>
                <a:endParaRPr lang="en-US" altLang="ja-JP" dirty="0"/>
              </a:p>
              <a:p>
                <a:pPr marL="0" indent="0" algn="ctr">
                  <a:buFont typeface="Arial" pitchFamily="34" charset="0"/>
                  <a:buNone/>
                </a:pPr>
                <a:r>
                  <a:rPr lang="en-US" altLang="ja-JP" dirty="0" err="1"/>
                  <a:t>d</a:t>
                </a:r>
                <a:r>
                  <a:rPr lang="en-US" altLang="ja-JP" baseline="-25000" dirty="0" err="1"/>
                  <a:t>e+t</a:t>
                </a:r>
                <a:r>
                  <a:rPr lang="en-US" altLang="ja-JP" dirty="0"/>
                  <a:t>=11‰</a:t>
                </a:r>
                <a:r>
                  <a:rPr lang="en-US" altLang="ja-JP" dirty="0">
                    <a:sym typeface="Wingdings" pitchFamily="2" charset="2"/>
                  </a:rPr>
                  <a:t></a:t>
                </a:r>
                <a:r>
                  <a:rPr lang="en-US" altLang="ja-JP" dirty="0" smtClean="0">
                    <a:sym typeface="Wingdings" pitchFamily="2" charset="2"/>
                  </a:rPr>
                  <a:t>11‰</a:t>
                </a:r>
                <a:r>
                  <a:rPr lang="ja-JP" altLang="en-US" dirty="0" err="1"/>
                  <a:t>、</a:t>
                </a:r>
                <a:r>
                  <a:rPr lang="en-US" altLang="ja-JP" dirty="0"/>
                  <a:t>d</a:t>
                </a:r>
                <a:r>
                  <a:rPr lang="en-US" altLang="ja-JP" baseline="-25000" dirty="0"/>
                  <a:t>e</a:t>
                </a:r>
                <a:r>
                  <a:rPr lang="en-US" altLang="ja-JP" dirty="0"/>
                  <a:t>=75‰</a:t>
                </a:r>
                <a:r>
                  <a:rPr lang="en-US" altLang="ja-JP" dirty="0">
                    <a:sym typeface="Wingdings" pitchFamily="2" charset="2"/>
                  </a:rPr>
                  <a:t></a:t>
                </a:r>
                <a:r>
                  <a:rPr lang="en-US" altLang="ja-JP" dirty="0" smtClean="0">
                    <a:sym typeface="Wingdings" pitchFamily="2" charset="2"/>
                  </a:rPr>
                  <a:t>20‰</a:t>
                </a:r>
                <a:r>
                  <a:rPr lang="ja-JP" altLang="en-US" dirty="0" err="1"/>
                  <a:t>、</a:t>
                </a:r>
                <a:r>
                  <a:rPr lang="en-US" altLang="ja-JP" dirty="0" err="1"/>
                  <a:t>d</a:t>
                </a:r>
                <a:r>
                  <a:rPr lang="en-US" altLang="ja-JP" baseline="-25000" dirty="0" err="1"/>
                  <a:t>t</a:t>
                </a:r>
                <a:r>
                  <a:rPr lang="en-US" altLang="ja-JP" dirty="0"/>
                  <a:t>=8‰</a:t>
                </a:r>
                <a:r>
                  <a:rPr lang="en-US" altLang="ja-JP" dirty="0" smtClean="0">
                    <a:sym typeface="Wingdings" pitchFamily="2" charset="2"/>
                  </a:rPr>
                  <a:t>3‰</a:t>
                </a:r>
                <a:endParaRPr lang="en-US" altLang="ja-JP" dirty="0">
                  <a:sym typeface="Wingdings" pitchFamily="2" charset="2"/>
                </a:endParaRPr>
              </a:p>
              <a:p>
                <a:pPr algn="ctr"/>
                <a:endParaRPr lang="en-US" altLang="ja-JP" dirty="0">
                  <a:sym typeface="Wingdings" pitchFamily="2" charset="2"/>
                </a:endParaRPr>
              </a:p>
              <a:p>
                <a:pPr marL="0" indent="0" algn="ctr">
                  <a:buFont typeface="Arial" pitchFamily="34" charset="0"/>
                  <a:buNone/>
                </a:pPr>
                <a14:m>
                  <m:oMathPara xmlns:m="http://schemas.openxmlformats.org/officeDocument/2006/math">
                    <m:oMathParaPr>
                      <m:jc m:val="centerGroup"/>
                    </m:oMathParaPr>
                    <m:oMath xmlns:m="http://schemas.openxmlformats.org/officeDocument/2006/math">
                      <m:f>
                        <m:fPr>
                          <m:ctrlPr>
                            <a:rPr lang="en-US" altLang="ja-JP" i="1">
                              <a:latin typeface="Cambria Math"/>
                            </a:rPr>
                          </m:ctrlPr>
                        </m:fPr>
                        <m:num>
                          <m:r>
                            <a:rPr lang="en-US" altLang="ja-JP" i="1">
                              <a:latin typeface="Cambria Math"/>
                            </a:rPr>
                            <m:t>𝑇</m:t>
                          </m:r>
                        </m:num>
                        <m:den>
                          <m:r>
                            <a:rPr lang="en-US" altLang="ja-JP" i="1">
                              <a:latin typeface="Cambria Math"/>
                            </a:rPr>
                            <m:t>𝐸</m:t>
                          </m:r>
                          <m:r>
                            <a:rPr lang="en-US" altLang="ja-JP" i="1">
                              <a:latin typeface="Cambria Math"/>
                            </a:rPr>
                            <m:t>+</m:t>
                          </m:r>
                          <m:r>
                            <a:rPr lang="en-US" altLang="ja-JP" i="1">
                              <a:latin typeface="Cambria Math"/>
                            </a:rPr>
                            <m:t>𝑇</m:t>
                          </m:r>
                        </m:den>
                      </m:f>
                      <m:r>
                        <a:rPr lang="en-US" altLang="ja-JP" i="1">
                          <a:latin typeface="Cambria Math"/>
                          <a:ea typeface="Cambria Math"/>
                        </a:rPr>
                        <m:t>≅</m:t>
                      </m:r>
                      <m:r>
                        <a:rPr lang="en-US" altLang="ja-JP" i="1">
                          <a:latin typeface="Cambria Math"/>
                        </a:rPr>
                        <m:t>50%</m:t>
                      </m:r>
                    </m:oMath>
                  </m:oMathPara>
                </a14:m>
                <a:endParaRPr lang="en-US" altLang="ja-JP" dirty="0"/>
              </a:p>
              <a:p>
                <a:pPr algn="ctr"/>
                <a:endParaRPr lang="en-US" altLang="ja-JP" dirty="0"/>
              </a:p>
              <a:p>
                <a:endParaRPr lang="ja-JP" altLang="en-US" dirty="0"/>
              </a:p>
            </p:txBody>
          </p:sp>
        </mc:Choice>
        <mc:Fallback xmlns="">
          <p:sp>
            <p:nvSpPr>
              <p:cNvPr id="95" name="コンテンツ プレースホルダー 8"/>
              <p:cNvSpPr txBox="1">
                <a:spLocks noRot="1" noChangeAspect="1" noMove="1" noResize="1" noEditPoints="1" noAdjustHandles="1" noChangeArrowheads="1" noChangeShapeType="1" noTextEdit="1"/>
              </p:cNvSpPr>
              <p:nvPr/>
            </p:nvSpPr>
            <p:spPr>
              <a:xfrm>
                <a:off x="1454150" y="1600200"/>
                <a:ext cx="6394450" cy="3723047"/>
              </a:xfrm>
              <a:prstGeom prst="rect">
                <a:avLst/>
              </a:prstGeom>
              <a:blipFill rotWithShape="1">
                <a:blip r:embed="rId3"/>
                <a:stretch>
                  <a:fillRect l="-1327" r="-1137"/>
                </a:stretch>
              </a:blipFill>
              <a:ln w="38100">
                <a:solidFill>
                  <a:schemeClr val="tx1"/>
                </a:solidFill>
              </a:ln>
            </p:spPr>
            <p:txBody>
              <a:bodyPr/>
              <a:lstStyle/>
              <a:p>
                <a:r>
                  <a:rPr lang="ja-JP" altLang="en-US">
                    <a:noFill/>
                  </a:rPr>
                  <a:t> </a:t>
                </a:r>
              </a:p>
            </p:txBody>
          </p:sp>
        </mc:Fallback>
      </mc:AlternateContent>
    </p:spTree>
    <p:extLst>
      <p:ext uri="{BB962C8B-B14F-4D97-AF65-F5344CB8AC3E}">
        <p14:creationId xmlns:p14="http://schemas.microsoft.com/office/powerpoint/2010/main" val="27510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コンテンツ プレースホルダー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8600" y="152400"/>
            <a:ext cx="4038600" cy="3028950"/>
          </a:xfrm>
        </p:spPr>
      </p:pic>
      <p:sp>
        <p:nvSpPr>
          <p:cNvPr id="49" name="平行四辺形 48"/>
          <p:cNvSpPr/>
          <p:nvPr/>
        </p:nvSpPr>
        <p:spPr>
          <a:xfrm>
            <a:off x="1219200" y="2819400"/>
            <a:ext cx="4653593" cy="3200400"/>
          </a:xfrm>
          <a:prstGeom prst="parallelogram">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正方形/長方形 14"/>
          <p:cNvSpPr/>
          <p:nvPr/>
        </p:nvSpPr>
        <p:spPr>
          <a:xfrm>
            <a:off x="5804400" y="4102200"/>
            <a:ext cx="2577600" cy="260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ケース</a:t>
            </a:r>
            <a:endParaRPr kumimoji="1" lang="ja-JP" altLang="en-US" dirty="0"/>
          </a:p>
        </p:txBody>
      </p:sp>
      <p:sp>
        <p:nvSpPr>
          <p:cNvPr id="2" name="タイトル 1"/>
          <p:cNvSpPr>
            <a:spLocks noGrp="1"/>
          </p:cNvSpPr>
          <p:nvPr>
            <p:ph type="title"/>
          </p:nvPr>
        </p:nvSpPr>
        <p:spPr>
          <a:xfrm>
            <a:off x="457200" y="274638"/>
            <a:ext cx="8229600" cy="868362"/>
          </a:xfrm>
        </p:spPr>
        <p:txBody>
          <a:bodyPr>
            <a:normAutofit fontScale="90000"/>
          </a:bodyPr>
          <a:lstStyle/>
          <a:p>
            <a:pPr algn="r"/>
            <a:r>
              <a:rPr lang="en-US" altLang="ja-JP" dirty="0" smtClean="0"/>
              <a:t>Field Experiment in 2013 </a:t>
            </a:r>
            <a:br>
              <a:rPr lang="en-US" altLang="ja-JP" dirty="0" smtClean="0"/>
            </a:br>
            <a:r>
              <a:rPr lang="en-US" altLang="ja-JP" dirty="0" smtClean="0"/>
              <a:t>at Tsukuba</a:t>
            </a:r>
            <a:endParaRPr kumimoji="1" lang="ja-JP" altLang="en-US" dirty="0"/>
          </a:p>
        </p:txBody>
      </p:sp>
      <p:sp>
        <p:nvSpPr>
          <p:cNvPr id="4" name="二等辺三角形 3"/>
          <p:cNvSpPr/>
          <p:nvPr/>
        </p:nvSpPr>
        <p:spPr>
          <a:xfrm>
            <a:off x="3213600" y="2209800"/>
            <a:ext cx="304800" cy="2895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6" name="カギ線コネクタ 5"/>
          <p:cNvCxnSpPr/>
          <p:nvPr/>
        </p:nvCxnSpPr>
        <p:spPr>
          <a:xfrm rot="16200000" flipH="1">
            <a:off x="2832600" y="2895600"/>
            <a:ext cx="3657600" cy="2590800"/>
          </a:xfrm>
          <a:prstGeom prst="bentConnector3">
            <a:avLst>
              <a:gd name="adj1" fmla="val 101238"/>
            </a:avLst>
          </a:prstGeom>
        </p:spPr>
        <p:style>
          <a:lnRef idx="1">
            <a:schemeClr val="accent1"/>
          </a:lnRef>
          <a:fillRef idx="0">
            <a:schemeClr val="accent1"/>
          </a:fillRef>
          <a:effectRef idx="0">
            <a:schemeClr val="accent1"/>
          </a:effectRef>
          <a:fontRef idx="minor">
            <a:schemeClr val="tx1"/>
          </a:fontRef>
        </p:style>
      </p:cxnSp>
      <p:cxnSp>
        <p:nvCxnSpPr>
          <p:cNvPr id="23" name="カギ線コネクタ 22"/>
          <p:cNvCxnSpPr/>
          <p:nvPr/>
        </p:nvCxnSpPr>
        <p:spPr>
          <a:xfrm rot="16200000" flipH="1">
            <a:off x="3149100" y="3353700"/>
            <a:ext cx="3024600" cy="2590800"/>
          </a:xfrm>
          <a:prstGeom prst="bentConnector3">
            <a:avLst>
              <a:gd name="adj1" fmla="val 99988"/>
            </a:avLst>
          </a:prstGeom>
        </p:spPr>
        <p:style>
          <a:lnRef idx="1">
            <a:schemeClr val="accent1"/>
          </a:lnRef>
          <a:fillRef idx="0">
            <a:schemeClr val="accent1"/>
          </a:fillRef>
          <a:effectRef idx="0">
            <a:schemeClr val="accent1"/>
          </a:effectRef>
          <a:fontRef idx="minor">
            <a:schemeClr val="tx1"/>
          </a:fontRef>
        </p:style>
      </p:cxnSp>
      <p:cxnSp>
        <p:nvCxnSpPr>
          <p:cNvPr id="28" name="カギ線コネクタ 27"/>
          <p:cNvCxnSpPr/>
          <p:nvPr/>
        </p:nvCxnSpPr>
        <p:spPr>
          <a:xfrm>
            <a:off x="3289800" y="3822600"/>
            <a:ext cx="2667000" cy="24258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1" name="カギ線コネクタ 30"/>
          <p:cNvCxnSpPr/>
          <p:nvPr/>
        </p:nvCxnSpPr>
        <p:spPr>
          <a:xfrm>
            <a:off x="3429000" y="4495800"/>
            <a:ext cx="2527800" cy="18288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1905000" y="2952134"/>
            <a:ext cx="1423659" cy="923330"/>
          </a:xfrm>
          <a:prstGeom prst="rect">
            <a:avLst/>
          </a:prstGeom>
          <a:noFill/>
        </p:spPr>
        <p:txBody>
          <a:bodyPr wrap="none" rtlCol="0">
            <a:spAutoFit/>
          </a:bodyPr>
          <a:lstStyle/>
          <a:p>
            <a:r>
              <a:rPr lang="en-US" altLang="ja-JP" dirty="0" err="1" smtClean="0"/>
              <a:t>Mase</a:t>
            </a:r>
            <a:r>
              <a:rPr lang="en-US" altLang="ja-JP" dirty="0" smtClean="0"/>
              <a:t> </a:t>
            </a:r>
          </a:p>
          <a:p>
            <a:r>
              <a:rPr lang="en-US" altLang="ja-JP" dirty="0" smtClean="0"/>
              <a:t>Experimental</a:t>
            </a:r>
            <a:br>
              <a:rPr lang="en-US" altLang="ja-JP" dirty="0" smtClean="0"/>
            </a:br>
            <a:r>
              <a:rPr lang="en-US" altLang="ja-JP" dirty="0" smtClean="0"/>
              <a:t>Paddy Field</a:t>
            </a:r>
            <a:endParaRPr kumimoji="1" lang="ja-JP" altLang="en-US" dirty="0"/>
          </a:p>
        </p:txBody>
      </p:sp>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2886" y="1299562"/>
            <a:ext cx="1892279" cy="2523038"/>
          </a:xfrm>
          <a:prstGeom prst="rect">
            <a:avLst/>
          </a:prstGeom>
        </p:spPr>
      </p:pic>
      <p:cxnSp>
        <p:nvCxnSpPr>
          <p:cNvPr id="24" name="直線コネクタ 23"/>
          <p:cNvCxnSpPr>
            <a:stCxn id="15" idx="0"/>
            <a:endCxn id="48" idx="2"/>
          </p:cNvCxnSpPr>
          <p:nvPr/>
        </p:nvCxnSpPr>
        <p:spPr>
          <a:xfrm flipV="1">
            <a:off x="7093200" y="3822600"/>
            <a:ext cx="991500" cy="2796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696200" y="6096000"/>
            <a:ext cx="1541769" cy="646331"/>
          </a:xfrm>
          <a:prstGeom prst="rect">
            <a:avLst/>
          </a:prstGeom>
          <a:noFill/>
        </p:spPr>
        <p:txBody>
          <a:bodyPr wrap="none" rtlCol="0">
            <a:spAutoFit/>
          </a:bodyPr>
          <a:lstStyle/>
          <a:p>
            <a:r>
              <a:rPr kumimoji="1" lang="en-US" altLang="ja-JP" dirty="0" smtClean="0"/>
              <a:t>Va</a:t>
            </a:r>
            <a:r>
              <a:rPr lang="en-US" altLang="ja-JP" dirty="0" smtClean="0"/>
              <a:t>por isotope </a:t>
            </a:r>
            <a:br>
              <a:rPr lang="en-US" altLang="ja-JP" dirty="0" smtClean="0"/>
            </a:br>
            <a:r>
              <a:rPr lang="en-US" altLang="ja-JP" dirty="0" smtClean="0"/>
              <a:t>analyzer</a:t>
            </a:r>
            <a:endParaRPr kumimoji="1" lang="ja-JP" altLang="en-US" dirty="0"/>
          </a:p>
        </p:txBody>
      </p:sp>
      <p:sp>
        <p:nvSpPr>
          <p:cNvPr id="48" name="正方形/長方形 47"/>
          <p:cNvSpPr/>
          <p:nvPr/>
        </p:nvSpPr>
        <p:spPr>
          <a:xfrm>
            <a:off x="7467600" y="2971800"/>
            <a:ext cx="1234200" cy="850800"/>
          </a:xfrm>
          <a:prstGeom prst="rect">
            <a:avLst/>
          </a:prstGeom>
          <a:solidFill>
            <a:srgbClr val="F8F8F8">
              <a:alpha val="61961"/>
            </a:srgbClr>
          </a:solidFill>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err="1" smtClean="0"/>
              <a:t>Precip</a:t>
            </a:r>
            <a:r>
              <a:rPr kumimoji="1" lang="en-US" altLang="ja-JP" dirty="0" smtClean="0"/>
              <a:t> Collector</a:t>
            </a:r>
            <a:endParaRPr kumimoji="1" lang="ja-JP" altLang="en-US" dirty="0"/>
          </a:p>
        </p:txBody>
      </p:sp>
      <p:pic>
        <p:nvPicPr>
          <p:cNvPr id="25" name="図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4267200"/>
            <a:ext cx="1777864" cy="2370486"/>
          </a:xfrm>
          <a:prstGeom prst="rect">
            <a:avLst/>
          </a:prstGeom>
        </p:spPr>
      </p:pic>
      <p:sp>
        <p:nvSpPr>
          <p:cNvPr id="8" name="テキスト ボックス 7"/>
          <p:cNvSpPr txBox="1"/>
          <p:nvPr/>
        </p:nvSpPr>
        <p:spPr>
          <a:xfrm>
            <a:off x="7937877" y="1299562"/>
            <a:ext cx="74892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ja-JP" dirty="0" smtClean="0"/>
              <a:t>©PSU</a:t>
            </a:r>
            <a:endParaRPr kumimoji="1" lang="ja-JP" altLang="en-US" dirty="0"/>
          </a:p>
        </p:txBody>
      </p:sp>
      <p:sp>
        <p:nvSpPr>
          <p:cNvPr id="9" name="角丸四角形 8"/>
          <p:cNvSpPr/>
          <p:nvPr/>
        </p:nvSpPr>
        <p:spPr>
          <a:xfrm>
            <a:off x="152400" y="5403900"/>
            <a:ext cx="8839200" cy="13716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dirty="0" smtClean="0"/>
              <a:t>Aim</a:t>
            </a:r>
          </a:p>
          <a:p>
            <a:pPr marL="514350" indent="-514350">
              <a:buFont typeface="+mj-lt"/>
              <a:buAutoNum type="arabicPeriod"/>
            </a:pPr>
            <a:r>
              <a:rPr lang="en-US" altLang="ja-JP" dirty="0" smtClean="0"/>
              <a:t>Year-long monitoring of vapor isotope over paddy field in high frequency (0.5Hz).</a:t>
            </a:r>
          </a:p>
          <a:p>
            <a:pPr marL="514350" indent="-514350">
              <a:buFont typeface="+mj-lt"/>
              <a:buAutoNum type="arabicPeriod"/>
            </a:pPr>
            <a:r>
              <a:rPr lang="en-US" altLang="ja-JP" dirty="0" smtClean="0"/>
              <a:t>Estimation of </a:t>
            </a:r>
            <a:r>
              <a:rPr lang="en-US" altLang="ja-JP" dirty="0" err="1" smtClean="0"/>
              <a:t>δET</a:t>
            </a:r>
            <a:r>
              <a:rPr lang="en-US" altLang="ja-JP" dirty="0" smtClean="0"/>
              <a:t> (isotope ratio of evapotranspiration flux)</a:t>
            </a:r>
          </a:p>
          <a:p>
            <a:pPr marL="514350" indent="-514350">
              <a:buFont typeface="+mj-lt"/>
              <a:buAutoNum type="arabicPeriod"/>
            </a:pPr>
            <a:r>
              <a:rPr lang="en-US" altLang="ja-JP" dirty="0" smtClean="0"/>
              <a:t>ET partitioning with </a:t>
            </a:r>
            <a:r>
              <a:rPr lang="en-US" altLang="ja-JP" dirty="0" err="1" smtClean="0"/>
              <a:t>δET</a:t>
            </a:r>
            <a:r>
              <a:rPr lang="en-US" altLang="ja-JP" dirty="0" smtClean="0"/>
              <a:t>, </a:t>
            </a:r>
            <a:r>
              <a:rPr lang="en-US" altLang="ja-JP" dirty="0" err="1" smtClean="0"/>
              <a:t>δE</a:t>
            </a:r>
            <a:r>
              <a:rPr lang="en-US" altLang="ja-JP" dirty="0" smtClean="0"/>
              <a:t>,</a:t>
            </a:r>
            <a:r>
              <a:rPr lang="ja-JP" altLang="en-US" dirty="0" smtClean="0"/>
              <a:t> </a:t>
            </a:r>
            <a:r>
              <a:rPr lang="en-US" altLang="ja-JP" dirty="0" smtClean="0"/>
              <a:t>and </a:t>
            </a:r>
            <a:r>
              <a:rPr lang="en-US" altLang="ja-JP" dirty="0" err="1" smtClean="0"/>
              <a:t>δT</a:t>
            </a:r>
            <a:endParaRPr lang="en-US" altLang="ja-JP" dirty="0" smtClean="0"/>
          </a:p>
          <a:p>
            <a:pPr marL="514350" indent="-514350">
              <a:buFont typeface="+mj-lt"/>
              <a:buAutoNum type="arabicPeriod"/>
            </a:pPr>
            <a:r>
              <a:rPr lang="en-US" altLang="ja-JP" dirty="0" smtClean="0"/>
              <a:t>Constraining the land surface model by data assimilation of the isotopic information.</a:t>
            </a:r>
          </a:p>
        </p:txBody>
      </p:sp>
    </p:spTree>
    <p:extLst>
      <p:ext uri="{BB962C8B-B14F-4D97-AF65-F5344CB8AC3E}">
        <p14:creationId xmlns:p14="http://schemas.microsoft.com/office/powerpoint/2010/main" val="61809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260" name="Object 4"/>
          <p:cNvGraphicFramePr>
            <a:graphicFrameLocks noChangeAspect="1"/>
          </p:cNvGraphicFramePr>
          <p:nvPr>
            <p:extLst>
              <p:ext uri="{D42A27DB-BD31-4B8C-83A1-F6EECF244321}">
                <p14:modId xmlns:p14="http://schemas.microsoft.com/office/powerpoint/2010/main" val="4145714762"/>
              </p:ext>
            </p:extLst>
          </p:nvPr>
        </p:nvGraphicFramePr>
        <p:xfrm>
          <a:off x="642899" y="3043069"/>
          <a:ext cx="3497053" cy="1394043"/>
        </p:xfrm>
        <a:graphic>
          <a:graphicData uri="http://schemas.openxmlformats.org/presentationml/2006/ole">
            <mc:AlternateContent xmlns:mc="http://schemas.openxmlformats.org/markup-compatibility/2006">
              <mc:Choice xmlns:v="urn:schemas-microsoft-com:vml" Requires="v">
                <p:oleObj spid="_x0000_s3080" name="数式" r:id="rId4" imgW="1091880" imgH="482400" progId="Equation.3">
                  <p:embed/>
                </p:oleObj>
              </mc:Choice>
              <mc:Fallback>
                <p:oleObj name="数式" r:id="rId4" imgW="109188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899" y="3043069"/>
                        <a:ext cx="3497053" cy="1394043"/>
                      </a:xfrm>
                      <a:prstGeom prst="rect">
                        <a:avLst/>
                      </a:prstGeom>
                      <a:solidFill>
                        <a:srgbClr val="FFFFFF"/>
                      </a:solidFill>
                    </p:spPr>
                  </p:pic>
                </p:oleObj>
              </mc:Fallback>
            </mc:AlternateContent>
          </a:graphicData>
        </a:graphic>
      </p:graphicFrame>
      <p:sp>
        <p:nvSpPr>
          <p:cNvPr id="74" name="テキスト ボックス 73"/>
          <p:cNvSpPr txBox="1"/>
          <p:nvPr/>
        </p:nvSpPr>
        <p:spPr>
          <a:xfrm>
            <a:off x="107504" y="1295400"/>
            <a:ext cx="6751606" cy="1446550"/>
          </a:xfrm>
          <a:prstGeom prst="rect">
            <a:avLst/>
          </a:prstGeom>
          <a:noFill/>
          <a:ln w="41275">
            <a:solidFill>
              <a:srgbClr val="00B0F0"/>
            </a:solidFill>
          </a:ln>
        </p:spPr>
        <p:txBody>
          <a:bodyPr wrap="square" rtlCol="0">
            <a:spAutoFit/>
          </a:bodyPr>
          <a:lstStyle/>
          <a:p>
            <a:pPr fontAlgn="auto">
              <a:spcBef>
                <a:spcPts val="0"/>
              </a:spcBef>
              <a:spcAft>
                <a:spcPts val="0"/>
              </a:spcAft>
            </a:pPr>
            <a:r>
              <a:rPr lang="en-US" altLang="ja-JP" sz="2200" dirty="0" smtClean="0">
                <a:solidFill>
                  <a:prstClr val="black"/>
                </a:solidFill>
                <a:latin typeface="Calibri"/>
                <a:ea typeface="ＭＳ Ｐゴシック"/>
              </a:rPr>
              <a:t>Evaporative isotope ratios are distinctive with sources, particularly from plant and ground (or water surface). It is possible to partition E and </a:t>
            </a:r>
            <a:r>
              <a:rPr lang="en-US" altLang="ja-JP" sz="2200" dirty="0">
                <a:solidFill>
                  <a:prstClr val="black"/>
                </a:solidFill>
              </a:rPr>
              <a:t>T from ET </a:t>
            </a:r>
            <a:r>
              <a:rPr lang="en-US" altLang="ja-JP" sz="2200" dirty="0" smtClean="0">
                <a:solidFill>
                  <a:prstClr val="black"/>
                </a:solidFill>
              </a:rPr>
              <a:t>by </a:t>
            </a:r>
            <a:r>
              <a:rPr lang="en-US" altLang="ja-JP" sz="2200" dirty="0">
                <a:solidFill>
                  <a:prstClr val="black"/>
                </a:solidFill>
              </a:rPr>
              <a:t>measuring isotope ratio of </a:t>
            </a:r>
            <a:r>
              <a:rPr lang="en-US" altLang="ja-JP" sz="2200" dirty="0" smtClean="0">
                <a:solidFill>
                  <a:prstClr val="black"/>
                </a:solidFill>
              </a:rPr>
              <a:t>ET.</a:t>
            </a:r>
            <a:endParaRPr lang="en-US" altLang="ja-JP" sz="2200" dirty="0" smtClean="0">
              <a:solidFill>
                <a:srgbClr val="FF0000"/>
              </a:solidFill>
              <a:latin typeface="Calibri"/>
              <a:ea typeface="ＭＳ Ｐゴシック"/>
            </a:endParaRPr>
          </a:p>
        </p:txBody>
      </p:sp>
      <p:sp>
        <p:nvSpPr>
          <p:cNvPr id="61" name="テキスト ボックス 60"/>
          <p:cNvSpPr txBox="1"/>
          <p:nvPr/>
        </p:nvSpPr>
        <p:spPr>
          <a:xfrm>
            <a:off x="4278795" y="3236783"/>
            <a:ext cx="4685693" cy="830997"/>
          </a:xfrm>
          <a:prstGeom prst="rect">
            <a:avLst/>
          </a:prstGeom>
          <a:noFill/>
        </p:spPr>
        <p:txBody>
          <a:bodyPr wrap="square" rtlCol="0">
            <a:spAutoFit/>
          </a:bodyPr>
          <a:lstStyle/>
          <a:p>
            <a:pPr algn="l" fontAlgn="auto">
              <a:spcBef>
                <a:spcPts val="0"/>
              </a:spcBef>
              <a:spcAft>
                <a:spcPts val="0"/>
              </a:spcAft>
            </a:pPr>
            <a:r>
              <a:rPr lang="en-US" altLang="ja-JP" sz="2400" dirty="0" smtClean="0">
                <a:solidFill>
                  <a:prstClr val="black"/>
                </a:solidFill>
                <a:latin typeface="Calibri"/>
                <a:ea typeface="ＭＳ Ｐゴシック"/>
              </a:rPr>
              <a:t>ET</a:t>
            </a:r>
            <a:r>
              <a:rPr lang="ja-JP" altLang="en-US" sz="2400" dirty="0" smtClean="0">
                <a:solidFill>
                  <a:prstClr val="black"/>
                </a:solidFill>
                <a:latin typeface="Calibri"/>
                <a:ea typeface="ＭＳ Ｐゴシック"/>
              </a:rPr>
              <a:t>：</a:t>
            </a:r>
            <a:r>
              <a:rPr lang="en-US" altLang="ja-JP" sz="2400" dirty="0" smtClean="0">
                <a:solidFill>
                  <a:prstClr val="black"/>
                </a:solidFill>
                <a:latin typeface="Calibri"/>
                <a:ea typeface="ＭＳ Ｐゴシック"/>
              </a:rPr>
              <a:t>ET</a:t>
            </a:r>
            <a:r>
              <a:rPr lang="ja-JP" altLang="en-US" sz="2400" dirty="0" smtClean="0">
                <a:solidFill>
                  <a:prstClr val="black"/>
                </a:solidFill>
                <a:latin typeface="Calibri"/>
                <a:ea typeface="ＭＳ Ｐゴシック"/>
              </a:rPr>
              <a:t>　</a:t>
            </a:r>
            <a:r>
              <a:rPr lang="en-US" altLang="ja-JP" sz="2400" dirty="0" smtClean="0">
                <a:solidFill>
                  <a:prstClr val="black"/>
                </a:solidFill>
                <a:latin typeface="Calibri"/>
                <a:ea typeface="ＭＳ Ｐゴシック"/>
              </a:rPr>
              <a:t>T</a:t>
            </a:r>
            <a:r>
              <a:rPr lang="ja-JP" altLang="en-US" sz="2400" dirty="0" smtClean="0">
                <a:solidFill>
                  <a:prstClr val="black"/>
                </a:solidFill>
                <a:latin typeface="Calibri"/>
                <a:ea typeface="ＭＳ Ｐゴシック"/>
              </a:rPr>
              <a:t>：</a:t>
            </a:r>
            <a:r>
              <a:rPr lang="en-US" altLang="ja-JP" sz="2400" dirty="0" smtClean="0">
                <a:solidFill>
                  <a:prstClr val="black"/>
                </a:solidFill>
                <a:latin typeface="Calibri"/>
                <a:ea typeface="ＭＳ Ｐゴシック"/>
              </a:rPr>
              <a:t>Transp.</a:t>
            </a:r>
            <a:r>
              <a:rPr lang="ja-JP" altLang="en-US" sz="2400" dirty="0" smtClean="0">
                <a:solidFill>
                  <a:prstClr val="black"/>
                </a:solidFill>
                <a:latin typeface="Calibri"/>
                <a:ea typeface="ＭＳ Ｐゴシック"/>
              </a:rPr>
              <a:t>　</a:t>
            </a:r>
            <a:r>
              <a:rPr lang="en-US" altLang="ja-JP" sz="2400" dirty="0" smtClean="0">
                <a:solidFill>
                  <a:prstClr val="black"/>
                </a:solidFill>
                <a:latin typeface="Calibri"/>
                <a:ea typeface="ＭＳ Ｐゴシック"/>
              </a:rPr>
              <a:t>E</a:t>
            </a:r>
            <a:r>
              <a:rPr lang="ja-JP" altLang="en-US" sz="2400" dirty="0" smtClean="0">
                <a:solidFill>
                  <a:prstClr val="black"/>
                </a:solidFill>
                <a:latin typeface="Calibri"/>
                <a:ea typeface="ＭＳ Ｐゴシック"/>
              </a:rPr>
              <a:t>：</a:t>
            </a:r>
            <a:r>
              <a:rPr lang="en-US" altLang="ja-JP" sz="2400" dirty="0" smtClean="0">
                <a:solidFill>
                  <a:prstClr val="black"/>
                </a:solidFill>
                <a:latin typeface="Calibri"/>
                <a:ea typeface="ＭＳ Ｐゴシック"/>
              </a:rPr>
              <a:t>Evap.</a:t>
            </a:r>
          </a:p>
          <a:p>
            <a:pPr algn="l" fontAlgn="auto">
              <a:spcBef>
                <a:spcPts val="0"/>
              </a:spcBef>
              <a:spcAft>
                <a:spcPts val="0"/>
              </a:spcAft>
            </a:pPr>
            <a:r>
              <a:rPr lang="en-US" altLang="ja-JP" sz="2400" dirty="0" err="1" smtClean="0">
                <a:solidFill>
                  <a:prstClr val="black"/>
                </a:solidFill>
                <a:latin typeface="Calibri"/>
                <a:ea typeface="ＭＳ Ｐゴシック"/>
              </a:rPr>
              <a:t>δ</a:t>
            </a:r>
            <a:r>
              <a:rPr lang="en-US" altLang="ja-JP" sz="1600" dirty="0" err="1" smtClean="0">
                <a:solidFill>
                  <a:prstClr val="black"/>
                </a:solidFill>
                <a:latin typeface="Calibri"/>
                <a:ea typeface="ＭＳ Ｐゴシック"/>
              </a:rPr>
              <a:t>ET</a:t>
            </a:r>
            <a:r>
              <a:rPr lang="en-US" altLang="ja-JP" sz="2400" dirty="0" smtClean="0">
                <a:solidFill>
                  <a:prstClr val="black"/>
                </a:solidFill>
                <a:latin typeface="Calibri"/>
                <a:ea typeface="ＭＳ Ｐゴシック"/>
              </a:rPr>
              <a:t>, </a:t>
            </a:r>
            <a:r>
              <a:rPr lang="en-US" altLang="ja-JP" sz="2400" dirty="0" err="1" smtClean="0">
                <a:solidFill>
                  <a:prstClr val="black"/>
                </a:solidFill>
                <a:latin typeface="Calibri"/>
                <a:ea typeface="ＭＳ Ｐゴシック"/>
              </a:rPr>
              <a:t>δ</a:t>
            </a:r>
            <a:r>
              <a:rPr lang="en-US" altLang="ja-JP" sz="1600" dirty="0" err="1" smtClean="0">
                <a:solidFill>
                  <a:prstClr val="black"/>
                </a:solidFill>
                <a:latin typeface="Calibri"/>
                <a:ea typeface="ＭＳ Ｐゴシック"/>
              </a:rPr>
              <a:t>E</a:t>
            </a:r>
            <a:r>
              <a:rPr lang="en-US" altLang="ja-JP" sz="1600" dirty="0" smtClean="0">
                <a:solidFill>
                  <a:prstClr val="black"/>
                </a:solidFill>
                <a:latin typeface="Calibri"/>
                <a:ea typeface="ＭＳ Ｐゴシック"/>
              </a:rPr>
              <a:t>, </a:t>
            </a:r>
            <a:r>
              <a:rPr lang="en-US" altLang="ja-JP" sz="2400" dirty="0" err="1" smtClean="0">
                <a:solidFill>
                  <a:prstClr val="black"/>
                </a:solidFill>
                <a:latin typeface="Calibri"/>
                <a:ea typeface="ＭＳ Ｐゴシック"/>
              </a:rPr>
              <a:t>δ</a:t>
            </a:r>
            <a:r>
              <a:rPr lang="en-US" altLang="ja-JP" sz="1600" dirty="0" err="1" smtClean="0">
                <a:solidFill>
                  <a:prstClr val="black"/>
                </a:solidFill>
                <a:latin typeface="Calibri"/>
                <a:ea typeface="ＭＳ Ｐゴシック"/>
              </a:rPr>
              <a:t>T</a:t>
            </a:r>
            <a:r>
              <a:rPr lang="ja-JP" altLang="en-US" sz="2400" dirty="0" smtClean="0">
                <a:solidFill>
                  <a:prstClr val="black"/>
                </a:solidFill>
                <a:latin typeface="Calibri"/>
                <a:ea typeface="ＭＳ Ｐゴシック"/>
              </a:rPr>
              <a:t>：</a:t>
            </a:r>
            <a:r>
              <a:rPr lang="en-US" altLang="ja-JP" sz="2400" dirty="0" smtClean="0">
                <a:solidFill>
                  <a:prstClr val="black"/>
                </a:solidFill>
                <a:latin typeface="Calibri"/>
                <a:ea typeface="ＭＳ Ｐゴシック"/>
              </a:rPr>
              <a:t>Respective isotope ratios</a:t>
            </a:r>
            <a:endParaRPr lang="ja-JP" altLang="en-US" sz="2400" dirty="0">
              <a:solidFill>
                <a:prstClr val="black"/>
              </a:solidFill>
              <a:latin typeface="Calibri"/>
              <a:ea typeface="ＭＳ Ｐゴシック"/>
            </a:endParaRPr>
          </a:p>
        </p:txBody>
      </p:sp>
      <p:sp>
        <p:nvSpPr>
          <p:cNvPr id="50" name="正方形/長方形 49"/>
          <p:cNvSpPr/>
          <p:nvPr/>
        </p:nvSpPr>
        <p:spPr>
          <a:xfrm>
            <a:off x="0" y="4581128"/>
            <a:ext cx="5652120" cy="1728192"/>
          </a:xfrm>
          <a:prstGeom prst="rect">
            <a:avLst/>
          </a:prstGeom>
          <a:solidFill>
            <a:srgbClr val="00B0F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dirty="0">
              <a:solidFill>
                <a:prstClr val="white"/>
              </a:solidFill>
            </a:endParaRPr>
          </a:p>
        </p:txBody>
      </p:sp>
      <p:sp>
        <p:nvSpPr>
          <p:cNvPr id="51" name="正方形/長方形 50"/>
          <p:cNvSpPr/>
          <p:nvPr/>
        </p:nvSpPr>
        <p:spPr>
          <a:xfrm>
            <a:off x="5675585" y="4628802"/>
            <a:ext cx="3468413" cy="1680517"/>
          </a:xfrm>
          <a:prstGeom prst="rect">
            <a:avLst/>
          </a:prstGeom>
          <a:solidFill>
            <a:srgbClr val="FF000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dirty="0">
              <a:solidFill>
                <a:prstClr val="white"/>
              </a:solidFill>
            </a:endParaRPr>
          </a:p>
        </p:txBody>
      </p:sp>
      <p:grpSp>
        <p:nvGrpSpPr>
          <p:cNvPr id="4" name="グループ化 14"/>
          <p:cNvGrpSpPr/>
          <p:nvPr/>
        </p:nvGrpSpPr>
        <p:grpSpPr>
          <a:xfrm>
            <a:off x="1194303" y="5265595"/>
            <a:ext cx="618731" cy="884732"/>
            <a:chOff x="0" y="2214554"/>
            <a:chExt cx="1857356" cy="3471809"/>
          </a:xfrm>
        </p:grpSpPr>
        <p:sp>
          <p:nvSpPr>
            <p:cNvPr id="30" name="二等辺三角形 29"/>
            <p:cNvSpPr/>
            <p:nvPr/>
          </p:nvSpPr>
          <p:spPr>
            <a:xfrm>
              <a:off x="709893" y="2441723"/>
              <a:ext cx="433072" cy="3244640"/>
            </a:xfrm>
            <a:prstGeom prs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2000">
                <a:solidFill>
                  <a:prstClr val="white"/>
                </a:solidFill>
              </a:endParaRPr>
            </a:p>
          </p:txBody>
        </p:sp>
        <p:sp>
          <p:nvSpPr>
            <p:cNvPr id="31" name="二等辺三角形 30"/>
            <p:cNvSpPr/>
            <p:nvPr/>
          </p:nvSpPr>
          <p:spPr>
            <a:xfrm>
              <a:off x="0" y="3357562"/>
              <a:ext cx="1857356" cy="1285884"/>
            </a:xfrm>
            <a:prstGeom prst="triangl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2000">
                <a:solidFill>
                  <a:prstClr val="white"/>
                </a:solidFill>
              </a:endParaRPr>
            </a:p>
          </p:txBody>
        </p:sp>
        <p:sp>
          <p:nvSpPr>
            <p:cNvPr id="32" name="二等辺三角形 31"/>
            <p:cNvSpPr/>
            <p:nvPr/>
          </p:nvSpPr>
          <p:spPr>
            <a:xfrm>
              <a:off x="214298" y="2928934"/>
              <a:ext cx="1428760" cy="1143008"/>
            </a:xfrm>
            <a:prstGeom prst="triangl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2000">
                <a:solidFill>
                  <a:prstClr val="white"/>
                </a:solidFill>
              </a:endParaRPr>
            </a:p>
          </p:txBody>
        </p:sp>
        <p:sp>
          <p:nvSpPr>
            <p:cNvPr id="33" name="二等辺三角形 32"/>
            <p:cNvSpPr/>
            <p:nvPr/>
          </p:nvSpPr>
          <p:spPr>
            <a:xfrm>
              <a:off x="464331" y="2500306"/>
              <a:ext cx="928694" cy="928694"/>
            </a:xfrm>
            <a:prstGeom prst="triangl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2000">
                <a:solidFill>
                  <a:prstClr val="white"/>
                </a:solidFill>
              </a:endParaRPr>
            </a:p>
          </p:txBody>
        </p:sp>
        <p:sp>
          <p:nvSpPr>
            <p:cNvPr id="34" name="二等辺三角形 33"/>
            <p:cNvSpPr/>
            <p:nvPr/>
          </p:nvSpPr>
          <p:spPr>
            <a:xfrm>
              <a:off x="642926" y="2214554"/>
              <a:ext cx="571504" cy="642942"/>
            </a:xfrm>
            <a:prstGeom prst="triangl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2000">
                <a:solidFill>
                  <a:prstClr val="white"/>
                </a:solidFill>
              </a:endParaRPr>
            </a:p>
          </p:txBody>
        </p:sp>
      </p:grpSp>
      <p:sp>
        <p:nvSpPr>
          <p:cNvPr id="41" name="テキスト ボックス 40"/>
          <p:cNvSpPr txBox="1"/>
          <p:nvPr/>
        </p:nvSpPr>
        <p:spPr>
          <a:xfrm>
            <a:off x="3231930" y="5844497"/>
            <a:ext cx="78828" cy="296921"/>
          </a:xfrm>
          <a:prstGeom prst="rect">
            <a:avLst/>
          </a:prstGeom>
          <a:noFill/>
        </p:spPr>
        <p:txBody>
          <a:bodyPr wrap="square" rtlCol="0">
            <a:spAutoFit/>
          </a:bodyPr>
          <a:lstStyle/>
          <a:p>
            <a:pPr algn="l" fontAlgn="auto">
              <a:spcBef>
                <a:spcPts val="0"/>
              </a:spcBef>
              <a:spcAft>
                <a:spcPts val="0"/>
              </a:spcAft>
            </a:pPr>
            <a:endParaRPr lang="ja-JP" altLang="en-US" dirty="0">
              <a:solidFill>
                <a:prstClr val="black"/>
              </a:solidFill>
              <a:latin typeface="Calibri"/>
              <a:ea typeface="ＭＳ Ｐゴシック"/>
            </a:endParaRPr>
          </a:p>
        </p:txBody>
      </p:sp>
      <p:sp>
        <p:nvSpPr>
          <p:cNvPr id="46" name="正方形/長方形 45"/>
          <p:cNvSpPr/>
          <p:nvPr/>
        </p:nvSpPr>
        <p:spPr>
          <a:xfrm>
            <a:off x="2995448" y="5960277"/>
            <a:ext cx="2490952" cy="289451"/>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dirty="0">
              <a:solidFill>
                <a:prstClr val="white"/>
              </a:solidFill>
            </a:endParaRPr>
          </a:p>
        </p:txBody>
      </p:sp>
      <p:sp>
        <p:nvSpPr>
          <p:cNvPr id="48" name="ストライプ矢印 47"/>
          <p:cNvSpPr/>
          <p:nvPr/>
        </p:nvSpPr>
        <p:spPr>
          <a:xfrm rot="16200000">
            <a:off x="3967238" y="5239735"/>
            <a:ext cx="578902" cy="630621"/>
          </a:xfrm>
          <a:prstGeom prst="stripedRightArrow">
            <a:avLst>
              <a:gd name="adj1" fmla="val 42329"/>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dirty="0">
              <a:solidFill>
                <a:prstClr val="white"/>
              </a:solidFill>
            </a:endParaRPr>
          </a:p>
        </p:txBody>
      </p:sp>
      <p:sp>
        <p:nvSpPr>
          <p:cNvPr id="66" name="テキスト ボックス 65"/>
          <p:cNvSpPr txBox="1"/>
          <p:nvPr/>
        </p:nvSpPr>
        <p:spPr>
          <a:xfrm>
            <a:off x="315310" y="4686693"/>
            <a:ext cx="2489977" cy="954107"/>
          </a:xfrm>
          <a:prstGeom prst="rect">
            <a:avLst/>
          </a:prstGeom>
          <a:noFill/>
        </p:spPr>
        <p:txBody>
          <a:bodyPr wrap="none" rtlCol="0">
            <a:spAutoFit/>
          </a:bodyPr>
          <a:lstStyle/>
          <a:p>
            <a:pPr algn="r"/>
            <a:r>
              <a:rPr lang="en-US" altLang="ja-JP" sz="2800" dirty="0" smtClean="0">
                <a:solidFill>
                  <a:prstClr val="black"/>
                </a:solidFill>
                <a:latin typeface="Times New Roman" pitchFamily="18" charset="0"/>
                <a:ea typeface="ＭＳ Ｐゴシック"/>
                <a:cs typeface="Times New Roman" pitchFamily="18" charset="0"/>
              </a:rPr>
              <a:t>Transpiration </a:t>
            </a:r>
            <a:r>
              <a:rPr lang="en-US" altLang="ja-JP" sz="2800" dirty="0" err="1" smtClean="0">
                <a:solidFill>
                  <a:prstClr val="black"/>
                </a:solidFill>
                <a:latin typeface="Times New Roman" pitchFamily="18" charset="0"/>
                <a:ea typeface="ＭＳ Ｐゴシック"/>
                <a:cs typeface="Times New Roman" pitchFamily="18" charset="0"/>
              </a:rPr>
              <a:t>δ</a:t>
            </a:r>
            <a:r>
              <a:rPr lang="en-US" altLang="ja-JP" sz="1600" dirty="0" err="1" smtClean="0">
                <a:solidFill>
                  <a:prstClr val="black"/>
                </a:solidFill>
                <a:latin typeface="Times New Roman" pitchFamily="18" charset="0"/>
                <a:cs typeface="Times New Roman" pitchFamily="18" charset="0"/>
              </a:rPr>
              <a:t>T</a:t>
            </a:r>
            <a:r>
              <a:rPr lang="en-US" altLang="ja-JP" sz="1600" dirty="0" smtClean="0">
                <a:solidFill>
                  <a:prstClr val="black"/>
                </a:solidFill>
                <a:latin typeface="Times New Roman" pitchFamily="18" charset="0"/>
                <a:cs typeface="Times New Roman" pitchFamily="18" charset="0"/>
              </a:rPr>
              <a:t/>
            </a:r>
            <a:br>
              <a:rPr lang="en-US" altLang="ja-JP" sz="1600" dirty="0" smtClean="0">
                <a:solidFill>
                  <a:prstClr val="black"/>
                </a:solidFill>
                <a:latin typeface="Times New Roman" pitchFamily="18" charset="0"/>
                <a:cs typeface="Times New Roman" pitchFamily="18" charset="0"/>
              </a:rPr>
            </a:br>
            <a:r>
              <a:rPr lang="en-US" altLang="ja-JP" sz="2800" dirty="0">
                <a:solidFill>
                  <a:prstClr val="black"/>
                </a:solidFill>
                <a:latin typeface="Times New Roman" pitchFamily="18" charset="0"/>
                <a:cs typeface="Times New Roman" pitchFamily="18" charset="0"/>
              </a:rPr>
              <a:t>≈</a:t>
            </a:r>
            <a:r>
              <a:rPr lang="en-US" altLang="ja-JP" sz="2800" dirty="0" err="1" smtClean="0">
                <a:solidFill>
                  <a:prstClr val="black"/>
                </a:solidFill>
                <a:latin typeface="Times New Roman" pitchFamily="18" charset="0"/>
                <a:cs typeface="Times New Roman" pitchFamily="18" charset="0"/>
              </a:rPr>
              <a:t>δ</a:t>
            </a:r>
            <a:r>
              <a:rPr lang="en-US" altLang="ja-JP" sz="1600" dirty="0" err="1" smtClean="0">
                <a:solidFill>
                  <a:prstClr val="black"/>
                </a:solidFill>
                <a:latin typeface="Times New Roman" pitchFamily="18" charset="0"/>
                <a:cs typeface="Times New Roman" pitchFamily="18" charset="0"/>
              </a:rPr>
              <a:t>S</a:t>
            </a:r>
            <a:endParaRPr lang="ja-JP" altLang="en-US" sz="2800" dirty="0">
              <a:solidFill>
                <a:prstClr val="black"/>
              </a:solidFill>
              <a:latin typeface="Times New Roman" pitchFamily="18" charset="0"/>
              <a:ea typeface="ＭＳ Ｐゴシック"/>
              <a:cs typeface="Times New Roman" pitchFamily="18" charset="0"/>
            </a:endParaRPr>
          </a:p>
        </p:txBody>
      </p:sp>
      <p:sp>
        <p:nvSpPr>
          <p:cNvPr id="67" name="テキスト ボックス 66"/>
          <p:cNvSpPr txBox="1"/>
          <p:nvPr/>
        </p:nvSpPr>
        <p:spPr>
          <a:xfrm>
            <a:off x="3219877" y="4688092"/>
            <a:ext cx="2323072" cy="954107"/>
          </a:xfrm>
          <a:prstGeom prst="rect">
            <a:avLst/>
          </a:prstGeom>
          <a:noFill/>
        </p:spPr>
        <p:txBody>
          <a:bodyPr wrap="none" rtlCol="0">
            <a:spAutoFit/>
          </a:bodyPr>
          <a:lstStyle/>
          <a:p>
            <a:pPr algn="r" fontAlgn="auto">
              <a:spcBef>
                <a:spcPts val="0"/>
              </a:spcBef>
              <a:spcAft>
                <a:spcPts val="0"/>
              </a:spcAft>
            </a:pPr>
            <a:r>
              <a:rPr lang="en-US" altLang="ja-JP" sz="2800" dirty="0" smtClean="0">
                <a:solidFill>
                  <a:prstClr val="black"/>
                </a:solidFill>
                <a:latin typeface="Times New Roman" pitchFamily="18" charset="0"/>
                <a:ea typeface="ＭＳ Ｐゴシック"/>
                <a:cs typeface="Times New Roman" pitchFamily="18" charset="0"/>
              </a:rPr>
              <a:t>Evaporation </a:t>
            </a:r>
            <a:r>
              <a:rPr lang="en-US" altLang="ja-JP" sz="2800" dirty="0" err="1" smtClean="0">
                <a:solidFill>
                  <a:prstClr val="black"/>
                </a:solidFill>
                <a:latin typeface="Times New Roman" pitchFamily="18" charset="0"/>
                <a:ea typeface="ＭＳ Ｐゴシック"/>
                <a:cs typeface="Times New Roman" pitchFamily="18" charset="0"/>
              </a:rPr>
              <a:t>δ</a:t>
            </a:r>
            <a:r>
              <a:rPr lang="en-US" altLang="ja-JP" sz="1600" dirty="0" err="1" smtClean="0">
                <a:solidFill>
                  <a:prstClr val="black"/>
                </a:solidFill>
                <a:latin typeface="Times New Roman" pitchFamily="18" charset="0"/>
                <a:ea typeface="ＭＳ Ｐゴシック"/>
                <a:cs typeface="Times New Roman" pitchFamily="18" charset="0"/>
              </a:rPr>
              <a:t>E</a:t>
            </a:r>
            <a:r>
              <a:rPr lang="en-US" altLang="ja-JP" sz="1600" dirty="0" smtClean="0">
                <a:solidFill>
                  <a:prstClr val="black"/>
                </a:solidFill>
                <a:latin typeface="Times New Roman" pitchFamily="18" charset="0"/>
                <a:ea typeface="ＭＳ Ｐゴシック"/>
                <a:cs typeface="Times New Roman" pitchFamily="18" charset="0"/>
              </a:rPr>
              <a:t/>
            </a:r>
            <a:br>
              <a:rPr lang="en-US" altLang="ja-JP" sz="1600" dirty="0" smtClean="0">
                <a:solidFill>
                  <a:prstClr val="black"/>
                </a:solidFill>
                <a:latin typeface="Times New Roman" pitchFamily="18" charset="0"/>
                <a:ea typeface="ＭＳ Ｐゴシック"/>
                <a:cs typeface="Times New Roman" pitchFamily="18" charset="0"/>
              </a:rPr>
            </a:br>
            <a:r>
              <a:rPr lang="en-US" altLang="ja-JP" sz="2800" dirty="0" smtClean="0">
                <a:solidFill>
                  <a:prstClr val="black"/>
                </a:solidFill>
                <a:latin typeface="Times New Roman" pitchFamily="18" charset="0"/>
                <a:cs typeface="Times New Roman" pitchFamily="18" charset="0"/>
              </a:rPr>
              <a:t>≈</a:t>
            </a:r>
            <a:r>
              <a:rPr lang="en-US" altLang="ja-JP" sz="2800" dirty="0" err="1" smtClean="0">
                <a:solidFill>
                  <a:prstClr val="black"/>
                </a:solidFill>
                <a:latin typeface="Times New Roman" pitchFamily="18" charset="0"/>
                <a:ea typeface="ＭＳ Ｐゴシック"/>
                <a:cs typeface="Times New Roman" pitchFamily="18" charset="0"/>
              </a:rPr>
              <a:t>δ</a:t>
            </a:r>
            <a:r>
              <a:rPr lang="en-US" altLang="ja-JP" sz="1600" dirty="0" err="1" smtClean="0">
                <a:solidFill>
                  <a:prstClr val="black"/>
                </a:solidFill>
                <a:latin typeface="Times New Roman" pitchFamily="18" charset="0"/>
                <a:ea typeface="ＭＳ Ｐゴシック"/>
                <a:cs typeface="Times New Roman" pitchFamily="18" charset="0"/>
              </a:rPr>
              <a:t>S</a:t>
            </a:r>
            <a:r>
              <a:rPr lang="en-US" altLang="ja-JP" sz="2800" dirty="0" smtClean="0">
                <a:solidFill>
                  <a:prstClr val="black"/>
                </a:solidFill>
                <a:latin typeface="Times New Roman" pitchFamily="18" charset="0"/>
                <a:ea typeface="ＭＳ Ｐゴシック"/>
                <a:cs typeface="Times New Roman" pitchFamily="18" charset="0"/>
              </a:rPr>
              <a:t>-ε</a:t>
            </a:r>
            <a:endParaRPr lang="ja-JP" altLang="en-US" sz="2800" dirty="0">
              <a:solidFill>
                <a:prstClr val="black"/>
              </a:solidFill>
              <a:latin typeface="Times New Roman" pitchFamily="18" charset="0"/>
              <a:ea typeface="ＭＳ Ｐゴシック"/>
              <a:cs typeface="Times New Roman" pitchFamily="18" charset="0"/>
            </a:endParaRPr>
          </a:p>
        </p:txBody>
      </p:sp>
      <p:sp>
        <p:nvSpPr>
          <p:cNvPr id="90" name="テキスト ボックス 89"/>
          <p:cNvSpPr txBox="1"/>
          <p:nvPr/>
        </p:nvSpPr>
        <p:spPr>
          <a:xfrm>
            <a:off x="6291290" y="4686693"/>
            <a:ext cx="1388201" cy="646331"/>
          </a:xfrm>
          <a:prstGeom prst="rect">
            <a:avLst/>
          </a:prstGeom>
          <a:noFill/>
        </p:spPr>
        <p:txBody>
          <a:bodyPr wrap="none" rtlCol="0">
            <a:spAutoFit/>
          </a:bodyPr>
          <a:lstStyle/>
          <a:p>
            <a:pPr algn="l" fontAlgn="auto">
              <a:spcBef>
                <a:spcPts val="0"/>
              </a:spcBef>
              <a:spcAft>
                <a:spcPts val="0"/>
              </a:spcAft>
            </a:pPr>
            <a:r>
              <a:rPr lang="en-US" altLang="ja-JP" sz="3600" dirty="0" smtClean="0">
                <a:solidFill>
                  <a:prstClr val="black"/>
                </a:solidFill>
                <a:latin typeface="Times New Roman" pitchFamily="18" charset="0"/>
                <a:ea typeface="ＭＳ Ｐゴシック"/>
                <a:cs typeface="Times New Roman" pitchFamily="18" charset="0"/>
              </a:rPr>
              <a:t>ET </a:t>
            </a:r>
            <a:r>
              <a:rPr lang="en-US" altLang="ja-JP" sz="3600" dirty="0" err="1" smtClean="0">
                <a:solidFill>
                  <a:prstClr val="black"/>
                </a:solidFill>
                <a:latin typeface="Times New Roman" pitchFamily="18" charset="0"/>
                <a:ea typeface="ＭＳ Ｐゴシック"/>
                <a:cs typeface="Times New Roman" pitchFamily="18" charset="0"/>
              </a:rPr>
              <a:t>δ</a:t>
            </a:r>
            <a:r>
              <a:rPr lang="en-US" altLang="ja-JP" sz="2000" dirty="0" err="1" smtClean="0">
                <a:solidFill>
                  <a:prstClr val="black"/>
                </a:solidFill>
                <a:latin typeface="Times New Roman" pitchFamily="18" charset="0"/>
                <a:ea typeface="ＭＳ Ｐゴシック"/>
                <a:cs typeface="Times New Roman" pitchFamily="18" charset="0"/>
              </a:rPr>
              <a:t>ET</a:t>
            </a:r>
            <a:endParaRPr lang="ja-JP" altLang="en-US" dirty="0">
              <a:solidFill>
                <a:prstClr val="black"/>
              </a:solidFill>
              <a:latin typeface="Times New Roman" pitchFamily="18" charset="0"/>
              <a:ea typeface="ＭＳ Ｐゴシック"/>
              <a:cs typeface="Times New Roman" pitchFamily="18" charset="0"/>
            </a:endParaRPr>
          </a:p>
        </p:txBody>
      </p:sp>
      <p:grpSp>
        <p:nvGrpSpPr>
          <p:cNvPr id="7" name="グループ化 69"/>
          <p:cNvGrpSpPr/>
          <p:nvPr/>
        </p:nvGrpSpPr>
        <p:grpSpPr>
          <a:xfrm>
            <a:off x="6346175" y="5355641"/>
            <a:ext cx="2640167" cy="894087"/>
            <a:chOff x="6516216" y="2420887"/>
            <a:chExt cx="2411760" cy="1112130"/>
          </a:xfrm>
        </p:grpSpPr>
        <p:sp>
          <p:nvSpPr>
            <p:cNvPr id="92" name="直方体 91"/>
            <p:cNvSpPr/>
            <p:nvPr/>
          </p:nvSpPr>
          <p:spPr>
            <a:xfrm>
              <a:off x="6516216" y="2780928"/>
              <a:ext cx="2411760" cy="752089"/>
            </a:xfrm>
            <a:prstGeom prst="cube">
              <a:avLst>
                <a:gd name="adj" fmla="val 87303"/>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dirty="0">
                <a:solidFill>
                  <a:prstClr val="white"/>
                </a:solidFill>
              </a:endParaRPr>
            </a:p>
          </p:txBody>
        </p:sp>
        <p:grpSp>
          <p:nvGrpSpPr>
            <p:cNvPr id="8" name="グループ化 14"/>
            <p:cNvGrpSpPr/>
            <p:nvPr/>
          </p:nvGrpSpPr>
          <p:grpSpPr>
            <a:xfrm>
              <a:off x="7668344" y="2564904"/>
              <a:ext cx="565203" cy="667447"/>
              <a:chOff x="0" y="2214554"/>
              <a:chExt cx="1857356" cy="3637021"/>
            </a:xfrm>
          </p:grpSpPr>
          <p:sp>
            <p:nvSpPr>
              <p:cNvPr id="101" name="二等辺三角形 100"/>
              <p:cNvSpPr/>
              <p:nvPr/>
            </p:nvSpPr>
            <p:spPr>
              <a:xfrm>
                <a:off x="709893" y="2606937"/>
                <a:ext cx="433072" cy="3244638"/>
              </a:xfrm>
              <a:prstGeom prs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2000">
                  <a:solidFill>
                    <a:prstClr val="white"/>
                  </a:solidFill>
                </a:endParaRPr>
              </a:p>
            </p:txBody>
          </p:sp>
          <p:sp>
            <p:nvSpPr>
              <p:cNvPr id="102" name="二等辺三角形 101"/>
              <p:cNvSpPr/>
              <p:nvPr/>
            </p:nvSpPr>
            <p:spPr>
              <a:xfrm>
                <a:off x="0" y="3357562"/>
                <a:ext cx="1857356" cy="1285884"/>
              </a:xfrm>
              <a:prstGeom prst="triangl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2000">
                  <a:solidFill>
                    <a:prstClr val="white"/>
                  </a:solidFill>
                </a:endParaRPr>
              </a:p>
            </p:txBody>
          </p:sp>
          <p:sp>
            <p:nvSpPr>
              <p:cNvPr id="103" name="二等辺三角形 102"/>
              <p:cNvSpPr/>
              <p:nvPr/>
            </p:nvSpPr>
            <p:spPr>
              <a:xfrm>
                <a:off x="214298" y="2928934"/>
                <a:ext cx="1428760" cy="1143008"/>
              </a:xfrm>
              <a:prstGeom prst="triangl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2000">
                  <a:solidFill>
                    <a:prstClr val="white"/>
                  </a:solidFill>
                </a:endParaRPr>
              </a:p>
            </p:txBody>
          </p:sp>
          <p:sp>
            <p:nvSpPr>
              <p:cNvPr id="104" name="二等辺三角形 103"/>
              <p:cNvSpPr/>
              <p:nvPr/>
            </p:nvSpPr>
            <p:spPr>
              <a:xfrm>
                <a:off x="464331" y="2500306"/>
                <a:ext cx="928694" cy="928694"/>
              </a:xfrm>
              <a:prstGeom prst="triangl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2000">
                  <a:solidFill>
                    <a:prstClr val="white"/>
                  </a:solidFill>
                </a:endParaRPr>
              </a:p>
            </p:txBody>
          </p:sp>
          <p:sp>
            <p:nvSpPr>
              <p:cNvPr id="105" name="二等辺三角形 104"/>
              <p:cNvSpPr/>
              <p:nvPr/>
            </p:nvSpPr>
            <p:spPr>
              <a:xfrm>
                <a:off x="642926" y="2214554"/>
                <a:ext cx="571504" cy="642942"/>
              </a:xfrm>
              <a:prstGeom prst="triangl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2000">
                  <a:solidFill>
                    <a:prstClr val="white"/>
                  </a:solidFill>
                </a:endParaRPr>
              </a:p>
            </p:txBody>
          </p:sp>
        </p:grpSp>
        <p:grpSp>
          <p:nvGrpSpPr>
            <p:cNvPr id="9" name="グループ化 14"/>
            <p:cNvGrpSpPr/>
            <p:nvPr/>
          </p:nvGrpSpPr>
          <p:grpSpPr>
            <a:xfrm>
              <a:off x="7452320" y="2708920"/>
              <a:ext cx="565203" cy="667447"/>
              <a:chOff x="0" y="2214554"/>
              <a:chExt cx="1857356" cy="3637021"/>
            </a:xfrm>
          </p:grpSpPr>
          <p:sp>
            <p:nvSpPr>
              <p:cNvPr id="108" name="二等辺三角形 107"/>
              <p:cNvSpPr/>
              <p:nvPr/>
            </p:nvSpPr>
            <p:spPr>
              <a:xfrm>
                <a:off x="709893" y="2606937"/>
                <a:ext cx="433072" cy="3244638"/>
              </a:xfrm>
              <a:prstGeom prs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2000">
                  <a:solidFill>
                    <a:prstClr val="white"/>
                  </a:solidFill>
                </a:endParaRPr>
              </a:p>
            </p:txBody>
          </p:sp>
          <p:sp>
            <p:nvSpPr>
              <p:cNvPr id="109" name="二等辺三角形 108"/>
              <p:cNvSpPr/>
              <p:nvPr/>
            </p:nvSpPr>
            <p:spPr>
              <a:xfrm>
                <a:off x="0" y="3357562"/>
                <a:ext cx="1857356" cy="1285884"/>
              </a:xfrm>
              <a:prstGeom prst="triangl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2000">
                  <a:solidFill>
                    <a:prstClr val="white"/>
                  </a:solidFill>
                </a:endParaRPr>
              </a:p>
            </p:txBody>
          </p:sp>
          <p:sp>
            <p:nvSpPr>
              <p:cNvPr id="110" name="二等辺三角形 109"/>
              <p:cNvSpPr/>
              <p:nvPr/>
            </p:nvSpPr>
            <p:spPr>
              <a:xfrm>
                <a:off x="214298" y="2928934"/>
                <a:ext cx="1428760" cy="1143008"/>
              </a:xfrm>
              <a:prstGeom prst="triangl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2000">
                  <a:solidFill>
                    <a:prstClr val="white"/>
                  </a:solidFill>
                </a:endParaRPr>
              </a:p>
            </p:txBody>
          </p:sp>
          <p:sp>
            <p:nvSpPr>
              <p:cNvPr id="111" name="二等辺三角形 110"/>
              <p:cNvSpPr/>
              <p:nvPr/>
            </p:nvSpPr>
            <p:spPr>
              <a:xfrm>
                <a:off x="464331" y="2500306"/>
                <a:ext cx="928694" cy="928694"/>
              </a:xfrm>
              <a:prstGeom prst="triangl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2000">
                  <a:solidFill>
                    <a:prstClr val="white"/>
                  </a:solidFill>
                </a:endParaRPr>
              </a:p>
            </p:txBody>
          </p:sp>
          <p:sp>
            <p:nvSpPr>
              <p:cNvPr id="112" name="二等辺三角形 111"/>
              <p:cNvSpPr/>
              <p:nvPr/>
            </p:nvSpPr>
            <p:spPr>
              <a:xfrm>
                <a:off x="642926" y="2214554"/>
                <a:ext cx="571504" cy="642942"/>
              </a:xfrm>
              <a:prstGeom prst="triangl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2000">
                  <a:solidFill>
                    <a:prstClr val="white"/>
                  </a:solidFill>
                </a:endParaRPr>
              </a:p>
            </p:txBody>
          </p:sp>
        </p:grpSp>
        <p:grpSp>
          <p:nvGrpSpPr>
            <p:cNvPr id="10" name="グループ化 14"/>
            <p:cNvGrpSpPr/>
            <p:nvPr/>
          </p:nvGrpSpPr>
          <p:grpSpPr>
            <a:xfrm>
              <a:off x="8028384" y="2420888"/>
              <a:ext cx="565203" cy="667447"/>
              <a:chOff x="0" y="2214554"/>
              <a:chExt cx="1857356" cy="3637021"/>
            </a:xfrm>
          </p:grpSpPr>
          <p:sp>
            <p:nvSpPr>
              <p:cNvPr id="114" name="二等辺三角形 113"/>
              <p:cNvSpPr/>
              <p:nvPr/>
            </p:nvSpPr>
            <p:spPr>
              <a:xfrm>
                <a:off x="709893" y="2606937"/>
                <a:ext cx="433072" cy="3244638"/>
              </a:xfrm>
              <a:prstGeom prs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2000">
                  <a:solidFill>
                    <a:prstClr val="white"/>
                  </a:solidFill>
                </a:endParaRPr>
              </a:p>
            </p:txBody>
          </p:sp>
          <p:sp>
            <p:nvSpPr>
              <p:cNvPr id="115" name="二等辺三角形 114"/>
              <p:cNvSpPr/>
              <p:nvPr/>
            </p:nvSpPr>
            <p:spPr>
              <a:xfrm>
                <a:off x="0" y="3357562"/>
                <a:ext cx="1857356" cy="1285884"/>
              </a:xfrm>
              <a:prstGeom prst="triangl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2000">
                  <a:solidFill>
                    <a:prstClr val="white"/>
                  </a:solidFill>
                </a:endParaRPr>
              </a:p>
            </p:txBody>
          </p:sp>
          <p:sp>
            <p:nvSpPr>
              <p:cNvPr id="116" name="二等辺三角形 115"/>
              <p:cNvSpPr/>
              <p:nvPr/>
            </p:nvSpPr>
            <p:spPr>
              <a:xfrm>
                <a:off x="214298" y="2928934"/>
                <a:ext cx="1428760" cy="1143008"/>
              </a:xfrm>
              <a:prstGeom prst="triangl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2000">
                  <a:solidFill>
                    <a:prstClr val="white"/>
                  </a:solidFill>
                </a:endParaRPr>
              </a:p>
            </p:txBody>
          </p:sp>
          <p:sp>
            <p:nvSpPr>
              <p:cNvPr id="117" name="二等辺三角形 116"/>
              <p:cNvSpPr/>
              <p:nvPr/>
            </p:nvSpPr>
            <p:spPr>
              <a:xfrm>
                <a:off x="464331" y="2500306"/>
                <a:ext cx="928694" cy="928694"/>
              </a:xfrm>
              <a:prstGeom prst="triangl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2000">
                  <a:solidFill>
                    <a:prstClr val="white"/>
                  </a:solidFill>
                </a:endParaRPr>
              </a:p>
            </p:txBody>
          </p:sp>
          <p:sp>
            <p:nvSpPr>
              <p:cNvPr id="118" name="二等辺三角形 117"/>
              <p:cNvSpPr/>
              <p:nvPr/>
            </p:nvSpPr>
            <p:spPr>
              <a:xfrm>
                <a:off x="642926" y="2214554"/>
                <a:ext cx="571504" cy="642942"/>
              </a:xfrm>
              <a:prstGeom prst="triangl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2000">
                  <a:solidFill>
                    <a:prstClr val="white"/>
                  </a:solidFill>
                </a:endParaRPr>
              </a:p>
            </p:txBody>
          </p:sp>
        </p:grpSp>
        <p:sp>
          <p:nvSpPr>
            <p:cNvPr id="121" name="ストライプ矢印 120"/>
            <p:cNvSpPr/>
            <p:nvPr/>
          </p:nvSpPr>
          <p:spPr>
            <a:xfrm rot="16200000">
              <a:off x="6797013" y="2608649"/>
              <a:ext cx="720080" cy="344555"/>
            </a:xfrm>
            <a:prstGeom prst="stripedRightArrow">
              <a:avLst>
                <a:gd name="adj1" fmla="val 42329"/>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dirty="0">
                <a:solidFill>
                  <a:prstClr val="white"/>
                </a:solidFill>
              </a:endParaRPr>
            </a:p>
          </p:txBody>
        </p:sp>
        <p:sp>
          <p:nvSpPr>
            <p:cNvPr id="123" name="屈折矢印 122"/>
            <p:cNvSpPr/>
            <p:nvPr/>
          </p:nvSpPr>
          <p:spPr>
            <a:xfrm flipH="1">
              <a:off x="7357732" y="2654095"/>
              <a:ext cx="432048" cy="360040"/>
            </a:xfrm>
            <a:prstGeom prst="bentUpArrow">
              <a:avLst/>
            </a:prstGeom>
            <a:solidFill>
              <a:srgbClr val="00B0F0"/>
            </a:solidFill>
            <a:ln>
              <a:noFill/>
            </a:ln>
            <a:effectLst>
              <a:outerShdw blurRad="50800" dist="50800" dir="5400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dirty="0">
                <a:solidFill>
                  <a:prstClr val="white"/>
                </a:solidFill>
              </a:endParaRPr>
            </a:p>
          </p:txBody>
        </p:sp>
      </p:grpSp>
      <p:sp>
        <p:nvSpPr>
          <p:cNvPr id="69" name="屈折矢印 68"/>
          <p:cNvSpPr/>
          <p:nvPr/>
        </p:nvSpPr>
        <p:spPr>
          <a:xfrm flipH="1">
            <a:off x="709448" y="5439265"/>
            <a:ext cx="788276" cy="405231"/>
          </a:xfrm>
          <a:prstGeom prst="bentUpArrow">
            <a:avLst/>
          </a:prstGeom>
          <a:solidFill>
            <a:srgbClr val="00B0F0"/>
          </a:solidFill>
          <a:ln>
            <a:noFill/>
          </a:ln>
          <a:effectLst>
            <a:outerShdw blurRad="50800" dist="50800" dir="5400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dirty="0">
              <a:solidFill>
                <a:prstClr val="white"/>
              </a:solidFill>
            </a:endParaRPr>
          </a:p>
        </p:txBody>
      </p:sp>
      <p:sp>
        <p:nvSpPr>
          <p:cNvPr id="26" name="正方形/長方形 25"/>
          <p:cNvSpPr/>
          <p:nvPr/>
        </p:nvSpPr>
        <p:spPr>
          <a:xfrm>
            <a:off x="394138" y="6076057"/>
            <a:ext cx="1655379" cy="173671"/>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dirty="0">
              <a:solidFill>
                <a:prstClr val="white"/>
              </a:solidFill>
            </a:endParaRPr>
          </a:p>
        </p:txBody>
      </p:sp>
      <p:sp>
        <p:nvSpPr>
          <p:cNvPr id="63" name="正方形/長方形 62"/>
          <p:cNvSpPr/>
          <p:nvPr/>
        </p:nvSpPr>
        <p:spPr>
          <a:xfrm flipV="1">
            <a:off x="0" y="4581128"/>
            <a:ext cx="9144000" cy="5959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dirty="0">
              <a:solidFill>
                <a:prstClr val="white"/>
              </a:solidFill>
            </a:endParaRPr>
          </a:p>
        </p:txBody>
      </p:sp>
      <p:sp>
        <p:nvSpPr>
          <p:cNvPr id="53" name="Rectangle 24"/>
          <p:cNvSpPr>
            <a:spLocks noGrp="1" noChangeArrowheads="1"/>
          </p:cNvSpPr>
          <p:nvPr>
            <p:ph type="title"/>
          </p:nvPr>
        </p:nvSpPr>
        <p:spPr>
          <a:xfrm>
            <a:off x="304800" y="53752"/>
            <a:ext cx="6779096" cy="1143000"/>
          </a:xfrm>
        </p:spPr>
        <p:txBody>
          <a:bodyPr>
            <a:normAutofit/>
          </a:bodyPr>
          <a:lstStyle/>
          <a:p>
            <a:r>
              <a:rPr lang="ja-JP" altLang="en-US" sz="4800" dirty="0" smtClean="0"/>
              <a:t>蒸発散成分分離の原理</a:t>
            </a:r>
            <a:endParaRPr lang="en-US" altLang="ja-JP" sz="4800" dirty="0"/>
          </a:p>
        </p:txBody>
      </p:sp>
      <p:sp>
        <p:nvSpPr>
          <p:cNvPr id="47" name="テキスト ボックス 46"/>
          <p:cNvSpPr txBox="1"/>
          <p:nvPr/>
        </p:nvSpPr>
        <p:spPr>
          <a:xfrm>
            <a:off x="1532593" y="6172200"/>
            <a:ext cx="2481770" cy="523220"/>
          </a:xfrm>
          <a:prstGeom prst="rect">
            <a:avLst/>
          </a:prstGeom>
          <a:noFill/>
        </p:spPr>
        <p:txBody>
          <a:bodyPr wrap="none" rtlCol="0">
            <a:spAutoFit/>
          </a:bodyPr>
          <a:lstStyle/>
          <a:p>
            <a:pPr algn="l" fontAlgn="auto">
              <a:spcBef>
                <a:spcPts val="0"/>
              </a:spcBef>
              <a:spcAft>
                <a:spcPts val="0"/>
              </a:spcAft>
            </a:pPr>
            <a:r>
              <a:rPr lang="en-US" altLang="ja-JP" sz="2800" dirty="0" smtClean="0">
                <a:solidFill>
                  <a:prstClr val="black"/>
                </a:solidFill>
                <a:latin typeface="Times New Roman" pitchFamily="18" charset="0"/>
                <a:ea typeface="ＭＳ Ｐゴシック"/>
                <a:cs typeface="Times New Roman" pitchFamily="18" charset="0"/>
              </a:rPr>
              <a:t>Soil moisture </a:t>
            </a:r>
            <a:r>
              <a:rPr lang="en-US" altLang="ja-JP" sz="2800" dirty="0" err="1" smtClean="0">
                <a:solidFill>
                  <a:prstClr val="black"/>
                </a:solidFill>
                <a:latin typeface="Times New Roman" pitchFamily="18" charset="0"/>
                <a:ea typeface="ＭＳ Ｐゴシック"/>
                <a:cs typeface="Times New Roman" pitchFamily="18" charset="0"/>
              </a:rPr>
              <a:t>δ</a:t>
            </a:r>
            <a:r>
              <a:rPr lang="en-US" altLang="ja-JP" sz="1600" dirty="0" err="1" smtClean="0">
                <a:solidFill>
                  <a:prstClr val="black"/>
                </a:solidFill>
                <a:latin typeface="Times New Roman" pitchFamily="18" charset="0"/>
                <a:ea typeface="ＭＳ Ｐゴシック"/>
                <a:cs typeface="Times New Roman" pitchFamily="18" charset="0"/>
              </a:rPr>
              <a:t>S</a:t>
            </a:r>
            <a:endParaRPr lang="ja-JP" altLang="en-US" sz="2800" dirty="0">
              <a:solidFill>
                <a:prstClr val="black"/>
              </a:solidFill>
              <a:latin typeface="Times New Roman" pitchFamily="18" charset="0"/>
              <a:ea typeface="ＭＳ Ｐゴシック"/>
              <a:cs typeface="Times New Roman" pitchFamily="18" charset="0"/>
            </a:endParaRPr>
          </a:p>
        </p:txBody>
      </p:sp>
      <p:cxnSp>
        <p:nvCxnSpPr>
          <p:cNvPr id="5" name="直線矢印コネクタ 4"/>
          <p:cNvCxnSpPr>
            <a:stCxn id="47" idx="1"/>
          </p:cNvCxnSpPr>
          <p:nvPr/>
        </p:nvCxnSpPr>
        <p:spPr>
          <a:xfrm flipH="1" flipV="1">
            <a:off x="1103587" y="6254934"/>
            <a:ext cx="429006" cy="178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stCxn id="47" idx="3"/>
            <a:endCxn id="46" idx="2"/>
          </p:cNvCxnSpPr>
          <p:nvPr/>
        </p:nvCxnSpPr>
        <p:spPr>
          <a:xfrm flipV="1">
            <a:off x="4014363" y="6249728"/>
            <a:ext cx="226561" cy="1840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42898" y="175270"/>
            <a:ext cx="2493532" cy="2707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262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観測項目</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a:t>１</a:t>
            </a:r>
            <a:r>
              <a:rPr kumimoji="1" lang="ja-JP" altLang="en-US" dirty="0" smtClean="0"/>
              <a:t>高度における水蒸気同位体比</a:t>
            </a:r>
            <a:endParaRPr kumimoji="1" lang="en-US" altLang="ja-JP" dirty="0" smtClean="0"/>
          </a:p>
          <a:p>
            <a:pPr lvl="1"/>
            <a:r>
              <a:rPr kumimoji="1" lang="ja-JP" altLang="en-US" dirty="0" smtClean="0"/>
              <a:t>既存のタワーを利用する。渦相関観測システムと同じ位置でサンプリング</a:t>
            </a:r>
            <a:endParaRPr kumimoji="1" lang="en-US" altLang="ja-JP" dirty="0" smtClean="0"/>
          </a:p>
          <a:p>
            <a:r>
              <a:rPr lang="ja-JP" altLang="en-US" dirty="0"/>
              <a:t>自動降水</a:t>
            </a:r>
            <a:r>
              <a:rPr lang="ja-JP" altLang="en-US" dirty="0" smtClean="0"/>
              <a:t>サンプラーによる降水採取</a:t>
            </a:r>
            <a:r>
              <a:rPr lang="ja-JP" altLang="en-US" dirty="0"/>
              <a:t>（約</a:t>
            </a:r>
            <a:r>
              <a:rPr lang="en-US" altLang="ja-JP" dirty="0"/>
              <a:t>30</a:t>
            </a:r>
            <a:r>
              <a:rPr lang="ja-JP" altLang="en-US" dirty="0"/>
              <a:t>分間隔）</a:t>
            </a:r>
            <a:r>
              <a:rPr lang="ja-JP" altLang="en-US" dirty="0" smtClean="0"/>
              <a:t>及び同位体比分析</a:t>
            </a:r>
            <a:endParaRPr lang="en-US" altLang="ja-JP" dirty="0" smtClean="0"/>
          </a:p>
          <a:p>
            <a:r>
              <a:rPr kumimoji="1" lang="ja-JP" altLang="en-US" dirty="0" smtClean="0"/>
              <a:t>表層水採取（約週一回）及び同位体比分析</a:t>
            </a:r>
            <a:endParaRPr lang="en-US" altLang="ja-JP" dirty="0"/>
          </a:p>
          <a:p>
            <a:pPr lvl="1"/>
            <a:r>
              <a:rPr lang="ja-JP" altLang="en-US" dirty="0" smtClean="0"/>
              <a:t>同位体比</a:t>
            </a:r>
            <a:r>
              <a:rPr lang="ja-JP" altLang="en-US" dirty="0"/>
              <a:t>分析は生研にて行う。</a:t>
            </a:r>
            <a:endParaRPr lang="en-US" altLang="ja-JP" dirty="0"/>
          </a:p>
          <a:p>
            <a:r>
              <a:rPr kumimoji="1" lang="ja-JP" altLang="en-US" dirty="0" smtClean="0"/>
              <a:t>既存の設備による気象観測データも利用させていただく。</a:t>
            </a:r>
            <a:endParaRPr kumimoji="1" lang="ja-JP" altLang="en-US" dirty="0"/>
          </a:p>
        </p:txBody>
      </p:sp>
    </p:spTree>
    <p:extLst>
      <p:ext uri="{BB962C8B-B14F-4D97-AF65-F5344CB8AC3E}">
        <p14:creationId xmlns:p14="http://schemas.microsoft.com/office/powerpoint/2010/main" val="2827020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観測期間</a:t>
            </a:r>
            <a:endParaRPr kumimoji="1" lang="ja-JP" altLang="en-US" dirty="0"/>
          </a:p>
        </p:txBody>
      </p:sp>
      <p:sp>
        <p:nvSpPr>
          <p:cNvPr id="3" name="コンテンツ プレースホルダー 2"/>
          <p:cNvSpPr>
            <a:spLocks noGrp="1"/>
          </p:cNvSpPr>
          <p:nvPr>
            <p:ph idx="1"/>
          </p:nvPr>
        </p:nvSpPr>
        <p:spPr>
          <a:xfrm>
            <a:off x="457200" y="1600200"/>
            <a:ext cx="8229600" cy="4953000"/>
          </a:xfrm>
        </p:spPr>
        <p:txBody>
          <a:bodyPr>
            <a:normAutofit/>
          </a:bodyPr>
          <a:lstStyle/>
          <a:p>
            <a:r>
              <a:rPr lang="en-US" altLang="ja-JP" dirty="0"/>
              <a:t>5</a:t>
            </a:r>
            <a:r>
              <a:rPr lang="ja-JP" altLang="en-US" dirty="0" smtClean="0"/>
              <a:t>月中：</a:t>
            </a:r>
            <a:r>
              <a:rPr lang="ja-JP" altLang="en-US" dirty="0"/>
              <a:t>降水サンプラー</a:t>
            </a:r>
            <a:r>
              <a:rPr lang="ja-JP" altLang="en-US" dirty="0" smtClean="0"/>
              <a:t>設置</a:t>
            </a:r>
            <a:endParaRPr lang="en-US" altLang="ja-JP" dirty="0" smtClean="0"/>
          </a:p>
          <a:p>
            <a:r>
              <a:rPr lang="en-US" altLang="ja-JP" dirty="0"/>
              <a:t>6</a:t>
            </a:r>
            <a:r>
              <a:rPr lang="ja-JP" altLang="en-US" dirty="0" smtClean="0"/>
              <a:t>月中（できれば上旬）：水蒸気同位体測定システムの設置</a:t>
            </a:r>
            <a:endParaRPr lang="en-US" altLang="ja-JP" dirty="0" smtClean="0"/>
          </a:p>
          <a:p>
            <a:r>
              <a:rPr lang="en-US" altLang="ja-JP" dirty="0"/>
              <a:t>6</a:t>
            </a:r>
            <a:r>
              <a:rPr lang="ja-JP" altLang="en-US" dirty="0" smtClean="0"/>
              <a:t>月</a:t>
            </a:r>
            <a:r>
              <a:rPr lang="ja-JP" altLang="en-US" dirty="0" smtClean="0"/>
              <a:t>：観測開始（できれば</a:t>
            </a:r>
            <a:r>
              <a:rPr lang="en-US" altLang="ja-JP" dirty="0" smtClean="0"/>
              <a:t>GW</a:t>
            </a:r>
            <a:r>
              <a:rPr lang="ja-JP" altLang="en-US" dirty="0" smtClean="0"/>
              <a:t>前）</a:t>
            </a:r>
            <a:endParaRPr lang="en-US" altLang="ja-JP" dirty="0" smtClean="0"/>
          </a:p>
          <a:p>
            <a:pPr lvl="1"/>
            <a:r>
              <a:rPr lang="ja-JP" altLang="en-US" dirty="0" smtClean="0"/>
              <a:t>軌道に乗れば、週一くらいの降水回収</a:t>
            </a:r>
            <a:endParaRPr lang="en-US" altLang="ja-JP" dirty="0" smtClean="0"/>
          </a:p>
          <a:p>
            <a:r>
              <a:rPr lang="ja-JP" altLang="en-US" dirty="0" smtClean="0"/>
              <a:t>（</a:t>
            </a:r>
            <a:r>
              <a:rPr lang="en-US" altLang="ja-JP" dirty="0" smtClean="0"/>
              <a:t>7</a:t>
            </a:r>
            <a:r>
              <a:rPr lang="ja-JP" altLang="en-US" dirty="0" smtClean="0"/>
              <a:t>月</a:t>
            </a:r>
            <a:r>
              <a:rPr lang="en-US" altLang="ja-JP" dirty="0" smtClean="0"/>
              <a:t>or8</a:t>
            </a:r>
            <a:r>
              <a:rPr lang="ja-JP" altLang="en-US" dirty="0" smtClean="0"/>
              <a:t>月：集中観測（水蒸気全量回収、光合成量測定、リモートセンシング等）</a:t>
            </a:r>
            <a:r>
              <a:rPr lang="ja-JP" altLang="en-US" dirty="0"/>
              <a:t>）</a:t>
            </a:r>
            <a:endParaRPr lang="en-US" altLang="ja-JP" dirty="0" smtClean="0"/>
          </a:p>
          <a:p>
            <a:r>
              <a:rPr lang="ja-JP" altLang="en-US" dirty="0" smtClean="0"/>
              <a:t>翌年</a:t>
            </a:r>
            <a:r>
              <a:rPr lang="en-US" altLang="ja-JP" dirty="0" smtClean="0"/>
              <a:t>3</a:t>
            </a:r>
            <a:r>
              <a:rPr lang="ja-JP" altLang="en-US" dirty="0" smtClean="0"/>
              <a:t>月：撤収</a:t>
            </a:r>
            <a:endParaRPr lang="en-US" altLang="ja-JP" dirty="0" smtClean="0"/>
          </a:p>
          <a:p>
            <a:pPr lvl="1"/>
            <a:r>
              <a:rPr lang="ja-JP" altLang="en-US" dirty="0" smtClean="0"/>
              <a:t>可能なら、モニタリング継続</a:t>
            </a:r>
            <a:endParaRPr lang="en-US" altLang="ja-JP" dirty="0" smtClean="0"/>
          </a:p>
        </p:txBody>
      </p:sp>
      <p:sp>
        <p:nvSpPr>
          <p:cNvPr id="4" name="正方形/長方形 3"/>
          <p:cNvSpPr/>
          <p:nvPr/>
        </p:nvSpPr>
        <p:spPr>
          <a:xfrm>
            <a:off x="6107227" y="634930"/>
            <a:ext cx="338554" cy="369332"/>
          </a:xfrm>
          <a:prstGeom prst="rect">
            <a:avLst/>
          </a:prstGeom>
        </p:spPr>
        <p:txBody>
          <a:bodyPr wrap="none">
            <a:spAutoFit/>
          </a:bodyPr>
          <a:lstStyle/>
          <a:p>
            <a:r>
              <a:rPr lang="ja-JP" altLang="en-US" dirty="0"/>
              <a:t>　</a:t>
            </a:r>
          </a:p>
        </p:txBody>
      </p:sp>
    </p:spTree>
    <p:extLst>
      <p:ext uri="{BB962C8B-B14F-4D97-AF65-F5344CB8AC3E}">
        <p14:creationId xmlns:p14="http://schemas.microsoft.com/office/powerpoint/2010/main" val="882182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6172200" cy="1143000"/>
          </a:xfrm>
        </p:spPr>
        <p:txBody>
          <a:bodyPr/>
          <a:lstStyle/>
          <a:p>
            <a:r>
              <a:rPr lang="ja-JP" altLang="en-US" dirty="0" smtClean="0"/>
              <a:t>機材・</a:t>
            </a:r>
            <a:r>
              <a:rPr kumimoji="1" lang="ja-JP" altLang="en-US" dirty="0" smtClean="0"/>
              <a:t>準備状況</a:t>
            </a:r>
            <a:endParaRPr kumimoji="1" lang="ja-JP" altLang="en-US" dirty="0"/>
          </a:p>
        </p:txBody>
      </p:sp>
      <p:sp>
        <p:nvSpPr>
          <p:cNvPr id="3" name="コンテンツ プレースホルダー 2"/>
          <p:cNvSpPr>
            <a:spLocks noGrp="1"/>
          </p:cNvSpPr>
          <p:nvPr>
            <p:ph idx="1"/>
          </p:nvPr>
        </p:nvSpPr>
        <p:spPr>
          <a:xfrm>
            <a:off x="457200" y="1600200"/>
            <a:ext cx="5562600" cy="5181600"/>
          </a:xfrm>
        </p:spPr>
        <p:txBody>
          <a:bodyPr>
            <a:normAutofit fontScale="92500" lnSpcReduction="20000"/>
          </a:bodyPr>
          <a:lstStyle/>
          <a:p>
            <a:r>
              <a:rPr lang="en-US" altLang="ja-JP" dirty="0" err="1"/>
              <a:t>Eigenbrodt</a:t>
            </a:r>
            <a:r>
              <a:rPr lang="en-US" altLang="ja-JP" dirty="0"/>
              <a:t> Automatic Precipitation Sampler (NSA181)</a:t>
            </a:r>
          </a:p>
          <a:p>
            <a:r>
              <a:rPr lang="en-US" altLang="ja-JP" dirty="0" err="1" smtClean="0"/>
              <a:t>Picarro</a:t>
            </a:r>
            <a:r>
              <a:rPr lang="en-US" altLang="ja-JP" dirty="0" smtClean="0"/>
              <a:t> Cavity Ring-down Spectrometer (L2120-i)</a:t>
            </a:r>
          </a:p>
          <a:p>
            <a:r>
              <a:rPr lang="en-US" altLang="ja-JP" dirty="0" err="1" smtClean="0"/>
              <a:t>Picarro</a:t>
            </a:r>
            <a:r>
              <a:rPr lang="en-US" altLang="ja-JP" dirty="0" smtClean="0"/>
              <a:t> Standard Delivery Module (A0101)</a:t>
            </a:r>
          </a:p>
          <a:p>
            <a:r>
              <a:rPr lang="en-US" altLang="ja-JP" dirty="0" err="1"/>
              <a:t>Picarro</a:t>
            </a:r>
            <a:r>
              <a:rPr lang="en-US" altLang="ja-JP" dirty="0"/>
              <a:t> 16-port Distribution Manifold (</a:t>
            </a:r>
            <a:r>
              <a:rPr lang="en-US" altLang="ja-JP" dirty="0" smtClean="0"/>
              <a:t>A0311)</a:t>
            </a:r>
          </a:p>
          <a:p>
            <a:endParaRPr lang="en-US" altLang="ja-JP" dirty="0" smtClean="0"/>
          </a:p>
          <a:p>
            <a:r>
              <a:rPr lang="ja-JP" altLang="en-US" dirty="0" smtClean="0"/>
              <a:t>現在、</a:t>
            </a:r>
            <a:r>
              <a:rPr lang="en-US" altLang="ja-JP" dirty="0" err="1" smtClean="0"/>
              <a:t>Picarro</a:t>
            </a:r>
            <a:r>
              <a:rPr lang="ja-JP" altLang="en-US" dirty="0" smtClean="0"/>
              <a:t>の機材用の空調月格納容器を作成中。</a:t>
            </a:r>
            <a:endParaRPr lang="en-US" altLang="ja-JP" dirty="0" smtClean="0"/>
          </a:p>
          <a:p>
            <a:r>
              <a:rPr lang="ja-JP" altLang="en-US" dirty="0"/>
              <a:t>必要</a:t>
            </a:r>
            <a:r>
              <a:rPr lang="ja-JP" altLang="en-US" dirty="0" smtClean="0"/>
              <a:t>電源：全部で</a:t>
            </a:r>
            <a:r>
              <a:rPr lang="en-US" altLang="ja-JP" dirty="0" smtClean="0"/>
              <a:t>1500VA</a:t>
            </a:r>
            <a:r>
              <a:rPr lang="ja-JP" altLang="en-US" dirty="0" smtClean="0"/>
              <a:t>以下</a:t>
            </a:r>
            <a:endParaRPr lang="en-US" altLang="ja-JP"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688" y="0"/>
            <a:ext cx="2811463" cy="374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626" y="3161168"/>
            <a:ext cx="280352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39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95400"/>
            <a:ext cx="4587875"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4058713"/>
            <a:ext cx="4610100" cy="272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44378"/>
            <a:ext cx="4610100"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94" y="1298403"/>
            <a:ext cx="4587875"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タイトル 4"/>
          <p:cNvSpPr>
            <a:spLocks noGrp="1"/>
          </p:cNvSpPr>
          <p:nvPr>
            <p:ph type="title"/>
          </p:nvPr>
        </p:nvSpPr>
        <p:spPr/>
        <p:txBody>
          <a:bodyPr/>
          <a:lstStyle/>
          <a:p>
            <a:r>
              <a:rPr kumimoji="1" lang="en-US" altLang="ja-JP" dirty="0" smtClean="0"/>
              <a:t>Location of </a:t>
            </a:r>
            <a:r>
              <a:rPr kumimoji="1" lang="en-US" altLang="ja-JP" dirty="0" err="1" smtClean="0"/>
              <a:t>Mase</a:t>
            </a:r>
            <a:r>
              <a:rPr kumimoji="1" lang="ja-JP" altLang="en-US" dirty="0" smtClean="0"/>
              <a:t> </a:t>
            </a:r>
            <a:r>
              <a:rPr kumimoji="1" lang="en-US" altLang="ja-JP" dirty="0" smtClean="0"/>
              <a:t>Paddy</a:t>
            </a:r>
            <a:endParaRPr kumimoji="1" lang="ja-JP" altLang="en-US" dirty="0"/>
          </a:p>
        </p:txBody>
      </p:sp>
      <p:sp>
        <p:nvSpPr>
          <p:cNvPr id="4" name="正方形/長方形 3"/>
          <p:cNvSpPr/>
          <p:nvPr/>
        </p:nvSpPr>
        <p:spPr>
          <a:xfrm>
            <a:off x="2133600" y="2514600"/>
            <a:ext cx="304800" cy="228600"/>
          </a:xfrm>
          <a:prstGeom prst="rect">
            <a:avLst/>
          </a:prstGeom>
          <a:no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553200" y="2438400"/>
            <a:ext cx="609600" cy="381000"/>
          </a:xfrm>
          <a:prstGeom prst="rect">
            <a:avLst/>
          </a:prstGeom>
          <a:no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133600" y="5257800"/>
            <a:ext cx="381000" cy="228600"/>
          </a:xfrm>
          <a:prstGeom prst="rect">
            <a:avLst/>
          </a:prstGeom>
          <a:no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6705600" y="5257800"/>
            <a:ext cx="304800" cy="228600"/>
          </a:xfrm>
          <a:prstGeom prst="rect">
            <a:avLst/>
          </a:prstGeom>
          <a:no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3537" y="2506663"/>
            <a:ext cx="3497263" cy="259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183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参加者</a:t>
            </a:r>
            <a:endParaRPr kumimoji="1" lang="ja-JP" altLang="en-US" dirty="0"/>
          </a:p>
        </p:txBody>
      </p:sp>
      <p:sp>
        <p:nvSpPr>
          <p:cNvPr id="3" name="コンテンツ プレースホルダー 2"/>
          <p:cNvSpPr>
            <a:spLocks noGrp="1"/>
          </p:cNvSpPr>
          <p:nvPr>
            <p:ph idx="1"/>
          </p:nvPr>
        </p:nvSpPr>
        <p:spPr>
          <a:xfrm>
            <a:off x="457200" y="1600200"/>
            <a:ext cx="8229600" cy="5181600"/>
          </a:xfrm>
        </p:spPr>
        <p:txBody>
          <a:bodyPr>
            <a:normAutofit fontScale="77500" lnSpcReduction="20000"/>
          </a:bodyPr>
          <a:lstStyle/>
          <a:p>
            <a:r>
              <a:rPr kumimoji="1" lang="ja-JP" altLang="en-US" dirty="0" smtClean="0"/>
              <a:t>芳村圭（</a:t>
            </a:r>
            <a:r>
              <a:rPr lang="ja-JP" altLang="en-US" dirty="0" smtClean="0"/>
              <a:t>東大大海研准教授）：</a:t>
            </a:r>
            <a:r>
              <a:rPr kumimoji="1" lang="ja-JP" altLang="en-US" dirty="0" smtClean="0"/>
              <a:t>全体設計・統括</a:t>
            </a:r>
            <a:endParaRPr kumimoji="1" lang="en-US" altLang="ja-JP" dirty="0" smtClean="0"/>
          </a:p>
          <a:p>
            <a:r>
              <a:rPr lang="ja-JP" altLang="en-US" dirty="0" smtClean="0"/>
              <a:t>金元植（農環研主任研究員）：機材設置監督・気象分析</a:t>
            </a:r>
            <a:endParaRPr lang="en-US" altLang="ja-JP" dirty="0" smtClean="0"/>
          </a:p>
          <a:p>
            <a:r>
              <a:rPr lang="ja-JP" altLang="en-US" dirty="0" smtClean="0"/>
              <a:t>沖一雄（東大生研准教授）：リモートセンシング</a:t>
            </a:r>
            <a:endParaRPr lang="en-US" altLang="ja-JP" dirty="0" smtClean="0"/>
          </a:p>
          <a:p>
            <a:r>
              <a:rPr lang="ja-JP" altLang="en-US" dirty="0" smtClean="0"/>
              <a:t>小森大輔（東北大学准教授）：同位体分析</a:t>
            </a:r>
            <a:endParaRPr lang="en-US" altLang="ja-JP" dirty="0" smtClean="0"/>
          </a:p>
          <a:p>
            <a:r>
              <a:rPr lang="ja-JP" altLang="en-US" dirty="0" smtClean="0"/>
              <a:t>木口雅司（東大生研助教）：気象分析</a:t>
            </a:r>
            <a:endParaRPr lang="en-US" altLang="ja-JP" dirty="0" smtClean="0"/>
          </a:p>
          <a:p>
            <a:r>
              <a:rPr lang="ja-JP" altLang="en-US" dirty="0" smtClean="0"/>
              <a:t>乃</a:t>
            </a:r>
            <a:r>
              <a:rPr lang="ja-JP" altLang="en-US" dirty="0"/>
              <a:t>田啓吾（東大生研助教）</a:t>
            </a:r>
            <a:r>
              <a:rPr lang="ja-JP" altLang="en-US" dirty="0" smtClean="0"/>
              <a:t>：光合成量測定</a:t>
            </a:r>
            <a:endParaRPr lang="en-US" altLang="ja-JP" dirty="0" smtClean="0"/>
          </a:p>
          <a:p>
            <a:r>
              <a:rPr lang="ja-JP" altLang="en-US" dirty="0" smtClean="0"/>
              <a:t>中村晋一郎（東大生研助教）：同位体分析</a:t>
            </a:r>
            <a:endParaRPr lang="en-US" altLang="ja-JP" dirty="0" smtClean="0"/>
          </a:p>
          <a:p>
            <a:r>
              <a:rPr kumimoji="1" lang="ja-JP" altLang="en-US" dirty="0"/>
              <a:t>佐藤雄</a:t>
            </a:r>
            <a:r>
              <a:rPr kumimoji="1" lang="ja-JP" altLang="en-US" dirty="0" smtClean="0"/>
              <a:t>亮（東大院</a:t>
            </a:r>
            <a:r>
              <a:rPr kumimoji="1" lang="en-US" altLang="ja-JP" dirty="0" smtClean="0"/>
              <a:t>D3</a:t>
            </a:r>
            <a:r>
              <a:rPr kumimoji="1" lang="ja-JP" altLang="en-US" dirty="0" smtClean="0"/>
              <a:t>）：観測・同位体分析</a:t>
            </a:r>
            <a:endParaRPr kumimoji="1" lang="en-US" altLang="ja-JP" dirty="0" smtClean="0"/>
          </a:p>
          <a:p>
            <a:r>
              <a:rPr lang="ja-JP" altLang="en-US" dirty="0"/>
              <a:t>岡崎</a:t>
            </a:r>
            <a:r>
              <a:rPr lang="ja-JP" altLang="en-US" dirty="0" smtClean="0"/>
              <a:t>淳史（東大院</a:t>
            </a:r>
            <a:r>
              <a:rPr lang="en-US" altLang="ja-JP" dirty="0" smtClean="0"/>
              <a:t>D2</a:t>
            </a:r>
            <a:r>
              <a:rPr lang="ja-JP" altLang="en-US" dirty="0" smtClean="0"/>
              <a:t>）：</a:t>
            </a:r>
            <a:r>
              <a:rPr lang="ja-JP" altLang="en-US" dirty="0"/>
              <a:t>観測・</a:t>
            </a:r>
            <a:r>
              <a:rPr lang="ja-JP" altLang="en-US" dirty="0" smtClean="0"/>
              <a:t>同位体分析</a:t>
            </a:r>
            <a:endParaRPr lang="en-US" altLang="ja-JP" dirty="0" smtClean="0"/>
          </a:p>
          <a:p>
            <a:r>
              <a:rPr kumimoji="1" lang="ja-JP" altLang="en-US" dirty="0" smtClean="0"/>
              <a:t>魏忠旺（東大院</a:t>
            </a:r>
            <a:r>
              <a:rPr kumimoji="1" lang="en-US" altLang="ja-JP" dirty="0" smtClean="0"/>
              <a:t>D1</a:t>
            </a:r>
            <a:r>
              <a:rPr kumimoji="1" lang="ja-JP" altLang="en-US" dirty="0" smtClean="0"/>
              <a:t>）：</a:t>
            </a:r>
            <a:r>
              <a:rPr lang="ja-JP" altLang="en-US" dirty="0"/>
              <a:t>観測・</a:t>
            </a:r>
            <a:r>
              <a:rPr kumimoji="1" lang="ja-JP" altLang="en-US" dirty="0" smtClean="0"/>
              <a:t>同位体分析</a:t>
            </a:r>
            <a:endParaRPr kumimoji="1" lang="en-US" altLang="ja-JP" dirty="0" smtClean="0"/>
          </a:p>
          <a:p>
            <a:r>
              <a:rPr lang="ja-JP" altLang="en-US" dirty="0"/>
              <a:t>小池</a:t>
            </a:r>
            <a:r>
              <a:rPr lang="ja-JP" altLang="en-US" dirty="0" smtClean="0"/>
              <a:t>雅洋（法政大）：観測・同位体分析</a:t>
            </a:r>
            <a:endParaRPr lang="en-US" altLang="ja-JP" dirty="0" smtClean="0"/>
          </a:p>
          <a:p>
            <a:r>
              <a:rPr kumimoji="1" lang="ja-JP" altLang="en-US" dirty="0" smtClean="0"/>
              <a:t>横井</a:t>
            </a:r>
            <a:r>
              <a:rPr lang="ja-JP" altLang="en-US" dirty="0" smtClean="0"/>
              <a:t>正治（三洋貿易）：機材調整</a:t>
            </a:r>
            <a:endParaRPr lang="en-US" altLang="ja-JP" dirty="0" smtClean="0"/>
          </a:p>
          <a:p>
            <a:r>
              <a:rPr kumimoji="1" lang="ja-JP" altLang="en-US" dirty="0" smtClean="0"/>
              <a:t>田中久則（クリマテック）：機材設置</a:t>
            </a:r>
            <a:endParaRPr kumimoji="1" lang="en-US" altLang="ja-JP" dirty="0" smtClean="0"/>
          </a:p>
          <a:p>
            <a:endParaRPr kumimoji="1" lang="ja-JP" altLang="en-US" dirty="0"/>
          </a:p>
        </p:txBody>
      </p:sp>
    </p:spTree>
    <p:extLst>
      <p:ext uri="{BB962C8B-B14F-4D97-AF65-F5344CB8AC3E}">
        <p14:creationId xmlns:p14="http://schemas.microsoft.com/office/powerpoint/2010/main" val="101170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コンテンツ プレースホルダー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8600" y="152400"/>
            <a:ext cx="4038600" cy="3028950"/>
          </a:xfrm>
        </p:spPr>
      </p:pic>
      <p:sp>
        <p:nvSpPr>
          <p:cNvPr id="49" name="平行四辺形 48"/>
          <p:cNvSpPr/>
          <p:nvPr/>
        </p:nvSpPr>
        <p:spPr>
          <a:xfrm>
            <a:off x="1219200" y="2819400"/>
            <a:ext cx="4653593" cy="3200400"/>
          </a:xfrm>
          <a:prstGeom prst="parallelogram">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正方形/長方形 14"/>
          <p:cNvSpPr/>
          <p:nvPr/>
        </p:nvSpPr>
        <p:spPr>
          <a:xfrm>
            <a:off x="5804400" y="4102200"/>
            <a:ext cx="2577600" cy="260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ケース</a:t>
            </a:r>
            <a:endParaRPr kumimoji="1" lang="ja-JP" altLang="en-US" dirty="0"/>
          </a:p>
        </p:txBody>
      </p:sp>
      <p:sp>
        <p:nvSpPr>
          <p:cNvPr id="19" name="正方形/長方形 18"/>
          <p:cNvSpPr/>
          <p:nvPr/>
        </p:nvSpPr>
        <p:spPr>
          <a:xfrm>
            <a:off x="5878200" y="5922000"/>
            <a:ext cx="1576800" cy="478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切換</a:t>
            </a:r>
            <a:endParaRPr kumimoji="1" lang="ja-JP" altLang="en-US" dirty="0"/>
          </a:p>
        </p:txBody>
      </p:sp>
      <p:sp>
        <p:nvSpPr>
          <p:cNvPr id="2" name="タイトル 1"/>
          <p:cNvSpPr>
            <a:spLocks noGrp="1"/>
          </p:cNvSpPr>
          <p:nvPr>
            <p:ph type="title"/>
          </p:nvPr>
        </p:nvSpPr>
        <p:spPr/>
        <p:txBody>
          <a:bodyPr/>
          <a:lstStyle/>
          <a:p>
            <a:pPr algn="r"/>
            <a:r>
              <a:rPr lang="ja-JP" altLang="en-US" dirty="0" smtClean="0"/>
              <a:t>設置概要</a:t>
            </a:r>
            <a:endParaRPr kumimoji="1" lang="ja-JP" altLang="en-US" dirty="0"/>
          </a:p>
        </p:txBody>
      </p:sp>
      <p:sp>
        <p:nvSpPr>
          <p:cNvPr id="4" name="二等辺三角形 3"/>
          <p:cNvSpPr/>
          <p:nvPr/>
        </p:nvSpPr>
        <p:spPr>
          <a:xfrm>
            <a:off x="3213600" y="2209800"/>
            <a:ext cx="304800" cy="2895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6" name="カギ線コネクタ 5"/>
          <p:cNvCxnSpPr/>
          <p:nvPr/>
        </p:nvCxnSpPr>
        <p:spPr>
          <a:xfrm rot="16200000" flipH="1">
            <a:off x="2832600" y="2895600"/>
            <a:ext cx="3657600" cy="2590800"/>
          </a:xfrm>
          <a:prstGeom prst="bentConnector3">
            <a:avLst>
              <a:gd name="adj1" fmla="val 101238"/>
            </a:avLst>
          </a:prstGeom>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5872793" y="5223600"/>
            <a:ext cx="1555200" cy="68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本体</a:t>
            </a:r>
            <a:endParaRPr kumimoji="1" lang="ja-JP" altLang="en-US" dirty="0"/>
          </a:p>
        </p:txBody>
      </p:sp>
      <p:sp>
        <p:nvSpPr>
          <p:cNvPr id="17" name="正方形/長方形 16"/>
          <p:cNvSpPr/>
          <p:nvPr/>
        </p:nvSpPr>
        <p:spPr>
          <a:xfrm>
            <a:off x="5878200" y="4275250"/>
            <a:ext cx="824400" cy="914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dirty="0" smtClean="0"/>
              <a:t>SDM</a:t>
            </a:r>
            <a:endParaRPr kumimoji="1" lang="ja-JP" altLang="en-US" dirty="0"/>
          </a:p>
        </p:txBody>
      </p:sp>
      <p:sp>
        <p:nvSpPr>
          <p:cNvPr id="18" name="正方形/長方形 17"/>
          <p:cNvSpPr/>
          <p:nvPr/>
        </p:nvSpPr>
        <p:spPr>
          <a:xfrm>
            <a:off x="6702600" y="4741779"/>
            <a:ext cx="717000" cy="43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err="1" smtClean="0"/>
              <a:t>Vap</a:t>
            </a:r>
            <a:endParaRPr kumimoji="1" lang="ja-JP" altLang="en-US" dirty="0"/>
          </a:p>
        </p:txBody>
      </p:sp>
      <p:cxnSp>
        <p:nvCxnSpPr>
          <p:cNvPr id="23" name="カギ線コネクタ 22"/>
          <p:cNvCxnSpPr/>
          <p:nvPr/>
        </p:nvCxnSpPr>
        <p:spPr>
          <a:xfrm rot="16200000" flipH="1">
            <a:off x="3149100" y="3353700"/>
            <a:ext cx="3024600" cy="2590800"/>
          </a:xfrm>
          <a:prstGeom prst="bentConnector3">
            <a:avLst>
              <a:gd name="adj1" fmla="val 99988"/>
            </a:avLst>
          </a:prstGeom>
        </p:spPr>
        <p:style>
          <a:lnRef idx="1">
            <a:schemeClr val="accent1"/>
          </a:lnRef>
          <a:fillRef idx="0">
            <a:schemeClr val="accent1"/>
          </a:fillRef>
          <a:effectRef idx="0">
            <a:schemeClr val="accent1"/>
          </a:effectRef>
          <a:fontRef idx="minor">
            <a:schemeClr val="tx1"/>
          </a:fontRef>
        </p:style>
      </p:cxnSp>
      <p:cxnSp>
        <p:nvCxnSpPr>
          <p:cNvPr id="28" name="カギ線コネクタ 27"/>
          <p:cNvCxnSpPr/>
          <p:nvPr/>
        </p:nvCxnSpPr>
        <p:spPr>
          <a:xfrm>
            <a:off x="3289800" y="3822600"/>
            <a:ext cx="2667000" cy="24258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1" name="カギ線コネクタ 30"/>
          <p:cNvCxnSpPr/>
          <p:nvPr/>
        </p:nvCxnSpPr>
        <p:spPr>
          <a:xfrm>
            <a:off x="3429000" y="4495800"/>
            <a:ext cx="2527800" cy="18288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2057400" y="2952134"/>
            <a:ext cx="646331" cy="369332"/>
          </a:xfrm>
          <a:prstGeom prst="rect">
            <a:avLst/>
          </a:prstGeom>
          <a:noFill/>
        </p:spPr>
        <p:txBody>
          <a:bodyPr wrap="none" rtlCol="0">
            <a:spAutoFit/>
          </a:bodyPr>
          <a:lstStyle/>
          <a:p>
            <a:r>
              <a:rPr kumimoji="1" lang="ja-JP" altLang="en-US" dirty="0" smtClean="0"/>
              <a:t>水田</a:t>
            </a:r>
            <a:endParaRPr kumimoji="1" lang="ja-JP" altLang="en-US" dirty="0"/>
          </a:p>
        </p:txBody>
      </p:sp>
      <p:sp>
        <p:nvSpPr>
          <p:cNvPr id="48" name="正方形/長方形 47"/>
          <p:cNvSpPr/>
          <p:nvPr/>
        </p:nvSpPr>
        <p:spPr>
          <a:xfrm>
            <a:off x="6081000" y="2971800"/>
            <a:ext cx="853200" cy="85080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t>降水サンプラー</a:t>
            </a:r>
            <a:endParaRPr kumimoji="1" lang="ja-JP" altLang="en-US" dirty="0"/>
          </a:p>
        </p:txBody>
      </p:sp>
      <p:sp>
        <p:nvSpPr>
          <p:cNvPr id="52" name="テキスト ボックス 51"/>
          <p:cNvSpPr txBox="1"/>
          <p:nvPr/>
        </p:nvSpPr>
        <p:spPr>
          <a:xfrm>
            <a:off x="6830224" y="4311134"/>
            <a:ext cx="601447" cy="369332"/>
          </a:xfrm>
          <a:prstGeom prst="rect">
            <a:avLst/>
          </a:prstGeom>
          <a:noFill/>
          <a:ln>
            <a:solidFill>
              <a:schemeClr val="tx1"/>
            </a:solidFill>
          </a:ln>
        </p:spPr>
        <p:txBody>
          <a:bodyPr wrap="none" rtlCol="0">
            <a:spAutoFit/>
          </a:bodyPr>
          <a:lstStyle/>
          <a:p>
            <a:r>
              <a:rPr kumimoji="1" lang="en-US" altLang="ja-JP" dirty="0" err="1" smtClean="0"/>
              <a:t>WiFi</a:t>
            </a:r>
            <a:endParaRPr kumimoji="1" lang="ja-JP" altLang="en-US" dirty="0"/>
          </a:p>
        </p:txBody>
      </p:sp>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2886" y="1299562"/>
            <a:ext cx="1892279" cy="2523038"/>
          </a:xfrm>
          <a:prstGeom prst="rect">
            <a:avLst/>
          </a:prstGeom>
        </p:spPr>
      </p:pic>
      <p:sp>
        <p:nvSpPr>
          <p:cNvPr id="3" name="テキスト ボックス 2"/>
          <p:cNvSpPr txBox="1"/>
          <p:nvPr/>
        </p:nvSpPr>
        <p:spPr>
          <a:xfrm>
            <a:off x="2514600" y="6400800"/>
            <a:ext cx="3175869" cy="369332"/>
          </a:xfrm>
          <a:prstGeom prst="rect">
            <a:avLst/>
          </a:prstGeom>
          <a:noFill/>
        </p:spPr>
        <p:txBody>
          <a:bodyPr wrap="none" rtlCol="0">
            <a:spAutoFit/>
          </a:bodyPr>
          <a:lstStyle/>
          <a:p>
            <a:r>
              <a:rPr lang="ja-JP" altLang="en-US" dirty="0"/>
              <a:t>温度</a:t>
            </a:r>
            <a:r>
              <a:rPr lang="ja-JP" altLang="en-US" dirty="0" smtClean="0"/>
              <a:t>一定機能付きハーフラック</a:t>
            </a:r>
            <a:endParaRPr kumimoji="1" lang="ja-JP" altLang="en-US" dirty="0"/>
          </a:p>
        </p:txBody>
      </p:sp>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9105" y="4329815"/>
            <a:ext cx="1924673" cy="1885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直線コネクタ 23"/>
          <p:cNvCxnSpPr>
            <a:stCxn id="15" idx="0"/>
            <a:endCxn id="48" idx="2"/>
          </p:cNvCxnSpPr>
          <p:nvPr/>
        </p:nvCxnSpPr>
        <p:spPr>
          <a:xfrm flipH="1" flipV="1">
            <a:off x="6507600" y="3822600"/>
            <a:ext cx="585600" cy="2796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929885" y="6404397"/>
            <a:ext cx="1214115" cy="369332"/>
          </a:xfrm>
          <a:prstGeom prst="rect">
            <a:avLst/>
          </a:prstGeom>
          <a:noFill/>
        </p:spPr>
        <p:txBody>
          <a:bodyPr wrap="none" rtlCol="0">
            <a:spAutoFit/>
          </a:bodyPr>
          <a:lstStyle/>
          <a:p>
            <a:r>
              <a:rPr kumimoji="1" lang="en-US" altLang="ja-JP" dirty="0" smtClean="0"/>
              <a:t>AC 1500VA</a:t>
            </a:r>
            <a:endParaRPr kumimoji="1" lang="ja-JP" altLang="en-US" dirty="0"/>
          </a:p>
        </p:txBody>
      </p:sp>
    </p:spTree>
    <p:extLst>
      <p:ext uri="{BB962C8B-B14F-4D97-AF65-F5344CB8AC3E}">
        <p14:creationId xmlns:p14="http://schemas.microsoft.com/office/powerpoint/2010/main" val="3777428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7376</TotalTime>
  <Words>1392</Words>
  <Application>Microsoft Office PowerPoint</Application>
  <PresentationFormat>画面に合わせる (4:3)</PresentationFormat>
  <Paragraphs>202</Paragraphs>
  <Slides>21</Slides>
  <Notes>3</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23" baseType="lpstr">
      <vt:lpstr>Office ​​テーマ</vt:lpstr>
      <vt:lpstr>数式</vt:lpstr>
      <vt:lpstr>真瀬試験水田における 水蒸気同位体比観測計画</vt:lpstr>
      <vt:lpstr>観測の狙い</vt:lpstr>
      <vt:lpstr>蒸発散成分分離の原理</vt:lpstr>
      <vt:lpstr>観測項目</vt:lpstr>
      <vt:lpstr>観測期間</vt:lpstr>
      <vt:lpstr>機材・準備状況</vt:lpstr>
      <vt:lpstr>Location of Mase Paddy</vt:lpstr>
      <vt:lpstr>参加者</vt:lpstr>
      <vt:lpstr>設置概要</vt:lpstr>
      <vt:lpstr>空調つき格納容器図面 </vt:lpstr>
      <vt:lpstr>PowerPoint プレゼンテーション</vt:lpstr>
      <vt:lpstr>How did they do?</vt:lpstr>
      <vt:lpstr>How did they do?</vt:lpstr>
      <vt:lpstr>Result</vt:lpstr>
      <vt:lpstr>For global estimate</vt:lpstr>
      <vt:lpstr>Caveats of their work</vt:lpstr>
      <vt:lpstr>Using IsoGSM</vt:lpstr>
      <vt:lpstr>PowerPoint プレゼンテーション</vt:lpstr>
      <vt:lpstr>Using IsoMATSIRO</vt:lpstr>
      <vt:lpstr>Land and Sea (δ18O and d-ex)</vt:lpstr>
      <vt:lpstr>Field Experiment in 2013  at Tsukuba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真瀬水田現地調査</dc:title>
  <dc:creator>Kei Yoshimura</dc:creator>
  <cp:lastModifiedBy>Kei Yoshimura</cp:lastModifiedBy>
  <cp:revision>58</cp:revision>
  <cp:lastPrinted>2013-05-10T03:59:04Z</cp:lastPrinted>
  <dcterms:created xsi:type="dcterms:W3CDTF">2012-11-09T11:38:14Z</dcterms:created>
  <dcterms:modified xsi:type="dcterms:W3CDTF">2013-05-11T03:55:37Z</dcterms:modified>
</cp:coreProperties>
</file>