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6"/>
  </p:notesMasterIdLst>
  <p:sldIdLst>
    <p:sldId id="486" r:id="rId2"/>
    <p:sldId id="510" r:id="rId3"/>
    <p:sldId id="541" r:id="rId4"/>
    <p:sldId id="542" r:id="rId5"/>
    <p:sldId id="539" r:id="rId6"/>
    <p:sldId id="530" r:id="rId7"/>
    <p:sldId id="531" r:id="rId8"/>
    <p:sldId id="532" r:id="rId9"/>
    <p:sldId id="518" r:id="rId10"/>
    <p:sldId id="519" r:id="rId11"/>
    <p:sldId id="520" r:id="rId12"/>
    <p:sldId id="533" r:id="rId13"/>
    <p:sldId id="534" r:id="rId14"/>
    <p:sldId id="522" r:id="rId15"/>
    <p:sldId id="536" r:id="rId16"/>
    <p:sldId id="538" r:id="rId17"/>
    <p:sldId id="537" r:id="rId18"/>
    <p:sldId id="487" r:id="rId19"/>
    <p:sldId id="535" r:id="rId20"/>
    <p:sldId id="488" r:id="rId21"/>
    <p:sldId id="489" r:id="rId22"/>
    <p:sldId id="490" r:id="rId23"/>
    <p:sldId id="476" r:id="rId24"/>
    <p:sldId id="491" r:id="rId25"/>
    <p:sldId id="493" r:id="rId26"/>
    <p:sldId id="494" r:id="rId27"/>
    <p:sldId id="495" r:id="rId28"/>
    <p:sldId id="496" r:id="rId29"/>
    <p:sldId id="497" r:id="rId30"/>
    <p:sldId id="499" r:id="rId31"/>
    <p:sldId id="500" r:id="rId32"/>
    <p:sldId id="501" r:id="rId33"/>
    <p:sldId id="502" r:id="rId34"/>
    <p:sldId id="503" r:id="rId35"/>
    <p:sldId id="504" r:id="rId36"/>
    <p:sldId id="505" r:id="rId37"/>
    <p:sldId id="506" r:id="rId38"/>
    <p:sldId id="507" r:id="rId39"/>
    <p:sldId id="508" r:id="rId40"/>
    <p:sldId id="509" r:id="rId41"/>
    <p:sldId id="525" r:id="rId42"/>
    <p:sldId id="528" r:id="rId43"/>
    <p:sldId id="529" r:id="rId44"/>
    <p:sldId id="540" r:id="rId45"/>
  </p:sldIdLst>
  <p:sldSz cx="9144000" cy="6858000" type="screen4x3"/>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4" d="100"/>
          <a:sy n="84" d="100"/>
        </p:scale>
        <p:origin x="-1315" y="-8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1" Type="http://schemas.openxmlformats.org/officeDocument/2006/relationships/oleObject" Target="file:///C:\Users\ccsruser\Desktop\&#21516;&#20301;&#20307;&#35251;&#28204;\Mase2013\imat_Mase_dex.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ccsruser\Desktop\&#21516;&#20301;&#20307;&#35251;&#28204;\Mase2013\imat_Mase_dex.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Users\ccsruser\Desktop\&#21516;&#20301;&#20307;&#35251;&#28204;\Mase2013\imat_Mase_dex.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'diurnal-July'!$B$1</c:f>
              <c:strCache>
                <c:ptCount val="1"/>
                <c:pt idx="0">
                  <c:v>ave</c:v>
                </c:pt>
              </c:strCache>
            </c:strRef>
          </c:tx>
          <c:marker>
            <c:symbol val="none"/>
          </c:marker>
          <c:errBars>
            <c:errDir val="y"/>
            <c:errBarType val="both"/>
            <c:errValType val="cust"/>
            <c:noEndCap val="0"/>
            <c:plus>
              <c:numRef>
                <c:f>'diurnal-July'!$C$2:$C$25</c:f>
                <c:numCache>
                  <c:formatCode>General</c:formatCode>
                  <c:ptCount val="24"/>
                  <c:pt idx="0">
                    <c:v>17.367497359036189</c:v>
                  </c:pt>
                  <c:pt idx="1">
                    <c:v>19.870985543037687</c:v>
                  </c:pt>
                  <c:pt idx="2">
                    <c:v>19.047392297459865</c:v>
                  </c:pt>
                  <c:pt idx="3">
                    <c:v>19.483252195899741</c:v>
                  </c:pt>
                  <c:pt idx="4">
                    <c:v>19.479810419470066</c:v>
                  </c:pt>
                  <c:pt idx="5">
                    <c:v>14.324052026281283</c:v>
                  </c:pt>
                  <c:pt idx="6">
                    <c:v>8.1466303608644939</c:v>
                  </c:pt>
                  <c:pt idx="7">
                    <c:v>8.417361410696321</c:v>
                  </c:pt>
                  <c:pt idx="8">
                    <c:v>7.5984044306994516</c:v>
                  </c:pt>
                  <c:pt idx="9">
                    <c:v>10.203225886680334</c:v>
                  </c:pt>
                  <c:pt idx="10">
                    <c:v>8.9426786057177079</c:v>
                  </c:pt>
                  <c:pt idx="11">
                    <c:v>10.185592417882514</c:v>
                  </c:pt>
                  <c:pt idx="12">
                    <c:v>7.2943573567046904</c:v>
                  </c:pt>
                  <c:pt idx="13">
                    <c:v>8.5813644427284892</c:v>
                  </c:pt>
                  <c:pt idx="14">
                    <c:v>7.5936630343708202</c:v>
                  </c:pt>
                  <c:pt idx="15">
                    <c:v>6.9996018934412589</c:v>
                  </c:pt>
                  <c:pt idx="16">
                    <c:v>5.7262073995617495</c:v>
                  </c:pt>
                  <c:pt idx="17">
                    <c:v>5.0415088840501898</c:v>
                  </c:pt>
                  <c:pt idx="18">
                    <c:v>6.4166236892849238</c:v>
                  </c:pt>
                  <c:pt idx="19">
                    <c:v>9.2730001176963057</c:v>
                  </c:pt>
                  <c:pt idx="20">
                    <c:v>14.364131799924122</c:v>
                  </c:pt>
                  <c:pt idx="21">
                    <c:v>14.587236164699988</c:v>
                  </c:pt>
                  <c:pt idx="22">
                    <c:v>15.702961867044369</c:v>
                  </c:pt>
                  <c:pt idx="23">
                    <c:v>16.676035693521797</c:v>
                  </c:pt>
                </c:numCache>
              </c:numRef>
            </c:plus>
            <c:minus>
              <c:numRef>
                <c:f>'diurnal-July'!$C$2:$C$25</c:f>
                <c:numCache>
                  <c:formatCode>General</c:formatCode>
                  <c:ptCount val="24"/>
                  <c:pt idx="0">
                    <c:v>17.367497359036189</c:v>
                  </c:pt>
                  <c:pt idx="1">
                    <c:v>19.870985543037687</c:v>
                  </c:pt>
                  <c:pt idx="2">
                    <c:v>19.047392297459865</c:v>
                  </c:pt>
                  <c:pt idx="3">
                    <c:v>19.483252195899741</c:v>
                  </c:pt>
                  <c:pt idx="4">
                    <c:v>19.479810419470066</c:v>
                  </c:pt>
                  <c:pt idx="5">
                    <c:v>14.324052026281283</c:v>
                  </c:pt>
                  <c:pt idx="6">
                    <c:v>8.1466303608644939</c:v>
                  </c:pt>
                  <c:pt idx="7">
                    <c:v>8.417361410696321</c:v>
                  </c:pt>
                  <c:pt idx="8">
                    <c:v>7.5984044306994516</c:v>
                  </c:pt>
                  <c:pt idx="9">
                    <c:v>10.203225886680334</c:v>
                  </c:pt>
                  <c:pt idx="10">
                    <c:v>8.9426786057177079</c:v>
                  </c:pt>
                  <c:pt idx="11">
                    <c:v>10.185592417882514</c:v>
                  </c:pt>
                  <c:pt idx="12">
                    <c:v>7.2943573567046904</c:v>
                  </c:pt>
                  <c:pt idx="13">
                    <c:v>8.5813644427284892</c:v>
                  </c:pt>
                  <c:pt idx="14">
                    <c:v>7.5936630343708202</c:v>
                  </c:pt>
                  <c:pt idx="15">
                    <c:v>6.9996018934412589</c:v>
                  </c:pt>
                  <c:pt idx="16">
                    <c:v>5.7262073995617495</c:v>
                  </c:pt>
                  <c:pt idx="17">
                    <c:v>5.0415088840501898</c:v>
                  </c:pt>
                  <c:pt idx="18">
                    <c:v>6.4166236892849238</c:v>
                  </c:pt>
                  <c:pt idx="19">
                    <c:v>9.2730001176963057</c:v>
                  </c:pt>
                  <c:pt idx="20">
                    <c:v>14.364131799924122</c:v>
                  </c:pt>
                  <c:pt idx="21">
                    <c:v>14.587236164699988</c:v>
                  </c:pt>
                  <c:pt idx="22">
                    <c:v>15.702961867044369</c:v>
                  </c:pt>
                  <c:pt idx="23">
                    <c:v>16.676035693521797</c:v>
                  </c:pt>
                </c:numCache>
              </c:numRef>
            </c:minus>
          </c:errBars>
          <c:cat>
            <c:numRef>
              <c:f>'diurnal-July'!$A$2:$A$25</c:f>
              <c:numCache>
                <c:formatCode>h:mm</c:formatCode>
                <c:ptCount val="24"/>
                <c:pt idx="0">
                  <c:v>1</c:v>
                </c:pt>
                <c:pt idx="1">
                  <c:v>1.0416666666666701</c:v>
                </c:pt>
                <c:pt idx="2">
                  <c:v>1.0833333333333299</c:v>
                </c:pt>
                <c:pt idx="3">
                  <c:v>1.125</c:v>
                </c:pt>
                <c:pt idx="4">
                  <c:v>1.1666666666666701</c:v>
                </c:pt>
                <c:pt idx="5">
                  <c:v>1.2083333333333299</c:v>
                </c:pt>
                <c:pt idx="6">
                  <c:v>1.25</c:v>
                </c:pt>
                <c:pt idx="7">
                  <c:v>1.2916666666666701</c:v>
                </c:pt>
                <c:pt idx="8">
                  <c:v>1.3333333333333299</c:v>
                </c:pt>
                <c:pt idx="9">
                  <c:v>0.375</c:v>
                </c:pt>
                <c:pt idx="10">
                  <c:v>0.41666666666666702</c:v>
                </c:pt>
                <c:pt idx="11">
                  <c:v>0.45833333333333298</c:v>
                </c:pt>
                <c:pt idx="12">
                  <c:v>0.5</c:v>
                </c:pt>
                <c:pt idx="13">
                  <c:v>0.54166666666666696</c:v>
                </c:pt>
                <c:pt idx="14">
                  <c:v>0.58333333333333304</c:v>
                </c:pt>
                <c:pt idx="15">
                  <c:v>0.625</c:v>
                </c:pt>
                <c:pt idx="16">
                  <c:v>0.66666666666666696</c:v>
                </c:pt>
                <c:pt idx="17">
                  <c:v>0.70833333333333304</c:v>
                </c:pt>
                <c:pt idx="18">
                  <c:v>0.75</c:v>
                </c:pt>
                <c:pt idx="19">
                  <c:v>0.79166666666666696</c:v>
                </c:pt>
                <c:pt idx="20">
                  <c:v>0.83333333333333304</c:v>
                </c:pt>
                <c:pt idx="21">
                  <c:v>0.875</c:v>
                </c:pt>
                <c:pt idx="22">
                  <c:v>0.91666666666666696</c:v>
                </c:pt>
                <c:pt idx="23">
                  <c:v>0.95833333333333304</c:v>
                </c:pt>
              </c:numCache>
            </c:numRef>
          </c:cat>
          <c:val>
            <c:numRef>
              <c:f>'diurnal-July'!$B$2:$B$25</c:f>
              <c:numCache>
                <c:formatCode>General</c:formatCode>
                <c:ptCount val="24"/>
                <c:pt idx="0">
                  <c:v>-8.7761290322580656</c:v>
                </c:pt>
                <c:pt idx="1">
                  <c:v>-8.8374193548387101</c:v>
                </c:pt>
                <c:pt idx="2">
                  <c:v>-10.049999999999999</c:v>
                </c:pt>
                <c:pt idx="3">
                  <c:v>-10.761935483870966</c:v>
                </c:pt>
                <c:pt idx="4">
                  <c:v>-10.731612903225809</c:v>
                </c:pt>
                <c:pt idx="5">
                  <c:v>2.6574193548387104</c:v>
                </c:pt>
                <c:pt idx="6">
                  <c:v>6.249354838709678</c:v>
                </c:pt>
                <c:pt idx="7">
                  <c:v>9.8174193548387088</c:v>
                </c:pt>
                <c:pt idx="8">
                  <c:v>17.95967741935484</c:v>
                </c:pt>
                <c:pt idx="9">
                  <c:v>9.4641935483870956</c:v>
                </c:pt>
                <c:pt idx="10">
                  <c:v>14.848387096774195</c:v>
                </c:pt>
                <c:pt idx="11">
                  <c:v>13.790645161290325</c:v>
                </c:pt>
                <c:pt idx="12">
                  <c:v>13.503225806451614</c:v>
                </c:pt>
                <c:pt idx="13">
                  <c:v>15.039032258064516</c:v>
                </c:pt>
                <c:pt idx="14">
                  <c:v>12.578709677419356</c:v>
                </c:pt>
                <c:pt idx="15">
                  <c:v>13.880000000000004</c:v>
                </c:pt>
                <c:pt idx="16">
                  <c:v>13.836129032258063</c:v>
                </c:pt>
                <c:pt idx="17">
                  <c:v>5.4541935483870976</c:v>
                </c:pt>
                <c:pt idx="18">
                  <c:v>6.5893548387096796</c:v>
                </c:pt>
                <c:pt idx="19">
                  <c:v>5.1161290322580646</c:v>
                </c:pt>
                <c:pt idx="20">
                  <c:v>-1.6790322580645156</c:v>
                </c:pt>
                <c:pt idx="21">
                  <c:v>-5.9545161290322595</c:v>
                </c:pt>
                <c:pt idx="22">
                  <c:v>-7.452258064516128</c:v>
                </c:pt>
                <c:pt idx="23">
                  <c:v>-9.5325806451612927</c:v>
                </c:pt>
              </c:numCache>
            </c:numRef>
          </c:val>
          <c:smooth val="0"/>
        </c:ser>
        <c:dLbls>
          <c:showLegendKey val="0"/>
          <c:showVal val="0"/>
          <c:showCatName val="0"/>
          <c:showSerName val="0"/>
          <c:showPercent val="0"/>
          <c:showBubbleSize val="0"/>
        </c:dLbls>
        <c:upDownBars>
          <c:gapWidth val="150"/>
          <c:upBars/>
          <c:downBars/>
        </c:upDownBars>
        <c:marker val="1"/>
        <c:smooth val="0"/>
        <c:axId val="171009152"/>
        <c:axId val="171011456"/>
      </c:lineChart>
      <c:catAx>
        <c:axId val="171009152"/>
        <c:scaling>
          <c:orientation val="minMax"/>
        </c:scaling>
        <c:delete val="0"/>
        <c:axPos val="b"/>
        <c:numFmt formatCode="h:mm" sourceLinked="1"/>
        <c:majorTickMark val="out"/>
        <c:minorTickMark val="none"/>
        <c:tickLblPos val="nextTo"/>
        <c:crossAx val="171011456"/>
        <c:crosses val="autoZero"/>
        <c:auto val="1"/>
        <c:lblAlgn val="ctr"/>
        <c:lblOffset val="100"/>
        <c:noMultiLvlLbl val="0"/>
      </c:catAx>
      <c:valAx>
        <c:axId val="171011456"/>
        <c:scaling>
          <c:orientation val="minMax"/>
          <c:max val="40"/>
        </c:scaling>
        <c:delete val="0"/>
        <c:axPos val="l"/>
        <c:numFmt formatCode="General" sourceLinked="1"/>
        <c:majorTickMark val="out"/>
        <c:minorTickMark val="none"/>
        <c:tickLblPos val="nextTo"/>
        <c:crossAx val="171009152"/>
        <c:crosses val="autoZero"/>
        <c:crossBetween val="between"/>
      </c:valAx>
      <c:spPr>
        <a:ln>
          <a:solidFill>
            <a:schemeClr val="bg1">
              <a:lumMod val="50000"/>
            </a:schemeClr>
          </a:solidFill>
        </a:ln>
      </c:spPr>
    </c:plotArea>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'diurnal-Aug'!$B$1</c:f>
              <c:strCache>
                <c:ptCount val="1"/>
                <c:pt idx="0">
                  <c:v>ave</c:v>
                </c:pt>
              </c:strCache>
            </c:strRef>
          </c:tx>
          <c:marker>
            <c:symbol val="none"/>
          </c:marker>
          <c:errBars>
            <c:errDir val="y"/>
            <c:errBarType val="both"/>
            <c:errValType val="cust"/>
            <c:noEndCap val="0"/>
            <c:plus>
              <c:numRef>
                <c:f>'diurnal-Aug'!$C$2:$C$25</c:f>
                <c:numCache>
                  <c:formatCode>General</c:formatCode>
                  <c:ptCount val="24"/>
                  <c:pt idx="0">
                    <c:v>19.468184434129707</c:v>
                  </c:pt>
                  <c:pt idx="1">
                    <c:v>21.154535328062313</c:v>
                  </c:pt>
                  <c:pt idx="2">
                    <c:v>21.828286531544929</c:v>
                  </c:pt>
                  <c:pt idx="3">
                    <c:v>22.88325104731895</c:v>
                  </c:pt>
                  <c:pt idx="4">
                    <c:v>24.339300110982514</c:v>
                  </c:pt>
                  <c:pt idx="5">
                    <c:v>17.171442064679521</c:v>
                  </c:pt>
                  <c:pt idx="6">
                    <c:v>9.3175080313342633</c:v>
                  </c:pt>
                  <c:pt idx="7">
                    <c:v>7.3040875284771838</c:v>
                  </c:pt>
                  <c:pt idx="8">
                    <c:v>6.9288412660648202</c:v>
                  </c:pt>
                  <c:pt idx="9">
                    <c:v>8.1495424767679534</c:v>
                  </c:pt>
                  <c:pt idx="10">
                    <c:v>7.797072568930032</c:v>
                  </c:pt>
                  <c:pt idx="11">
                    <c:v>10.65122339381473</c:v>
                  </c:pt>
                  <c:pt idx="12">
                    <c:v>7.36023819156412</c:v>
                  </c:pt>
                  <c:pt idx="13">
                    <c:v>6.2701075945562339</c:v>
                  </c:pt>
                  <c:pt idx="14">
                    <c:v>7.2707275966677676</c:v>
                  </c:pt>
                  <c:pt idx="15">
                    <c:v>7.4361721711603597</c:v>
                  </c:pt>
                  <c:pt idx="16">
                    <c:v>7.930349271620547</c:v>
                  </c:pt>
                  <c:pt idx="17">
                    <c:v>5.9415724901673945</c:v>
                  </c:pt>
                  <c:pt idx="18">
                    <c:v>9.6749810257934019</c:v>
                  </c:pt>
                  <c:pt idx="19">
                    <c:v>11.694868068507013</c:v>
                  </c:pt>
                  <c:pt idx="20">
                    <c:v>13.494314326403728</c:v>
                  </c:pt>
                  <c:pt idx="21">
                    <c:v>15.533008882577667</c:v>
                  </c:pt>
                  <c:pt idx="22">
                    <c:v>16.997698250247048</c:v>
                  </c:pt>
                  <c:pt idx="23">
                    <c:v>17.563060985568431</c:v>
                  </c:pt>
                </c:numCache>
              </c:numRef>
            </c:plus>
            <c:minus>
              <c:numRef>
                <c:f>'diurnal-Aug'!$C$2:$C$25</c:f>
                <c:numCache>
                  <c:formatCode>General</c:formatCode>
                  <c:ptCount val="24"/>
                  <c:pt idx="0">
                    <c:v>19.468184434129707</c:v>
                  </c:pt>
                  <c:pt idx="1">
                    <c:v>21.154535328062313</c:v>
                  </c:pt>
                  <c:pt idx="2">
                    <c:v>21.828286531544929</c:v>
                  </c:pt>
                  <c:pt idx="3">
                    <c:v>22.88325104731895</c:v>
                  </c:pt>
                  <c:pt idx="4">
                    <c:v>24.339300110982514</c:v>
                  </c:pt>
                  <c:pt idx="5">
                    <c:v>17.171442064679521</c:v>
                  </c:pt>
                  <c:pt idx="6">
                    <c:v>9.3175080313342633</c:v>
                  </c:pt>
                  <c:pt idx="7">
                    <c:v>7.3040875284771838</c:v>
                  </c:pt>
                  <c:pt idx="8">
                    <c:v>6.9288412660648202</c:v>
                  </c:pt>
                  <c:pt idx="9">
                    <c:v>8.1495424767679534</c:v>
                  </c:pt>
                  <c:pt idx="10">
                    <c:v>7.797072568930032</c:v>
                  </c:pt>
                  <c:pt idx="11">
                    <c:v>10.65122339381473</c:v>
                  </c:pt>
                  <c:pt idx="12">
                    <c:v>7.36023819156412</c:v>
                  </c:pt>
                  <c:pt idx="13">
                    <c:v>6.2701075945562339</c:v>
                  </c:pt>
                  <c:pt idx="14">
                    <c:v>7.2707275966677676</c:v>
                  </c:pt>
                  <c:pt idx="15">
                    <c:v>7.4361721711603597</c:v>
                  </c:pt>
                  <c:pt idx="16">
                    <c:v>7.930349271620547</c:v>
                  </c:pt>
                  <c:pt idx="17">
                    <c:v>5.9415724901673945</c:v>
                  </c:pt>
                  <c:pt idx="18">
                    <c:v>9.6749810257934019</c:v>
                  </c:pt>
                  <c:pt idx="19">
                    <c:v>11.694868068507013</c:v>
                  </c:pt>
                  <c:pt idx="20">
                    <c:v>13.494314326403728</c:v>
                  </c:pt>
                  <c:pt idx="21">
                    <c:v>15.533008882577667</c:v>
                  </c:pt>
                  <c:pt idx="22">
                    <c:v>16.997698250247048</c:v>
                  </c:pt>
                  <c:pt idx="23">
                    <c:v>17.563060985568431</c:v>
                  </c:pt>
                </c:numCache>
              </c:numRef>
            </c:minus>
          </c:errBars>
          <c:cat>
            <c:numRef>
              <c:f>'diurnal-Aug'!$A$2:$A$25</c:f>
              <c:numCache>
                <c:formatCode>h:mm</c:formatCode>
                <c:ptCount val="24"/>
                <c:pt idx="0">
                  <c:v>1</c:v>
                </c:pt>
                <c:pt idx="1">
                  <c:v>1.0416666666666701</c:v>
                </c:pt>
                <c:pt idx="2">
                  <c:v>1.0833333333333299</c:v>
                </c:pt>
                <c:pt idx="3">
                  <c:v>1.125</c:v>
                </c:pt>
                <c:pt idx="4">
                  <c:v>1.1666666666666701</c:v>
                </c:pt>
                <c:pt idx="5">
                  <c:v>1.2083333333333299</c:v>
                </c:pt>
                <c:pt idx="6">
                  <c:v>1.25</c:v>
                </c:pt>
                <c:pt idx="7">
                  <c:v>1.2916666666666701</c:v>
                </c:pt>
                <c:pt idx="8">
                  <c:v>1.3333333333333299</c:v>
                </c:pt>
                <c:pt idx="9">
                  <c:v>0.375</c:v>
                </c:pt>
                <c:pt idx="10">
                  <c:v>0.41666666666666669</c:v>
                </c:pt>
                <c:pt idx="11">
                  <c:v>0.45833333333333298</c:v>
                </c:pt>
                <c:pt idx="12">
                  <c:v>0.5</c:v>
                </c:pt>
                <c:pt idx="13">
                  <c:v>0.54166666666666696</c:v>
                </c:pt>
                <c:pt idx="14">
                  <c:v>0.58333333333333304</c:v>
                </c:pt>
                <c:pt idx="15">
                  <c:v>0.625</c:v>
                </c:pt>
                <c:pt idx="16">
                  <c:v>0.66666666666666696</c:v>
                </c:pt>
                <c:pt idx="17">
                  <c:v>0.70833333333333304</c:v>
                </c:pt>
                <c:pt idx="18">
                  <c:v>0.75</c:v>
                </c:pt>
                <c:pt idx="19">
                  <c:v>0.79166666666666696</c:v>
                </c:pt>
                <c:pt idx="20">
                  <c:v>0.83333333333333404</c:v>
                </c:pt>
                <c:pt idx="21">
                  <c:v>0.875</c:v>
                </c:pt>
                <c:pt idx="22">
                  <c:v>0.91666666666666696</c:v>
                </c:pt>
                <c:pt idx="23">
                  <c:v>0.95833333333333404</c:v>
                </c:pt>
              </c:numCache>
            </c:numRef>
          </c:cat>
          <c:val>
            <c:numRef>
              <c:f>'diurnal-Aug'!$B$2:$B$25</c:f>
              <c:numCache>
                <c:formatCode>General</c:formatCode>
                <c:ptCount val="24"/>
                <c:pt idx="0">
                  <c:v>-14.955806451612901</c:v>
                </c:pt>
                <c:pt idx="1">
                  <c:v>-15.031290322580647</c:v>
                </c:pt>
                <c:pt idx="2">
                  <c:v>-17.689354838709679</c:v>
                </c:pt>
                <c:pt idx="3">
                  <c:v>-19.085806451612903</c:v>
                </c:pt>
                <c:pt idx="4">
                  <c:v>-19.080322580645159</c:v>
                </c:pt>
                <c:pt idx="5">
                  <c:v>-3.4932258064516124</c:v>
                </c:pt>
                <c:pt idx="6">
                  <c:v>4.7732258064516122</c:v>
                </c:pt>
                <c:pt idx="7">
                  <c:v>8.4470967741935468</c:v>
                </c:pt>
                <c:pt idx="8">
                  <c:v>17.117096774193545</c:v>
                </c:pt>
                <c:pt idx="9">
                  <c:v>12.026774193548388</c:v>
                </c:pt>
                <c:pt idx="10">
                  <c:v>14.828387096774195</c:v>
                </c:pt>
                <c:pt idx="11">
                  <c:v>12.367419354838713</c:v>
                </c:pt>
                <c:pt idx="12">
                  <c:v>13.549354838709679</c:v>
                </c:pt>
                <c:pt idx="13">
                  <c:v>13.76677419354839</c:v>
                </c:pt>
                <c:pt idx="14">
                  <c:v>12.182580645161289</c:v>
                </c:pt>
                <c:pt idx="15">
                  <c:v>15.000322580645163</c:v>
                </c:pt>
                <c:pt idx="16">
                  <c:v>12.960645161290319</c:v>
                </c:pt>
                <c:pt idx="17">
                  <c:v>3.2035483870967743</c:v>
                </c:pt>
                <c:pt idx="18">
                  <c:v>4.2638709677419344</c:v>
                </c:pt>
                <c:pt idx="19">
                  <c:v>-1.9148387096774191</c:v>
                </c:pt>
                <c:pt idx="20">
                  <c:v>-7.8651612903225798</c:v>
                </c:pt>
                <c:pt idx="21">
                  <c:v>-12.821290322580646</c:v>
                </c:pt>
                <c:pt idx="22">
                  <c:v>-15.995161290322581</c:v>
                </c:pt>
                <c:pt idx="23">
                  <c:v>-15.046129032258065</c:v>
                </c:pt>
              </c:numCache>
            </c:numRef>
          </c:val>
          <c:smooth val="0"/>
        </c:ser>
        <c:dLbls>
          <c:showLegendKey val="0"/>
          <c:showVal val="0"/>
          <c:showCatName val="0"/>
          <c:showSerName val="0"/>
          <c:showPercent val="0"/>
          <c:showBubbleSize val="0"/>
        </c:dLbls>
        <c:marker val="1"/>
        <c:smooth val="0"/>
        <c:axId val="123120256"/>
        <c:axId val="174293376"/>
      </c:lineChart>
      <c:catAx>
        <c:axId val="123120256"/>
        <c:scaling>
          <c:orientation val="minMax"/>
        </c:scaling>
        <c:delete val="0"/>
        <c:axPos val="b"/>
        <c:numFmt formatCode="h:mm" sourceLinked="1"/>
        <c:majorTickMark val="out"/>
        <c:minorTickMark val="none"/>
        <c:tickLblPos val="nextTo"/>
        <c:crossAx val="174293376"/>
        <c:crosses val="autoZero"/>
        <c:auto val="1"/>
        <c:lblAlgn val="ctr"/>
        <c:lblOffset val="100"/>
        <c:noMultiLvlLbl val="0"/>
      </c:catAx>
      <c:valAx>
        <c:axId val="174293376"/>
        <c:scaling>
          <c:orientation val="minMax"/>
          <c:max val="40"/>
          <c:min val="-40"/>
        </c:scaling>
        <c:delete val="0"/>
        <c:axPos val="l"/>
        <c:numFmt formatCode="General" sourceLinked="1"/>
        <c:majorTickMark val="out"/>
        <c:minorTickMark val="none"/>
        <c:tickLblPos val="nextTo"/>
        <c:crossAx val="123120256"/>
        <c:crosses val="autoZero"/>
        <c:crossBetween val="between"/>
      </c:valAx>
      <c:spPr>
        <a:ln>
          <a:solidFill>
            <a:schemeClr val="bg1">
              <a:lumMod val="50000"/>
            </a:schemeClr>
          </a:solidFill>
        </a:ln>
      </c:spPr>
    </c:plotArea>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'diurnal-Sep'!$B$1</c:f>
              <c:strCache>
                <c:ptCount val="1"/>
                <c:pt idx="0">
                  <c:v>ave</c:v>
                </c:pt>
              </c:strCache>
            </c:strRef>
          </c:tx>
          <c:marker>
            <c:symbol val="none"/>
          </c:marker>
          <c:errBars>
            <c:errDir val="y"/>
            <c:errBarType val="both"/>
            <c:errValType val="cust"/>
            <c:noEndCap val="0"/>
            <c:plus>
              <c:numRef>
                <c:f>'diurnal-Sep'!$C$2:$C$25</c:f>
                <c:numCache>
                  <c:formatCode>General</c:formatCode>
                  <c:ptCount val="24"/>
                  <c:pt idx="0">
                    <c:v>11.917875847057747</c:v>
                  </c:pt>
                  <c:pt idx="1">
                    <c:v>16.064694533588753</c:v>
                  </c:pt>
                  <c:pt idx="2">
                    <c:v>14.030032178907378</c:v>
                  </c:pt>
                  <c:pt idx="3">
                    <c:v>13.20257857563255</c:v>
                  </c:pt>
                  <c:pt idx="4">
                    <c:v>14.934219741286979</c:v>
                  </c:pt>
                  <c:pt idx="5">
                    <c:v>14.171047592513444</c:v>
                  </c:pt>
                  <c:pt idx="6">
                    <c:v>4.0892934094089286</c:v>
                  </c:pt>
                  <c:pt idx="7">
                    <c:v>8.5965820081135877</c:v>
                  </c:pt>
                  <c:pt idx="8">
                    <c:v>6.5377167168118424</c:v>
                  </c:pt>
                  <c:pt idx="9">
                    <c:v>9.6932096035472508</c:v>
                  </c:pt>
                  <c:pt idx="10">
                    <c:v>9.1489640829358212</c:v>
                  </c:pt>
                  <c:pt idx="11">
                    <c:v>10.831091351718952</c:v>
                  </c:pt>
                  <c:pt idx="12">
                    <c:v>14.981622565859892</c:v>
                  </c:pt>
                  <c:pt idx="13">
                    <c:v>7.6920862694376106</c:v>
                  </c:pt>
                  <c:pt idx="14">
                    <c:v>6.5038757675712064</c:v>
                  </c:pt>
                  <c:pt idx="15">
                    <c:v>9.2350892363102997</c:v>
                  </c:pt>
                  <c:pt idx="16">
                    <c:v>5.8408117888647242</c:v>
                  </c:pt>
                  <c:pt idx="17">
                    <c:v>5.5377629328686142</c:v>
                  </c:pt>
                  <c:pt idx="18">
                    <c:v>8.2923408239090861</c:v>
                  </c:pt>
                  <c:pt idx="19">
                    <c:v>9.143740528343594</c:v>
                  </c:pt>
                  <c:pt idx="20">
                    <c:v>21.650780148663269</c:v>
                  </c:pt>
                  <c:pt idx="21">
                    <c:v>11.432457349395694</c:v>
                  </c:pt>
                  <c:pt idx="22">
                    <c:v>25.295869751218049</c:v>
                  </c:pt>
                  <c:pt idx="23">
                    <c:v>13.736340916150336</c:v>
                  </c:pt>
                </c:numCache>
              </c:numRef>
            </c:plus>
            <c:minus>
              <c:numRef>
                <c:f>'diurnal-Sep'!$C$2:$C$25</c:f>
                <c:numCache>
                  <c:formatCode>General</c:formatCode>
                  <c:ptCount val="24"/>
                  <c:pt idx="0">
                    <c:v>11.917875847057747</c:v>
                  </c:pt>
                  <c:pt idx="1">
                    <c:v>16.064694533588753</c:v>
                  </c:pt>
                  <c:pt idx="2">
                    <c:v>14.030032178907378</c:v>
                  </c:pt>
                  <c:pt idx="3">
                    <c:v>13.20257857563255</c:v>
                  </c:pt>
                  <c:pt idx="4">
                    <c:v>14.934219741286979</c:v>
                  </c:pt>
                  <c:pt idx="5">
                    <c:v>14.171047592513444</c:v>
                  </c:pt>
                  <c:pt idx="6">
                    <c:v>4.0892934094089286</c:v>
                  </c:pt>
                  <c:pt idx="7">
                    <c:v>8.5965820081135877</c:v>
                  </c:pt>
                  <c:pt idx="8">
                    <c:v>6.5377167168118424</c:v>
                  </c:pt>
                  <c:pt idx="9">
                    <c:v>9.6932096035472508</c:v>
                  </c:pt>
                  <c:pt idx="10">
                    <c:v>9.1489640829358212</c:v>
                  </c:pt>
                  <c:pt idx="11">
                    <c:v>10.831091351718952</c:v>
                  </c:pt>
                  <c:pt idx="12">
                    <c:v>14.981622565859892</c:v>
                  </c:pt>
                  <c:pt idx="13">
                    <c:v>7.6920862694376106</c:v>
                  </c:pt>
                  <c:pt idx="14">
                    <c:v>6.5038757675712064</c:v>
                  </c:pt>
                  <c:pt idx="15">
                    <c:v>9.2350892363102997</c:v>
                  </c:pt>
                  <c:pt idx="16">
                    <c:v>5.8408117888647242</c:v>
                  </c:pt>
                  <c:pt idx="17">
                    <c:v>5.5377629328686142</c:v>
                  </c:pt>
                  <c:pt idx="18">
                    <c:v>8.2923408239090861</c:v>
                  </c:pt>
                  <c:pt idx="19">
                    <c:v>9.143740528343594</c:v>
                  </c:pt>
                  <c:pt idx="20">
                    <c:v>21.650780148663269</c:v>
                  </c:pt>
                  <c:pt idx="21">
                    <c:v>11.432457349395694</c:v>
                  </c:pt>
                  <c:pt idx="22">
                    <c:v>25.295869751218049</c:v>
                  </c:pt>
                  <c:pt idx="23">
                    <c:v>13.736340916150336</c:v>
                  </c:pt>
                </c:numCache>
              </c:numRef>
            </c:minus>
          </c:errBars>
          <c:cat>
            <c:numRef>
              <c:f>'diurnal-Sep'!$A$2:$A$25</c:f>
              <c:numCache>
                <c:formatCode>h:mm</c:formatCode>
                <c:ptCount val="24"/>
                <c:pt idx="0">
                  <c:v>1</c:v>
                </c:pt>
                <c:pt idx="1">
                  <c:v>1.0416666666666701</c:v>
                </c:pt>
                <c:pt idx="2">
                  <c:v>1.0833333333333299</c:v>
                </c:pt>
                <c:pt idx="3">
                  <c:v>1.125</c:v>
                </c:pt>
                <c:pt idx="4">
                  <c:v>1.1666666666666701</c:v>
                </c:pt>
                <c:pt idx="5">
                  <c:v>1.2083333333333299</c:v>
                </c:pt>
                <c:pt idx="6">
                  <c:v>1.25</c:v>
                </c:pt>
                <c:pt idx="7">
                  <c:v>1.2916666666666701</c:v>
                </c:pt>
                <c:pt idx="8">
                  <c:v>1.3333333333333299</c:v>
                </c:pt>
                <c:pt idx="9">
                  <c:v>0.375</c:v>
                </c:pt>
                <c:pt idx="10">
                  <c:v>0.41666666666666702</c:v>
                </c:pt>
                <c:pt idx="11">
                  <c:v>0.45833333333333298</c:v>
                </c:pt>
                <c:pt idx="12">
                  <c:v>0.5</c:v>
                </c:pt>
                <c:pt idx="13">
                  <c:v>0.54166666666666696</c:v>
                </c:pt>
                <c:pt idx="14">
                  <c:v>0.58333333333333304</c:v>
                </c:pt>
                <c:pt idx="15">
                  <c:v>0.625</c:v>
                </c:pt>
                <c:pt idx="16">
                  <c:v>0.66666666666666696</c:v>
                </c:pt>
                <c:pt idx="17">
                  <c:v>0.70833333333333304</c:v>
                </c:pt>
                <c:pt idx="18">
                  <c:v>0.75</c:v>
                </c:pt>
                <c:pt idx="19">
                  <c:v>0.79166666666666696</c:v>
                </c:pt>
                <c:pt idx="20">
                  <c:v>0.83333333333333304</c:v>
                </c:pt>
                <c:pt idx="21">
                  <c:v>0.875</c:v>
                </c:pt>
                <c:pt idx="22">
                  <c:v>0.91666666666666696</c:v>
                </c:pt>
                <c:pt idx="23">
                  <c:v>0.95833333333333304</c:v>
                </c:pt>
              </c:numCache>
            </c:numRef>
          </c:cat>
          <c:val>
            <c:numRef>
              <c:f>'diurnal-Sep'!$B$2:$B$25</c:f>
              <c:numCache>
                <c:formatCode>General</c:formatCode>
                <c:ptCount val="24"/>
                <c:pt idx="0">
                  <c:v>-3.47</c:v>
                </c:pt>
                <c:pt idx="1">
                  <c:v>-6.6211111111111105</c:v>
                </c:pt>
                <c:pt idx="2">
                  <c:v>-5.8950000000000005</c:v>
                </c:pt>
                <c:pt idx="3">
                  <c:v>-4.3811111111111121</c:v>
                </c:pt>
                <c:pt idx="4">
                  <c:v>-2.2938888888888886</c:v>
                </c:pt>
                <c:pt idx="5">
                  <c:v>-1.3238888888888891</c:v>
                </c:pt>
                <c:pt idx="6">
                  <c:v>6.2383333333333333</c:v>
                </c:pt>
                <c:pt idx="7">
                  <c:v>9.6988888888888898</c:v>
                </c:pt>
                <c:pt idx="8">
                  <c:v>20.358888888888888</c:v>
                </c:pt>
                <c:pt idx="9">
                  <c:v>12.387777777777778</c:v>
                </c:pt>
                <c:pt idx="10">
                  <c:v>16.155555555555555</c:v>
                </c:pt>
                <c:pt idx="11">
                  <c:v>17.738888888888887</c:v>
                </c:pt>
                <c:pt idx="12">
                  <c:v>13.348333333333336</c:v>
                </c:pt>
                <c:pt idx="13">
                  <c:v>14.375</c:v>
                </c:pt>
                <c:pt idx="14">
                  <c:v>11.793333333333335</c:v>
                </c:pt>
                <c:pt idx="15">
                  <c:v>10.135555555555557</c:v>
                </c:pt>
                <c:pt idx="16">
                  <c:v>10.636666666666667</c:v>
                </c:pt>
                <c:pt idx="17">
                  <c:v>7.1077777777777778</c:v>
                </c:pt>
                <c:pt idx="18">
                  <c:v>11.861111111111112</c:v>
                </c:pt>
                <c:pt idx="19">
                  <c:v>6.7444444444444454</c:v>
                </c:pt>
                <c:pt idx="20">
                  <c:v>-1.5911111111111107</c:v>
                </c:pt>
                <c:pt idx="21">
                  <c:v>-0.31888888888888878</c:v>
                </c:pt>
                <c:pt idx="22">
                  <c:v>-6.6149999999999984</c:v>
                </c:pt>
                <c:pt idx="23">
                  <c:v>-0.57833333333333281</c:v>
                </c:pt>
              </c:numCache>
            </c:numRef>
          </c:val>
          <c:smooth val="0"/>
        </c:ser>
        <c:dLbls>
          <c:showLegendKey val="0"/>
          <c:showVal val="0"/>
          <c:showCatName val="0"/>
          <c:showSerName val="0"/>
          <c:showPercent val="0"/>
          <c:showBubbleSize val="0"/>
        </c:dLbls>
        <c:marker val="1"/>
        <c:smooth val="0"/>
        <c:axId val="174370816"/>
        <c:axId val="174372352"/>
      </c:lineChart>
      <c:catAx>
        <c:axId val="174370816"/>
        <c:scaling>
          <c:orientation val="minMax"/>
        </c:scaling>
        <c:delete val="0"/>
        <c:axPos val="b"/>
        <c:numFmt formatCode="h:mm" sourceLinked="1"/>
        <c:majorTickMark val="out"/>
        <c:minorTickMark val="none"/>
        <c:tickLblPos val="nextTo"/>
        <c:crossAx val="174372352"/>
        <c:crosses val="autoZero"/>
        <c:auto val="1"/>
        <c:lblAlgn val="ctr"/>
        <c:lblOffset val="100"/>
        <c:noMultiLvlLbl val="0"/>
      </c:catAx>
      <c:valAx>
        <c:axId val="174372352"/>
        <c:scaling>
          <c:orientation val="minMax"/>
        </c:scaling>
        <c:delete val="0"/>
        <c:axPos val="l"/>
        <c:numFmt formatCode="General" sourceLinked="1"/>
        <c:majorTickMark val="out"/>
        <c:minorTickMark val="none"/>
        <c:tickLblPos val="nextTo"/>
        <c:crossAx val="174370816"/>
        <c:crosses val="autoZero"/>
        <c:crossBetween val="between"/>
      </c:valAx>
      <c:spPr>
        <a:ln>
          <a:solidFill>
            <a:schemeClr val="bg1">
              <a:lumMod val="50000"/>
            </a:schemeClr>
          </a:solidFill>
        </a:ln>
      </c:spPr>
    </c:plotArea>
    <c:plotVisOnly val="1"/>
    <c:dispBlanksAs val="gap"/>
    <c:showDLblsOverMax val="0"/>
  </c:chart>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DD15703-0C6F-4D63-975E-E5808AFBBB59}" type="datetimeFigureOut">
              <a:rPr kumimoji="1" lang="ja-JP" altLang="en-US" smtClean="0"/>
              <a:t>2014/2/7</a:t>
            </a:fld>
            <a:endParaRPr kumimoji="1" lang="ja-JP" altLang="en-US"/>
          </a:p>
        </p:txBody>
      </p:sp>
      <p:sp>
        <p:nvSpPr>
          <p:cNvPr id="4" name="スライド イメージ プレースホルダー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11CF399-753F-4EC9-8CF3-81D59AD02AC9}" type="slidenum">
              <a:rPr kumimoji="1" lang="ja-JP" altLang="en-US" smtClean="0"/>
              <a:t>‹#›</a:t>
            </a:fld>
            <a:endParaRPr kumimoji="1" lang="ja-JP" altLang="en-US"/>
          </a:p>
        </p:txBody>
      </p:sp>
    </p:spTree>
    <p:extLst>
      <p:ext uri="{BB962C8B-B14F-4D97-AF65-F5344CB8AC3E}">
        <p14:creationId xmlns:p14="http://schemas.microsoft.com/office/powerpoint/2010/main" val="44285851"/>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9FC04054-2446-4502-BCCB-75B735C63969}" type="slidenum">
              <a:rPr kumimoji="1" lang="ja-JP" altLang="en-US" smtClean="0"/>
              <a:t>10</a:t>
            </a:fld>
            <a:endParaRPr kumimoji="1" lang="ja-JP" altLang="en-US"/>
          </a:p>
        </p:txBody>
      </p:sp>
    </p:spTree>
    <p:extLst>
      <p:ext uri="{BB962C8B-B14F-4D97-AF65-F5344CB8AC3E}">
        <p14:creationId xmlns:p14="http://schemas.microsoft.com/office/powerpoint/2010/main" val="2772030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実験設定上ピークタイミングの変化が表れないことは問題ではない（モデル内に「収穫」はないため）</a:t>
            </a:r>
          </a:p>
          <a:p>
            <a:endParaRPr kumimoji="1" lang="ja-JP" altLang="en-US" dirty="0"/>
          </a:p>
        </p:txBody>
      </p:sp>
      <p:sp>
        <p:nvSpPr>
          <p:cNvPr id="4" name="スライド番号プレースホルダー 3"/>
          <p:cNvSpPr>
            <a:spLocks noGrp="1"/>
          </p:cNvSpPr>
          <p:nvPr>
            <p:ph type="sldNum" sz="quarter" idx="10"/>
          </p:nvPr>
        </p:nvSpPr>
        <p:spPr/>
        <p:txBody>
          <a:bodyPr/>
          <a:lstStyle/>
          <a:p>
            <a:fld id="{BFB47D2D-AD4C-41E5-B137-99CB8287A9CE}" type="slidenum">
              <a:rPr kumimoji="1" lang="ja-JP" altLang="en-US" smtClean="0"/>
              <a:t>17</a:t>
            </a:fld>
            <a:endParaRPr kumimoji="1" lang="ja-JP" altLang="en-US"/>
          </a:p>
        </p:txBody>
      </p:sp>
    </p:spTree>
    <p:extLst>
      <p:ext uri="{BB962C8B-B14F-4D97-AF65-F5344CB8AC3E}">
        <p14:creationId xmlns:p14="http://schemas.microsoft.com/office/powerpoint/2010/main" val="23783003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3FDA73A-667C-4E40-BFD6-12B8C7C085CD}" type="slidenum">
              <a:rPr lang="en-US" altLang="ja-JP">
                <a:solidFill>
                  <a:prstClr val="black"/>
                </a:solidFill>
              </a:rPr>
              <a:pPr/>
              <a:t>44</a:t>
            </a:fld>
            <a:endParaRPr lang="en-US" altLang="ja-JP">
              <a:solidFill>
                <a:prstClr val="black"/>
              </a:solidFill>
            </a:endParaRPr>
          </a:p>
        </p:txBody>
      </p:sp>
      <p:sp>
        <p:nvSpPr>
          <p:cNvPr id="7170" name="Rectangle 2"/>
          <p:cNvSpPr>
            <a:spLocks noGrp="1" noRot="1" noChangeAspect="1" noChangeArrowheads="1" noTextEdit="1"/>
          </p:cNvSpPr>
          <p:nvPr>
            <p:ph type="sldImg"/>
          </p:nvPr>
        </p:nvSpPr>
        <p:spPr>
          <a:ln/>
        </p:spPr>
      </p:sp>
      <p:sp>
        <p:nvSpPr>
          <p:cNvPr id="7171" name="Rectangle 3"/>
          <p:cNvSpPr>
            <a:spLocks noGrp="1" noChangeArrowheads="1"/>
          </p:cNvSpPr>
          <p:nvPr>
            <p:ph type="body" idx="1"/>
          </p:nvPr>
        </p:nvSpPr>
        <p:spPr/>
        <p:txBody>
          <a:bodyPr/>
          <a:lstStyle/>
          <a:p>
            <a:endParaRPr lang="ja-JP" altLang="ja-JP"/>
          </a:p>
        </p:txBody>
      </p:sp>
    </p:spTree>
    <p:extLst>
      <p:ext uri="{BB962C8B-B14F-4D97-AF65-F5344CB8AC3E}">
        <p14:creationId xmlns:p14="http://schemas.microsoft.com/office/powerpoint/2010/main" val="8244558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D184B2D8-F8E2-457B-A5E6-824ECA8E641C}" type="datetimeFigureOut">
              <a:rPr kumimoji="1" lang="ja-JP" altLang="en-US" smtClean="0"/>
              <a:t>2014/2/7</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08485D11-14A2-4D69-B2F1-162D7DBE8C95}" type="slidenum">
              <a:rPr kumimoji="1" lang="ja-JP" altLang="en-US" smtClean="0"/>
              <a:t>‹#›</a:t>
            </a:fld>
            <a:endParaRPr kumimoji="1" lang="ja-JP" altLang="en-US"/>
          </a:p>
        </p:txBody>
      </p:sp>
    </p:spTree>
    <p:extLst>
      <p:ext uri="{BB962C8B-B14F-4D97-AF65-F5344CB8AC3E}">
        <p14:creationId xmlns:p14="http://schemas.microsoft.com/office/powerpoint/2010/main" val="13272492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D184B2D8-F8E2-457B-A5E6-824ECA8E641C}" type="datetimeFigureOut">
              <a:rPr kumimoji="1" lang="ja-JP" altLang="en-US" smtClean="0"/>
              <a:t>2014/2/7</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08485D11-14A2-4D69-B2F1-162D7DBE8C95}" type="slidenum">
              <a:rPr kumimoji="1" lang="ja-JP" altLang="en-US" smtClean="0"/>
              <a:t>‹#›</a:t>
            </a:fld>
            <a:endParaRPr kumimoji="1" lang="ja-JP" altLang="en-US"/>
          </a:p>
        </p:txBody>
      </p:sp>
    </p:spTree>
    <p:extLst>
      <p:ext uri="{BB962C8B-B14F-4D97-AF65-F5344CB8AC3E}">
        <p14:creationId xmlns:p14="http://schemas.microsoft.com/office/powerpoint/2010/main" val="27102652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D184B2D8-F8E2-457B-A5E6-824ECA8E641C}" type="datetimeFigureOut">
              <a:rPr kumimoji="1" lang="ja-JP" altLang="en-US" smtClean="0"/>
              <a:t>2014/2/7</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08485D11-14A2-4D69-B2F1-162D7DBE8C95}" type="slidenum">
              <a:rPr kumimoji="1" lang="ja-JP" altLang="en-US" smtClean="0"/>
              <a:t>‹#›</a:t>
            </a:fld>
            <a:endParaRPr kumimoji="1" lang="ja-JP" altLang="en-US"/>
          </a:p>
        </p:txBody>
      </p:sp>
    </p:spTree>
    <p:extLst>
      <p:ext uri="{BB962C8B-B14F-4D97-AF65-F5344CB8AC3E}">
        <p14:creationId xmlns:p14="http://schemas.microsoft.com/office/powerpoint/2010/main" val="16960275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D184B2D8-F8E2-457B-A5E6-824ECA8E641C}" type="datetimeFigureOut">
              <a:rPr kumimoji="1" lang="ja-JP" altLang="en-US" smtClean="0"/>
              <a:t>2014/2/7</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08485D11-14A2-4D69-B2F1-162D7DBE8C95}" type="slidenum">
              <a:rPr kumimoji="1" lang="ja-JP" altLang="en-US" smtClean="0"/>
              <a:t>‹#›</a:t>
            </a:fld>
            <a:endParaRPr kumimoji="1" lang="ja-JP" altLang="en-US"/>
          </a:p>
        </p:txBody>
      </p:sp>
    </p:spTree>
    <p:extLst>
      <p:ext uri="{BB962C8B-B14F-4D97-AF65-F5344CB8AC3E}">
        <p14:creationId xmlns:p14="http://schemas.microsoft.com/office/powerpoint/2010/main" val="33899049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D184B2D8-F8E2-457B-A5E6-824ECA8E641C}" type="datetimeFigureOut">
              <a:rPr kumimoji="1" lang="ja-JP" altLang="en-US" smtClean="0"/>
              <a:t>2014/2/7</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08485D11-14A2-4D69-B2F1-162D7DBE8C95}" type="slidenum">
              <a:rPr kumimoji="1" lang="ja-JP" altLang="en-US" smtClean="0"/>
              <a:t>‹#›</a:t>
            </a:fld>
            <a:endParaRPr kumimoji="1" lang="ja-JP" altLang="en-US"/>
          </a:p>
        </p:txBody>
      </p:sp>
    </p:spTree>
    <p:extLst>
      <p:ext uri="{BB962C8B-B14F-4D97-AF65-F5344CB8AC3E}">
        <p14:creationId xmlns:p14="http://schemas.microsoft.com/office/powerpoint/2010/main" val="34045725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D184B2D8-F8E2-457B-A5E6-824ECA8E641C}" type="datetimeFigureOut">
              <a:rPr kumimoji="1" lang="ja-JP" altLang="en-US" smtClean="0"/>
              <a:t>2014/2/7</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08485D11-14A2-4D69-B2F1-162D7DBE8C95}" type="slidenum">
              <a:rPr kumimoji="1" lang="ja-JP" altLang="en-US" smtClean="0"/>
              <a:t>‹#›</a:t>
            </a:fld>
            <a:endParaRPr kumimoji="1" lang="ja-JP" altLang="en-US"/>
          </a:p>
        </p:txBody>
      </p:sp>
    </p:spTree>
    <p:extLst>
      <p:ext uri="{BB962C8B-B14F-4D97-AF65-F5344CB8AC3E}">
        <p14:creationId xmlns:p14="http://schemas.microsoft.com/office/powerpoint/2010/main" val="9364188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D184B2D8-F8E2-457B-A5E6-824ECA8E641C}" type="datetimeFigureOut">
              <a:rPr kumimoji="1" lang="ja-JP" altLang="en-US" smtClean="0"/>
              <a:t>2014/2/7</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08485D11-14A2-4D69-B2F1-162D7DBE8C95}" type="slidenum">
              <a:rPr kumimoji="1" lang="ja-JP" altLang="en-US" smtClean="0"/>
              <a:t>‹#›</a:t>
            </a:fld>
            <a:endParaRPr kumimoji="1" lang="ja-JP" altLang="en-US"/>
          </a:p>
        </p:txBody>
      </p:sp>
    </p:spTree>
    <p:extLst>
      <p:ext uri="{BB962C8B-B14F-4D97-AF65-F5344CB8AC3E}">
        <p14:creationId xmlns:p14="http://schemas.microsoft.com/office/powerpoint/2010/main" val="19407247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D184B2D8-F8E2-457B-A5E6-824ECA8E641C}" type="datetimeFigureOut">
              <a:rPr kumimoji="1" lang="ja-JP" altLang="en-US" smtClean="0"/>
              <a:t>2014/2/7</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08485D11-14A2-4D69-B2F1-162D7DBE8C95}" type="slidenum">
              <a:rPr kumimoji="1" lang="ja-JP" altLang="en-US" smtClean="0"/>
              <a:t>‹#›</a:t>
            </a:fld>
            <a:endParaRPr kumimoji="1" lang="ja-JP" altLang="en-US"/>
          </a:p>
        </p:txBody>
      </p:sp>
    </p:spTree>
    <p:extLst>
      <p:ext uri="{BB962C8B-B14F-4D97-AF65-F5344CB8AC3E}">
        <p14:creationId xmlns:p14="http://schemas.microsoft.com/office/powerpoint/2010/main" val="23261911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D184B2D8-F8E2-457B-A5E6-824ECA8E641C}" type="datetimeFigureOut">
              <a:rPr kumimoji="1" lang="ja-JP" altLang="en-US" smtClean="0"/>
              <a:t>2014/2/7</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08485D11-14A2-4D69-B2F1-162D7DBE8C95}" type="slidenum">
              <a:rPr kumimoji="1" lang="ja-JP" altLang="en-US" smtClean="0"/>
              <a:t>‹#›</a:t>
            </a:fld>
            <a:endParaRPr kumimoji="1" lang="ja-JP" altLang="en-US"/>
          </a:p>
        </p:txBody>
      </p:sp>
    </p:spTree>
    <p:extLst>
      <p:ext uri="{BB962C8B-B14F-4D97-AF65-F5344CB8AC3E}">
        <p14:creationId xmlns:p14="http://schemas.microsoft.com/office/powerpoint/2010/main" val="21617773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D184B2D8-F8E2-457B-A5E6-824ECA8E641C}" type="datetimeFigureOut">
              <a:rPr kumimoji="1" lang="ja-JP" altLang="en-US" smtClean="0"/>
              <a:t>2014/2/7</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08485D11-14A2-4D69-B2F1-162D7DBE8C95}" type="slidenum">
              <a:rPr kumimoji="1" lang="ja-JP" altLang="en-US" smtClean="0"/>
              <a:t>‹#›</a:t>
            </a:fld>
            <a:endParaRPr kumimoji="1" lang="ja-JP" altLang="en-US"/>
          </a:p>
        </p:txBody>
      </p:sp>
    </p:spTree>
    <p:extLst>
      <p:ext uri="{BB962C8B-B14F-4D97-AF65-F5344CB8AC3E}">
        <p14:creationId xmlns:p14="http://schemas.microsoft.com/office/powerpoint/2010/main" val="17217823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D184B2D8-F8E2-457B-A5E6-824ECA8E641C}" type="datetimeFigureOut">
              <a:rPr kumimoji="1" lang="ja-JP" altLang="en-US" smtClean="0"/>
              <a:t>2014/2/7</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08485D11-14A2-4D69-B2F1-162D7DBE8C95}" type="slidenum">
              <a:rPr kumimoji="1" lang="ja-JP" altLang="en-US" smtClean="0"/>
              <a:t>‹#›</a:t>
            </a:fld>
            <a:endParaRPr kumimoji="1" lang="ja-JP" altLang="en-US"/>
          </a:p>
        </p:txBody>
      </p:sp>
    </p:spTree>
    <p:extLst>
      <p:ext uri="{BB962C8B-B14F-4D97-AF65-F5344CB8AC3E}">
        <p14:creationId xmlns:p14="http://schemas.microsoft.com/office/powerpoint/2010/main" val="17317345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84B2D8-F8E2-457B-A5E6-824ECA8E641C}" type="datetimeFigureOut">
              <a:rPr kumimoji="1" lang="ja-JP" altLang="en-US" smtClean="0"/>
              <a:t>2014/2/7</a:t>
            </a:fld>
            <a:endParaRPr kumimoji="1" lang="ja-JP" altLang="en-US"/>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8485D11-14A2-4D69-B2F1-162D7DBE8C95}" type="slidenum">
              <a:rPr kumimoji="1" lang="ja-JP" altLang="en-US" smtClean="0"/>
              <a:t>‹#›</a:t>
            </a:fld>
            <a:endParaRPr kumimoji="1" lang="ja-JP" altLang="en-US"/>
          </a:p>
        </p:txBody>
      </p:sp>
    </p:spTree>
    <p:extLst>
      <p:ext uri="{BB962C8B-B14F-4D97-AF65-F5344CB8AC3E}">
        <p14:creationId xmlns:p14="http://schemas.microsoft.com/office/powerpoint/2010/main" val="28634142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3.emf"/><Relationship Id="rId5" Type="http://schemas.openxmlformats.org/officeDocument/2006/relationships/image" Target="../media/image12.png"/><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emf"/><Relationship Id="rId1" Type="http://schemas.openxmlformats.org/officeDocument/2006/relationships/slideLayout" Target="../slideLayouts/slideLayout6.xml"/><Relationship Id="rId4" Type="http://schemas.openxmlformats.org/officeDocument/2006/relationships/image" Target="../media/image20.emf"/></Relationships>
</file>

<file path=ppt/slides/_rels/slide15.xml.rels><?xml version="1.0" encoding="UTF-8" standalone="yes"?>
<Relationships xmlns="http://schemas.openxmlformats.org/package/2006/relationships"><Relationship Id="rId2" Type="http://schemas.openxmlformats.org/officeDocument/2006/relationships/image" Target="../media/image21.w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24.gif"/><Relationship Id="rId3" Type="http://schemas.openxmlformats.org/officeDocument/2006/relationships/chart" Target="../charts/chart1.xml"/><Relationship Id="rId7" Type="http://schemas.openxmlformats.org/officeDocument/2006/relationships/image" Target="../media/image23.gif"/><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22.gif"/><Relationship Id="rId5" Type="http://schemas.openxmlformats.org/officeDocument/2006/relationships/chart" Target="../charts/chart3.xml"/><Relationship Id="rId4" Type="http://schemas.openxmlformats.org/officeDocument/2006/relationships/chart" Target="../charts/chart2.xml"/></Relationships>
</file>

<file path=ppt/slides/_rels/slide18.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image" Target="../media/image25.gif"/><Relationship Id="rId1" Type="http://schemas.openxmlformats.org/officeDocument/2006/relationships/slideLayout" Target="../slideLayouts/slideLayout7.xml"/><Relationship Id="rId5" Type="http://schemas.openxmlformats.org/officeDocument/2006/relationships/image" Target="../media/image28.gif"/><Relationship Id="rId4" Type="http://schemas.openxmlformats.org/officeDocument/2006/relationships/image" Target="../media/image27.gif"/></Relationships>
</file>

<file path=ppt/slides/_rels/slide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4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emf"/><Relationship Id="rId1" Type="http://schemas.openxmlformats.org/officeDocument/2006/relationships/slideLayout" Target="../slideLayouts/slideLayout2.xml"/><Relationship Id="rId5" Type="http://schemas.openxmlformats.org/officeDocument/2006/relationships/image" Target="../media/image230.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正方形/長方形 7"/>
          <p:cNvSpPr/>
          <p:nvPr/>
        </p:nvSpPr>
        <p:spPr>
          <a:xfrm>
            <a:off x="549245" y="5145809"/>
            <a:ext cx="8251855" cy="1712191"/>
          </a:xfrm>
          <a:prstGeom prst="rect">
            <a:avLst/>
          </a:prstGeom>
          <a:solidFill>
            <a:srgbClr val="92D050">
              <a:alpha val="60000"/>
            </a:srgb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7" name="正方形/長方形 6"/>
          <p:cNvSpPr/>
          <p:nvPr/>
        </p:nvSpPr>
        <p:spPr>
          <a:xfrm>
            <a:off x="549244" y="660399"/>
            <a:ext cx="8251855" cy="1470025"/>
          </a:xfrm>
          <a:prstGeom prst="rect">
            <a:avLst/>
          </a:prstGeom>
          <a:solidFill>
            <a:srgbClr val="FFFF99">
              <a:alpha val="60000"/>
            </a:srgb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ctrTitle"/>
          </p:nvPr>
        </p:nvSpPr>
        <p:spPr>
          <a:xfrm>
            <a:off x="549245" y="660400"/>
            <a:ext cx="8080969" cy="1470025"/>
          </a:xfrm>
        </p:spPr>
        <p:txBody>
          <a:bodyPr>
            <a:normAutofit/>
          </a:bodyPr>
          <a:lstStyle/>
          <a:p>
            <a:r>
              <a:rPr kumimoji="1" lang="ja-JP" altLang="en-US" dirty="0" smtClean="0"/>
              <a:t>真瀬での水蒸気同位体比測定</a:t>
            </a:r>
            <a:endParaRPr kumimoji="1" lang="ja-JP" altLang="en-US" dirty="0"/>
          </a:p>
        </p:txBody>
      </p:sp>
      <p:sp>
        <p:nvSpPr>
          <p:cNvPr id="3" name="サブタイトル 2"/>
          <p:cNvSpPr>
            <a:spLocks noGrp="1"/>
          </p:cNvSpPr>
          <p:nvPr>
            <p:ph type="subTitle" idx="1"/>
          </p:nvPr>
        </p:nvSpPr>
        <p:spPr>
          <a:xfrm>
            <a:off x="1527464" y="5353629"/>
            <a:ext cx="6400800" cy="1482436"/>
          </a:xfrm>
        </p:spPr>
        <p:txBody>
          <a:bodyPr>
            <a:normAutofit fontScale="70000" lnSpcReduction="20000"/>
          </a:bodyPr>
          <a:lstStyle/>
          <a:p>
            <a:r>
              <a:rPr lang="ja-JP" altLang="en-US" dirty="0">
                <a:solidFill>
                  <a:schemeClr val="tx1"/>
                </a:solidFill>
              </a:rPr>
              <a:t>芳村</a:t>
            </a:r>
            <a:r>
              <a:rPr lang="ja-JP" altLang="en-US" dirty="0" smtClean="0">
                <a:solidFill>
                  <a:schemeClr val="tx1"/>
                </a:solidFill>
              </a:rPr>
              <a:t>圭*・魏忠</a:t>
            </a:r>
            <a:r>
              <a:rPr lang="ja-JP" altLang="en-US" dirty="0" smtClean="0">
                <a:solidFill>
                  <a:schemeClr val="tx1"/>
                </a:solidFill>
                <a:effectLst/>
              </a:rPr>
              <a:t>旺</a:t>
            </a:r>
            <a:r>
              <a:rPr lang="ja-JP" altLang="en-US" dirty="0">
                <a:solidFill>
                  <a:schemeClr val="tx1"/>
                </a:solidFill>
              </a:rPr>
              <a:t>・岡崎淳史・前田</a:t>
            </a:r>
            <a:r>
              <a:rPr lang="ja-JP" altLang="en-US" dirty="0" smtClean="0">
                <a:solidFill>
                  <a:schemeClr val="tx1"/>
                </a:solidFill>
              </a:rPr>
              <a:t>英俊・</a:t>
            </a:r>
            <a:r>
              <a:rPr lang="en-US" altLang="ja-JP" dirty="0" smtClean="0">
                <a:solidFill>
                  <a:schemeClr val="tx1"/>
                </a:solidFill>
              </a:rPr>
              <a:t/>
            </a:r>
            <a:br>
              <a:rPr lang="en-US" altLang="ja-JP" dirty="0" smtClean="0">
                <a:solidFill>
                  <a:schemeClr val="tx1"/>
                </a:solidFill>
              </a:rPr>
            </a:br>
            <a:r>
              <a:rPr lang="ja-JP" altLang="en-US" dirty="0" smtClean="0">
                <a:solidFill>
                  <a:schemeClr val="tx1"/>
                </a:solidFill>
              </a:rPr>
              <a:t>乃田啓吾・木口雅司・小池雅洋・金</a:t>
            </a:r>
            <a:r>
              <a:rPr lang="ja-JP" altLang="en-US" dirty="0" smtClean="0">
                <a:solidFill>
                  <a:schemeClr val="tx1"/>
                </a:solidFill>
                <a:effectLst/>
              </a:rPr>
              <a:t>元植</a:t>
            </a:r>
            <a:r>
              <a:rPr lang="ja-JP" altLang="en-US" dirty="0" smtClean="0">
                <a:solidFill>
                  <a:schemeClr val="tx1"/>
                </a:solidFill>
              </a:rPr>
              <a:t>・横井正治</a:t>
            </a:r>
            <a:endParaRPr lang="en-US" altLang="ja-JP" baseline="30000" dirty="0" smtClean="0">
              <a:solidFill>
                <a:schemeClr val="tx1"/>
              </a:solidFill>
            </a:endParaRPr>
          </a:p>
          <a:p>
            <a:r>
              <a:rPr lang="ja-JP" altLang="en-US" dirty="0" smtClean="0">
                <a:solidFill>
                  <a:schemeClr val="tx1"/>
                </a:solidFill>
              </a:rPr>
              <a:t>＊東京大学大気海洋研究所</a:t>
            </a:r>
            <a:endParaRPr lang="en-US" altLang="ja-JP" baseline="30000" dirty="0" smtClean="0">
              <a:solidFill>
                <a:schemeClr val="tx1"/>
              </a:solidFill>
            </a:endParaRPr>
          </a:p>
          <a:p>
            <a:r>
              <a:rPr lang="ja-JP" altLang="en-US" dirty="0" smtClean="0">
                <a:solidFill>
                  <a:schemeClr val="tx1"/>
                </a:solidFill>
              </a:rPr>
              <a:t>２０１４年２月７日＠</a:t>
            </a:r>
            <a:r>
              <a:rPr lang="en-US" altLang="ja-JP" dirty="0" smtClean="0">
                <a:solidFill>
                  <a:schemeClr val="tx1"/>
                </a:solidFill>
              </a:rPr>
              <a:t>NIAES</a:t>
            </a:r>
          </a:p>
        </p:txBody>
      </p:sp>
    </p:spTree>
    <p:extLst>
      <p:ext uri="{BB962C8B-B14F-4D97-AF65-F5344CB8AC3E}">
        <p14:creationId xmlns:p14="http://schemas.microsoft.com/office/powerpoint/2010/main" val="188945987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グループ化 13"/>
          <p:cNvGrpSpPr/>
          <p:nvPr/>
        </p:nvGrpSpPr>
        <p:grpSpPr>
          <a:xfrm>
            <a:off x="324819" y="1186048"/>
            <a:ext cx="3840077" cy="1333339"/>
            <a:chOff x="2647406" y="485687"/>
            <a:chExt cx="3840480" cy="1333339"/>
          </a:xfrm>
        </p:grpSpPr>
        <p:pic>
          <p:nvPicPr>
            <p:cNvPr id="9" name="図 8"/>
            <p:cNvPicPr>
              <a:picLocks noChangeAspect="1"/>
            </p:cNvPicPr>
            <p:nvPr/>
          </p:nvPicPr>
          <p:blipFill>
            <a:blip r:embed="rId3"/>
            <a:stretch>
              <a:fillRect/>
            </a:stretch>
          </p:blipFill>
          <p:spPr>
            <a:xfrm>
              <a:off x="2848561" y="485687"/>
              <a:ext cx="3497049" cy="1333339"/>
            </a:xfrm>
            <a:prstGeom prst="rect">
              <a:avLst/>
            </a:prstGeom>
          </p:spPr>
        </p:pic>
        <p:sp>
          <p:nvSpPr>
            <p:cNvPr id="12" name="正方形/長方形 11"/>
            <p:cNvSpPr/>
            <p:nvPr/>
          </p:nvSpPr>
          <p:spPr>
            <a:xfrm>
              <a:off x="2647406" y="1463040"/>
              <a:ext cx="3840480" cy="2612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3" name="正方形/長方形 12"/>
            <p:cNvSpPr/>
            <p:nvPr/>
          </p:nvSpPr>
          <p:spPr>
            <a:xfrm>
              <a:off x="3161211" y="808901"/>
              <a:ext cx="2111830" cy="2612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grpSp>
      <p:sp>
        <p:nvSpPr>
          <p:cNvPr id="15" name="正方形/長方形 14"/>
          <p:cNvSpPr/>
          <p:nvPr/>
        </p:nvSpPr>
        <p:spPr>
          <a:xfrm>
            <a:off x="5533337" y="1372383"/>
            <a:ext cx="3629996" cy="391533"/>
          </a:xfrm>
          <a:prstGeom prst="rect">
            <a:avLst/>
          </a:prstGeom>
        </p:spPr>
        <p:txBody>
          <a:bodyPr wrap="none" lIns="82945" tIns="41473" rIns="82945" bIns="41473">
            <a:spAutoFit/>
          </a:bodyPr>
          <a:lstStyle/>
          <a:p>
            <a:r>
              <a:rPr lang="en-US" altLang="ja-JP" sz="2000" dirty="0"/>
              <a:t>Transpired water = surface water</a:t>
            </a:r>
          </a:p>
        </p:txBody>
      </p:sp>
      <p:cxnSp>
        <p:nvCxnSpPr>
          <p:cNvPr id="17" name="カギ線コネクタ 16"/>
          <p:cNvCxnSpPr>
            <a:endCxn id="15" idx="2"/>
          </p:cNvCxnSpPr>
          <p:nvPr/>
        </p:nvCxnSpPr>
        <p:spPr>
          <a:xfrm>
            <a:off x="4022635" y="1460773"/>
            <a:ext cx="3325700" cy="303143"/>
          </a:xfrm>
          <a:prstGeom prst="bentConnector4">
            <a:avLst>
              <a:gd name="adj1" fmla="val 22713"/>
              <a:gd name="adj2" fmla="val 175410"/>
            </a:avLst>
          </a:prstGeom>
          <a:ln>
            <a:tailEnd type="triangle"/>
          </a:ln>
        </p:spPr>
        <p:style>
          <a:lnRef idx="1">
            <a:schemeClr val="accent1"/>
          </a:lnRef>
          <a:fillRef idx="0">
            <a:schemeClr val="accent1"/>
          </a:fillRef>
          <a:effectRef idx="0">
            <a:schemeClr val="accent1"/>
          </a:effectRef>
          <a:fontRef idx="minor">
            <a:schemeClr val="tx1"/>
          </a:fontRef>
        </p:style>
      </p:cxnSp>
      <p:sp>
        <p:nvSpPr>
          <p:cNvPr id="23" name="テキスト ボックス 14"/>
          <p:cNvSpPr txBox="1"/>
          <p:nvPr/>
        </p:nvSpPr>
        <p:spPr>
          <a:xfrm>
            <a:off x="480" y="45249"/>
            <a:ext cx="7942381" cy="1191642"/>
          </a:xfrm>
          <a:prstGeom prst="rect">
            <a:avLst/>
          </a:prstGeom>
        </p:spPr>
        <p:txBody>
          <a:bodyPr wrap="none" lIns="82945" tIns="41473" rIns="82945" bIns="41473">
            <a:spAutoFit/>
          </a:bodyPr>
          <a:lstStyle>
            <a:defPPr>
              <a:defRPr lang="en-US"/>
            </a:defPPr>
            <a:lvl1pPr>
              <a:defRPr sz="2800">
                <a:solidFill>
                  <a:srgbClr val="00B0F0"/>
                </a:solidFill>
                <a:latin typeface="Times New Roman" panose="02020603050405020304" pitchFamily="18" charset="0"/>
                <a:cs typeface="Times New Roman" panose="02020603050405020304" pitchFamily="18" charset="0"/>
              </a:defRPr>
            </a:lvl1pPr>
          </a:lstStyle>
          <a:p>
            <a:r>
              <a:rPr lang="en-US" altLang="ja-JP" sz="3600" dirty="0"/>
              <a:t>Surface water isotopes observation results</a:t>
            </a:r>
          </a:p>
          <a:p>
            <a:r>
              <a:rPr lang="en-US" altLang="ja-JP" sz="3600" dirty="0"/>
              <a:t>:Transpiration estimation </a:t>
            </a:r>
            <a:endParaRPr lang="ja-JP" altLang="en-US" sz="3600" dirty="0"/>
          </a:p>
        </p:txBody>
      </p:sp>
      <p:pic>
        <p:nvPicPr>
          <p:cNvPr id="24" name="図 1"/>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139084" y="2296156"/>
            <a:ext cx="3046092"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6" name="グループ化 35"/>
          <p:cNvGrpSpPr/>
          <p:nvPr/>
        </p:nvGrpSpPr>
        <p:grpSpPr>
          <a:xfrm>
            <a:off x="5334846" y="2046513"/>
            <a:ext cx="3415880" cy="4280777"/>
            <a:chOff x="5030514" y="2203268"/>
            <a:chExt cx="3416239" cy="4280778"/>
          </a:xfrm>
        </p:grpSpPr>
        <p:pic>
          <p:nvPicPr>
            <p:cNvPr id="25" name="図 24"/>
            <p:cNvPicPr>
              <a:picLocks noChangeAspect="1"/>
            </p:cNvPicPr>
            <p:nvPr/>
          </p:nvPicPr>
          <p:blipFill>
            <a:blip r:embed="rId5"/>
            <a:stretch>
              <a:fillRect/>
            </a:stretch>
          </p:blipFill>
          <p:spPr>
            <a:xfrm>
              <a:off x="5030514" y="2203268"/>
              <a:ext cx="3416239" cy="4280778"/>
            </a:xfrm>
            <a:prstGeom prst="rect">
              <a:avLst/>
            </a:prstGeom>
          </p:spPr>
        </p:pic>
        <p:sp>
          <p:nvSpPr>
            <p:cNvPr id="26" name="テキスト ボックス 25"/>
            <p:cNvSpPr txBox="1"/>
            <p:nvPr/>
          </p:nvSpPr>
          <p:spPr>
            <a:xfrm>
              <a:off x="5752145" y="6097295"/>
              <a:ext cx="301692" cy="369332"/>
            </a:xfrm>
            <a:prstGeom prst="rect">
              <a:avLst/>
            </a:prstGeom>
            <a:noFill/>
          </p:spPr>
          <p:txBody>
            <a:bodyPr wrap="none" rtlCol="0">
              <a:spAutoFit/>
            </a:bodyPr>
            <a:lstStyle/>
            <a:p>
              <a:r>
                <a:rPr lang="en-US" altLang="ja-JP" dirty="0">
                  <a:solidFill>
                    <a:srgbClr val="FF0000"/>
                  </a:solidFill>
                </a:rPr>
                <a:t>4</a:t>
              </a:r>
              <a:endParaRPr lang="ja-JP" altLang="en-US" dirty="0">
                <a:solidFill>
                  <a:srgbClr val="FF0000"/>
                </a:solidFill>
              </a:endParaRPr>
            </a:p>
          </p:txBody>
        </p:sp>
        <p:sp>
          <p:nvSpPr>
            <p:cNvPr id="27" name="テキスト ボックス 26"/>
            <p:cNvSpPr txBox="1"/>
            <p:nvPr/>
          </p:nvSpPr>
          <p:spPr>
            <a:xfrm>
              <a:off x="6679609" y="6101653"/>
              <a:ext cx="301692" cy="369332"/>
            </a:xfrm>
            <a:prstGeom prst="rect">
              <a:avLst/>
            </a:prstGeom>
            <a:noFill/>
          </p:spPr>
          <p:txBody>
            <a:bodyPr wrap="none" rtlCol="0">
              <a:spAutoFit/>
            </a:bodyPr>
            <a:lstStyle/>
            <a:p>
              <a:r>
                <a:rPr lang="en-US" altLang="ja-JP" dirty="0">
                  <a:solidFill>
                    <a:srgbClr val="FF0000"/>
                  </a:solidFill>
                </a:rPr>
                <a:t>5</a:t>
              </a:r>
              <a:endParaRPr lang="ja-JP" altLang="en-US" dirty="0">
                <a:solidFill>
                  <a:srgbClr val="FF0000"/>
                </a:solidFill>
              </a:endParaRPr>
            </a:p>
          </p:txBody>
        </p:sp>
        <p:sp>
          <p:nvSpPr>
            <p:cNvPr id="28" name="テキスト ボックス 27"/>
            <p:cNvSpPr txBox="1"/>
            <p:nvPr/>
          </p:nvSpPr>
          <p:spPr>
            <a:xfrm>
              <a:off x="7668032" y="6097296"/>
              <a:ext cx="301692" cy="369332"/>
            </a:xfrm>
            <a:prstGeom prst="rect">
              <a:avLst/>
            </a:prstGeom>
            <a:noFill/>
          </p:spPr>
          <p:txBody>
            <a:bodyPr wrap="none" rtlCol="0">
              <a:spAutoFit/>
            </a:bodyPr>
            <a:lstStyle/>
            <a:p>
              <a:r>
                <a:rPr lang="en-US" altLang="ja-JP" dirty="0">
                  <a:solidFill>
                    <a:srgbClr val="FF0000"/>
                  </a:solidFill>
                </a:rPr>
                <a:t>6</a:t>
              </a:r>
              <a:endParaRPr lang="ja-JP" altLang="en-US" dirty="0">
                <a:solidFill>
                  <a:srgbClr val="FF0000"/>
                </a:solidFill>
              </a:endParaRPr>
            </a:p>
          </p:txBody>
        </p:sp>
        <p:sp>
          <p:nvSpPr>
            <p:cNvPr id="29" name="テキスト ボックス 26"/>
            <p:cNvSpPr txBox="1"/>
            <p:nvPr/>
          </p:nvSpPr>
          <p:spPr>
            <a:xfrm>
              <a:off x="6830452" y="2751126"/>
              <a:ext cx="301692" cy="36933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ja-JP" dirty="0">
                  <a:solidFill>
                    <a:srgbClr val="FF0000"/>
                  </a:solidFill>
                </a:rPr>
                <a:t>1</a:t>
              </a:r>
              <a:endParaRPr lang="ja-JP" altLang="en-US" dirty="0">
                <a:solidFill>
                  <a:srgbClr val="FF0000"/>
                </a:solidFill>
              </a:endParaRPr>
            </a:p>
          </p:txBody>
        </p:sp>
        <p:sp>
          <p:nvSpPr>
            <p:cNvPr id="30" name="テキスト ボックス 26"/>
            <p:cNvSpPr txBox="1"/>
            <p:nvPr/>
          </p:nvSpPr>
          <p:spPr>
            <a:xfrm>
              <a:off x="6190372" y="2816441"/>
              <a:ext cx="301692" cy="36933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ja-JP" dirty="0">
                  <a:solidFill>
                    <a:srgbClr val="FF0000"/>
                  </a:solidFill>
                </a:rPr>
                <a:t>2</a:t>
              </a:r>
              <a:endParaRPr lang="ja-JP" altLang="en-US" dirty="0">
                <a:solidFill>
                  <a:srgbClr val="FF0000"/>
                </a:solidFill>
              </a:endParaRPr>
            </a:p>
          </p:txBody>
        </p:sp>
        <p:sp>
          <p:nvSpPr>
            <p:cNvPr id="31" name="テキスト ボックス 26"/>
            <p:cNvSpPr txBox="1"/>
            <p:nvPr/>
          </p:nvSpPr>
          <p:spPr>
            <a:xfrm>
              <a:off x="5902988" y="2429691"/>
              <a:ext cx="301692" cy="36933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ja-JP" dirty="0">
                  <a:solidFill>
                    <a:srgbClr val="FF0000"/>
                  </a:solidFill>
                </a:rPr>
                <a:t>3</a:t>
              </a:r>
              <a:endParaRPr lang="ja-JP" altLang="en-US" dirty="0">
                <a:solidFill>
                  <a:srgbClr val="FF0000"/>
                </a:solidFill>
              </a:endParaRPr>
            </a:p>
          </p:txBody>
        </p:sp>
        <p:sp>
          <p:nvSpPr>
            <p:cNvPr id="32" name="テキスト ボックス 26"/>
            <p:cNvSpPr txBox="1"/>
            <p:nvPr/>
          </p:nvSpPr>
          <p:spPr>
            <a:xfrm>
              <a:off x="7043046" y="2414843"/>
              <a:ext cx="301692" cy="36933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ja-JP" dirty="0">
                  <a:solidFill>
                    <a:srgbClr val="FF0000"/>
                  </a:solidFill>
                </a:rPr>
                <a:t>7</a:t>
              </a:r>
              <a:endParaRPr lang="ja-JP" altLang="en-US" dirty="0">
                <a:solidFill>
                  <a:srgbClr val="FF0000"/>
                </a:solidFill>
              </a:endParaRPr>
            </a:p>
          </p:txBody>
        </p:sp>
        <p:sp>
          <p:nvSpPr>
            <p:cNvPr id="33" name="テキスト ボックス 32"/>
            <p:cNvSpPr txBox="1"/>
            <p:nvPr/>
          </p:nvSpPr>
          <p:spPr>
            <a:xfrm>
              <a:off x="6053831" y="2203268"/>
              <a:ext cx="684875" cy="369332"/>
            </a:xfrm>
            <a:prstGeom prst="rect">
              <a:avLst/>
            </a:prstGeom>
            <a:noFill/>
          </p:spPr>
          <p:txBody>
            <a:bodyPr wrap="none" rtlCol="0">
              <a:spAutoFit/>
            </a:bodyPr>
            <a:lstStyle/>
            <a:p>
              <a:r>
                <a:rPr lang="en-US" altLang="ja-JP" dirty="0">
                  <a:solidFill>
                    <a:srgbClr val="FF0000"/>
                  </a:solidFill>
                </a:rPr>
                <a:t>Input</a:t>
              </a:r>
              <a:endParaRPr lang="ja-JP" altLang="en-US" dirty="0">
                <a:solidFill>
                  <a:srgbClr val="FF0000"/>
                </a:solidFill>
              </a:endParaRPr>
            </a:p>
          </p:txBody>
        </p:sp>
        <p:sp>
          <p:nvSpPr>
            <p:cNvPr id="34" name="テキスト ボックス 33"/>
            <p:cNvSpPr txBox="1"/>
            <p:nvPr/>
          </p:nvSpPr>
          <p:spPr>
            <a:xfrm>
              <a:off x="6406528" y="5743314"/>
              <a:ext cx="856064" cy="369332"/>
            </a:xfrm>
            <a:prstGeom prst="rect">
              <a:avLst/>
            </a:prstGeom>
            <a:noFill/>
          </p:spPr>
          <p:txBody>
            <a:bodyPr wrap="none" rtlCol="0">
              <a:spAutoFit/>
            </a:bodyPr>
            <a:lstStyle/>
            <a:p>
              <a:r>
                <a:rPr lang="en-US" altLang="ja-JP" dirty="0">
                  <a:solidFill>
                    <a:srgbClr val="FF0000"/>
                  </a:solidFill>
                </a:rPr>
                <a:t>Output</a:t>
              </a:r>
              <a:endParaRPr lang="ja-JP" altLang="en-US" dirty="0">
                <a:solidFill>
                  <a:srgbClr val="FF0000"/>
                </a:solidFill>
              </a:endParaRPr>
            </a:p>
          </p:txBody>
        </p:sp>
      </p:grpSp>
      <p:pic>
        <p:nvPicPr>
          <p:cNvPr id="41"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2227" y="4441500"/>
            <a:ext cx="4595315" cy="241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7486470" y="1137111"/>
            <a:ext cx="316070" cy="468477"/>
          </a:xfrm>
          <a:prstGeom prst="rect">
            <a:avLst/>
          </a:prstGeom>
          <a:noFill/>
        </p:spPr>
        <p:txBody>
          <a:bodyPr wrap="none" lIns="82945" tIns="41473" rIns="82945" bIns="41473" rtlCol="0">
            <a:spAutoFit/>
          </a:bodyPr>
          <a:lstStyle/>
          <a:p>
            <a:r>
              <a:rPr kumimoji="1" lang="en-US" altLang="ja-JP" sz="2500" dirty="0">
                <a:solidFill>
                  <a:srgbClr val="FF0000"/>
                </a:solidFill>
              </a:rPr>
              <a:t>?</a:t>
            </a:r>
            <a:endParaRPr kumimoji="1" lang="ja-JP" altLang="en-US" sz="2500" dirty="0">
              <a:solidFill>
                <a:srgbClr val="FF0000"/>
              </a:solidFill>
            </a:endParaRPr>
          </a:p>
        </p:txBody>
      </p:sp>
      <p:sp>
        <p:nvSpPr>
          <p:cNvPr id="3" name="Rectangle 2"/>
          <p:cNvSpPr/>
          <p:nvPr/>
        </p:nvSpPr>
        <p:spPr>
          <a:xfrm>
            <a:off x="1387875" y="5708131"/>
            <a:ext cx="1716366" cy="45993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lIns="82945" tIns="41473" rIns="82945" bIns="41473" rtlCol="0" anchor="ctr"/>
          <a:lstStyle/>
          <a:p>
            <a:pPr algn="ctr"/>
            <a:endParaRPr kumimoji="1" lang="ja-JP" altLang="en-US"/>
          </a:p>
        </p:txBody>
      </p:sp>
      <p:sp>
        <p:nvSpPr>
          <p:cNvPr id="4" name="TextBox 3"/>
          <p:cNvSpPr txBox="1"/>
          <p:nvPr/>
        </p:nvSpPr>
        <p:spPr>
          <a:xfrm>
            <a:off x="1798489" y="5371393"/>
            <a:ext cx="935186" cy="360755"/>
          </a:xfrm>
          <a:prstGeom prst="rect">
            <a:avLst/>
          </a:prstGeom>
          <a:noFill/>
        </p:spPr>
        <p:txBody>
          <a:bodyPr wrap="none" lIns="82945" tIns="41473" rIns="82945" bIns="41473" rtlCol="0">
            <a:spAutoFit/>
          </a:bodyPr>
          <a:lstStyle/>
          <a:p>
            <a:r>
              <a:rPr kumimoji="1" lang="en-US" altLang="ja-JP" dirty="0" smtClean="0"/>
              <a:t>High LAI</a:t>
            </a:r>
            <a:endParaRPr kumimoji="1" lang="ja-JP" altLang="en-US" dirty="0"/>
          </a:p>
        </p:txBody>
      </p:sp>
      <p:sp>
        <p:nvSpPr>
          <p:cNvPr id="35" name="TextBox 34"/>
          <p:cNvSpPr txBox="1"/>
          <p:nvPr/>
        </p:nvSpPr>
        <p:spPr>
          <a:xfrm>
            <a:off x="3217842" y="5107207"/>
            <a:ext cx="779193" cy="360755"/>
          </a:xfrm>
          <a:prstGeom prst="rect">
            <a:avLst/>
          </a:prstGeom>
          <a:noFill/>
        </p:spPr>
        <p:txBody>
          <a:bodyPr wrap="none" lIns="82945" tIns="41473" rIns="82945" bIns="41473" rtlCol="0">
            <a:spAutoFit/>
          </a:bodyPr>
          <a:lstStyle/>
          <a:p>
            <a:r>
              <a:rPr kumimoji="1" lang="en-US" altLang="ja-JP" dirty="0" smtClean="0"/>
              <a:t>No LAI</a:t>
            </a:r>
            <a:endParaRPr kumimoji="1" lang="ja-JP" altLang="en-US" dirty="0"/>
          </a:p>
        </p:txBody>
      </p:sp>
      <p:sp>
        <p:nvSpPr>
          <p:cNvPr id="5" name="Rectangle 4"/>
          <p:cNvSpPr/>
          <p:nvPr/>
        </p:nvSpPr>
        <p:spPr>
          <a:xfrm>
            <a:off x="1010110" y="5107208"/>
            <a:ext cx="344916" cy="84011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lIns="82945" tIns="41473" rIns="82945" bIns="41473" rtlCol="0" anchor="ctr"/>
          <a:lstStyle/>
          <a:p>
            <a:pPr algn="ctr"/>
            <a:endParaRPr kumimoji="1" lang="ja-JP" altLang="en-US"/>
          </a:p>
        </p:txBody>
      </p:sp>
      <p:sp>
        <p:nvSpPr>
          <p:cNvPr id="6" name="TextBox 5"/>
          <p:cNvSpPr txBox="1"/>
          <p:nvPr/>
        </p:nvSpPr>
        <p:spPr>
          <a:xfrm>
            <a:off x="838571" y="4664730"/>
            <a:ext cx="1459405" cy="360755"/>
          </a:xfrm>
          <a:prstGeom prst="rect">
            <a:avLst/>
          </a:prstGeom>
          <a:noFill/>
        </p:spPr>
        <p:txBody>
          <a:bodyPr wrap="none" lIns="82945" tIns="41473" rIns="82945" bIns="41473" rtlCol="0">
            <a:spAutoFit/>
          </a:bodyPr>
          <a:lstStyle/>
          <a:p>
            <a:r>
              <a:rPr kumimoji="1" lang="en-US" altLang="ja-JP" dirty="0" smtClean="0"/>
              <a:t>LAI increasing</a:t>
            </a:r>
            <a:endParaRPr kumimoji="1" lang="ja-JP" altLang="en-US" dirty="0"/>
          </a:p>
        </p:txBody>
      </p:sp>
      <p:sp>
        <p:nvSpPr>
          <p:cNvPr id="37" name="Rectangle 36"/>
          <p:cNvSpPr/>
          <p:nvPr/>
        </p:nvSpPr>
        <p:spPr>
          <a:xfrm>
            <a:off x="3179254" y="5399298"/>
            <a:ext cx="1141121" cy="45993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lIns="82945" tIns="41473" rIns="82945" bIns="41473" rtlCol="0" anchor="ctr"/>
          <a:lstStyle/>
          <a:p>
            <a:pPr algn="ctr"/>
            <a:endParaRPr kumimoji="1" lang="ja-JP" altLang="en-US"/>
          </a:p>
        </p:txBody>
      </p:sp>
    </p:spTree>
    <p:extLst>
      <p:ext uri="{BB962C8B-B14F-4D97-AF65-F5344CB8AC3E}">
        <p14:creationId xmlns:p14="http://schemas.microsoft.com/office/powerpoint/2010/main" val="371013296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グループ化 15"/>
          <p:cNvGrpSpPr/>
          <p:nvPr/>
        </p:nvGrpSpPr>
        <p:grpSpPr>
          <a:xfrm>
            <a:off x="4613312" y="1350775"/>
            <a:ext cx="4742806" cy="4320000"/>
            <a:chOff x="-87085" y="1684760"/>
            <a:chExt cx="4743304" cy="4320000"/>
          </a:xfrm>
        </p:grpSpPr>
        <p:pic>
          <p:nvPicPr>
            <p:cNvPr id="4" name="図 3"/>
            <p:cNvPicPr>
              <a:picLocks noChangeAspect="1"/>
            </p:cNvPicPr>
            <p:nvPr/>
          </p:nvPicPr>
          <p:blipFill>
            <a:blip r:embed="rId2"/>
            <a:stretch>
              <a:fillRect/>
            </a:stretch>
          </p:blipFill>
          <p:spPr>
            <a:xfrm>
              <a:off x="-87085" y="1684760"/>
              <a:ext cx="4743304" cy="4320000"/>
            </a:xfrm>
            <a:prstGeom prst="rect">
              <a:avLst/>
            </a:prstGeom>
          </p:spPr>
        </p:pic>
        <p:cxnSp>
          <p:nvCxnSpPr>
            <p:cNvPr id="7" name="直線コネクタ 6"/>
            <p:cNvCxnSpPr/>
            <p:nvPr/>
          </p:nvCxnSpPr>
          <p:spPr>
            <a:xfrm flipV="1">
              <a:off x="1724299" y="2978332"/>
              <a:ext cx="1166948" cy="1184366"/>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9" name="直線矢印コネクタ 8"/>
            <p:cNvCxnSpPr/>
            <p:nvPr/>
          </p:nvCxnSpPr>
          <p:spPr>
            <a:xfrm flipH="1">
              <a:off x="2508069" y="3187337"/>
              <a:ext cx="1045028" cy="1828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テキスト ボックス 9"/>
            <p:cNvSpPr txBox="1"/>
            <p:nvPr/>
          </p:nvSpPr>
          <p:spPr>
            <a:xfrm>
              <a:off x="2754883" y="2793666"/>
              <a:ext cx="1595477" cy="369332"/>
            </a:xfrm>
            <a:prstGeom prst="rect">
              <a:avLst/>
            </a:prstGeom>
            <a:noFill/>
          </p:spPr>
          <p:txBody>
            <a:bodyPr wrap="none" rtlCol="0">
              <a:spAutoFit/>
            </a:bodyPr>
            <a:lstStyle/>
            <a:p>
              <a:r>
                <a:rPr lang="en-US" altLang="ja-JP" dirty="0"/>
                <a:t>Close to LMWL</a:t>
              </a:r>
              <a:endParaRPr lang="ja-JP" altLang="en-US" dirty="0"/>
            </a:p>
          </p:txBody>
        </p:sp>
        <p:sp>
          <p:nvSpPr>
            <p:cNvPr id="12" name="テキスト ボックス 11"/>
            <p:cNvSpPr txBox="1"/>
            <p:nvPr/>
          </p:nvSpPr>
          <p:spPr>
            <a:xfrm>
              <a:off x="804844" y="2172441"/>
              <a:ext cx="537057" cy="369332"/>
            </a:xfrm>
            <a:prstGeom prst="rect">
              <a:avLst/>
            </a:prstGeom>
            <a:noFill/>
          </p:spPr>
          <p:txBody>
            <a:bodyPr wrap="none" rtlCol="0">
              <a:spAutoFit/>
            </a:bodyPr>
            <a:lstStyle/>
            <a:p>
              <a:r>
                <a:rPr lang="en-US" altLang="ja-JP" dirty="0"/>
                <a:t>July</a:t>
              </a:r>
              <a:endParaRPr lang="ja-JP" altLang="en-US" dirty="0"/>
            </a:p>
          </p:txBody>
        </p:sp>
      </p:grpSp>
      <p:grpSp>
        <p:nvGrpSpPr>
          <p:cNvPr id="15" name="グループ化 14"/>
          <p:cNvGrpSpPr/>
          <p:nvPr/>
        </p:nvGrpSpPr>
        <p:grpSpPr>
          <a:xfrm>
            <a:off x="128238" y="1306013"/>
            <a:ext cx="5038118" cy="4320000"/>
            <a:chOff x="4404952" y="1684760"/>
            <a:chExt cx="5038648" cy="4320000"/>
          </a:xfrm>
        </p:grpSpPr>
        <p:pic>
          <p:nvPicPr>
            <p:cNvPr id="5" name="図 4"/>
            <p:cNvPicPr>
              <a:picLocks noChangeAspect="1"/>
            </p:cNvPicPr>
            <p:nvPr/>
          </p:nvPicPr>
          <p:blipFill>
            <a:blip r:embed="rId3"/>
            <a:stretch>
              <a:fillRect/>
            </a:stretch>
          </p:blipFill>
          <p:spPr>
            <a:xfrm>
              <a:off x="4404952" y="1684760"/>
              <a:ext cx="4743304" cy="4320000"/>
            </a:xfrm>
            <a:prstGeom prst="rect">
              <a:avLst/>
            </a:prstGeom>
          </p:spPr>
        </p:pic>
        <p:sp>
          <p:nvSpPr>
            <p:cNvPr id="11" name="テキスト ボックス 10"/>
            <p:cNvSpPr txBox="1"/>
            <p:nvPr/>
          </p:nvSpPr>
          <p:spPr>
            <a:xfrm>
              <a:off x="5425758" y="2172441"/>
              <a:ext cx="615738" cy="369332"/>
            </a:xfrm>
            <a:prstGeom prst="rect">
              <a:avLst/>
            </a:prstGeom>
            <a:noFill/>
          </p:spPr>
          <p:txBody>
            <a:bodyPr wrap="none" rtlCol="0">
              <a:spAutoFit/>
            </a:bodyPr>
            <a:lstStyle/>
            <a:p>
              <a:r>
                <a:rPr lang="en-US" altLang="ja-JP" dirty="0"/>
                <a:t>June</a:t>
              </a:r>
              <a:endParaRPr lang="ja-JP" altLang="en-US" dirty="0"/>
            </a:p>
          </p:txBody>
        </p:sp>
        <p:sp>
          <p:nvSpPr>
            <p:cNvPr id="13" name="円/楕円 12"/>
            <p:cNvSpPr/>
            <p:nvPr/>
          </p:nvSpPr>
          <p:spPr>
            <a:xfrm rot="3003668">
              <a:off x="6545370" y="1827184"/>
              <a:ext cx="1303311" cy="251348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4" name="テキスト ボックス 13"/>
            <p:cNvSpPr txBox="1"/>
            <p:nvPr/>
          </p:nvSpPr>
          <p:spPr>
            <a:xfrm>
              <a:off x="6924872" y="3293626"/>
              <a:ext cx="2518728" cy="369332"/>
            </a:xfrm>
            <a:prstGeom prst="rect">
              <a:avLst/>
            </a:prstGeom>
            <a:noFill/>
          </p:spPr>
          <p:txBody>
            <a:bodyPr wrap="none" rtlCol="0">
              <a:spAutoFit/>
            </a:bodyPr>
            <a:lstStyle/>
            <a:p>
              <a:r>
                <a:rPr lang="en-US" altLang="ja-JP" dirty="0"/>
                <a:t>Close to Evaporation line</a:t>
              </a:r>
              <a:endParaRPr lang="ja-JP" altLang="en-US" dirty="0"/>
            </a:p>
          </p:txBody>
        </p:sp>
      </p:grpSp>
      <p:sp>
        <p:nvSpPr>
          <p:cNvPr id="17" name="正方形/長方形 16"/>
          <p:cNvSpPr/>
          <p:nvPr/>
        </p:nvSpPr>
        <p:spPr>
          <a:xfrm>
            <a:off x="9188" y="20242"/>
            <a:ext cx="8611873" cy="637703"/>
          </a:xfrm>
          <a:prstGeom prst="rect">
            <a:avLst/>
          </a:prstGeom>
        </p:spPr>
        <p:txBody>
          <a:bodyPr wrap="square" lIns="82945" tIns="41473" rIns="82945" bIns="41473">
            <a:spAutoFit/>
          </a:bodyPr>
          <a:lstStyle/>
          <a:p>
            <a:r>
              <a:rPr lang="en-US" altLang="ja-JP" sz="3600" dirty="0">
                <a:solidFill>
                  <a:srgbClr val="00B0F0"/>
                </a:solidFill>
                <a:latin typeface="Times New Roman" panose="02020603050405020304" pitchFamily="18" charset="0"/>
                <a:cs typeface="Times New Roman" panose="02020603050405020304" pitchFamily="18" charset="0"/>
              </a:rPr>
              <a:t>Surface water isotopes observation results</a:t>
            </a:r>
          </a:p>
        </p:txBody>
      </p:sp>
      <p:sp>
        <p:nvSpPr>
          <p:cNvPr id="18" name="テキスト ボックス 17"/>
          <p:cNvSpPr txBox="1"/>
          <p:nvPr/>
        </p:nvSpPr>
        <p:spPr>
          <a:xfrm>
            <a:off x="442344" y="5631821"/>
            <a:ext cx="8341936" cy="914753"/>
          </a:xfrm>
          <a:prstGeom prst="rect">
            <a:avLst/>
          </a:prstGeom>
          <a:noFill/>
        </p:spPr>
        <p:txBody>
          <a:bodyPr wrap="square" lIns="82945" tIns="41473" rIns="82945" bIns="41473" rtlCol="0">
            <a:spAutoFit/>
          </a:bodyPr>
          <a:lstStyle/>
          <a:p>
            <a:r>
              <a:rPr lang="en-US" altLang="ja-JP" dirty="0"/>
              <a:t>All data distributed along the local meteoric water line in July. However the data in June tended to close to the evaporation line, possibly due to the effect of evaporation of the surface water. After July, the transpiration may play a more important role!</a:t>
            </a:r>
            <a:endParaRPr lang="ja-JP" altLang="en-US" dirty="0"/>
          </a:p>
        </p:txBody>
      </p:sp>
    </p:spTree>
    <p:extLst>
      <p:ext uri="{BB962C8B-B14F-4D97-AF65-F5344CB8AC3E}">
        <p14:creationId xmlns:p14="http://schemas.microsoft.com/office/powerpoint/2010/main" val="45427508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0"/>
            <a:ext cx="8228763" cy="1145335"/>
          </a:xfrm>
        </p:spPr>
        <p:txBody>
          <a:bodyPr/>
          <a:lstStyle/>
          <a:p>
            <a:r>
              <a:rPr kumimoji="1" lang="en-US" altLang="ja-JP" dirty="0" smtClean="0"/>
              <a:t>100% transpiration after harvest?</a:t>
            </a:r>
            <a:endParaRPr kumimoji="1" lang="ja-JP" altLang="en-US" dirty="0"/>
          </a:p>
        </p:txBody>
      </p:sp>
      <p:sp>
        <p:nvSpPr>
          <p:cNvPr id="21" name="TextBox 20"/>
          <p:cNvSpPr txBox="1"/>
          <p:nvPr/>
        </p:nvSpPr>
        <p:spPr>
          <a:xfrm>
            <a:off x="1987747" y="5837686"/>
            <a:ext cx="4475555" cy="360755"/>
          </a:xfrm>
          <a:prstGeom prst="rect">
            <a:avLst/>
          </a:prstGeom>
          <a:noFill/>
        </p:spPr>
        <p:txBody>
          <a:bodyPr wrap="none" lIns="82945" tIns="41473" rIns="82945" bIns="41473" rtlCol="0">
            <a:spAutoFit/>
          </a:bodyPr>
          <a:lstStyle/>
          <a:p>
            <a:r>
              <a:rPr lang="en-US" altLang="ja-JP" dirty="0"/>
              <a:t>LAI: About 5.0 m</a:t>
            </a:r>
            <a:r>
              <a:rPr lang="en-US" altLang="ja-JP" baseline="30000" dirty="0"/>
              <a:t>2</a:t>
            </a:r>
            <a:r>
              <a:rPr lang="en-US" altLang="ja-JP" dirty="0"/>
              <a:t> m</a:t>
            </a:r>
            <a:r>
              <a:rPr lang="en-US" altLang="ja-JP" baseline="30000" dirty="0"/>
              <a:t>-2</a:t>
            </a:r>
            <a:r>
              <a:rPr lang="en-US" altLang="ja-JP" dirty="0"/>
              <a:t> (maximum) in </a:t>
            </a:r>
            <a:r>
              <a:rPr lang="en-US" altLang="ja-JP" dirty="0" err="1"/>
              <a:t>Mase</a:t>
            </a:r>
            <a:r>
              <a:rPr lang="en-US" altLang="ja-JP" dirty="0"/>
              <a:t> site</a:t>
            </a:r>
            <a:endParaRPr lang="ja-JP" altLang="en-US" dirty="0"/>
          </a:p>
        </p:txBody>
      </p:sp>
      <p:sp>
        <p:nvSpPr>
          <p:cNvPr id="7" name="TextBox 6"/>
          <p:cNvSpPr txBox="1"/>
          <p:nvPr/>
        </p:nvSpPr>
        <p:spPr>
          <a:xfrm>
            <a:off x="1844697" y="6427895"/>
            <a:ext cx="4585449" cy="360755"/>
          </a:xfrm>
          <a:prstGeom prst="rect">
            <a:avLst/>
          </a:prstGeom>
          <a:noFill/>
        </p:spPr>
        <p:txBody>
          <a:bodyPr wrap="none" lIns="82945" tIns="41473" rIns="82945" bIns="41473" rtlCol="0">
            <a:spAutoFit/>
          </a:bodyPr>
          <a:lstStyle/>
          <a:p>
            <a:r>
              <a:rPr lang="en-US" altLang="ja-JP" dirty="0"/>
              <a:t>In </a:t>
            </a:r>
            <a:r>
              <a:rPr lang="en-US" altLang="ja-JP" dirty="0" err="1"/>
              <a:t>IsoRSM</a:t>
            </a:r>
            <a:r>
              <a:rPr lang="en-US" altLang="ja-JP" dirty="0"/>
              <a:t> and </a:t>
            </a:r>
            <a:r>
              <a:rPr lang="en-US" altLang="ja-JP" dirty="0" err="1"/>
              <a:t>IsoGSM</a:t>
            </a:r>
            <a:r>
              <a:rPr lang="en-US" altLang="ja-JP" dirty="0"/>
              <a:t> (FT=100% transpiration)</a:t>
            </a:r>
            <a:endParaRPr lang="ja-JP" altLang="en-US" dirty="0"/>
          </a:p>
        </p:txBody>
      </p:sp>
      <p:grpSp>
        <p:nvGrpSpPr>
          <p:cNvPr id="9" name="Group 8"/>
          <p:cNvGrpSpPr/>
          <p:nvPr/>
        </p:nvGrpSpPr>
        <p:grpSpPr>
          <a:xfrm>
            <a:off x="1020470" y="2762461"/>
            <a:ext cx="7360346" cy="2928727"/>
            <a:chOff x="1758738" y="1998689"/>
            <a:chExt cx="8114270" cy="3228379"/>
          </a:xfrm>
        </p:grpSpPr>
        <p:pic>
          <p:nvPicPr>
            <p:cNvPr id="205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52428" y="2202249"/>
              <a:ext cx="5380759" cy="2933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3259248" y="3139649"/>
              <a:ext cx="2607398" cy="92396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5" name="TextBox 4"/>
            <p:cNvSpPr txBox="1"/>
            <p:nvPr/>
          </p:nvSpPr>
          <p:spPr>
            <a:xfrm>
              <a:off x="1758738" y="1998689"/>
              <a:ext cx="3826768" cy="407120"/>
            </a:xfrm>
            <a:prstGeom prst="rect">
              <a:avLst/>
            </a:prstGeom>
            <a:noFill/>
          </p:spPr>
          <p:txBody>
            <a:bodyPr wrap="none" rtlCol="0">
              <a:spAutoFit/>
            </a:bodyPr>
            <a:lstStyle/>
            <a:p>
              <a:r>
                <a:rPr lang="en-US" altLang="ja-JP" dirty="0"/>
                <a:t>It is reasonable because of high LAI</a:t>
              </a:r>
              <a:endParaRPr lang="ja-JP" altLang="en-US" dirty="0"/>
            </a:p>
          </p:txBody>
        </p:sp>
        <p:sp>
          <p:nvSpPr>
            <p:cNvPr id="2" name="Rectangle 1"/>
            <p:cNvSpPr/>
            <p:nvPr/>
          </p:nvSpPr>
          <p:spPr>
            <a:xfrm>
              <a:off x="6201624" y="3232087"/>
              <a:ext cx="923453" cy="706170"/>
            </a:xfrm>
            <a:prstGeom prst="rect">
              <a:avLst/>
            </a:prstGeom>
            <a:no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8" name="Elbow Connector 7"/>
            <p:cNvCxnSpPr/>
            <p:nvPr/>
          </p:nvCxnSpPr>
          <p:spPr>
            <a:xfrm>
              <a:off x="7125077" y="3594225"/>
              <a:ext cx="1201800" cy="547592"/>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Elbow Connector 10"/>
            <p:cNvCxnSpPr>
              <a:stCxn id="4" idx="0"/>
              <a:endCxn id="5" idx="2"/>
            </p:cNvCxnSpPr>
            <p:nvPr/>
          </p:nvCxnSpPr>
          <p:spPr>
            <a:xfrm rot="16200000" flipV="1">
              <a:off x="3750615" y="2327316"/>
              <a:ext cx="733840" cy="890826"/>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8326877" y="2665605"/>
              <a:ext cx="1546131" cy="2561463"/>
            </a:xfrm>
            <a:prstGeom prst="rect">
              <a:avLst/>
            </a:prstGeom>
            <a:noFill/>
          </p:spPr>
          <p:txBody>
            <a:bodyPr wrap="square" rtlCol="0">
              <a:spAutoFit/>
            </a:bodyPr>
            <a:lstStyle/>
            <a:p>
              <a:r>
                <a:rPr lang="en-US" altLang="ja-JP" dirty="0" smtClean="0"/>
                <a:t>Not decrease!</a:t>
              </a:r>
            </a:p>
            <a:p>
              <a:r>
                <a:rPr lang="en-US" altLang="ja-JP" dirty="0" smtClean="0"/>
                <a:t>Reason:</a:t>
              </a:r>
            </a:p>
            <a:p>
              <a:r>
                <a:rPr lang="en-US" altLang="ja-JP" sz="1300" dirty="0"/>
                <a:t>the uneven distribution of water isotopic ratios observed in our site….</a:t>
              </a:r>
            </a:p>
            <a:p>
              <a:r>
                <a:rPr kumimoji="1" lang="en-US" altLang="ja-JP" sz="1300" dirty="0">
                  <a:solidFill>
                    <a:srgbClr val="FF0000"/>
                  </a:solidFill>
                </a:rPr>
                <a:t>Will be solved at next year</a:t>
              </a:r>
              <a:endParaRPr kumimoji="1" lang="ja-JP" altLang="en-US" sz="1300" dirty="0">
                <a:solidFill>
                  <a:srgbClr val="FF0000"/>
                </a:solidFill>
              </a:endParaRPr>
            </a:p>
          </p:txBody>
        </p:sp>
      </p:grpSp>
      <p:pic>
        <p:nvPicPr>
          <p:cNvPr id="12" name="図 4"/>
          <p:cNvPicPr>
            <a:picLocks noChangeAspect="1"/>
          </p:cNvPicPr>
          <p:nvPr/>
        </p:nvPicPr>
        <p:blipFill>
          <a:blip r:embed="rId3"/>
          <a:stretch>
            <a:fillRect/>
          </a:stretch>
        </p:blipFill>
        <p:spPr>
          <a:xfrm>
            <a:off x="2772955" y="977538"/>
            <a:ext cx="4555194" cy="1736966"/>
          </a:xfrm>
          <a:prstGeom prst="rect">
            <a:avLst/>
          </a:prstGeom>
        </p:spPr>
      </p:pic>
    </p:spTree>
    <p:extLst>
      <p:ext uri="{BB962C8B-B14F-4D97-AF65-F5344CB8AC3E}">
        <p14:creationId xmlns:p14="http://schemas.microsoft.com/office/powerpoint/2010/main" val="257694371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14"/>
          <p:cNvSpPr txBox="1"/>
          <p:nvPr/>
        </p:nvSpPr>
        <p:spPr>
          <a:xfrm>
            <a:off x="480" y="29437"/>
            <a:ext cx="7649474" cy="637703"/>
          </a:xfrm>
          <a:prstGeom prst="rect">
            <a:avLst/>
          </a:prstGeom>
        </p:spPr>
        <p:txBody>
          <a:bodyPr wrap="none" lIns="82945" tIns="41473" rIns="82945" bIns="41473">
            <a:spAutoFit/>
          </a:bodyPr>
          <a:lstStyle>
            <a:defPPr>
              <a:defRPr lang="en-US"/>
            </a:defPPr>
            <a:lvl1pPr>
              <a:defRPr sz="2800">
                <a:solidFill>
                  <a:srgbClr val="00B0F0"/>
                </a:solidFill>
                <a:latin typeface="Times New Roman" panose="02020603050405020304" pitchFamily="18" charset="0"/>
                <a:cs typeface="Times New Roman" panose="02020603050405020304" pitchFamily="18" charset="0"/>
              </a:defRPr>
            </a:lvl1pPr>
          </a:lstStyle>
          <a:p>
            <a:r>
              <a:rPr lang="en-US" altLang="ja-JP" sz="3600" dirty="0"/>
              <a:t>Water vapor isotopes observation results</a:t>
            </a:r>
            <a:endParaRPr lang="ja-JP" altLang="en-US" sz="3600" dirty="0"/>
          </a:p>
        </p:txBody>
      </p:sp>
      <p:sp>
        <p:nvSpPr>
          <p:cNvPr id="3" name="TextBox 2"/>
          <p:cNvSpPr txBox="1"/>
          <p:nvPr/>
        </p:nvSpPr>
        <p:spPr>
          <a:xfrm>
            <a:off x="136823" y="970951"/>
            <a:ext cx="2874297" cy="2576746"/>
          </a:xfrm>
          <a:prstGeom prst="rect">
            <a:avLst/>
          </a:prstGeom>
          <a:noFill/>
          <a:ln>
            <a:solidFill>
              <a:srgbClr val="FFC000"/>
            </a:solidFill>
          </a:ln>
        </p:spPr>
        <p:txBody>
          <a:bodyPr wrap="square" lIns="82945" tIns="41473" rIns="82945" bIns="41473" rtlCol="0">
            <a:spAutoFit/>
          </a:bodyPr>
          <a:lstStyle/>
          <a:p>
            <a:r>
              <a:rPr lang="en-US" altLang="ja-JP" dirty="0" smtClean="0"/>
              <a:t>Precipitation event: isotope ratios in precipitation higher than those in water vapor and keep same phases.</a:t>
            </a:r>
          </a:p>
          <a:p>
            <a:r>
              <a:rPr kumimoji="1" lang="en-US" altLang="ja-JP" dirty="0" smtClean="0"/>
              <a:t>But d-excess almost keep same values.</a:t>
            </a:r>
            <a:endParaRPr lang="en-US" altLang="ja-JP" dirty="0" smtClean="0"/>
          </a:p>
          <a:p>
            <a:r>
              <a:rPr lang="en-US" altLang="ja-JP" dirty="0" smtClean="0"/>
              <a:t>=&gt;Liquid </a:t>
            </a:r>
            <a:r>
              <a:rPr lang="en-US" altLang="ja-JP" dirty="0"/>
              <a:t>and </a:t>
            </a:r>
            <a:r>
              <a:rPr lang="en-US" altLang="ja-JP" dirty="0" smtClean="0"/>
              <a:t>vapor </a:t>
            </a:r>
            <a:r>
              <a:rPr lang="en-US" altLang="ja-JP" dirty="0"/>
              <a:t>phases of water reach the state of </a:t>
            </a:r>
            <a:r>
              <a:rPr lang="en-US" altLang="ja-JP" dirty="0" smtClean="0"/>
              <a:t>equilibrium</a:t>
            </a:r>
            <a:r>
              <a:rPr lang="en-US" altLang="ja-JP" dirty="0"/>
              <a:t>. </a:t>
            </a:r>
          </a:p>
        </p:txBody>
      </p:sp>
      <p:grpSp>
        <p:nvGrpSpPr>
          <p:cNvPr id="13" name="Group 12"/>
          <p:cNvGrpSpPr/>
          <p:nvPr/>
        </p:nvGrpSpPr>
        <p:grpSpPr>
          <a:xfrm>
            <a:off x="2719432" y="188903"/>
            <a:ext cx="6424569" cy="6972957"/>
            <a:chOff x="1463832" y="362138"/>
            <a:chExt cx="7082641" cy="7686394"/>
          </a:xfrm>
        </p:grpSpPr>
        <p:pic>
          <p:nvPicPr>
            <p:cNvPr id="23" name="Picture 45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3832" y="362138"/>
              <a:ext cx="7082641" cy="76863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6" name="Straight Connector 5"/>
            <p:cNvCxnSpPr/>
            <p:nvPr/>
          </p:nvCxnSpPr>
          <p:spPr>
            <a:xfrm>
              <a:off x="2996698" y="6437014"/>
              <a:ext cx="3458423" cy="0"/>
            </a:xfrm>
            <a:prstGeom prst="line">
              <a:avLst/>
            </a:prstGeom>
          </p:spPr>
          <p:style>
            <a:lnRef idx="3">
              <a:schemeClr val="accent1"/>
            </a:lnRef>
            <a:fillRef idx="0">
              <a:schemeClr val="accent1"/>
            </a:fillRef>
            <a:effectRef idx="2">
              <a:schemeClr val="accent1"/>
            </a:effectRef>
            <a:fontRef idx="minor">
              <a:schemeClr val="tx1"/>
            </a:fontRef>
          </p:style>
        </p:cxnSp>
        <p:cxnSp>
          <p:nvCxnSpPr>
            <p:cNvPr id="9" name="Straight Arrow Connector 8"/>
            <p:cNvCxnSpPr/>
            <p:nvPr/>
          </p:nvCxnSpPr>
          <p:spPr>
            <a:xfrm flipV="1">
              <a:off x="6590923" y="6129196"/>
              <a:ext cx="950614" cy="307818"/>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cxnSp>
          <p:nvCxnSpPr>
            <p:cNvPr id="12" name="Straight Connector 11"/>
            <p:cNvCxnSpPr/>
            <p:nvPr/>
          </p:nvCxnSpPr>
          <p:spPr>
            <a:xfrm>
              <a:off x="6527545" y="941560"/>
              <a:ext cx="0" cy="6400800"/>
            </a:xfrm>
            <a:prstGeom prst="line">
              <a:avLst/>
            </a:prstGeom>
          </p:spPr>
          <p:style>
            <a:lnRef idx="3">
              <a:schemeClr val="accent6"/>
            </a:lnRef>
            <a:fillRef idx="0">
              <a:schemeClr val="accent6"/>
            </a:fillRef>
            <a:effectRef idx="2">
              <a:schemeClr val="accent6"/>
            </a:effectRef>
            <a:fontRef idx="minor">
              <a:schemeClr val="tx1"/>
            </a:fontRef>
          </p:style>
        </p:cxnSp>
        <p:sp>
          <p:nvSpPr>
            <p:cNvPr id="2" name="TextBox 1"/>
            <p:cNvSpPr txBox="1"/>
            <p:nvPr/>
          </p:nvSpPr>
          <p:spPr>
            <a:xfrm>
              <a:off x="2498756" y="2516863"/>
              <a:ext cx="1525294" cy="407120"/>
            </a:xfrm>
            <a:prstGeom prst="rect">
              <a:avLst/>
            </a:prstGeom>
            <a:noFill/>
          </p:spPr>
          <p:txBody>
            <a:bodyPr wrap="none" rtlCol="0">
              <a:spAutoFit/>
            </a:bodyPr>
            <a:lstStyle/>
            <a:p>
              <a:r>
                <a:rPr kumimoji="1" lang="en-US" altLang="ja-JP" dirty="0" smtClean="0"/>
                <a:t>Precipitation </a:t>
              </a:r>
              <a:endParaRPr kumimoji="1" lang="ja-JP" altLang="en-US" dirty="0"/>
            </a:p>
          </p:txBody>
        </p:sp>
        <p:sp>
          <p:nvSpPr>
            <p:cNvPr id="8" name="TextBox 7"/>
            <p:cNvSpPr txBox="1"/>
            <p:nvPr/>
          </p:nvSpPr>
          <p:spPr>
            <a:xfrm>
              <a:off x="3388612" y="3322621"/>
              <a:ext cx="1504240" cy="407120"/>
            </a:xfrm>
            <a:prstGeom prst="rect">
              <a:avLst/>
            </a:prstGeom>
            <a:noFill/>
          </p:spPr>
          <p:txBody>
            <a:bodyPr wrap="none" rtlCol="0">
              <a:spAutoFit/>
            </a:bodyPr>
            <a:lstStyle/>
            <a:p>
              <a:r>
                <a:rPr kumimoji="1" lang="en-US" altLang="ja-JP" dirty="0" smtClean="0"/>
                <a:t>Water vapor</a:t>
              </a:r>
              <a:endParaRPr kumimoji="1" lang="ja-JP" altLang="en-US" dirty="0"/>
            </a:p>
          </p:txBody>
        </p:sp>
        <p:sp>
          <p:nvSpPr>
            <p:cNvPr id="5" name="TextBox 4"/>
            <p:cNvSpPr txBox="1"/>
            <p:nvPr/>
          </p:nvSpPr>
          <p:spPr>
            <a:xfrm>
              <a:off x="4318503" y="6790103"/>
              <a:ext cx="1049891" cy="407120"/>
            </a:xfrm>
            <a:prstGeom prst="rect">
              <a:avLst/>
            </a:prstGeom>
            <a:noFill/>
          </p:spPr>
          <p:txBody>
            <a:bodyPr wrap="none" rtlCol="0">
              <a:spAutoFit/>
            </a:bodyPr>
            <a:lstStyle/>
            <a:p>
              <a:r>
                <a:rPr lang="en-US" altLang="ja-JP" dirty="0" smtClean="0"/>
                <a:t>High LAI</a:t>
              </a:r>
              <a:endParaRPr kumimoji="1" lang="ja-JP" altLang="en-US" dirty="0"/>
            </a:p>
          </p:txBody>
        </p:sp>
        <p:sp>
          <p:nvSpPr>
            <p:cNvPr id="11" name="TextBox 10"/>
            <p:cNvSpPr txBox="1"/>
            <p:nvPr/>
          </p:nvSpPr>
          <p:spPr>
            <a:xfrm>
              <a:off x="6842914" y="6761437"/>
              <a:ext cx="877919" cy="407120"/>
            </a:xfrm>
            <a:prstGeom prst="rect">
              <a:avLst/>
            </a:prstGeom>
            <a:noFill/>
          </p:spPr>
          <p:txBody>
            <a:bodyPr wrap="none" rtlCol="0">
              <a:spAutoFit/>
            </a:bodyPr>
            <a:lstStyle/>
            <a:p>
              <a:r>
                <a:rPr lang="en-US" altLang="ja-JP" dirty="0" smtClean="0"/>
                <a:t>No LAI</a:t>
              </a:r>
              <a:endParaRPr kumimoji="1" lang="ja-JP" altLang="en-US" dirty="0"/>
            </a:p>
          </p:txBody>
        </p:sp>
        <p:cxnSp>
          <p:nvCxnSpPr>
            <p:cNvPr id="10" name="Straight Arrow Connector 9"/>
            <p:cNvCxnSpPr/>
            <p:nvPr/>
          </p:nvCxnSpPr>
          <p:spPr>
            <a:xfrm>
              <a:off x="6663350" y="1258430"/>
              <a:ext cx="1004935" cy="434566"/>
            </a:xfrm>
            <a:prstGeom prst="straightConnector1">
              <a:avLst/>
            </a:prstGeom>
            <a:ln w="44450">
              <a:tailEnd type="triangle"/>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3031406" y="1265978"/>
              <a:ext cx="3458423" cy="0"/>
            </a:xfrm>
            <a:prstGeom prst="line">
              <a:avLst/>
            </a:prstGeom>
          </p:spPr>
          <p:style>
            <a:lnRef idx="3">
              <a:schemeClr val="accent1"/>
            </a:lnRef>
            <a:fillRef idx="0">
              <a:schemeClr val="accent1"/>
            </a:fillRef>
            <a:effectRef idx="2">
              <a:schemeClr val="accent1"/>
            </a:effectRef>
            <a:fontRef idx="minor">
              <a:schemeClr val="tx1"/>
            </a:fontRef>
          </p:style>
        </p:cxnSp>
      </p:grpSp>
      <p:sp>
        <p:nvSpPr>
          <p:cNvPr id="16" name="TextBox 15"/>
          <p:cNvSpPr txBox="1"/>
          <p:nvPr/>
        </p:nvSpPr>
        <p:spPr>
          <a:xfrm>
            <a:off x="136823" y="3827874"/>
            <a:ext cx="2874297" cy="2853746"/>
          </a:xfrm>
          <a:prstGeom prst="rect">
            <a:avLst/>
          </a:prstGeom>
          <a:noFill/>
          <a:ln>
            <a:solidFill>
              <a:srgbClr val="FFC000"/>
            </a:solidFill>
          </a:ln>
        </p:spPr>
        <p:txBody>
          <a:bodyPr wrap="square" lIns="82945" tIns="41473" rIns="82945" bIns="41473" rtlCol="0">
            <a:spAutoFit/>
          </a:bodyPr>
          <a:lstStyle/>
          <a:p>
            <a:r>
              <a:rPr lang="en-US" altLang="ja-JP" dirty="0" smtClean="0"/>
              <a:t>Before and after harvest : isotope ratios: No many difference. </a:t>
            </a:r>
          </a:p>
          <a:p>
            <a:r>
              <a:rPr kumimoji="1" lang="en-US" altLang="ja-JP" dirty="0" smtClean="0"/>
              <a:t>d-excess: Significant different ! </a:t>
            </a:r>
          </a:p>
          <a:p>
            <a:r>
              <a:rPr lang="en-US" altLang="ja-JP" dirty="0" smtClean="0"/>
              <a:t>Vapor mix ratios: </a:t>
            </a:r>
            <a:r>
              <a:rPr lang="en-US" altLang="ja-JP" dirty="0"/>
              <a:t>Significant different ! </a:t>
            </a:r>
            <a:endParaRPr kumimoji="1" lang="en-US" altLang="ja-JP" dirty="0" smtClean="0"/>
          </a:p>
          <a:p>
            <a:r>
              <a:rPr lang="en-US" altLang="ja-JP" dirty="0" smtClean="0"/>
              <a:t>=&gt;Vegetation play a important role in surface moisture!</a:t>
            </a:r>
            <a:endParaRPr lang="en-US" altLang="ja-JP" dirty="0"/>
          </a:p>
        </p:txBody>
      </p:sp>
    </p:spTree>
    <p:extLst>
      <p:ext uri="{BB962C8B-B14F-4D97-AF65-F5344CB8AC3E}">
        <p14:creationId xmlns:p14="http://schemas.microsoft.com/office/powerpoint/2010/main" val="383357808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4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86640" y="4003593"/>
            <a:ext cx="4940455" cy="2233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4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86639" y="1090111"/>
            <a:ext cx="4894627" cy="22124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7478808" y="3122179"/>
            <a:ext cx="1552505" cy="360755"/>
          </a:xfrm>
          <a:prstGeom prst="rect">
            <a:avLst/>
          </a:prstGeom>
          <a:noFill/>
        </p:spPr>
        <p:txBody>
          <a:bodyPr wrap="none" lIns="82945" tIns="41473" rIns="82945" bIns="41473" rtlCol="0">
            <a:spAutoFit/>
          </a:bodyPr>
          <a:lstStyle/>
          <a:p>
            <a:r>
              <a:rPr lang="en-US" altLang="ja-JP" dirty="0"/>
              <a:t>Before harvest</a:t>
            </a:r>
            <a:endParaRPr lang="ja-JP" altLang="en-US" dirty="0"/>
          </a:p>
        </p:txBody>
      </p:sp>
      <p:sp>
        <p:nvSpPr>
          <p:cNvPr id="9" name="TextBox 8"/>
          <p:cNvSpPr txBox="1"/>
          <p:nvPr/>
        </p:nvSpPr>
        <p:spPr>
          <a:xfrm>
            <a:off x="7478808" y="6056375"/>
            <a:ext cx="1389750" cy="360755"/>
          </a:xfrm>
          <a:prstGeom prst="rect">
            <a:avLst/>
          </a:prstGeom>
          <a:noFill/>
        </p:spPr>
        <p:txBody>
          <a:bodyPr wrap="none" lIns="82945" tIns="41473" rIns="82945" bIns="41473" rtlCol="0">
            <a:spAutoFit/>
          </a:bodyPr>
          <a:lstStyle/>
          <a:p>
            <a:r>
              <a:rPr lang="en-US" altLang="ja-JP" dirty="0"/>
              <a:t>After harvest</a:t>
            </a:r>
            <a:endParaRPr lang="ja-JP" altLang="en-US" dirty="0"/>
          </a:p>
        </p:txBody>
      </p:sp>
      <p:pic>
        <p:nvPicPr>
          <p:cNvPr id="10" name="Picture 37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3562" y="605913"/>
            <a:ext cx="4305301" cy="6122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 name="Straight Arrow Connector 2"/>
          <p:cNvCxnSpPr/>
          <p:nvPr/>
        </p:nvCxnSpPr>
        <p:spPr>
          <a:xfrm>
            <a:off x="3178151" y="1962941"/>
            <a:ext cx="1855975" cy="229146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3022118" y="1716546"/>
            <a:ext cx="2078622" cy="33673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936199" y="2883746"/>
            <a:ext cx="3313175" cy="418814"/>
          </a:xfrm>
          <a:prstGeom prst="rect">
            <a:avLst/>
          </a:prstGeom>
          <a:noFill/>
        </p:spPr>
        <p:txBody>
          <a:bodyPr wrap="square" lIns="82945" tIns="41473" rIns="82945" bIns="41473" rtlCol="0">
            <a:spAutoFit/>
          </a:bodyPr>
          <a:lstStyle/>
          <a:p>
            <a:r>
              <a:rPr kumimoji="1" lang="en-US" altLang="ja-JP" sz="1100" dirty="0">
                <a:solidFill>
                  <a:srgbClr val="FF0000"/>
                </a:solidFill>
              </a:rPr>
              <a:t>Wang et al.(2012) suggested </a:t>
            </a:r>
            <a:r>
              <a:rPr lang="en-US" altLang="ja-JP" sz="1100" dirty="0">
                <a:solidFill>
                  <a:srgbClr val="FF0000"/>
                </a:solidFill>
              </a:rPr>
              <a:t>the temperature influence on d-excess is limit</a:t>
            </a:r>
            <a:r>
              <a:rPr kumimoji="1" lang="en-US" altLang="ja-JP" sz="1100" dirty="0">
                <a:solidFill>
                  <a:srgbClr val="FF0000"/>
                </a:solidFill>
              </a:rPr>
              <a:t> </a:t>
            </a:r>
            <a:endParaRPr kumimoji="1" lang="ja-JP" altLang="en-US" sz="1100" dirty="0">
              <a:solidFill>
                <a:srgbClr val="FF0000"/>
              </a:solidFill>
            </a:endParaRPr>
          </a:p>
        </p:txBody>
      </p:sp>
      <p:sp>
        <p:nvSpPr>
          <p:cNvPr id="19" name="TextBox 18"/>
          <p:cNvSpPr txBox="1"/>
          <p:nvPr/>
        </p:nvSpPr>
        <p:spPr>
          <a:xfrm>
            <a:off x="5345280" y="3552722"/>
            <a:ext cx="3247568" cy="360755"/>
          </a:xfrm>
          <a:prstGeom prst="rect">
            <a:avLst/>
          </a:prstGeom>
          <a:noFill/>
        </p:spPr>
        <p:txBody>
          <a:bodyPr wrap="none" lIns="82945" tIns="41473" rIns="82945" bIns="41473" rtlCol="0">
            <a:spAutoFit/>
          </a:bodyPr>
          <a:lstStyle/>
          <a:p>
            <a:r>
              <a:rPr kumimoji="1" lang="en-US" altLang="ja-JP" dirty="0" smtClean="0"/>
              <a:t>Humidity is not the main reason!</a:t>
            </a:r>
            <a:endParaRPr kumimoji="1" lang="ja-JP" altLang="en-US" dirty="0"/>
          </a:p>
        </p:txBody>
      </p:sp>
      <p:sp>
        <p:nvSpPr>
          <p:cNvPr id="2" name="タイトル 1"/>
          <p:cNvSpPr>
            <a:spLocks noGrp="1"/>
          </p:cNvSpPr>
          <p:nvPr>
            <p:ph type="title"/>
          </p:nvPr>
        </p:nvSpPr>
        <p:spPr>
          <a:xfrm>
            <a:off x="457200" y="0"/>
            <a:ext cx="8229600" cy="1143000"/>
          </a:xfrm>
        </p:spPr>
        <p:txBody>
          <a:bodyPr>
            <a:normAutofit fontScale="90000"/>
          </a:bodyPr>
          <a:lstStyle/>
          <a:p>
            <a:r>
              <a:rPr kumimoji="1" lang="en-US" altLang="ja-JP" dirty="0" smtClean="0"/>
              <a:t>Big change in diurnal cycle in d-excess</a:t>
            </a:r>
            <a:endParaRPr kumimoji="1" lang="ja-JP" altLang="en-US" dirty="0"/>
          </a:p>
        </p:txBody>
      </p:sp>
    </p:spTree>
    <p:extLst>
      <p:ext uri="{BB962C8B-B14F-4D97-AF65-F5344CB8AC3E}">
        <p14:creationId xmlns:p14="http://schemas.microsoft.com/office/powerpoint/2010/main" val="184972902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715962"/>
          </a:xfrm>
        </p:spPr>
        <p:txBody>
          <a:bodyPr>
            <a:normAutofit fontScale="90000"/>
          </a:bodyPr>
          <a:lstStyle/>
          <a:p>
            <a:r>
              <a:rPr kumimoji="1" lang="en-US" altLang="ja-JP" dirty="0" smtClean="0"/>
              <a:t>Wind River </a:t>
            </a:r>
            <a:r>
              <a:rPr kumimoji="1" lang="en-US" altLang="ja-JP" dirty="0" err="1" smtClean="0"/>
              <a:t>Obs</a:t>
            </a:r>
            <a:r>
              <a:rPr kumimoji="1" lang="en-US" altLang="ja-JP" dirty="0" smtClean="0"/>
              <a:t>/Model comparison on d-excess diurnal cycle of vapor</a:t>
            </a:r>
            <a:endParaRPr kumimoji="1" lang="ja-JP" altLang="en-US" dirty="0"/>
          </a:p>
        </p:txBody>
      </p:sp>
      <p:pic>
        <p:nvPicPr>
          <p:cNvPr id="6" name="図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4900" y="1336322"/>
            <a:ext cx="6934200" cy="5521678"/>
          </a:xfrm>
          <a:prstGeom prst="rect">
            <a:avLst/>
          </a:prstGeom>
        </p:spPr>
      </p:pic>
      <p:sp>
        <p:nvSpPr>
          <p:cNvPr id="3" name="テキスト ボックス 2"/>
          <p:cNvSpPr txBox="1"/>
          <p:nvPr/>
        </p:nvSpPr>
        <p:spPr>
          <a:xfrm>
            <a:off x="0" y="6485650"/>
            <a:ext cx="1846724" cy="369332"/>
          </a:xfrm>
          <a:prstGeom prst="rect">
            <a:avLst/>
          </a:prstGeom>
          <a:noFill/>
        </p:spPr>
        <p:txBody>
          <a:bodyPr wrap="none" rtlCol="0">
            <a:spAutoFit/>
          </a:bodyPr>
          <a:lstStyle/>
          <a:p>
            <a:r>
              <a:rPr kumimoji="1" lang="en-US" altLang="ja-JP" dirty="0" smtClean="0"/>
              <a:t>Courtesy of </a:t>
            </a:r>
            <a:r>
              <a:rPr kumimoji="1" lang="en-US" altLang="ja-JP" dirty="0" err="1" smtClean="0"/>
              <a:t>Dr</a:t>
            </a:r>
            <a:r>
              <a:rPr kumimoji="1" lang="en-US" altLang="ja-JP" dirty="0" smtClean="0"/>
              <a:t> Lai</a:t>
            </a:r>
            <a:endParaRPr kumimoji="1" lang="ja-JP" altLang="en-US" dirty="0"/>
          </a:p>
        </p:txBody>
      </p:sp>
    </p:spTree>
    <p:extLst>
      <p:ext uri="{BB962C8B-B14F-4D97-AF65-F5344CB8AC3E}">
        <p14:creationId xmlns:p14="http://schemas.microsoft.com/office/powerpoint/2010/main" val="25912546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t>FY2014 Plan and Request</a:t>
            </a:r>
            <a:endParaRPr kumimoji="1" lang="ja-JP" altLang="en-US" dirty="0"/>
          </a:p>
        </p:txBody>
      </p:sp>
      <p:sp>
        <p:nvSpPr>
          <p:cNvPr id="3" name="コンテンツ プレースホルダー 2"/>
          <p:cNvSpPr>
            <a:spLocks noGrp="1"/>
          </p:cNvSpPr>
          <p:nvPr>
            <p:ph idx="1"/>
          </p:nvPr>
        </p:nvSpPr>
        <p:spPr/>
        <p:txBody>
          <a:bodyPr/>
          <a:lstStyle/>
          <a:p>
            <a:r>
              <a:rPr lang="en-US" altLang="ja-JP" dirty="0" smtClean="0"/>
              <a:t>Measurement throughout a year!!</a:t>
            </a:r>
          </a:p>
          <a:p>
            <a:r>
              <a:rPr kumimoji="1" lang="en-US" altLang="ja-JP" dirty="0" smtClean="0"/>
              <a:t>Multiple heights sampling</a:t>
            </a:r>
          </a:p>
          <a:p>
            <a:pPr marL="457200" lvl="1" indent="0">
              <a:buNone/>
            </a:pPr>
            <a:r>
              <a:rPr lang="en-US" altLang="ja-JP" dirty="0" smtClean="0">
                <a:sym typeface="Wingdings" panose="05000000000000000000" pitchFamily="2" charset="2"/>
              </a:rPr>
              <a:t> Is it OK to add one or two tube(s)?</a:t>
            </a:r>
            <a:endParaRPr kumimoji="1" lang="en-US" altLang="ja-JP" dirty="0" smtClean="0"/>
          </a:p>
          <a:p>
            <a:r>
              <a:rPr lang="en-US" altLang="ja-JP" dirty="0" smtClean="0"/>
              <a:t>More frequent surface water sampling </a:t>
            </a:r>
          </a:p>
          <a:p>
            <a:pPr marL="457200" lvl="1" indent="0">
              <a:buNone/>
            </a:pPr>
            <a:r>
              <a:rPr lang="en-US" altLang="ja-JP" dirty="0" smtClean="0">
                <a:sym typeface="Wingdings" panose="05000000000000000000" pitchFamily="2" charset="2"/>
              </a:rPr>
              <a:t> It’d be very appreciated if any volunteer.</a:t>
            </a:r>
          </a:p>
          <a:p>
            <a:r>
              <a:rPr kumimoji="1" lang="en-US" altLang="ja-JP" dirty="0" smtClean="0">
                <a:sym typeface="Wingdings" panose="05000000000000000000" pitchFamily="2" charset="2"/>
              </a:rPr>
              <a:t>Measurement of paddy water inflow/outflow</a:t>
            </a:r>
          </a:p>
          <a:p>
            <a:pPr lvl="1">
              <a:buFont typeface="Wingdings"/>
              <a:buChar char="à"/>
            </a:pPr>
            <a:r>
              <a:rPr lang="en-US" altLang="ja-JP" dirty="0" smtClean="0">
                <a:sym typeface="Wingdings" panose="05000000000000000000" pitchFamily="2" charset="2"/>
              </a:rPr>
              <a:t>Is it OK to install flow meter at inlet tap(s)?</a:t>
            </a:r>
          </a:p>
          <a:p>
            <a:pPr lvl="1">
              <a:buFont typeface="Wingdings"/>
              <a:buChar char="à"/>
            </a:pPr>
            <a:r>
              <a:rPr lang="en-US" altLang="ja-JP" dirty="0" smtClean="0">
                <a:sym typeface="Wingdings" panose="05000000000000000000" pitchFamily="2" charset="2"/>
              </a:rPr>
              <a:t>Is it OK to install discharge meter at outlet(s)?</a:t>
            </a:r>
          </a:p>
        </p:txBody>
      </p:sp>
    </p:spTree>
    <p:extLst>
      <p:ext uri="{BB962C8B-B14F-4D97-AF65-F5344CB8AC3E}">
        <p14:creationId xmlns:p14="http://schemas.microsoft.com/office/powerpoint/2010/main" val="14080889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544" y="116632"/>
            <a:ext cx="8229600" cy="825466"/>
          </a:xfrm>
        </p:spPr>
        <p:txBody>
          <a:bodyPr/>
          <a:lstStyle/>
          <a:p>
            <a:r>
              <a:rPr lang="en-US" altLang="ja-JP" dirty="0" smtClean="0"/>
              <a:t>Diurnal cycle of D-excess</a:t>
            </a:r>
            <a:endParaRPr kumimoji="1" lang="ja-JP" altLang="en-US" dirty="0"/>
          </a:p>
        </p:txBody>
      </p:sp>
      <p:graphicFrame>
        <p:nvGraphicFramePr>
          <p:cNvPr id="3" name="グラフ 2"/>
          <p:cNvGraphicFramePr>
            <a:graphicFrameLocks/>
          </p:cNvGraphicFramePr>
          <p:nvPr>
            <p:extLst>
              <p:ext uri="{D42A27DB-BD31-4B8C-83A1-F6EECF244321}">
                <p14:modId xmlns:p14="http://schemas.microsoft.com/office/powerpoint/2010/main" val="1116622598"/>
              </p:ext>
            </p:extLst>
          </p:nvPr>
        </p:nvGraphicFramePr>
        <p:xfrm>
          <a:off x="890925" y="1268760"/>
          <a:ext cx="3960440" cy="144016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グラフ 3"/>
          <p:cNvGraphicFramePr>
            <a:graphicFrameLocks/>
          </p:cNvGraphicFramePr>
          <p:nvPr>
            <p:extLst>
              <p:ext uri="{D42A27DB-BD31-4B8C-83A1-F6EECF244321}">
                <p14:modId xmlns:p14="http://schemas.microsoft.com/office/powerpoint/2010/main" val="546881814"/>
              </p:ext>
            </p:extLst>
          </p:nvPr>
        </p:nvGraphicFramePr>
        <p:xfrm>
          <a:off x="890925" y="2636912"/>
          <a:ext cx="3960440" cy="144016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5" name="グラフ 4"/>
          <p:cNvGraphicFramePr>
            <a:graphicFrameLocks/>
          </p:cNvGraphicFramePr>
          <p:nvPr>
            <p:extLst>
              <p:ext uri="{D42A27DB-BD31-4B8C-83A1-F6EECF244321}">
                <p14:modId xmlns:p14="http://schemas.microsoft.com/office/powerpoint/2010/main" val="1008784954"/>
              </p:ext>
            </p:extLst>
          </p:nvPr>
        </p:nvGraphicFramePr>
        <p:xfrm>
          <a:off x="890925" y="4123240"/>
          <a:ext cx="3960440" cy="1440160"/>
        </p:xfrm>
        <a:graphic>
          <a:graphicData uri="http://schemas.openxmlformats.org/drawingml/2006/chart">
            <c:chart xmlns:c="http://schemas.openxmlformats.org/drawingml/2006/chart" xmlns:r="http://schemas.openxmlformats.org/officeDocument/2006/relationships" r:id="rId5"/>
          </a:graphicData>
        </a:graphic>
      </p:graphicFrame>
      <p:sp>
        <p:nvSpPr>
          <p:cNvPr id="6" name="テキスト ボックス 5"/>
          <p:cNvSpPr txBox="1"/>
          <p:nvPr/>
        </p:nvSpPr>
        <p:spPr>
          <a:xfrm>
            <a:off x="1250965" y="1412776"/>
            <a:ext cx="1008112" cy="369332"/>
          </a:xfrm>
          <a:prstGeom prst="rect">
            <a:avLst/>
          </a:prstGeom>
          <a:noFill/>
        </p:spPr>
        <p:txBody>
          <a:bodyPr wrap="square" rtlCol="0">
            <a:spAutoFit/>
          </a:bodyPr>
          <a:lstStyle/>
          <a:p>
            <a:r>
              <a:rPr lang="en-US" altLang="ja-JP" b="1" dirty="0" smtClean="0"/>
              <a:t>Jul.</a:t>
            </a:r>
            <a:endParaRPr kumimoji="1" lang="ja-JP" altLang="en-US" b="1" dirty="0"/>
          </a:p>
        </p:txBody>
      </p:sp>
      <p:sp>
        <p:nvSpPr>
          <p:cNvPr id="8" name="テキスト ボックス 7"/>
          <p:cNvSpPr txBox="1"/>
          <p:nvPr/>
        </p:nvSpPr>
        <p:spPr>
          <a:xfrm>
            <a:off x="1250965" y="2780928"/>
            <a:ext cx="1008112" cy="369332"/>
          </a:xfrm>
          <a:prstGeom prst="rect">
            <a:avLst/>
          </a:prstGeom>
          <a:noFill/>
        </p:spPr>
        <p:txBody>
          <a:bodyPr wrap="square" rtlCol="0">
            <a:spAutoFit/>
          </a:bodyPr>
          <a:lstStyle/>
          <a:p>
            <a:r>
              <a:rPr lang="en-US" altLang="ja-JP" b="1" dirty="0" smtClean="0"/>
              <a:t>Aug.</a:t>
            </a:r>
            <a:endParaRPr kumimoji="1" lang="ja-JP" altLang="en-US" b="1" dirty="0"/>
          </a:p>
        </p:txBody>
      </p:sp>
      <p:sp>
        <p:nvSpPr>
          <p:cNvPr id="9" name="テキスト ボックス 8"/>
          <p:cNvSpPr txBox="1"/>
          <p:nvPr/>
        </p:nvSpPr>
        <p:spPr>
          <a:xfrm>
            <a:off x="1250965" y="4149080"/>
            <a:ext cx="1008112" cy="369332"/>
          </a:xfrm>
          <a:prstGeom prst="rect">
            <a:avLst/>
          </a:prstGeom>
          <a:noFill/>
        </p:spPr>
        <p:txBody>
          <a:bodyPr wrap="square" rtlCol="0">
            <a:spAutoFit/>
          </a:bodyPr>
          <a:lstStyle/>
          <a:p>
            <a:r>
              <a:rPr lang="en-US" altLang="ja-JP" b="1" dirty="0" smtClean="0"/>
              <a:t>Sep.</a:t>
            </a:r>
            <a:endParaRPr kumimoji="1" lang="ja-JP" altLang="en-US" b="1" dirty="0"/>
          </a:p>
        </p:txBody>
      </p:sp>
      <p:sp>
        <p:nvSpPr>
          <p:cNvPr id="10" name="テキスト ボックス 9"/>
          <p:cNvSpPr txBox="1"/>
          <p:nvPr/>
        </p:nvSpPr>
        <p:spPr>
          <a:xfrm>
            <a:off x="1250965" y="807095"/>
            <a:ext cx="3465051" cy="523220"/>
          </a:xfrm>
          <a:prstGeom prst="rect">
            <a:avLst/>
          </a:prstGeom>
          <a:noFill/>
        </p:spPr>
        <p:txBody>
          <a:bodyPr wrap="square" rtlCol="0">
            <a:spAutoFit/>
          </a:bodyPr>
          <a:lstStyle/>
          <a:p>
            <a:pPr algn="ctr"/>
            <a:r>
              <a:rPr kumimoji="1" lang="en-US" altLang="ja-JP" sz="2800" dirty="0" smtClean="0"/>
              <a:t>Simulated ET</a:t>
            </a:r>
            <a:endParaRPr kumimoji="1" lang="ja-JP" altLang="en-US" sz="2800" dirty="0"/>
          </a:p>
        </p:txBody>
      </p:sp>
      <p:sp>
        <p:nvSpPr>
          <p:cNvPr id="14" name="テキスト ボックス 13"/>
          <p:cNvSpPr txBox="1"/>
          <p:nvPr/>
        </p:nvSpPr>
        <p:spPr>
          <a:xfrm>
            <a:off x="5139397" y="807095"/>
            <a:ext cx="3465051" cy="523220"/>
          </a:xfrm>
          <a:prstGeom prst="rect">
            <a:avLst/>
          </a:prstGeom>
          <a:noFill/>
        </p:spPr>
        <p:txBody>
          <a:bodyPr wrap="square" rtlCol="0">
            <a:spAutoFit/>
          </a:bodyPr>
          <a:lstStyle/>
          <a:p>
            <a:pPr algn="ctr"/>
            <a:r>
              <a:rPr lang="en-US" altLang="ja-JP" sz="2800" dirty="0" smtClean="0"/>
              <a:t>Observed</a:t>
            </a:r>
            <a:r>
              <a:rPr kumimoji="1" lang="en-US" altLang="ja-JP" sz="2800" dirty="0" smtClean="0"/>
              <a:t> Vapor</a:t>
            </a:r>
            <a:endParaRPr kumimoji="1" lang="ja-JP" altLang="en-US" sz="2800" dirty="0"/>
          </a:p>
        </p:txBody>
      </p:sp>
      <p:sp>
        <p:nvSpPr>
          <p:cNvPr id="11" name="テキスト ボックス 10"/>
          <p:cNvSpPr txBox="1"/>
          <p:nvPr/>
        </p:nvSpPr>
        <p:spPr>
          <a:xfrm>
            <a:off x="827584" y="908720"/>
            <a:ext cx="1080120" cy="369332"/>
          </a:xfrm>
          <a:prstGeom prst="rect">
            <a:avLst/>
          </a:prstGeom>
          <a:noFill/>
        </p:spPr>
        <p:txBody>
          <a:bodyPr wrap="square" rtlCol="0">
            <a:spAutoFit/>
          </a:bodyPr>
          <a:lstStyle/>
          <a:p>
            <a:r>
              <a:rPr kumimoji="1" lang="en-US" altLang="ja-JP" dirty="0" smtClean="0"/>
              <a:t>(‰)</a:t>
            </a:r>
            <a:endParaRPr kumimoji="1" lang="ja-JP" altLang="en-US" dirty="0"/>
          </a:p>
        </p:txBody>
      </p:sp>
      <p:sp>
        <p:nvSpPr>
          <p:cNvPr id="12" name="テキスト ボックス 11"/>
          <p:cNvSpPr txBox="1"/>
          <p:nvPr/>
        </p:nvSpPr>
        <p:spPr>
          <a:xfrm>
            <a:off x="827584" y="5662871"/>
            <a:ext cx="7704856" cy="1200329"/>
          </a:xfrm>
          <a:prstGeom prst="rect">
            <a:avLst/>
          </a:prstGeom>
          <a:noFill/>
        </p:spPr>
        <p:txBody>
          <a:bodyPr wrap="square" rtlCol="0">
            <a:spAutoFit/>
          </a:bodyPr>
          <a:lstStyle/>
          <a:p>
            <a:pPr marL="285750" indent="-285750">
              <a:buFont typeface="Wingdings" panose="05000000000000000000" pitchFamily="2" charset="2"/>
              <a:buChar char="ü"/>
            </a:pPr>
            <a:r>
              <a:rPr lang="en-US" altLang="ja-JP" dirty="0" smtClean="0"/>
              <a:t>Significant diurnal cycle in ET flux is simulated in the model even with no diurnal cycle in forcing vapor isotope. </a:t>
            </a:r>
            <a:endParaRPr lang="en-US" altLang="ja-JP" dirty="0"/>
          </a:p>
          <a:p>
            <a:pPr marL="285750" indent="-285750">
              <a:buFont typeface="Wingdings" panose="05000000000000000000" pitchFamily="2" charset="2"/>
              <a:buChar char="ü"/>
            </a:pPr>
            <a:r>
              <a:rPr lang="en-US" altLang="ja-JP" dirty="0" smtClean="0"/>
              <a:t>Surface vapor isotope cannot be simulated with online experiment. (It is forcing.)</a:t>
            </a:r>
            <a:endParaRPr kumimoji="1" lang="ja-JP" altLang="en-US" dirty="0"/>
          </a:p>
        </p:txBody>
      </p:sp>
      <p:pic>
        <p:nvPicPr>
          <p:cNvPr id="17" name="Picture 4" descr="http://hydro.iis.u-tokyo.ac.jp/~kei/tmp/Mase/AMBIENT1_dex_diurnal_1hr_201307.gi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66197" y="1238076"/>
            <a:ext cx="2751219" cy="155976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http://hydro.iis.u-tokyo.ac.jp/~kei/tmp/Mase/AMBIENT1_dex_diurnal_1hr_201309.gi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066198" y="4101480"/>
            <a:ext cx="2751219" cy="155976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http://hydro.iis.u-tokyo.ac.jp/~kei/tmp/Mase/AMBIENT1_dex_diurnal_1hr_201308.gif"/>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074867" y="2636912"/>
            <a:ext cx="2737493" cy="1551987"/>
          </a:xfrm>
          <a:prstGeom prst="rect">
            <a:avLst/>
          </a:prstGeom>
          <a:noFill/>
          <a:extLst>
            <a:ext uri="{909E8E84-426E-40DD-AFC4-6F175D3DCCD1}">
              <a14:hiddenFill xmlns:a14="http://schemas.microsoft.com/office/drawing/2010/main">
                <a:solidFill>
                  <a:srgbClr val="FFFFFF"/>
                </a:solidFill>
              </a14:hiddenFill>
            </a:ext>
          </a:extLst>
        </p:spPr>
      </p:pic>
      <p:sp>
        <p:nvSpPr>
          <p:cNvPr id="13" name="テキスト ボックス 12"/>
          <p:cNvSpPr txBox="1"/>
          <p:nvPr/>
        </p:nvSpPr>
        <p:spPr>
          <a:xfrm>
            <a:off x="5047535" y="1249556"/>
            <a:ext cx="720080" cy="307777"/>
          </a:xfrm>
          <a:prstGeom prst="rect">
            <a:avLst/>
          </a:prstGeom>
          <a:noFill/>
        </p:spPr>
        <p:txBody>
          <a:bodyPr wrap="square" rtlCol="0">
            <a:spAutoFit/>
          </a:bodyPr>
          <a:lstStyle/>
          <a:p>
            <a:r>
              <a:rPr kumimoji="1" lang="en-US" altLang="ja-JP" sz="1400" dirty="0" smtClean="0"/>
              <a:t>20</a:t>
            </a:r>
            <a:endParaRPr kumimoji="1" lang="ja-JP" altLang="en-US" sz="1400" dirty="0"/>
          </a:p>
        </p:txBody>
      </p:sp>
      <p:sp>
        <p:nvSpPr>
          <p:cNvPr id="22" name="テキスト ボックス 21"/>
          <p:cNvSpPr txBox="1"/>
          <p:nvPr/>
        </p:nvSpPr>
        <p:spPr>
          <a:xfrm>
            <a:off x="5085387" y="2401143"/>
            <a:ext cx="720080" cy="307777"/>
          </a:xfrm>
          <a:prstGeom prst="rect">
            <a:avLst/>
          </a:prstGeom>
          <a:noFill/>
        </p:spPr>
        <p:txBody>
          <a:bodyPr wrap="square" rtlCol="0">
            <a:spAutoFit/>
          </a:bodyPr>
          <a:lstStyle/>
          <a:p>
            <a:r>
              <a:rPr lang="en-US" altLang="ja-JP" sz="1400" dirty="0"/>
              <a:t>4</a:t>
            </a:r>
            <a:endParaRPr kumimoji="1" lang="ja-JP" altLang="en-US" sz="1400" dirty="0"/>
          </a:p>
        </p:txBody>
      </p:sp>
      <p:sp>
        <p:nvSpPr>
          <p:cNvPr id="23" name="テキスト ボックス 22"/>
          <p:cNvSpPr txBox="1"/>
          <p:nvPr/>
        </p:nvSpPr>
        <p:spPr>
          <a:xfrm>
            <a:off x="5057394" y="2636912"/>
            <a:ext cx="720080" cy="307777"/>
          </a:xfrm>
          <a:prstGeom prst="rect">
            <a:avLst/>
          </a:prstGeom>
          <a:noFill/>
        </p:spPr>
        <p:txBody>
          <a:bodyPr wrap="square" rtlCol="0">
            <a:spAutoFit/>
          </a:bodyPr>
          <a:lstStyle/>
          <a:p>
            <a:r>
              <a:rPr kumimoji="1" lang="en-US" altLang="ja-JP" sz="1400" dirty="0" smtClean="0"/>
              <a:t>20</a:t>
            </a:r>
            <a:endParaRPr kumimoji="1" lang="ja-JP" altLang="en-US" sz="1400" dirty="0"/>
          </a:p>
        </p:txBody>
      </p:sp>
      <p:sp>
        <p:nvSpPr>
          <p:cNvPr id="24" name="テキスト ボックス 23"/>
          <p:cNvSpPr txBox="1"/>
          <p:nvPr/>
        </p:nvSpPr>
        <p:spPr>
          <a:xfrm>
            <a:off x="5095246" y="3788499"/>
            <a:ext cx="720080" cy="307777"/>
          </a:xfrm>
          <a:prstGeom prst="rect">
            <a:avLst/>
          </a:prstGeom>
          <a:noFill/>
        </p:spPr>
        <p:txBody>
          <a:bodyPr wrap="square" rtlCol="0">
            <a:spAutoFit/>
          </a:bodyPr>
          <a:lstStyle/>
          <a:p>
            <a:r>
              <a:rPr lang="en-US" altLang="ja-JP" sz="1400" dirty="0"/>
              <a:t>4</a:t>
            </a:r>
            <a:endParaRPr kumimoji="1" lang="ja-JP" altLang="en-US" sz="1400" dirty="0"/>
          </a:p>
        </p:txBody>
      </p:sp>
      <p:sp>
        <p:nvSpPr>
          <p:cNvPr id="25" name="テキスト ボックス 24"/>
          <p:cNvSpPr txBox="1"/>
          <p:nvPr/>
        </p:nvSpPr>
        <p:spPr>
          <a:xfrm>
            <a:off x="5076056" y="4129876"/>
            <a:ext cx="720080" cy="307777"/>
          </a:xfrm>
          <a:prstGeom prst="rect">
            <a:avLst/>
          </a:prstGeom>
          <a:noFill/>
        </p:spPr>
        <p:txBody>
          <a:bodyPr wrap="square" rtlCol="0">
            <a:spAutoFit/>
          </a:bodyPr>
          <a:lstStyle/>
          <a:p>
            <a:r>
              <a:rPr kumimoji="1" lang="en-US" altLang="ja-JP" sz="1400" dirty="0" smtClean="0"/>
              <a:t>26</a:t>
            </a:r>
            <a:endParaRPr kumimoji="1" lang="ja-JP" altLang="en-US" sz="1400" dirty="0"/>
          </a:p>
        </p:txBody>
      </p:sp>
      <p:sp>
        <p:nvSpPr>
          <p:cNvPr id="26" name="テキスト ボックス 25"/>
          <p:cNvSpPr txBox="1"/>
          <p:nvPr/>
        </p:nvSpPr>
        <p:spPr>
          <a:xfrm>
            <a:off x="5113908" y="5281463"/>
            <a:ext cx="720080" cy="307777"/>
          </a:xfrm>
          <a:prstGeom prst="rect">
            <a:avLst/>
          </a:prstGeom>
          <a:noFill/>
        </p:spPr>
        <p:txBody>
          <a:bodyPr wrap="square" rtlCol="0">
            <a:spAutoFit/>
          </a:bodyPr>
          <a:lstStyle/>
          <a:p>
            <a:r>
              <a:rPr lang="en-US" altLang="ja-JP" sz="1400" dirty="0" smtClean="0"/>
              <a:t>8</a:t>
            </a:r>
            <a:endParaRPr kumimoji="1" lang="ja-JP" altLang="en-US" sz="1400" dirty="0"/>
          </a:p>
        </p:txBody>
      </p:sp>
      <p:cxnSp>
        <p:nvCxnSpPr>
          <p:cNvPr id="16" name="直線矢印コネクタ 15"/>
          <p:cNvCxnSpPr/>
          <p:nvPr/>
        </p:nvCxnSpPr>
        <p:spPr>
          <a:xfrm flipV="1">
            <a:off x="5139397" y="1557334"/>
            <a:ext cx="1304216" cy="575522"/>
          </a:xfrm>
          <a:prstGeom prst="straightConnector1">
            <a:avLst/>
          </a:prstGeom>
          <a:ln w="1905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27" name="直線矢印コネクタ 26"/>
          <p:cNvCxnSpPr/>
          <p:nvPr/>
        </p:nvCxnSpPr>
        <p:spPr>
          <a:xfrm>
            <a:off x="6660232" y="1484784"/>
            <a:ext cx="1368152" cy="648072"/>
          </a:xfrm>
          <a:prstGeom prst="straightConnector1">
            <a:avLst/>
          </a:prstGeom>
          <a:ln w="1905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32" name="直線矢印コネクタ 31"/>
          <p:cNvCxnSpPr/>
          <p:nvPr/>
        </p:nvCxnSpPr>
        <p:spPr>
          <a:xfrm flipV="1">
            <a:off x="1567072" y="1474001"/>
            <a:ext cx="1304216" cy="575522"/>
          </a:xfrm>
          <a:prstGeom prst="straightConnector1">
            <a:avLst/>
          </a:prstGeom>
          <a:ln w="1905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33" name="直線矢印コネクタ 32"/>
          <p:cNvCxnSpPr/>
          <p:nvPr/>
        </p:nvCxnSpPr>
        <p:spPr>
          <a:xfrm>
            <a:off x="3087907" y="1401451"/>
            <a:ext cx="1368152" cy="648072"/>
          </a:xfrm>
          <a:prstGeom prst="straightConnector1">
            <a:avLst/>
          </a:prstGeom>
          <a:ln w="1905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30" name="直線コネクタ 29"/>
          <p:cNvCxnSpPr/>
          <p:nvPr/>
        </p:nvCxnSpPr>
        <p:spPr>
          <a:xfrm>
            <a:off x="2983490" y="1340768"/>
            <a:ext cx="0" cy="4176464"/>
          </a:xfrm>
          <a:prstGeom prst="line">
            <a:avLst/>
          </a:prstGeom>
          <a:ln w="12700">
            <a:solidFill>
              <a:srgbClr val="00B050"/>
            </a:solidFill>
            <a:prstDash val="lgDash"/>
          </a:ln>
        </p:spPr>
        <p:style>
          <a:lnRef idx="1">
            <a:schemeClr val="accent1"/>
          </a:lnRef>
          <a:fillRef idx="0">
            <a:schemeClr val="accent1"/>
          </a:fillRef>
          <a:effectRef idx="0">
            <a:schemeClr val="accent1"/>
          </a:effectRef>
          <a:fontRef idx="minor">
            <a:schemeClr val="tx1"/>
          </a:fontRef>
        </p:style>
      </p:cxnSp>
      <p:cxnSp>
        <p:nvCxnSpPr>
          <p:cNvPr id="36" name="直線コネクタ 35"/>
          <p:cNvCxnSpPr/>
          <p:nvPr/>
        </p:nvCxnSpPr>
        <p:spPr>
          <a:xfrm>
            <a:off x="6880564" y="1330315"/>
            <a:ext cx="0" cy="1306597"/>
          </a:xfrm>
          <a:prstGeom prst="line">
            <a:avLst/>
          </a:prstGeom>
          <a:ln w="12700">
            <a:solidFill>
              <a:srgbClr val="00B050"/>
            </a:solidFill>
            <a:prstDash val="lgDash"/>
          </a:ln>
        </p:spPr>
        <p:style>
          <a:lnRef idx="1">
            <a:schemeClr val="accent1"/>
          </a:lnRef>
          <a:fillRef idx="0">
            <a:schemeClr val="accent1"/>
          </a:fillRef>
          <a:effectRef idx="0">
            <a:schemeClr val="accent1"/>
          </a:effectRef>
          <a:fontRef idx="minor">
            <a:schemeClr val="tx1"/>
          </a:fontRef>
        </p:style>
      </p:cxnSp>
      <p:cxnSp>
        <p:nvCxnSpPr>
          <p:cNvPr id="38" name="直線コネクタ 37"/>
          <p:cNvCxnSpPr/>
          <p:nvPr/>
        </p:nvCxnSpPr>
        <p:spPr>
          <a:xfrm>
            <a:off x="6660232" y="2664484"/>
            <a:ext cx="0" cy="1306597"/>
          </a:xfrm>
          <a:prstGeom prst="line">
            <a:avLst/>
          </a:prstGeom>
          <a:ln w="12700">
            <a:solidFill>
              <a:srgbClr val="00B050"/>
            </a:solidFill>
            <a:prstDash val="lgDash"/>
          </a:ln>
        </p:spPr>
        <p:style>
          <a:lnRef idx="1">
            <a:schemeClr val="accent1"/>
          </a:lnRef>
          <a:fillRef idx="0">
            <a:schemeClr val="accent1"/>
          </a:fillRef>
          <a:effectRef idx="0">
            <a:schemeClr val="accent1"/>
          </a:effectRef>
          <a:fontRef idx="minor">
            <a:schemeClr val="tx1"/>
          </a:fontRef>
        </p:style>
      </p:cxnSp>
      <p:cxnSp>
        <p:nvCxnSpPr>
          <p:cNvPr id="39" name="直線コネクタ 38"/>
          <p:cNvCxnSpPr/>
          <p:nvPr/>
        </p:nvCxnSpPr>
        <p:spPr>
          <a:xfrm>
            <a:off x="6588224" y="4101480"/>
            <a:ext cx="0" cy="1487760"/>
          </a:xfrm>
          <a:prstGeom prst="line">
            <a:avLst/>
          </a:prstGeom>
          <a:ln w="12700">
            <a:solidFill>
              <a:srgbClr val="00B050"/>
            </a:solidFill>
            <a:prstDash val="lgDash"/>
          </a:ln>
        </p:spPr>
        <p:style>
          <a:lnRef idx="1">
            <a:schemeClr val="accent1"/>
          </a:lnRef>
          <a:fillRef idx="0">
            <a:schemeClr val="accent1"/>
          </a:fillRef>
          <a:effectRef idx="0">
            <a:schemeClr val="accent1"/>
          </a:effectRef>
          <a:fontRef idx="minor">
            <a:schemeClr val="tx1"/>
          </a:fontRef>
        </p:style>
      </p:cxnSp>
      <p:sp>
        <p:nvSpPr>
          <p:cNvPr id="37" name="テキスト ボックス 36"/>
          <p:cNvSpPr txBox="1"/>
          <p:nvPr/>
        </p:nvSpPr>
        <p:spPr>
          <a:xfrm>
            <a:off x="6300192" y="5517232"/>
            <a:ext cx="2088232" cy="369332"/>
          </a:xfrm>
          <a:prstGeom prst="rect">
            <a:avLst/>
          </a:prstGeom>
          <a:noFill/>
        </p:spPr>
        <p:txBody>
          <a:bodyPr wrap="square" rtlCol="0">
            <a:spAutoFit/>
          </a:bodyPr>
          <a:lstStyle/>
          <a:p>
            <a:r>
              <a:rPr kumimoji="1" lang="ja-JP" altLang="en-US" dirty="0" smtClean="0">
                <a:solidFill>
                  <a:srgbClr val="00B050"/>
                </a:solidFill>
              </a:rPr>
              <a:t>ピーク</a:t>
            </a:r>
            <a:endParaRPr kumimoji="1" lang="ja-JP" altLang="en-US" dirty="0">
              <a:solidFill>
                <a:srgbClr val="00B050"/>
              </a:solidFill>
            </a:endParaRPr>
          </a:p>
        </p:txBody>
      </p:sp>
    </p:spTree>
    <p:extLst>
      <p:ext uri="{BB962C8B-B14F-4D97-AF65-F5344CB8AC3E}">
        <p14:creationId xmlns:p14="http://schemas.microsoft.com/office/powerpoint/2010/main" val="42403270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88867"/>
            <a:ext cx="9144000" cy="2280265"/>
          </a:xfrm>
          <a:prstGeom prst="rect">
            <a:avLst/>
          </a:prstGeom>
        </p:spPr>
      </p:pic>
      <p:pic>
        <p:nvPicPr>
          <p:cNvPr id="3" name="図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298043"/>
            <a:ext cx="9144000" cy="2271089"/>
          </a:xfrm>
          <a:prstGeom prst="rect">
            <a:avLst/>
          </a:prstGeom>
        </p:spPr>
      </p:pic>
      <p:pic>
        <p:nvPicPr>
          <p:cNvPr id="4" name="図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2248149"/>
          </a:xfrm>
          <a:prstGeom prst="rect">
            <a:avLst/>
          </a:prstGeom>
        </p:spPr>
      </p:pic>
      <p:pic>
        <p:nvPicPr>
          <p:cNvPr id="5" name="図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4596350"/>
            <a:ext cx="9144000" cy="2280265"/>
          </a:xfrm>
          <a:prstGeom prst="rect">
            <a:avLst/>
          </a:prstGeom>
        </p:spPr>
      </p:pic>
    </p:spTree>
    <p:extLst>
      <p:ext uri="{BB962C8B-B14F-4D97-AF65-F5344CB8AC3E}">
        <p14:creationId xmlns:p14="http://schemas.microsoft.com/office/powerpoint/2010/main" val="315897875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951257" y="705103"/>
            <a:ext cx="5466115" cy="2614032"/>
          </a:xfrm>
          <a:prstGeom prst="rect">
            <a:avLst/>
          </a:prstGeom>
        </p:spPr>
      </p:pic>
      <p:sp>
        <p:nvSpPr>
          <p:cNvPr id="5" name="Rectangle 4"/>
          <p:cNvSpPr/>
          <p:nvPr/>
        </p:nvSpPr>
        <p:spPr>
          <a:xfrm>
            <a:off x="204642" y="3654298"/>
            <a:ext cx="8573618" cy="2576746"/>
          </a:xfrm>
          <a:prstGeom prst="rect">
            <a:avLst/>
          </a:prstGeom>
        </p:spPr>
        <p:txBody>
          <a:bodyPr wrap="square" lIns="82945" tIns="41473" rIns="82945" bIns="41473">
            <a:spAutoFit/>
          </a:bodyPr>
          <a:lstStyle/>
          <a:p>
            <a:r>
              <a:rPr lang="en-US" altLang="ja-JP" dirty="0" smtClean="0">
                <a:solidFill>
                  <a:srgbClr val="000000"/>
                </a:solidFill>
                <a:latin typeface="Times New Roman" panose="02020603050405020304" pitchFamily="18" charset="0"/>
                <a:ea typeface="ＭＳ 明朝" panose="02020609040205080304" pitchFamily="17" charset="-128"/>
              </a:rPr>
              <a:t>The </a:t>
            </a:r>
            <a:r>
              <a:rPr lang="en-US" altLang="zh-CN" dirty="0" smtClean="0">
                <a:solidFill>
                  <a:srgbClr val="000000"/>
                </a:solidFill>
                <a:latin typeface="Times New Roman" panose="02020603050405020304" pitchFamily="18" charset="0"/>
                <a:ea typeface="ＭＳ 明朝" panose="02020609040205080304" pitchFamily="17" charset="-128"/>
              </a:rPr>
              <a:t>variable </a:t>
            </a:r>
            <a:r>
              <a:rPr lang="en-US" altLang="ja-JP" dirty="0" smtClean="0">
                <a:solidFill>
                  <a:srgbClr val="000000"/>
                </a:solidFill>
                <a:latin typeface="Times New Roman" panose="02020603050405020304" pitchFamily="18" charset="0"/>
                <a:ea typeface="ＭＳ 明朝" panose="02020609040205080304" pitchFamily="17" charset="-128"/>
              </a:rPr>
              <a:t>d-excess occurred in different </a:t>
            </a:r>
            <a:r>
              <a:rPr lang="en-US" altLang="zh-CN" dirty="0" smtClean="0">
                <a:solidFill>
                  <a:srgbClr val="000000"/>
                </a:solidFill>
                <a:latin typeface="Times New Roman" panose="02020603050405020304" pitchFamily="18" charset="0"/>
                <a:ea typeface="ＭＳ 明朝" panose="02020609040205080304" pitchFamily="17" charset="-128"/>
              </a:rPr>
              <a:t>period </a:t>
            </a:r>
            <a:r>
              <a:rPr lang="en-US" altLang="ja-JP" dirty="0" smtClean="0">
                <a:solidFill>
                  <a:srgbClr val="000000"/>
                </a:solidFill>
                <a:latin typeface="Times New Roman" panose="02020603050405020304" pitchFamily="18" charset="0"/>
                <a:ea typeface="ＭＳ 明朝" panose="02020609040205080304" pitchFamily="17" charset="-128"/>
              </a:rPr>
              <a:t>which might reflect by difference of the dominant component of evapotranspiration. </a:t>
            </a:r>
          </a:p>
          <a:p>
            <a:r>
              <a:rPr lang="en-US" altLang="ja-JP" dirty="0" smtClean="0">
                <a:solidFill>
                  <a:srgbClr val="000000"/>
                </a:solidFill>
                <a:latin typeface="Times New Roman" panose="02020603050405020304" pitchFamily="18" charset="0"/>
                <a:ea typeface="ＭＳ 明朝" panose="02020609040205080304" pitchFamily="17" charset="-128"/>
              </a:rPr>
              <a:t>Before harvest, steady state of transpiration: small variation and small value </a:t>
            </a:r>
            <a:r>
              <a:rPr lang="zh-CN" altLang="en-US" dirty="0" smtClean="0">
                <a:solidFill>
                  <a:srgbClr val="000000"/>
                </a:solidFill>
                <a:latin typeface="Times New Roman" panose="02020603050405020304" pitchFamily="18" charset="0"/>
                <a:ea typeface="ＭＳ 明朝" panose="02020609040205080304" pitchFamily="17" charset="-128"/>
              </a:rPr>
              <a:t>（</a:t>
            </a:r>
            <a:r>
              <a:rPr lang="en-US" altLang="zh-CN" dirty="0" smtClean="0">
                <a:solidFill>
                  <a:srgbClr val="000000"/>
                </a:solidFill>
                <a:latin typeface="Times New Roman" panose="02020603050405020304" pitchFamily="18" charset="0"/>
                <a:ea typeface="ＭＳ 明朝" panose="02020609040205080304" pitchFamily="17" charset="-128"/>
              </a:rPr>
              <a:t>close to the soil water..</a:t>
            </a:r>
            <a:r>
              <a:rPr lang="zh-CN" altLang="en-US" dirty="0" smtClean="0">
                <a:solidFill>
                  <a:srgbClr val="000000"/>
                </a:solidFill>
                <a:latin typeface="Times New Roman" panose="02020603050405020304" pitchFamily="18" charset="0"/>
                <a:ea typeface="ＭＳ 明朝" panose="02020609040205080304" pitchFamily="17" charset="-128"/>
              </a:rPr>
              <a:t>）</a:t>
            </a:r>
            <a:r>
              <a:rPr lang="en-US" altLang="ja-JP" dirty="0" smtClean="0">
                <a:solidFill>
                  <a:srgbClr val="000000"/>
                </a:solidFill>
                <a:latin typeface="Times New Roman" panose="02020603050405020304" pitchFamily="18" charset="0"/>
                <a:ea typeface="ＭＳ 明朝" panose="02020609040205080304" pitchFamily="17" charset="-128"/>
              </a:rPr>
              <a:t>.</a:t>
            </a:r>
          </a:p>
          <a:p>
            <a:r>
              <a:rPr lang="en-US" altLang="ja-JP" dirty="0" smtClean="0">
                <a:solidFill>
                  <a:srgbClr val="000000"/>
                </a:solidFill>
                <a:latin typeface="Times New Roman" panose="02020603050405020304" pitchFamily="18" charset="0"/>
                <a:ea typeface="ＭＳ 明朝" panose="02020609040205080304" pitchFamily="17" charset="-128"/>
              </a:rPr>
              <a:t>After harvest, the curve resulted by the transpiration in growing season shifted to the peak resulted evaporation which can be found earlier. </a:t>
            </a:r>
          </a:p>
          <a:p>
            <a:endParaRPr lang="en-US" altLang="ja-JP" dirty="0">
              <a:solidFill>
                <a:srgbClr val="000000"/>
              </a:solidFill>
              <a:latin typeface="Times New Roman" panose="02020603050405020304" pitchFamily="18" charset="0"/>
              <a:ea typeface="ＭＳ 明朝" panose="02020609040205080304" pitchFamily="17" charset="-128"/>
            </a:endParaRPr>
          </a:p>
          <a:p>
            <a:r>
              <a:rPr lang="en-US" altLang="ja-JP" dirty="0" smtClean="0">
                <a:solidFill>
                  <a:srgbClr val="000000"/>
                </a:solidFill>
                <a:latin typeface="Times New Roman" panose="02020603050405020304" pitchFamily="18" charset="0"/>
                <a:ea typeface="ＭＳ 明朝" panose="02020609040205080304" pitchFamily="17" charset="-128"/>
              </a:rPr>
              <a:t>The </a:t>
            </a:r>
            <a:r>
              <a:rPr lang="en-US" altLang="ja-JP" dirty="0">
                <a:solidFill>
                  <a:srgbClr val="000000"/>
                </a:solidFill>
                <a:latin typeface="Times New Roman" panose="02020603050405020304" pitchFamily="18" charset="0"/>
                <a:ea typeface="ＭＳ 明朝" panose="02020609040205080304" pitchFamily="17" charset="-128"/>
              </a:rPr>
              <a:t>kinetic fractionation is stronger for surface water evaporation than the vegetation transpiration might in charge of this phenomenon. </a:t>
            </a:r>
            <a:endParaRPr lang="en-US" altLang="ja-JP" dirty="0" smtClean="0">
              <a:solidFill>
                <a:srgbClr val="000000"/>
              </a:solidFill>
              <a:latin typeface="Times New Roman" panose="02020603050405020304" pitchFamily="18" charset="0"/>
              <a:ea typeface="ＭＳ 明朝" panose="02020609040205080304" pitchFamily="17" charset="-128"/>
            </a:endParaRPr>
          </a:p>
        </p:txBody>
      </p:sp>
      <p:sp>
        <p:nvSpPr>
          <p:cNvPr id="6" name="Rectangle 5"/>
          <p:cNvSpPr/>
          <p:nvPr/>
        </p:nvSpPr>
        <p:spPr>
          <a:xfrm>
            <a:off x="3079651" y="6095008"/>
            <a:ext cx="2980555" cy="360755"/>
          </a:xfrm>
          <a:prstGeom prst="rect">
            <a:avLst/>
          </a:prstGeom>
        </p:spPr>
        <p:txBody>
          <a:bodyPr wrap="none" lIns="82945" tIns="41473" rIns="82945" bIns="41473">
            <a:spAutoFit/>
          </a:bodyPr>
          <a:lstStyle/>
          <a:p>
            <a:r>
              <a:rPr lang="en-US" altLang="ja-JP" dirty="0">
                <a:solidFill>
                  <a:srgbClr val="FF0000"/>
                </a:solidFill>
              </a:rPr>
              <a:t>Steady state </a:t>
            </a:r>
            <a:r>
              <a:rPr lang="en-US" altLang="ja-JP" dirty="0" smtClean="0">
                <a:solidFill>
                  <a:srgbClr val="FF0000"/>
                </a:solidFill>
              </a:rPr>
              <a:t>assumption : OK!</a:t>
            </a:r>
            <a:endParaRPr lang="ja-JP" altLang="en-US" dirty="0">
              <a:solidFill>
                <a:srgbClr val="FF0000"/>
              </a:solidFill>
            </a:endParaRPr>
          </a:p>
        </p:txBody>
      </p:sp>
      <p:sp>
        <p:nvSpPr>
          <p:cNvPr id="7" name="TextBox 6"/>
          <p:cNvSpPr txBox="1"/>
          <p:nvPr/>
        </p:nvSpPr>
        <p:spPr>
          <a:xfrm>
            <a:off x="-57487" y="57492"/>
            <a:ext cx="6476516" cy="468477"/>
          </a:xfrm>
          <a:prstGeom prst="rect">
            <a:avLst/>
          </a:prstGeom>
          <a:noFill/>
        </p:spPr>
        <p:txBody>
          <a:bodyPr wrap="none" lIns="82945" tIns="41473" rIns="82945" bIns="41473" rtlCol="0">
            <a:spAutoFit/>
          </a:bodyPr>
          <a:lstStyle/>
          <a:p>
            <a:r>
              <a:rPr kumimoji="1" lang="en-US" altLang="ja-JP" sz="2500" dirty="0"/>
              <a:t>Why different between Before and After harvest</a:t>
            </a:r>
            <a:endParaRPr kumimoji="1" lang="ja-JP" altLang="en-US" sz="2500" dirty="0"/>
          </a:p>
        </p:txBody>
      </p:sp>
    </p:spTree>
    <p:extLst>
      <p:ext uri="{BB962C8B-B14F-4D97-AF65-F5344CB8AC3E}">
        <p14:creationId xmlns:p14="http://schemas.microsoft.com/office/powerpoint/2010/main" val="64834627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a:xfrm>
            <a:off x="457200" y="2280944"/>
            <a:ext cx="8229600" cy="4577056"/>
          </a:xfrm>
        </p:spPr>
        <p:txBody>
          <a:bodyPr>
            <a:normAutofit fontScale="85000" lnSpcReduction="20000"/>
          </a:bodyPr>
          <a:lstStyle/>
          <a:p>
            <a:r>
              <a:rPr lang="en-US" altLang="ja-JP" dirty="0" smtClean="0"/>
              <a:t>Here </a:t>
            </a:r>
            <a:r>
              <a:rPr lang="en-US" altLang="ja-JP" dirty="0"/>
              <a:t>we use the distinct isotope effects of transpiration and evaporation to show that transpiration is by far the largest water flux from Earth’s continents, </a:t>
            </a:r>
            <a:r>
              <a:rPr lang="en-US" altLang="ja-JP" dirty="0">
                <a:solidFill>
                  <a:srgbClr val="FF0000"/>
                </a:solidFill>
              </a:rPr>
              <a:t>representing 80 to 90 per cent of terrestrial evapotranspiration</a:t>
            </a:r>
            <a:r>
              <a:rPr lang="en-US" altLang="ja-JP" dirty="0"/>
              <a:t>. </a:t>
            </a:r>
            <a:r>
              <a:rPr lang="en-US" altLang="ja-JP" dirty="0" smtClean="0"/>
              <a:t>(Previously spanning 20 to 65 per cent of total terrestrial evapotranspiration (14,000 to 41,000 km</a:t>
            </a:r>
            <a:r>
              <a:rPr lang="en-US" altLang="ja-JP" baseline="30000" dirty="0" smtClean="0"/>
              <a:t>3</a:t>
            </a:r>
            <a:r>
              <a:rPr lang="en-US" altLang="ja-JP" dirty="0" smtClean="0"/>
              <a:t> per year))</a:t>
            </a:r>
          </a:p>
          <a:p>
            <a:r>
              <a:rPr lang="en-US" altLang="ja-JP" dirty="0" smtClean="0"/>
              <a:t>The </a:t>
            </a:r>
            <a:r>
              <a:rPr lang="en-US" altLang="ja-JP" dirty="0"/>
              <a:t>dominance of transpiration water fluxes in continental evapotranspiration suggests that, from the point of view of water resource forecasting, </a:t>
            </a:r>
            <a:r>
              <a:rPr lang="en-US" altLang="ja-JP" dirty="0">
                <a:solidFill>
                  <a:srgbClr val="FF0000"/>
                </a:solidFill>
              </a:rPr>
              <a:t>climate model development should prioritize improvements in simulations of biological fluxes rather than physical (evaporation) fluxes</a:t>
            </a:r>
            <a:r>
              <a:rPr lang="en-US" altLang="ja-JP" dirty="0"/>
              <a:t>.</a:t>
            </a:r>
            <a:endParaRPr kumimoji="1" lang="ja-JP" alt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
            <a:ext cx="9144000" cy="22047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テキスト ボックス 3"/>
          <p:cNvSpPr txBox="1"/>
          <p:nvPr/>
        </p:nvSpPr>
        <p:spPr>
          <a:xfrm>
            <a:off x="6811310" y="24143"/>
            <a:ext cx="2332690" cy="369332"/>
          </a:xfrm>
          <a:prstGeom prst="rect">
            <a:avLst/>
          </a:prstGeom>
          <a:noFill/>
        </p:spPr>
        <p:txBody>
          <a:bodyPr wrap="none" rtlCol="0">
            <a:spAutoFit/>
          </a:bodyPr>
          <a:lstStyle/>
          <a:p>
            <a:r>
              <a:rPr kumimoji="1" lang="en-US" altLang="ja-JP" dirty="0" smtClean="0"/>
              <a:t>Published on 2013/4/3</a:t>
            </a:r>
            <a:endParaRPr kumimoji="1" lang="ja-JP" altLang="en-US" dirty="0"/>
          </a:p>
        </p:txBody>
      </p:sp>
    </p:spTree>
    <p:extLst>
      <p:ext uri="{BB962C8B-B14F-4D97-AF65-F5344CB8AC3E}">
        <p14:creationId xmlns:p14="http://schemas.microsoft.com/office/powerpoint/2010/main" val="615449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a:p>
        </p:txBody>
      </p:sp>
      <p:pic>
        <p:nvPicPr>
          <p:cNvPr id="6" name="図 5"/>
          <p:cNvPicPr>
            <a:picLocks noChangeAspect="1"/>
          </p:cNvPicPr>
          <p:nvPr/>
        </p:nvPicPr>
        <p:blipFill>
          <a:blip r:embed="rId2"/>
          <a:stretch>
            <a:fillRect/>
          </a:stretch>
        </p:blipFill>
        <p:spPr>
          <a:xfrm>
            <a:off x="0" y="24634"/>
            <a:ext cx="9144000" cy="6833366"/>
          </a:xfrm>
          <a:prstGeom prst="rect">
            <a:avLst/>
          </a:prstGeom>
        </p:spPr>
      </p:pic>
      <p:sp>
        <p:nvSpPr>
          <p:cNvPr id="7" name="テキスト ボックス 6"/>
          <p:cNvSpPr txBox="1"/>
          <p:nvPr/>
        </p:nvSpPr>
        <p:spPr>
          <a:xfrm>
            <a:off x="861646" y="1477209"/>
            <a:ext cx="1616148" cy="369332"/>
          </a:xfrm>
          <a:prstGeom prst="rect">
            <a:avLst/>
          </a:prstGeom>
          <a:noFill/>
        </p:spPr>
        <p:txBody>
          <a:bodyPr wrap="none" rtlCol="0">
            <a:spAutoFit/>
          </a:bodyPr>
          <a:lstStyle/>
          <a:p>
            <a:r>
              <a:rPr kumimoji="1" lang="en-US" altLang="ja-JP" b="1" spc="50" dirty="0" smtClean="0">
                <a:ln w="9525" cmpd="sng">
                  <a:solidFill>
                    <a:schemeClr val="accent1"/>
                  </a:solidFill>
                  <a:prstDash val="solid"/>
                </a:ln>
                <a:solidFill>
                  <a:srgbClr val="70AD47">
                    <a:tint val="1000"/>
                  </a:srgbClr>
                </a:solidFill>
                <a:effectLst>
                  <a:glow rad="38100">
                    <a:schemeClr val="accent1">
                      <a:alpha val="40000"/>
                    </a:schemeClr>
                  </a:glow>
                </a:effectLst>
              </a:rPr>
              <a:t>6/12</a:t>
            </a:r>
            <a:r>
              <a:rPr kumimoji="1" lang="ja-JP" altLang="en-US" b="1" spc="50" dirty="0" smtClean="0">
                <a:ln w="9525" cmpd="sng">
                  <a:solidFill>
                    <a:schemeClr val="accent1"/>
                  </a:solidFill>
                  <a:prstDash val="solid"/>
                </a:ln>
                <a:solidFill>
                  <a:srgbClr val="70AD47">
                    <a:tint val="1000"/>
                  </a:srgbClr>
                </a:solidFill>
                <a:effectLst>
                  <a:glow rad="38100">
                    <a:schemeClr val="accent1">
                      <a:alpha val="40000"/>
                    </a:schemeClr>
                  </a:glow>
                </a:effectLst>
              </a:rPr>
              <a:t>観測開始</a:t>
            </a:r>
            <a:endParaRPr kumimoji="1" lang="ja-JP" altLang="en-US" b="1"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sp>
        <p:nvSpPr>
          <p:cNvPr id="8" name="テキスト ボックス 7"/>
          <p:cNvSpPr txBox="1"/>
          <p:nvPr/>
        </p:nvSpPr>
        <p:spPr>
          <a:xfrm>
            <a:off x="5426551" y="1480323"/>
            <a:ext cx="3795141" cy="369332"/>
          </a:xfrm>
          <a:prstGeom prst="rect">
            <a:avLst/>
          </a:prstGeom>
          <a:noFill/>
        </p:spPr>
        <p:txBody>
          <a:bodyPr wrap="none" rtlCol="0">
            <a:spAutoFit/>
          </a:bodyPr>
          <a:lstStyle/>
          <a:p>
            <a:r>
              <a:rPr lang="en-US" altLang="ja-JP" b="1" spc="50" dirty="0">
                <a:ln w="9525" cmpd="sng">
                  <a:solidFill>
                    <a:schemeClr val="accent1"/>
                  </a:solidFill>
                  <a:prstDash val="solid"/>
                </a:ln>
                <a:solidFill>
                  <a:srgbClr val="70AD47">
                    <a:tint val="1000"/>
                  </a:srgbClr>
                </a:solidFill>
                <a:effectLst>
                  <a:glow rad="38100">
                    <a:schemeClr val="accent1">
                      <a:alpha val="40000"/>
                    </a:schemeClr>
                  </a:glow>
                </a:effectLst>
              </a:rPr>
              <a:t> </a:t>
            </a:r>
            <a:r>
              <a:rPr lang="en-US" altLang="ja-JP" b="1" spc="50" dirty="0" smtClean="0">
                <a:ln w="9525" cmpd="sng">
                  <a:solidFill>
                    <a:schemeClr val="accent1"/>
                  </a:solidFill>
                  <a:prstDash val="solid"/>
                </a:ln>
                <a:solidFill>
                  <a:srgbClr val="70AD47">
                    <a:tint val="1000"/>
                  </a:srgbClr>
                </a:solidFill>
                <a:effectLst>
                  <a:glow rad="38100">
                    <a:schemeClr val="accent1">
                      <a:alpha val="40000"/>
                    </a:schemeClr>
                  </a:glow>
                </a:effectLst>
              </a:rPr>
              <a:t>8/5 AC</a:t>
            </a:r>
            <a:r>
              <a:rPr lang="ja-JP" altLang="en-US" b="1" spc="50" dirty="0" smtClean="0">
                <a:ln w="9525" cmpd="sng">
                  <a:solidFill>
                    <a:schemeClr val="accent1"/>
                  </a:solidFill>
                  <a:prstDash val="solid"/>
                </a:ln>
                <a:solidFill>
                  <a:srgbClr val="70AD47">
                    <a:tint val="1000"/>
                  </a:srgbClr>
                </a:solidFill>
                <a:effectLst>
                  <a:glow rad="38100">
                    <a:schemeClr val="accent1">
                      <a:alpha val="40000"/>
                    </a:schemeClr>
                  </a:glow>
                </a:effectLst>
              </a:rPr>
              <a:t>追加（外気温上限が</a:t>
            </a:r>
            <a:r>
              <a:rPr lang="en-US" altLang="ja-JP" b="1" spc="50" dirty="0" smtClean="0">
                <a:ln w="9525" cmpd="sng">
                  <a:solidFill>
                    <a:schemeClr val="accent1"/>
                  </a:solidFill>
                  <a:prstDash val="solid"/>
                </a:ln>
                <a:solidFill>
                  <a:srgbClr val="70AD47">
                    <a:tint val="1000"/>
                  </a:srgbClr>
                </a:solidFill>
                <a:effectLst>
                  <a:glow rad="38100">
                    <a:schemeClr val="accent1">
                      <a:alpha val="40000"/>
                    </a:schemeClr>
                  </a:glow>
                </a:effectLst>
              </a:rPr>
              <a:t>35℃</a:t>
            </a:r>
            <a:r>
              <a:rPr lang="ja-JP" altLang="en-US" b="1" spc="50" dirty="0" smtClean="0">
                <a:ln w="9525" cmpd="sng">
                  <a:solidFill>
                    <a:schemeClr val="accent1"/>
                  </a:solidFill>
                  <a:prstDash val="solid"/>
                </a:ln>
                <a:solidFill>
                  <a:srgbClr val="70AD47">
                    <a:tint val="1000"/>
                  </a:srgbClr>
                </a:solidFill>
                <a:effectLst>
                  <a:glow rad="38100">
                    <a:schemeClr val="accent1">
                      <a:alpha val="40000"/>
                    </a:schemeClr>
                  </a:glow>
                </a:effectLst>
              </a:rPr>
              <a:t>に）</a:t>
            </a:r>
            <a:endParaRPr kumimoji="1" lang="ja-JP" altLang="en-US" b="1"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sp>
        <p:nvSpPr>
          <p:cNvPr id="9" name="テキスト ボックス 8"/>
          <p:cNvSpPr txBox="1"/>
          <p:nvPr/>
        </p:nvSpPr>
        <p:spPr>
          <a:xfrm>
            <a:off x="1277815" y="38200"/>
            <a:ext cx="6468437" cy="369332"/>
          </a:xfrm>
          <a:prstGeom prst="rect">
            <a:avLst/>
          </a:prstGeom>
          <a:noFill/>
        </p:spPr>
        <p:txBody>
          <a:bodyPr wrap="none" rtlCol="0">
            <a:spAutoFit/>
          </a:bodyPr>
          <a:lstStyle/>
          <a:p>
            <a:r>
              <a:rPr lang="en-US" altLang="ja-JP" b="1" spc="50" dirty="0" smtClean="0">
                <a:ln w="9525" cmpd="sng">
                  <a:solidFill>
                    <a:schemeClr val="accent1"/>
                  </a:solidFill>
                  <a:prstDash val="solid"/>
                </a:ln>
                <a:solidFill>
                  <a:srgbClr val="70AD47">
                    <a:tint val="1000"/>
                  </a:srgbClr>
                </a:solidFill>
                <a:effectLst>
                  <a:glow rad="38100">
                    <a:schemeClr val="accent1">
                      <a:alpha val="40000"/>
                    </a:schemeClr>
                  </a:glow>
                </a:effectLst>
              </a:rPr>
              <a:t>6/15</a:t>
            </a:r>
            <a:r>
              <a:rPr lang="ja-JP" altLang="en-US" b="1" spc="50" dirty="0">
                <a:ln w="9525" cmpd="sng">
                  <a:solidFill>
                    <a:schemeClr val="accent1"/>
                  </a:solidFill>
                  <a:prstDash val="solid"/>
                </a:ln>
                <a:solidFill>
                  <a:srgbClr val="70AD47">
                    <a:tint val="1000"/>
                  </a:srgbClr>
                </a:solidFill>
                <a:effectLst>
                  <a:glow rad="38100">
                    <a:schemeClr val="accent1">
                      <a:alpha val="40000"/>
                    </a:schemeClr>
                  </a:glow>
                </a:effectLst>
              </a:rPr>
              <a:t> </a:t>
            </a:r>
            <a:r>
              <a:rPr lang="ja-JP" altLang="en-US" b="1" spc="50" dirty="0" smtClean="0">
                <a:ln w="9525" cmpd="sng">
                  <a:solidFill>
                    <a:schemeClr val="accent1"/>
                  </a:solidFill>
                  <a:prstDash val="solid"/>
                </a:ln>
                <a:solidFill>
                  <a:srgbClr val="70AD47">
                    <a:tint val="1000"/>
                  </a:srgbClr>
                </a:solidFill>
                <a:effectLst>
                  <a:glow rad="38100">
                    <a:schemeClr val="accent1">
                      <a:alpha val="40000"/>
                    </a:schemeClr>
                  </a:glow>
                </a:effectLst>
              </a:rPr>
              <a:t>庫内温度上昇による</a:t>
            </a:r>
            <a:r>
              <a:rPr lang="ja-JP" altLang="en-US" b="1" spc="50" dirty="0">
                <a:ln w="9525" cmpd="sng">
                  <a:solidFill>
                    <a:schemeClr val="accent1"/>
                  </a:solidFill>
                  <a:prstDash val="solid"/>
                </a:ln>
                <a:solidFill>
                  <a:srgbClr val="70AD47">
                    <a:tint val="1000"/>
                  </a:srgbClr>
                </a:solidFill>
                <a:effectLst>
                  <a:glow rad="38100">
                    <a:schemeClr val="accent1">
                      <a:alpha val="40000"/>
                    </a:schemeClr>
                  </a:glow>
                </a:effectLst>
              </a:rPr>
              <a:t>初</a:t>
            </a:r>
            <a:r>
              <a:rPr lang="ja-JP" altLang="en-US" b="1" spc="50" dirty="0" smtClean="0">
                <a:ln w="9525" cmpd="sng">
                  <a:solidFill>
                    <a:schemeClr val="accent1"/>
                  </a:solidFill>
                  <a:prstDash val="solid"/>
                </a:ln>
                <a:solidFill>
                  <a:srgbClr val="70AD47">
                    <a:tint val="1000"/>
                  </a:srgbClr>
                </a:solidFill>
                <a:effectLst>
                  <a:glow rad="38100">
                    <a:schemeClr val="accent1">
                      <a:alpha val="40000"/>
                    </a:schemeClr>
                  </a:glow>
                </a:effectLst>
              </a:rPr>
              <a:t>の強制終了（</a:t>
            </a:r>
            <a:r>
              <a:rPr lang="ja-JP" altLang="en-US" b="1" spc="50" dirty="0">
                <a:ln w="9525" cmpd="sng">
                  <a:solidFill>
                    <a:schemeClr val="accent1"/>
                  </a:solidFill>
                  <a:prstDash val="solid"/>
                </a:ln>
                <a:solidFill>
                  <a:srgbClr val="70AD47">
                    <a:tint val="1000"/>
                  </a:srgbClr>
                </a:solidFill>
                <a:effectLst>
                  <a:glow rad="38100">
                    <a:schemeClr val="accent1">
                      <a:alpha val="40000"/>
                    </a:schemeClr>
                  </a:glow>
                </a:effectLst>
              </a:rPr>
              <a:t>外</a:t>
            </a:r>
            <a:r>
              <a:rPr lang="ja-JP" altLang="en-US" b="1" spc="50" dirty="0" smtClean="0">
                <a:ln w="9525" cmpd="sng">
                  <a:solidFill>
                    <a:schemeClr val="accent1"/>
                  </a:solidFill>
                  <a:prstDash val="solid"/>
                </a:ln>
                <a:solidFill>
                  <a:srgbClr val="70AD47">
                    <a:tint val="1000"/>
                  </a:srgbClr>
                </a:solidFill>
                <a:effectLst>
                  <a:glow rad="38100">
                    <a:schemeClr val="accent1">
                      <a:alpha val="40000"/>
                    </a:schemeClr>
                  </a:glow>
                </a:effectLst>
              </a:rPr>
              <a:t>気温</a:t>
            </a:r>
            <a:r>
              <a:rPr lang="en-US" altLang="ja-JP" b="1" spc="50" dirty="0" smtClean="0">
                <a:ln w="9525" cmpd="sng">
                  <a:solidFill>
                    <a:schemeClr val="accent1"/>
                  </a:solidFill>
                  <a:prstDash val="solid"/>
                </a:ln>
                <a:solidFill>
                  <a:srgbClr val="70AD47">
                    <a:tint val="1000"/>
                  </a:srgbClr>
                </a:solidFill>
                <a:effectLst>
                  <a:glow rad="38100">
                    <a:schemeClr val="accent1">
                      <a:alpha val="40000"/>
                    </a:schemeClr>
                  </a:glow>
                </a:effectLst>
              </a:rPr>
              <a:t>30</a:t>
            </a:r>
            <a:r>
              <a:rPr lang="ja-JP" altLang="en-US" b="1" spc="50" dirty="0" smtClean="0">
                <a:ln w="9525" cmpd="sng">
                  <a:solidFill>
                    <a:schemeClr val="accent1"/>
                  </a:solidFill>
                  <a:prstDash val="solid"/>
                </a:ln>
                <a:solidFill>
                  <a:srgbClr val="70AD47">
                    <a:tint val="1000"/>
                  </a:srgbClr>
                </a:solidFill>
                <a:effectLst>
                  <a:glow rad="38100">
                    <a:schemeClr val="accent1">
                      <a:alpha val="40000"/>
                    </a:schemeClr>
                  </a:glow>
                </a:effectLst>
              </a:rPr>
              <a:t>℃でアウト）</a:t>
            </a:r>
            <a:endParaRPr kumimoji="1" lang="ja-JP" altLang="en-US" b="1"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sp>
        <p:nvSpPr>
          <p:cNvPr id="10" name="テキスト ボックス 9"/>
          <p:cNvSpPr txBox="1"/>
          <p:nvPr/>
        </p:nvSpPr>
        <p:spPr>
          <a:xfrm>
            <a:off x="1597267" y="3816628"/>
            <a:ext cx="1973617" cy="369332"/>
          </a:xfrm>
          <a:prstGeom prst="rect">
            <a:avLst/>
          </a:prstGeom>
          <a:noFill/>
        </p:spPr>
        <p:txBody>
          <a:bodyPr wrap="none" rtlCol="0">
            <a:spAutoFit/>
          </a:bodyPr>
          <a:lstStyle/>
          <a:p>
            <a:r>
              <a:rPr lang="en-US" altLang="ja-JP" b="1" spc="50" dirty="0">
                <a:ln w="9525" cmpd="sng">
                  <a:solidFill>
                    <a:schemeClr val="accent1"/>
                  </a:solidFill>
                  <a:prstDash val="solid"/>
                </a:ln>
                <a:solidFill>
                  <a:srgbClr val="70AD47">
                    <a:tint val="1000"/>
                  </a:srgbClr>
                </a:solidFill>
                <a:effectLst>
                  <a:glow rad="38100">
                    <a:schemeClr val="accent1">
                      <a:alpha val="40000"/>
                    </a:schemeClr>
                  </a:glow>
                </a:effectLst>
              </a:rPr>
              <a:t> </a:t>
            </a:r>
            <a:r>
              <a:rPr lang="en-US" altLang="ja-JP" b="1" spc="50" dirty="0" smtClean="0">
                <a:ln w="9525" cmpd="sng">
                  <a:solidFill>
                    <a:schemeClr val="accent1"/>
                  </a:solidFill>
                  <a:prstDash val="solid"/>
                </a:ln>
                <a:solidFill>
                  <a:srgbClr val="70AD47">
                    <a:tint val="1000"/>
                  </a:srgbClr>
                </a:solidFill>
                <a:effectLst>
                  <a:glow rad="38100">
                    <a:schemeClr val="accent1">
                      <a:alpha val="40000"/>
                    </a:schemeClr>
                  </a:glow>
                </a:effectLst>
              </a:rPr>
              <a:t>8/28 </a:t>
            </a:r>
            <a:r>
              <a:rPr lang="ja-JP" altLang="en-US" b="1" spc="50" dirty="0" smtClean="0">
                <a:ln w="9525" cmpd="sng">
                  <a:solidFill>
                    <a:schemeClr val="accent1"/>
                  </a:solidFill>
                  <a:prstDash val="solid"/>
                </a:ln>
                <a:solidFill>
                  <a:srgbClr val="70AD47">
                    <a:tint val="1000"/>
                  </a:srgbClr>
                </a:solidFill>
                <a:effectLst>
                  <a:glow rad="38100">
                    <a:schemeClr val="accent1">
                      <a:alpha val="40000"/>
                    </a:schemeClr>
                  </a:glow>
                </a:effectLst>
              </a:rPr>
              <a:t>気温計追加</a:t>
            </a:r>
            <a:endParaRPr kumimoji="1" lang="ja-JP" altLang="en-US" b="1"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sp>
        <p:nvSpPr>
          <p:cNvPr id="11" name="テキスト ボックス 10"/>
          <p:cNvSpPr txBox="1"/>
          <p:nvPr/>
        </p:nvSpPr>
        <p:spPr>
          <a:xfrm>
            <a:off x="1503483" y="4751543"/>
            <a:ext cx="2234907" cy="369332"/>
          </a:xfrm>
          <a:prstGeom prst="rect">
            <a:avLst/>
          </a:prstGeom>
          <a:noFill/>
        </p:spPr>
        <p:txBody>
          <a:bodyPr wrap="none" rtlCol="0">
            <a:spAutoFit/>
          </a:bodyPr>
          <a:lstStyle/>
          <a:p>
            <a:r>
              <a:rPr lang="en-US" altLang="ja-JP" b="1" spc="50" dirty="0" smtClean="0">
                <a:ln w="9525" cmpd="sng">
                  <a:solidFill>
                    <a:schemeClr val="accent1"/>
                  </a:solidFill>
                  <a:prstDash val="solid"/>
                </a:ln>
                <a:solidFill>
                  <a:srgbClr val="70AD47">
                    <a:tint val="1000"/>
                  </a:srgbClr>
                </a:solidFill>
                <a:effectLst>
                  <a:glow rad="38100">
                    <a:schemeClr val="accent1">
                      <a:alpha val="40000"/>
                    </a:schemeClr>
                  </a:glow>
                </a:effectLst>
              </a:rPr>
              <a:t>11/12</a:t>
            </a:r>
            <a:r>
              <a:rPr lang="ja-JP" altLang="en-US" b="1" spc="50" dirty="0" smtClean="0">
                <a:ln w="9525" cmpd="sng">
                  <a:solidFill>
                    <a:schemeClr val="accent1"/>
                  </a:solidFill>
                  <a:prstDash val="solid"/>
                </a:ln>
                <a:solidFill>
                  <a:srgbClr val="70AD47">
                    <a:tint val="1000"/>
                  </a:srgbClr>
                </a:solidFill>
                <a:effectLst>
                  <a:glow rad="38100">
                    <a:schemeClr val="accent1">
                      <a:alpha val="40000"/>
                    </a:schemeClr>
                  </a:glow>
                </a:effectLst>
              </a:rPr>
              <a:t> 本体引き揚げ</a:t>
            </a:r>
            <a:endParaRPr kumimoji="1" lang="ja-JP" altLang="en-US" b="1"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sp>
        <p:nvSpPr>
          <p:cNvPr id="12" name="テキスト ボックス 11"/>
          <p:cNvSpPr txBox="1"/>
          <p:nvPr/>
        </p:nvSpPr>
        <p:spPr>
          <a:xfrm>
            <a:off x="2787160" y="2451795"/>
            <a:ext cx="1436612" cy="369332"/>
          </a:xfrm>
          <a:prstGeom prst="rect">
            <a:avLst/>
          </a:prstGeom>
          <a:noFill/>
        </p:spPr>
        <p:txBody>
          <a:bodyPr wrap="none" rtlCol="0">
            <a:spAutoFit/>
          </a:bodyPr>
          <a:lstStyle/>
          <a:p>
            <a:r>
              <a:rPr lang="en-US" altLang="ja-JP" b="1" spc="50" dirty="0">
                <a:ln w="9525" cmpd="sng">
                  <a:solidFill>
                    <a:schemeClr val="accent1"/>
                  </a:solidFill>
                  <a:prstDash val="solid"/>
                </a:ln>
                <a:solidFill>
                  <a:srgbClr val="70AD47">
                    <a:tint val="1000"/>
                  </a:srgbClr>
                </a:solidFill>
                <a:effectLst>
                  <a:glow rad="38100">
                    <a:schemeClr val="accent1">
                      <a:alpha val="40000"/>
                    </a:schemeClr>
                  </a:glow>
                </a:effectLst>
              </a:rPr>
              <a:t> </a:t>
            </a:r>
            <a:r>
              <a:rPr lang="en-US" altLang="ja-JP" b="1" spc="50" dirty="0" smtClean="0">
                <a:ln w="9525" cmpd="sng">
                  <a:solidFill>
                    <a:schemeClr val="accent1"/>
                  </a:solidFill>
                  <a:prstDash val="solid"/>
                </a:ln>
                <a:solidFill>
                  <a:srgbClr val="70AD47">
                    <a:tint val="1000"/>
                  </a:srgbClr>
                </a:solidFill>
                <a:effectLst>
                  <a:glow rad="38100">
                    <a:schemeClr val="accent1">
                      <a:alpha val="40000"/>
                    </a:schemeClr>
                  </a:glow>
                </a:effectLst>
              </a:rPr>
              <a:t>9/10 </a:t>
            </a:r>
            <a:r>
              <a:rPr lang="ja-JP" altLang="en-US" b="1" spc="50" dirty="0" smtClean="0">
                <a:ln w="9525" cmpd="sng">
                  <a:solidFill>
                    <a:schemeClr val="accent1"/>
                  </a:solidFill>
                  <a:prstDash val="solid"/>
                </a:ln>
                <a:solidFill>
                  <a:srgbClr val="70AD47">
                    <a:tint val="1000"/>
                  </a:srgbClr>
                </a:solidFill>
                <a:effectLst>
                  <a:glow rad="38100">
                    <a:schemeClr val="accent1">
                      <a:alpha val="40000"/>
                    </a:schemeClr>
                  </a:glow>
                </a:effectLst>
              </a:rPr>
              <a:t>稲刈り</a:t>
            </a:r>
            <a:endParaRPr kumimoji="1" lang="ja-JP" altLang="en-US" b="1"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sp>
        <p:nvSpPr>
          <p:cNvPr id="13" name="テキスト ボックス 12"/>
          <p:cNvSpPr txBox="1"/>
          <p:nvPr/>
        </p:nvSpPr>
        <p:spPr>
          <a:xfrm>
            <a:off x="2702295" y="1406529"/>
            <a:ext cx="2042547" cy="369332"/>
          </a:xfrm>
          <a:prstGeom prst="rect">
            <a:avLst/>
          </a:prstGeom>
          <a:noFill/>
        </p:spPr>
        <p:txBody>
          <a:bodyPr wrap="none" rtlCol="0">
            <a:spAutoFit/>
          </a:bodyPr>
          <a:lstStyle/>
          <a:p>
            <a:r>
              <a:rPr lang="en-US" altLang="ja-JP" b="1" spc="50" dirty="0">
                <a:ln w="9525" cmpd="sng">
                  <a:solidFill>
                    <a:schemeClr val="accent1"/>
                  </a:solidFill>
                  <a:prstDash val="solid"/>
                </a:ln>
                <a:solidFill>
                  <a:srgbClr val="70AD47">
                    <a:tint val="1000"/>
                  </a:srgbClr>
                </a:solidFill>
                <a:effectLst>
                  <a:glow rad="38100">
                    <a:schemeClr val="accent1">
                      <a:alpha val="40000"/>
                    </a:schemeClr>
                  </a:glow>
                </a:effectLst>
              </a:rPr>
              <a:t> 7</a:t>
            </a:r>
            <a:r>
              <a:rPr lang="en-US" altLang="ja-JP" b="1" spc="50" dirty="0" smtClean="0">
                <a:ln w="9525" cmpd="sng">
                  <a:solidFill>
                    <a:schemeClr val="accent1"/>
                  </a:solidFill>
                  <a:prstDash val="solid"/>
                </a:ln>
                <a:solidFill>
                  <a:srgbClr val="70AD47">
                    <a:tint val="1000"/>
                  </a:srgbClr>
                </a:solidFill>
                <a:effectLst>
                  <a:glow rad="38100">
                    <a:schemeClr val="accent1">
                      <a:alpha val="40000"/>
                    </a:schemeClr>
                  </a:glow>
                </a:effectLst>
              </a:rPr>
              <a:t>/5 </a:t>
            </a:r>
            <a:r>
              <a:rPr lang="ja-JP" altLang="en-US" b="1" spc="50" dirty="0" smtClean="0">
                <a:ln w="9525" cmpd="sng">
                  <a:solidFill>
                    <a:schemeClr val="accent1"/>
                  </a:solidFill>
                  <a:prstDash val="solid"/>
                </a:ln>
                <a:solidFill>
                  <a:srgbClr val="70AD47">
                    <a:tint val="1000"/>
                  </a:srgbClr>
                </a:solidFill>
                <a:effectLst>
                  <a:glow rad="38100">
                    <a:schemeClr val="accent1">
                      <a:alpha val="40000"/>
                    </a:schemeClr>
                  </a:glow>
                </a:effectLst>
              </a:rPr>
              <a:t>扉の付け替え</a:t>
            </a:r>
            <a:endParaRPr kumimoji="1" lang="ja-JP" altLang="en-US" b="1"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cxnSp>
        <p:nvCxnSpPr>
          <p:cNvPr id="18" name="直線矢印コネクタ 17"/>
          <p:cNvCxnSpPr/>
          <p:nvPr/>
        </p:nvCxnSpPr>
        <p:spPr>
          <a:xfrm flipV="1">
            <a:off x="1362811" y="1081455"/>
            <a:ext cx="0" cy="404547"/>
          </a:xfrm>
          <a:prstGeom prst="straightConnector1">
            <a:avLst/>
          </a:prstGeom>
          <a:ln w="28575">
            <a:tailEnd type="triangle"/>
          </a:ln>
        </p:spPr>
        <p:style>
          <a:lnRef idx="3">
            <a:schemeClr val="accent1"/>
          </a:lnRef>
          <a:fillRef idx="0">
            <a:schemeClr val="accent1"/>
          </a:fillRef>
          <a:effectRef idx="2">
            <a:schemeClr val="accent1"/>
          </a:effectRef>
          <a:fontRef idx="minor">
            <a:schemeClr val="tx1"/>
          </a:fontRef>
        </p:style>
      </p:cxnSp>
      <p:cxnSp>
        <p:nvCxnSpPr>
          <p:cNvPr id="20" name="直線矢印コネクタ 19"/>
          <p:cNvCxnSpPr/>
          <p:nvPr/>
        </p:nvCxnSpPr>
        <p:spPr>
          <a:xfrm>
            <a:off x="1503483" y="381156"/>
            <a:ext cx="193432" cy="93630"/>
          </a:xfrm>
          <a:prstGeom prst="straightConnector1">
            <a:avLst/>
          </a:prstGeom>
          <a:ln w="28575">
            <a:tailEnd type="triangle"/>
          </a:ln>
        </p:spPr>
        <p:style>
          <a:lnRef idx="3">
            <a:schemeClr val="accent1"/>
          </a:lnRef>
          <a:fillRef idx="0">
            <a:schemeClr val="accent1"/>
          </a:fillRef>
          <a:effectRef idx="2">
            <a:schemeClr val="accent1"/>
          </a:effectRef>
          <a:fontRef idx="minor">
            <a:schemeClr val="tx1"/>
          </a:fontRef>
        </p:style>
      </p:cxnSp>
      <p:cxnSp>
        <p:nvCxnSpPr>
          <p:cNvPr id="24" name="直線矢印コネクタ 23"/>
          <p:cNvCxnSpPr/>
          <p:nvPr/>
        </p:nvCxnSpPr>
        <p:spPr>
          <a:xfrm flipV="1">
            <a:off x="3741324" y="1027936"/>
            <a:ext cx="0" cy="404547"/>
          </a:xfrm>
          <a:prstGeom prst="straightConnector1">
            <a:avLst/>
          </a:prstGeom>
          <a:ln w="28575">
            <a:tailEnd type="triangle"/>
          </a:ln>
        </p:spPr>
        <p:style>
          <a:lnRef idx="3">
            <a:schemeClr val="accent1"/>
          </a:lnRef>
          <a:fillRef idx="0">
            <a:schemeClr val="accent1"/>
          </a:fillRef>
          <a:effectRef idx="2">
            <a:schemeClr val="accent1"/>
          </a:effectRef>
          <a:fontRef idx="minor">
            <a:schemeClr val="tx1"/>
          </a:fontRef>
        </p:style>
      </p:cxnSp>
      <p:cxnSp>
        <p:nvCxnSpPr>
          <p:cNvPr id="25" name="直線矢印コネクタ 24"/>
          <p:cNvCxnSpPr/>
          <p:nvPr/>
        </p:nvCxnSpPr>
        <p:spPr>
          <a:xfrm flipV="1">
            <a:off x="7393062" y="1027936"/>
            <a:ext cx="0" cy="404547"/>
          </a:xfrm>
          <a:prstGeom prst="straightConnector1">
            <a:avLst/>
          </a:prstGeom>
          <a:ln w="28575">
            <a:tailEnd type="triangle"/>
          </a:ln>
        </p:spPr>
        <p:style>
          <a:lnRef idx="3">
            <a:schemeClr val="accent1"/>
          </a:lnRef>
          <a:fillRef idx="0">
            <a:schemeClr val="accent1"/>
          </a:fillRef>
          <a:effectRef idx="2">
            <a:schemeClr val="accent1"/>
          </a:effectRef>
          <a:fontRef idx="minor">
            <a:schemeClr val="tx1"/>
          </a:fontRef>
        </p:style>
      </p:cxnSp>
      <p:cxnSp>
        <p:nvCxnSpPr>
          <p:cNvPr id="26" name="直線矢印コネクタ 25"/>
          <p:cNvCxnSpPr/>
          <p:nvPr/>
        </p:nvCxnSpPr>
        <p:spPr>
          <a:xfrm flipV="1">
            <a:off x="2296455" y="3412081"/>
            <a:ext cx="0" cy="404547"/>
          </a:xfrm>
          <a:prstGeom prst="straightConnector1">
            <a:avLst/>
          </a:prstGeom>
          <a:ln w="28575">
            <a:tailEnd type="triangle"/>
          </a:ln>
        </p:spPr>
        <p:style>
          <a:lnRef idx="3">
            <a:schemeClr val="accent1"/>
          </a:lnRef>
          <a:fillRef idx="0">
            <a:schemeClr val="accent1"/>
          </a:fillRef>
          <a:effectRef idx="2">
            <a:schemeClr val="accent1"/>
          </a:effectRef>
          <a:fontRef idx="minor">
            <a:schemeClr val="tx1"/>
          </a:fontRef>
        </p:style>
      </p:cxnSp>
      <p:cxnSp>
        <p:nvCxnSpPr>
          <p:cNvPr id="27" name="直線矢印コネクタ 26"/>
          <p:cNvCxnSpPr/>
          <p:nvPr/>
        </p:nvCxnSpPr>
        <p:spPr>
          <a:xfrm flipH="1">
            <a:off x="2787160" y="5162269"/>
            <a:ext cx="1" cy="438430"/>
          </a:xfrm>
          <a:prstGeom prst="straightConnector1">
            <a:avLst/>
          </a:prstGeom>
          <a:ln w="28575">
            <a:tailEnd type="triangle"/>
          </a:ln>
        </p:spPr>
        <p:style>
          <a:lnRef idx="3">
            <a:schemeClr val="accent1"/>
          </a:lnRef>
          <a:fillRef idx="0">
            <a:schemeClr val="accent1"/>
          </a:fillRef>
          <a:effectRef idx="2">
            <a:schemeClr val="accent1"/>
          </a:effectRef>
          <a:fontRef idx="minor">
            <a:schemeClr val="tx1"/>
          </a:fontRef>
        </p:style>
      </p:cxnSp>
      <p:cxnSp>
        <p:nvCxnSpPr>
          <p:cNvPr id="32" name="直線矢印コネクタ 31"/>
          <p:cNvCxnSpPr/>
          <p:nvPr/>
        </p:nvCxnSpPr>
        <p:spPr>
          <a:xfrm>
            <a:off x="3389931" y="2777680"/>
            <a:ext cx="0" cy="194119"/>
          </a:xfrm>
          <a:prstGeom prst="straightConnector1">
            <a:avLst/>
          </a:prstGeom>
          <a:ln w="28575">
            <a:tailEnd type="triangle"/>
          </a:ln>
        </p:spPr>
        <p:style>
          <a:lnRef idx="3">
            <a:schemeClr val="accent1"/>
          </a:lnRef>
          <a:fillRef idx="0">
            <a:schemeClr val="accent1"/>
          </a:fillRef>
          <a:effectRef idx="2">
            <a:schemeClr val="accent1"/>
          </a:effectRef>
          <a:fontRef idx="minor">
            <a:schemeClr val="tx1"/>
          </a:fontRef>
        </p:style>
      </p:cxnSp>
      <p:sp>
        <p:nvSpPr>
          <p:cNvPr id="35" name="テキスト ボックス 34"/>
          <p:cNvSpPr txBox="1"/>
          <p:nvPr/>
        </p:nvSpPr>
        <p:spPr>
          <a:xfrm>
            <a:off x="5193475" y="3816628"/>
            <a:ext cx="3661580" cy="369332"/>
          </a:xfrm>
          <a:prstGeom prst="rect">
            <a:avLst/>
          </a:prstGeom>
          <a:noFill/>
        </p:spPr>
        <p:txBody>
          <a:bodyPr wrap="none" rtlCol="0">
            <a:spAutoFit/>
          </a:bodyPr>
          <a:lstStyle/>
          <a:p>
            <a:r>
              <a:rPr lang="en-US" altLang="ja-JP" b="1" spc="50" dirty="0">
                <a:ln w="9525" cmpd="sng">
                  <a:solidFill>
                    <a:schemeClr val="accent1"/>
                  </a:solidFill>
                  <a:prstDash val="solid"/>
                </a:ln>
                <a:solidFill>
                  <a:srgbClr val="70AD47">
                    <a:tint val="1000"/>
                  </a:srgbClr>
                </a:solidFill>
                <a:effectLst>
                  <a:glow rad="38100">
                    <a:schemeClr val="accent1">
                      <a:alpha val="40000"/>
                    </a:schemeClr>
                  </a:glow>
                </a:effectLst>
              </a:rPr>
              <a:t> </a:t>
            </a:r>
            <a:r>
              <a:rPr lang="en-US" altLang="ja-JP" b="1" spc="50" dirty="0" smtClean="0">
                <a:ln w="9525" cmpd="sng">
                  <a:solidFill>
                    <a:schemeClr val="accent1"/>
                  </a:solidFill>
                  <a:prstDash val="solid"/>
                </a:ln>
                <a:solidFill>
                  <a:srgbClr val="70AD47">
                    <a:tint val="1000"/>
                  </a:srgbClr>
                </a:solidFill>
                <a:effectLst>
                  <a:glow rad="38100">
                    <a:schemeClr val="accent1">
                      <a:alpha val="40000"/>
                    </a:schemeClr>
                  </a:glow>
                </a:effectLst>
              </a:rPr>
              <a:t>10/7 </a:t>
            </a:r>
            <a:r>
              <a:rPr lang="ja-JP" altLang="en-US" b="1" spc="50" dirty="0" smtClean="0">
                <a:ln w="9525" cmpd="sng">
                  <a:solidFill>
                    <a:schemeClr val="accent1"/>
                  </a:solidFill>
                  <a:prstDash val="solid"/>
                </a:ln>
                <a:solidFill>
                  <a:srgbClr val="70AD47">
                    <a:tint val="1000"/>
                  </a:srgbClr>
                </a:solidFill>
                <a:effectLst>
                  <a:glow rad="38100">
                    <a:schemeClr val="accent1">
                      <a:alpha val="40000"/>
                    </a:schemeClr>
                  </a:glow>
                </a:effectLst>
              </a:rPr>
              <a:t>サンプラー故障（</a:t>
            </a:r>
            <a:r>
              <a:rPr lang="en-US" altLang="ja-JP" b="1" spc="50" dirty="0" smtClean="0">
                <a:ln w="9525" cmpd="sng">
                  <a:solidFill>
                    <a:schemeClr val="accent1"/>
                  </a:solidFill>
                  <a:prstDash val="solid"/>
                </a:ln>
                <a:solidFill>
                  <a:srgbClr val="70AD47">
                    <a:tint val="1000"/>
                  </a:srgbClr>
                </a:solidFill>
                <a:effectLst>
                  <a:glow rad="38100">
                    <a:schemeClr val="accent1">
                      <a:alpha val="40000"/>
                    </a:schemeClr>
                  </a:glow>
                </a:effectLst>
              </a:rPr>
              <a:t>10/14</a:t>
            </a:r>
            <a:r>
              <a:rPr lang="ja-JP" altLang="en-US" b="1" spc="50" dirty="0" smtClean="0">
                <a:ln w="9525" cmpd="sng">
                  <a:solidFill>
                    <a:schemeClr val="accent1"/>
                  </a:solidFill>
                  <a:prstDash val="solid"/>
                </a:ln>
                <a:solidFill>
                  <a:srgbClr val="70AD47">
                    <a:tint val="1000"/>
                  </a:srgbClr>
                </a:solidFill>
                <a:effectLst>
                  <a:glow rad="38100">
                    <a:schemeClr val="accent1">
                      <a:alpha val="40000"/>
                    </a:schemeClr>
                  </a:glow>
                </a:effectLst>
              </a:rPr>
              <a:t>復旧）</a:t>
            </a:r>
            <a:endParaRPr kumimoji="1" lang="ja-JP" altLang="en-US" b="1"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cxnSp>
        <p:nvCxnSpPr>
          <p:cNvPr id="37" name="直線矢印コネクタ 36"/>
          <p:cNvCxnSpPr/>
          <p:nvPr/>
        </p:nvCxnSpPr>
        <p:spPr>
          <a:xfrm flipV="1">
            <a:off x="6711460" y="3552092"/>
            <a:ext cx="0" cy="268183"/>
          </a:xfrm>
          <a:prstGeom prst="straightConnector1">
            <a:avLst/>
          </a:prstGeom>
          <a:ln w="28575">
            <a:tailEnd type="triangl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31817460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en-US" altLang="ja-JP" dirty="0" smtClean="0"/>
              <a:t>2013</a:t>
            </a:r>
            <a:r>
              <a:rPr lang="ja-JP" altLang="en-US" dirty="0"/>
              <a:t>重要</a:t>
            </a:r>
            <a:r>
              <a:rPr lang="ja-JP" altLang="en-US" dirty="0" smtClean="0"/>
              <a:t>な知見</a:t>
            </a:r>
            <a:endParaRPr kumimoji="1" lang="ja-JP" altLang="en-US" dirty="0"/>
          </a:p>
        </p:txBody>
      </p:sp>
      <p:sp>
        <p:nvSpPr>
          <p:cNvPr id="3" name="コンテンツ プレースホルダー 2"/>
          <p:cNvSpPr>
            <a:spLocks noGrp="1"/>
          </p:cNvSpPr>
          <p:nvPr>
            <p:ph idx="1"/>
          </p:nvPr>
        </p:nvSpPr>
        <p:spPr>
          <a:xfrm>
            <a:off x="628650" y="1406769"/>
            <a:ext cx="7886700" cy="5319346"/>
          </a:xfrm>
        </p:spPr>
        <p:txBody>
          <a:bodyPr>
            <a:normAutofit fontScale="77500" lnSpcReduction="20000"/>
          </a:bodyPr>
          <a:lstStyle/>
          <a:p>
            <a:r>
              <a:rPr kumimoji="1" lang="ja-JP" altLang="en-US" dirty="0" smtClean="0"/>
              <a:t>庫内温度の調整は大変。クーラー・ヒーターの容量はやってみないとわからない部分が多い。</a:t>
            </a:r>
            <a:endParaRPr kumimoji="1" lang="en-US" altLang="ja-JP" dirty="0" smtClean="0"/>
          </a:p>
          <a:p>
            <a:pPr lvl="1"/>
            <a:r>
              <a:rPr lang="en-US" altLang="ja-JP" dirty="0" smtClean="0"/>
              <a:t>AC2</a:t>
            </a:r>
            <a:r>
              <a:rPr lang="ja-JP" altLang="en-US" dirty="0" smtClean="0"/>
              <a:t>台体制により</a:t>
            </a:r>
            <a:r>
              <a:rPr kumimoji="1" lang="ja-JP" altLang="en-US" dirty="0" smtClean="0"/>
              <a:t>外気</a:t>
            </a:r>
            <a:r>
              <a:rPr kumimoji="1" lang="en-US" altLang="ja-JP" dirty="0" smtClean="0"/>
              <a:t>35</a:t>
            </a:r>
            <a:r>
              <a:rPr lang="ja-JP" altLang="en-US" dirty="0" smtClean="0"/>
              <a:t>℃まで</a:t>
            </a:r>
            <a:r>
              <a:rPr lang="en-US" altLang="ja-JP" dirty="0" smtClean="0"/>
              <a:t>OK</a:t>
            </a:r>
            <a:r>
              <a:rPr lang="ja-JP" altLang="en-US" dirty="0" err="1" smtClean="0"/>
              <a:t>。</a:t>
            </a:r>
            <a:endParaRPr lang="en-US" altLang="ja-JP" dirty="0" smtClean="0"/>
          </a:p>
          <a:p>
            <a:r>
              <a:rPr kumimoji="1" lang="ja-JP" altLang="en-US" dirty="0" smtClean="0"/>
              <a:t>外気吸入の時差は意外に短い（約</a:t>
            </a:r>
            <a:r>
              <a:rPr kumimoji="1" lang="en-US" altLang="ja-JP" dirty="0" smtClean="0"/>
              <a:t>2</a:t>
            </a:r>
            <a:r>
              <a:rPr kumimoji="1" lang="ja-JP" altLang="en-US" dirty="0" smtClean="0"/>
              <a:t>分</a:t>
            </a:r>
            <a:r>
              <a:rPr kumimoji="1" lang="en-US" altLang="ja-JP" dirty="0" smtClean="0"/>
              <a:t>/30m@1/8”</a:t>
            </a:r>
            <a:r>
              <a:rPr kumimoji="1" lang="ja-JP" altLang="en-US" dirty="0" smtClean="0"/>
              <a:t>チューブ）</a:t>
            </a:r>
            <a:endParaRPr kumimoji="1" lang="en-US" altLang="ja-JP" dirty="0" smtClean="0"/>
          </a:p>
          <a:p>
            <a:r>
              <a:rPr lang="ja-JP" altLang="en-US" dirty="0" smtClean="0"/>
              <a:t>降水サンプラーの時間間隔：</a:t>
            </a:r>
            <a:endParaRPr lang="en-US" altLang="ja-JP" dirty="0" smtClean="0"/>
          </a:p>
          <a:p>
            <a:pPr lvl="1"/>
            <a:r>
              <a:rPr lang="ja-JP" altLang="en-US" dirty="0" smtClean="0"/>
              <a:t>いろいろ試した結果、下記の設定がベスト。</a:t>
            </a:r>
            <a:endParaRPr lang="en-US" altLang="ja-JP" dirty="0" smtClean="0"/>
          </a:p>
          <a:p>
            <a:pPr lvl="1"/>
            <a:r>
              <a:rPr lang="ja-JP" altLang="en-US" dirty="0" smtClean="0"/>
              <a:t>イベントごと</a:t>
            </a:r>
            <a:r>
              <a:rPr lang="en-US" altLang="ja-JP" dirty="0" smtClean="0"/>
              <a:t>x16</a:t>
            </a:r>
            <a:r>
              <a:rPr lang="ja-JP" altLang="en-US" dirty="0" smtClean="0"/>
              <a:t>ボトル</a:t>
            </a:r>
            <a:endParaRPr lang="en-US" altLang="ja-JP" dirty="0" smtClean="0"/>
          </a:p>
          <a:p>
            <a:pPr lvl="1"/>
            <a:r>
              <a:rPr lang="en-US" altLang="ja-JP" dirty="0"/>
              <a:t>10</a:t>
            </a:r>
            <a:r>
              <a:rPr lang="ja-JP" altLang="en-US" dirty="0"/>
              <a:t>分間連続</a:t>
            </a:r>
            <a:r>
              <a:rPr lang="en-US" altLang="ja-JP" dirty="0"/>
              <a:t>Wet</a:t>
            </a:r>
            <a:r>
              <a:rPr lang="ja-JP" altLang="en-US" dirty="0"/>
              <a:t>でイベントスタート</a:t>
            </a:r>
            <a:endParaRPr lang="en-US" altLang="ja-JP" dirty="0"/>
          </a:p>
          <a:p>
            <a:pPr lvl="1"/>
            <a:r>
              <a:rPr lang="en-US" altLang="ja-JP" dirty="0" smtClean="0"/>
              <a:t>1</a:t>
            </a:r>
            <a:r>
              <a:rPr lang="ja-JP" altLang="en-US" dirty="0" smtClean="0"/>
              <a:t>イベント：</a:t>
            </a:r>
            <a:r>
              <a:rPr lang="en-US" altLang="ja-JP" dirty="0" smtClean="0"/>
              <a:t>6</a:t>
            </a:r>
            <a:r>
              <a:rPr lang="ja-JP" altLang="en-US" dirty="0" smtClean="0"/>
              <a:t>時間継続</a:t>
            </a:r>
            <a:endParaRPr lang="en-US" altLang="ja-JP" dirty="0" smtClean="0"/>
          </a:p>
          <a:p>
            <a:r>
              <a:rPr lang="ja-JP" altLang="en-US" dirty="0" smtClean="0"/>
              <a:t>消耗品交換時期</a:t>
            </a:r>
            <a:endParaRPr lang="en-US" altLang="ja-JP" dirty="0" smtClean="0"/>
          </a:p>
          <a:p>
            <a:pPr lvl="1"/>
            <a:r>
              <a:rPr lang="ja-JP" altLang="en-US" dirty="0" smtClean="0"/>
              <a:t>水とりぞうさん：点検時毎回（</a:t>
            </a:r>
            <a:r>
              <a:rPr lang="en-US" altLang="ja-JP" dirty="0" smtClean="0"/>
              <a:t>1-2</a:t>
            </a:r>
            <a:r>
              <a:rPr lang="ja-JP" altLang="en-US" dirty="0" smtClean="0"/>
              <a:t>週間に一度）</a:t>
            </a:r>
            <a:endParaRPr lang="en-US" altLang="ja-JP" dirty="0" smtClean="0"/>
          </a:p>
          <a:p>
            <a:pPr lvl="1"/>
            <a:r>
              <a:rPr lang="ja-JP" altLang="en-US" dirty="0" smtClean="0"/>
              <a:t>ドライライト：</a:t>
            </a:r>
            <a:r>
              <a:rPr lang="en-US" altLang="ja-JP" dirty="0" smtClean="0"/>
              <a:t>2-3</a:t>
            </a:r>
            <a:r>
              <a:rPr lang="ja-JP" altLang="en-US" dirty="0" smtClean="0"/>
              <a:t>か月に一度</a:t>
            </a:r>
            <a:endParaRPr lang="en-US" altLang="ja-JP" dirty="0" smtClean="0"/>
          </a:p>
          <a:p>
            <a:pPr lvl="1"/>
            <a:r>
              <a:rPr lang="ja-JP" altLang="en-US" dirty="0" smtClean="0"/>
              <a:t>標準水：</a:t>
            </a:r>
            <a:r>
              <a:rPr lang="en-US" altLang="ja-JP" dirty="0" smtClean="0"/>
              <a:t>1</a:t>
            </a:r>
            <a:r>
              <a:rPr lang="ja-JP" altLang="en-US" dirty="0" smtClean="0"/>
              <a:t>年</a:t>
            </a:r>
            <a:r>
              <a:rPr lang="en-US" altLang="ja-JP" dirty="0" smtClean="0"/>
              <a:t>1</a:t>
            </a:r>
            <a:r>
              <a:rPr lang="ja-JP" altLang="en-US" dirty="0" smtClean="0"/>
              <a:t>回？</a:t>
            </a:r>
            <a:endParaRPr lang="en-US" altLang="ja-JP" dirty="0" smtClean="0"/>
          </a:p>
          <a:p>
            <a:pPr lvl="1"/>
            <a:r>
              <a:rPr lang="en-US" altLang="ja-JP" dirty="0" smtClean="0"/>
              <a:t>SDM</a:t>
            </a:r>
            <a:r>
              <a:rPr lang="ja-JP" altLang="en-US" dirty="0" smtClean="0"/>
              <a:t>シリンジ：数か月に一回？（</a:t>
            </a:r>
            <a:r>
              <a:rPr lang="en-US" altLang="ja-JP" dirty="0" smtClean="0"/>
              <a:t>SDM</a:t>
            </a:r>
            <a:r>
              <a:rPr lang="ja-JP" altLang="en-US" dirty="0" smtClean="0"/>
              <a:t>が悪くなったら）</a:t>
            </a:r>
            <a:endParaRPr lang="en-US" altLang="ja-JP" dirty="0" smtClean="0"/>
          </a:p>
        </p:txBody>
      </p:sp>
    </p:spTree>
    <p:extLst>
      <p:ext uri="{BB962C8B-B14F-4D97-AF65-F5344CB8AC3E}">
        <p14:creationId xmlns:p14="http://schemas.microsoft.com/office/powerpoint/2010/main" val="315623873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r>
              <a:rPr lang="en-US" altLang="ja-JP" dirty="0"/>
              <a:t>2014</a:t>
            </a:r>
            <a:r>
              <a:rPr kumimoji="1" lang="ja-JP" altLang="en-US" dirty="0" smtClean="0"/>
              <a:t>に向けて</a:t>
            </a:r>
            <a:endParaRPr kumimoji="1" lang="ja-JP" altLang="en-US" dirty="0"/>
          </a:p>
        </p:txBody>
      </p:sp>
      <p:sp>
        <p:nvSpPr>
          <p:cNvPr id="5" name="コンテンツ プレースホルダー 4"/>
          <p:cNvSpPr>
            <a:spLocks noGrp="1"/>
          </p:cNvSpPr>
          <p:nvPr>
            <p:ph idx="1"/>
          </p:nvPr>
        </p:nvSpPr>
        <p:spPr/>
        <p:txBody>
          <a:bodyPr>
            <a:normAutofit fontScale="55000" lnSpcReduction="20000"/>
          </a:bodyPr>
          <a:lstStyle/>
          <a:p>
            <a:r>
              <a:rPr kumimoji="1" lang="ja-JP" altLang="en-US" dirty="0" smtClean="0"/>
              <a:t>田植えから稲刈りまでの観測は必須。できれば</a:t>
            </a:r>
            <a:r>
              <a:rPr kumimoji="1" lang="en-US" altLang="ja-JP" dirty="0" smtClean="0"/>
              <a:t>1</a:t>
            </a:r>
            <a:r>
              <a:rPr kumimoji="1" lang="ja-JP" altLang="en-US" dirty="0" smtClean="0"/>
              <a:t>年間継続。</a:t>
            </a:r>
            <a:endParaRPr kumimoji="1" lang="en-US" altLang="ja-JP" dirty="0" smtClean="0"/>
          </a:p>
          <a:p>
            <a:r>
              <a:rPr lang="ja-JP" altLang="en-US" dirty="0" smtClean="0"/>
              <a:t>複数高度観測</a:t>
            </a:r>
            <a:endParaRPr lang="en-US" altLang="ja-JP" dirty="0" smtClean="0"/>
          </a:p>
          <a:p>
            <a:pPr lvl="1"/>
            <a:r>
              <a:rPr kumimoji="1" lang="ja-JP" altLang="en-US" dirty="0" smtClean="0"/>
              <a:t>時系列による</a:t>
            </a:r>
            <a:r>
              <a:rPr kumimoji="1" lang="en-US" altLang="ja-JP" dirty="0" smtClean="0"/>
              <a:t>Keeling</a:t>
            </a:r>
            <a:r>
              <a:rPr kumimoji="1" lang="ja-JP" altLang="en-US" dirty="0" smtClean="0"/>
              <a:t> </a:t>
            </a:r>
            <a:r>
              <a:rPr kumimoji="1" lang="en-US" altLang="ja-JP" dirty="0" smtClean="0"/>
              <a:t>plot</a:t>
            </a:r>
            <a:r>
              <a:rPr kumimoji="1" lang="ja-JP" altLang="en-US" dirty="0" smtClean="0"/>
              <a:t>は</a:t>
            </a:r>
            <a:r>
              <a:rPr kumimoji="1" lang="en-US" altLang="ja-JP" dirty="0" smtClean="0"/>
              <a:t>NG?</a:t>
            </a:r>
          </a:p>
          <a:p>
            <a:pPr lvl="1"/>
            <a:r>
              <a:rPr lang="en-US" altLang="ja-JP" dirty="0"/>
              <a:t>2</a:t>
            </a:r>
            <a:r>
              <a:rPr lang="en-US" altLang="ja-JP" dirty="0" smtClean="0"/>
              <a:t>0</a:t>
            </a:r>
            <a:r>
              <a:rPr lang="ja-JP" altLang="en-US" dirty="0" smtClean="0"/>
              <a:t>分ごと</a:t>
            </a:r>
            <a:r>
              <a:rPr lang="en-US" altLang="ja-JP" dirty="0" smtClean="0"/>
              <a:t>3</a:t>
            </a:r>
            <a:r>
              <a:rPr lang="ja-JP" altLang="en-US" dirty="0" smtClean="0"/>
              <a:t>高度などとして、</a:t>
            </a:r>
            <a:r>
              <a:rPr lang="en-US" altLang="ja-JP" dirty="0" smtClean="0"/>
              <a:t>1</a:t>
            </a:r>
            <a:r>
              <a:rPr lang="ja-JP" altLang="en-US" dirty="0" smtClean="0"/>
              <a:t>時間ごとに傾度を求める？</a:t>
            </a:r>
            <a:endParaRPr kumimoji="1" lang="en-US" altLang="ja-JP" dirty="0" smtClean="0"/>
          </a:p>
          <a:p>
            <a:r>
              <a:rPr lang="ja-JP" altLang="en-US" dirty="0" smtClean="0"/>
              <a:t>定点撮影機能追加？（農環研にあり）</a:t>
            </a:r>
            <a:endParaRPr lang="en-US" altLang="ja-JP" dirty="0" smtClean="0"/>
          </a:p>
          <a:p>
            <a:r>
              <a:rPr lang="ja-JP" altLang="en-US" dirty="0" smtClean="0"/>
              <a:t>降水サンプラーのシリアルケーブルを外に出す</a:t>
            </a:r>
            <a:endParaRPr lang="en-US" altLang="ja-JP" dirty="0"/>
          </a:p>
          <a:p>
            <a:r>
              <a:rPr lang="ja-JP" altLang="en-US" dirty="0" smtClean="0"/>
              <a:t>地表面水サンプリング頻度を上げる。→どうやって？</a:t>
            </a:r>
            <a:endParaRPr lang="en-US" altLang="ja-JP" dirty="0" smtClean="0"/>
          </a:p>
          <a:p>
            <a:pPr lvl="1"/>
            <a:r>
              <a:rPr lang="ja-JP" altLang="en-US" dirty="0" smtClean="0"/>
              <a:t>空間分布は大事</a:t>
            </a:r>
            <a:endParaRPr lang="en-US" altLang="ja-JP" dirty="0" smtClean="0"/>
          </a:p>
          <a:p>
            <a:pPr lvl="1"/>
            <a:r>
              <a:rPr lang="ja-JP" altLang="en-US" dirty="0" smtClean="0"/>
              <a:t>自動化？人間？</a:t>
            </a:r>
            <a:endParaRPr lang="en-US" altLang="ja-JP" dirty="0" smtClean="0"/>
          </a:p>
          <a:p>
            <a:r>
              <a:rPr lang="ja-JP" altLang="en-US" dirty="0" smtClean="0"/>
              <a:t>流入量を測る！圧力流量計→サンプリング</a:t>
            </a:r>
            <a:endParaRPr lang="en-US" altLang="ja-JP" dirty="0" smtClean="0"/>
          </a:p>
          <a:p>
            <a:r>
              <a:rPr lang="ja-JP" altLang="en-US" dirty="0"/>
              <a:t>流</a:t>
            </a:r>
            <a:r>
              <a:rPr lang="ja-JP" altLang="en-US" dirty="0" smtClean="0"/>
              <a:t>出口は、三角堰？→サンプリング</a:t>
            </a:r>
            <a:endParaRPr lang="en-US" altLang="ja-JP" dirty="0" smtClean="0"/>
          </a:p>
          <a:p>
            <a:r>
              <a:rPr lang="ja-JP" altLang="en-US" dirty="0" smtClean="0"/>
              <a:t>葉面温度、水面温度（農環研？）</a:t>
            </a:r>
            <a:endParaRPr lang="en-US" altLang="ja-JP" dirty="0" smtClean="0"/>
          </a:p>
          <a:p>
            <a:r>
              <a:rPr lang="ja-JP" altLang="en-US" dirty="0" smtClean="0"/>
              <a:t>川の水？用水路の水：どのようなリサイクリングが起こっているのか？</a:t>
            </a:r>
            <a:endParaRPr lang="en-US" altLang="ja-JP" dirty="0" smtClean="0"/>
          </a:p>
          <a:p>
            <a:r>
              <a:rPr lang="ja-JP" altLang="en-US" dirty="0" smtClean="0"/>
              <a:t>集中観測？</a:t>
            </a:r>
            <a:endParaRPr lang="en-US" altLang="ja-JP" dirty="0" smtClean="0"/>
          </a:p>
          <a:p>
            <a:endParaRPr kumimoji="1" lang="en-US" altLang="ja-JP" dirty="0"/>
          </a:p>
          <a:p>
            <a:r>
              <a:rPr lang="ja-JP" altLang="en-US" dirty="0" smtClean="0"/>
              <a:t>その他？？</a:t>
            </a:r>
            <a:endParaRPr kumimoji="1" lang="ja-JP" altLang="en-US" dirty="0"/>
          </a:p>
        </p:txBody>
      </p:sp>
    </p:spTree>
    <p:extLst>
      <p:ext uri="{BB962C8B-B14F-4D97-AF65-F5344CB8AC3E}">
        <p14:creationId xmlns:p14="http://schemas.microsoft.com/office/powerpoint/2010/main" val="278153407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49980" y="1851660"/>
            <a:ext cx="5417820" cy="35585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 name="テキスト ボックス 31"/>
          <p:cNvSpPr txBox="1"/>
          <p:nvPr/>
        </p:nvSpPr>
        <p:spPr>
          <a:xfrm>
            <a:off x="6663533" y="2324276"/>
            <a:ext cx="529312" cy="369332"/>
          </a:xfrm>
          <a:prstGeom prst="rect">
            <a:avLst/>
          </a:prstGeom>
          <a:noFill/>
        </p:spPr>
        <p:txBody>
          <a:bodyPr wrap="none" rtlCol="0">
            <a:spAutoFit/>
          </a:bodyPr>
          <a:lstStyle/>
          <a:p>
            <a:r>
              <a:rPr kumimoji="1" lang="en-US" altLang="ja-JP" dirty="0" err="1" smtClean="0"/>
              <a:t>δET</a:t>
            </a:r>
            <a:endParaRPr kumimoji="1" lang="ja-JP" altLang="en-US" dirty="0"/>
          </a:p>
        </p:txBody>
      </p:sp>
      <p:sp>
        <p:nvSpPr>
          <p:cNvPr id="33" name="テキスト ボックス 32"/>
          <p:cNvSpPr txBox="1"/>
          <p:nvPr/>
        </p:nvSpPr>
        <p:spPr>
          <a:xfrm>
            <a:off x="7249311" y="2339365"/>
            <a:ext cx="1276311" cy="369332"/>
          </a:xfrm>
          <a:prstGeom prst="rect">
            <a:avLst/>
          </a:prstGeom>
          <a:noFill/>
        </p:spPr>
        <p:txBody>
          <a:bodyPr wrap="none" rtlCol="0">
            <a:spAutoFit/>
          </a:bodyPr>
          <a:lstStyle/>
          <a:p>
            <a:r>
              <a:rPr kumimoji="1" lang="en-US" altLang="ja-JP" dirty="0" err="1" smtClean="0"/>
              <a:t>c</a:t>
            </a:r>
            <a:r>
              <a:rPr kumimoji="1" lang="en-US" altLang="ja-JP" baseline="-25000" dirty="0" err="1" smtClean="0"/>
              <a:t>b</a:t>
            </a:r>
            <a:r>
              <a:rPr kumimoji="1" lang="en-US" altLang="ja-JP" dirty="0" smtClean="0"/>
              <a:t>*(</a:t>
            </a:r>
            <a:r>
              <a:rPr kumimoji="1" lang="en-US" altLang="ja-JP" dirty="0" err="1" smtClean="0"/>
              <a:t>δb-δET</a:t>
            </a:r>
            <a:r>
              <a:rPr kumimoji="1" lang="en-US" altLang="ja-JP" dirty="0" smtClean="0"/>
              <a:t>)</a:t>
            </a:r>
            <a:endParaRPr kumimoji="1" lang="ja-JP" altLang="en-US" dirty="0"/>
          </a:p>
        </p:txBody>
      </p:sp>
      <p:cxnSp>
        <p:nvCxnSpPr>
          <p:cNvPr id="34" name="直線コネクタ 33"/>
          <p:cNvCxnSpPr/>
          <p:nvPr/>
        </p:nvCxnSpPr>
        <p:spPr>
          <a:xfrm>
            <a:off x="6684320" y="2248076"/>
            <a:ext cx="394660"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35" name="直線コネクタ 34"/>
          <p:cNvCxnSpPr/>
          <p:nvPr/>
        </p:nvCxnSpPr>
        <p:spPr>
          <a:xfrm>
            <a:off x="7217720" y="2248076"/>
            <a:ext cx="623260" cy="0"/>
          </a:xfrm>
          <a:prstGeom prst="line">
            <a:avLst/>
          </a:prstGeom>
        </p:spPr>
        <p:style>
          <a:lnRef idx="2">
            <a:schemeClr val="accent2"/>
          </a:lnRef>
          <a:fillRef idx="0">
            <a:schemeClr val="accent2"/>
          </a:fillRef>
          <a:effectRef idx="1">
            <a:schemeClr val="accent2"/>
          </a:effectRef>
          <a:fontRef idx="minor">
            <a:schemeClr val="tx1"/>
          </a:fontRef>
        </p:style>
      </p:cxnSp>
      <p:sp>
        <p:nvSpPr>
          <p:cNvPr id="2" name="タイトル 1"/>
          <p:cNvSpPr>
            <a:spLocks noGrp="1"/>
          </p:cNvSpPr>
          <p:nvPr>
            <p:ph type="title"/>
          </p:nvPr>
        </p:nvSpPr>
        <p:spPr/>
        <p:txBody>
          <a:bodyPr/>
          <a:lstStyle/>
          <a:p>
            <a:r>
              <a:rPr kumimoji="1" lang="en-US" altLang="ja-JP" dirty="0" smtClean="0"/>
              <a:t>Keeling plot</a:t>
            </a:r>
            <a:endParaRPr kumimoji="1" lang="ja-JP" altLang="en-US" dirty="0"/>
          </a:p>
        </p:txBody>
      </p:sp>
      <p:cxnSp>
        <p:nvCxnSpPr>
          <p:cNvPr id="22" name="直線コネクタ 21"/>
          <p:cNvCxnSpPr/>
          <p:nvPr/>
        </p:nvCxnSpPr>
        <p:spPr>
          <a:xfrm>
            <a:off x="632711" y="5195888"/>
            <a:ext cx="2362200" cy="0"/>
          </a:xfrm>
          <a:prstGeom prst="line">
            <a:avLst/>
          </a:prstGeom>
        </p:spPr>
        <p:style>
          <a:lnRef idx="2">
            <a:schemeClr val="accent1"/>
          </a:lnRef>
          <a:fillRef idx="0">
            <a:schemeClr val="accent1"/>
          </a:fillRef>
          <a:effectRef idx="1">
            <a:schemeClr val="accent1"/>
          </a:effectRef>
          <a:fontRef idx="minor">
            <a:schemeClr val="tx1"/>
          </a:fontRef>
        </p:style>
      </p:cxnSp>
      <p:sp>
        <p:nvSpPr>
          <p:cNvPr id="23" name="雲 22"/>
          <p:cNvSpPr/>
          <p:nvPr/>
        </p:nvSpPr>
        <p:spPr>
          <a:xfrm>
            <a:off x="632711" y="3352800"/>
            <a:ext cx="2362200" cy="1004888"/>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上矢印 23"/>
          <p:cNvSpPr/>
          <p:nvPr/>
        </p:nvSpPr>
        <p:spPr>
          <a:xfrm>
            <a:off x="1318511" y="4510088"/>
            <a:ext cx="914400" cy="685800"/>
          </a:xfrm>
          <a:prstGeom prst="up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テキスト ボックス 24"/>
          <p:cNvSpPr txBox="1"/>
          <p:nvPr/>
        </p:nvSpPr>
        <p:spPr>
          <a:xfrm>
            <a:off x="2080511" y="4852988"/>
            <a:ext cx="2186689" cy="369332"/>
          </a:xfrm>
          <a:prstGeom prst="rect">
            <a:avLst/>
          </a:prstGeom>
          <a:noFill/>
        </p:spPr>
        <p:txBody>
          <a:bodyPr wrap="none" rtlCol="0">
            <a:spAutoFit/>
          </a:bodyPr>
          <a:lstStyle/>
          <a:p>
            <a:r>
              <a:rPr lang="en-US" altLang="ja-JP" dirty="0" smtClean="0"/>
              <a:t>Source Air: </a:t>
            </a:r>
            <a:r>
              <a:rPr lang="en-US" altLang="ja-JP" dirty="0" err="1" smtClean="0"/>
              <a:t>δET</a:t>
            </a:r>
            <a:r>
              <a:rPr lang="en-US" altLang="ja-JP" dirty="0" smtClean="0"/>
              <a:t>, </a:t>
            </a:r>
            <a:r>
              <a:rPr lang="en-US" altLang="ja-JP" dirty="0" err="1" smtClean="0"/>
              <a:t>c</a:t>
            </a:r>
            <a:r>
              <a:rPr lang="en-US" altLang="ja-JP" baseline="-25000" dirty="0" err="1" smtClean="0"/>
              <a:t>a</a:t>
            </a:r>
            <a:r>
              <a:rPr lang="en-US" altLang="ja-JP" dirty="0" err="1" smtClean="0"/>
              <a:t>-c</a:t>
            </a:r>
            <a:r>
              <a:rPr lang="en-US" altLang="ja-JP" baseline="-25000" dirty="0" err="1" smtClean="0"/>
              <a:t>b</a:t>
            </a:r>
            <a:endParaRPr kumimoji="1" lang="ja-JP" altLang="en-US" baseline="-25000" dirty="0"/>
          </a:p>
        </p:txBody>
      </p:sp>
      <p:sp>
        <p:nvSpPr>
          <p:cNvPr id="26" name="テキスト ボックス 25"/>
          <p:cNvSpPr txBox="1"/>
          <p:nvPr/>
        </p:nvSpPr>
        <p:spPr>
          <a:xfrm>
            <a:off x="632711" y="2616756"/>
            <a:ext cx="2301720" cy="369332"/>
          </a:xfrm>
          <a:prstGeom prst="rect">
            <a:avLst/>
          </a:prstGeom>
          <a:noFill/>
        </p:spPr>
        <p:txBody>
          <a:bodyPr wrap="none" rtlCol="0">
            <a:spAutoFit/>
          </a:bodyPr>
          <a:lstStyle/>
          <a:p>
            <a:r>
              <a:rPr lang="en-US" altLang="ja-JP" dirty="0" smtClean="0"/>
              <a:t>Background Air: </a:t>
            </a:r>
            <a:r>
              <a:rPr lang="en-US" altLang="ja-JP" dirty="0" err="1" smtClean="0"/>
              <a:t>δb</a:t>
            </a:r>
            <a:r>
              <a:rPr lang="en-US" altLang="ja-JP" dirty="0" smtClean="0"/>
              <a:t>, </a:t>
            </a:r>
            <a:r>
              <a:rPr lang="en-US" altLang="ja-JP" dirty="0" err="1" smtClean="0"/>
              <a:t>c</a:t>
            </a:r>
            <a:r>
              <a:rPr lang="en-US" altLang="ja-JP" baseline="-25000" dirty="0" err="1" smtClean="0"/>
              <a:t>b</a:t>
            </a:r>
            <a:endParaRPr kumimoji="1" lang="ja-JP" altLang="en-US" baseline="-25000" dirty="0"/>
          </a:p>
        </p:txBody>
      </p:sp>
      <p:sp>
        <p:nvSpPr>
          <p:cNvPr id="27" name="テキスト ボックス 26"/>
          <p:cNvSpPr txBox="1"/>
          <p:nvPr/>
        </p:nvSpPr>
        <p:spPr>
          <a:xfrm>
            <a:off x="937511" y="3595688"/>
            <a:ext cx="1747594" cy="369332"/>
          </a:xfrm>
          <a:prstGeom prst="rect">
            <a:avLst/>
          </a:prstGeom>
          <a:noFill/>
        </p:spPr>
        <p:txBody>
          <a:bodyPr wrap="none" rtlCol="0">
            <a:spAutoFit/>
          </a:bodyPr>
          <a:lstStyle/>
          <a:p>
            <a:r>
              <a:rPr lang="en-US" altLang="ja-JP" dirty="0" smtClean="0"/>
              <a:t>Mixed Air: </a:t>
            </a:r>
            <a:r>
              <a:rPr lang="en-US" altLang="ja-JP" dirty="0" err="1" smtClean="0"/>
              <a:t>δa</a:t>
            </a:r>
            <a:r>
              <a:rPr lang="en-US" altLang="ja-JP" dirty="0" smtClean="0"/>
              <a:t>, </a:t>
            </a:r>
            <a:r>
              <a:rPr lang="en-US" altLang="ja-JP" dirty="0" err="1" smtClean="0"/>
              <a:t>c</a:t>
            </a:r>
            <a:r>
              <a:rPr lang="en-US" altLang="ja-JP" baseline="-25000" dirty="0" err="1" smtClean="0"/>
              <a:t>a</a:t>
            </a:r>
            <a:endParaRPr kumimoji="1" lang="ja-JP" altLang="en-US" baseline="-25000" dirty="0"/>
          </a:p>
        </p:txBody>
      </p:sp>
      <p:sp>
        <p:nvSpPr>
          <p:cNvPr id="28" name="テキスト ボックス 27"/>
          <p:cNvSpPr txBox="1"/>
          <p:nvPr/>
        </p:nvSpPr>
        <p:spPr>
          <a:xfrm>
            <a:off x="480311" y="5424488"/>
            <a:ext cx="3459473" cy="738664"/>
          </a:xfrm>
          <a:prstGeom prst="rect">
            <a:avLst/>
          </a:prstGeom>
          <a:noFill/>
        </p:spPr>
        <p:txBody>
          <a:bodyPr wrap="none" rtlCol="0">
            <a:spAutoFit/>
          </a:bodyPr>
          <a:lstStyle/>
          <a:p>
            <a:r>
              <a:rPr lang="en-US" altLang="ja-JP" dirty="0" err="1" smtClean="0"/>
              <a:t>δa</a:t>
            </a:r>
            <a:r>
              <a:rPr lang="en-US" altLang="ja-JP" dirty="0" smtClean="0"/>
              <a:t>*</a:t>
            </a:r>
            <a:r>
              <a:rPr lang="en-US" altLang="ja-JP" dirty="0" err="1" smtClean="0"/>
              <a:t>c</a:t>
            </a:r>
            <a:r>
              <a:rPr lang="en-US" altLang="ja-JP" baseline="-25000" dirty="0" err="1" smtClean="0"/>
              <a:t>a</a:t>
            </a:r>
            <a:r>
              <a:rPr lang="en-US" altLang="ja-JP" dirty="0" smtClean="0"/>
              <a:t>=</a:t>
            </a:r>
            <a:r>
              <a:rPr lang="en-US" altLang="ja-JP" dirty="0" err="1" smtClean="0"/>
              <a:t>δET</a:t>
            </a:r>
            <a:r>
              <a:rPr lang="en-US" altLang="ja-JP" dirty="0" smtClean="0"/>
              <a:t>*(</a:t>
            </a:r>
            <a:r>
              <a:rPr lang="en-US" altLang="ja-JP" dirty="0" err="1" smtClean="0"/>
              <a:t>c</a:t>
            </a:r>
            <a:r>
              <a:rPr lang="en-US" altLang="ja-JP" baseline="-25000" dirty="0" err="1" smtClean="0"/>
              <a:t>a</a:t>
            </a:r>
            <a:r>
              <a:rPr lang="en-US" altLang="ja-JP" dirty="0" err="1" smtClean="0"/>
              <a:t>-c</a:t>
            </a:r>
            <a:r>
              <a:rPr lang="en-US" altLang="ja-JP" baseline="-25000" dirty="0" err="1" smtClean="0"/>
              <a:t>b</a:t>
            </a:r>
            <a:r>
              <a:rPr lang="en-US" altLang="ja-JP" dirty="0" smtClean="0"/>
              <a:t>)+</a:t>
            </a:r>
            <a:r>
              <a:rPr lang="en-US" altLang="ja-JP" dirty="0" err="1" smtClean="0"/>
              <a:t>δb</a:t>
            </a:r>
            <a:r>
              <a:rPr lang="en-US" altLang="ja-JP" dirty="0" smtClean="0"/>
              <a:t>*</a:t>
            </a:r>
            <a:r>
              <a:rPr lang="en-US" altLang="ja-JP" dirty="0" err="1" smtClean="0"/>
              <a:t>c</a:t>
            </a:r>
            <a:r>
              <a:rPr lang="en-US" altLang="ja-JP" baseline="-25000" dirty="0" err="1" smtClean="0"/>
              <a:t>b</a:t>
            </a:r>
            <a:endParaRPr lang="en-US" altLang="ja-JP" baseline="-25000" dirty="0" smtClean="0"/>
          </a:p>
          <a:p>
            <a:r>
              <a:rPr kumimoji="1" lang="en-US" altLang="ja-JP" sz="2400" dirty="0" smtClean="0">
                <a:sym typeface="Wingdings" pitchFamily="2" charset="2"/>
              </a:rPr>
              <a:t> </a:t>
            </a:r>
            <a:r>
              <a:rPr kumimoji="1" lang="en-US" altLang="ja-JP" sz="2400" dirty="0" err="1" smtClean="0">
                <a:sym typeface="Wingdings" pitchFamily="2" charset="2"/>
              </a:rPr>
              <a:t>δa</a:t>
            </a:r>
            <a:r>
              <a:rPr kumimoji="1" lang="en-US" altLang="ja-JP" sz="2400" dirty="0" smtClean="0">
                <a:sym typeface="Wingdings" pitchFamily="2" charset="2"/>
              </a:rPr>
              <a:t>=</a:t>
            </a:r>
            <a:r>
              <a:rPr kumimoji="1" lang="en-US" altLang="ja-JP" sz="2400" dirty="0" err="1" smtClean="0">
                <a:sym typeface="Wingdings" pitchFamily="2" charset="2"/>
              </a:rPr>
              <a:t>c</a:t>
            </a:r>
            <a:r>
              <a:rPr kumimoji="1" lang="en-US" altLang="ja-JP" sz="2400" baseline="-25000" dirty="0" err="1" smtClean="0">
                <a:sym typeface="Wingdings" pitchFamily="2" charset="2"/>
              </a:rPr>
              <a:t>b</a:t>
            </a:r>
            <a:r>
              <a:rPr kumimoji="1" lang="en-US" altLang="ja-JP" sz="2400" dirty="0" smtClean="0">
                <a:sym typeface="Wingdings" pitchFamily="2" charset="2"/>
              </a:rPr>
              <a:t>*(</a:t>
            </a:r>
            <a:r>
              <a:rPr lang="en-US" altLang="ja-JP" sz="2400" dirty="0" err="1" smtClean="0">
                <a:sym typeface="Wingdings" pitchFamily="2" charset="2"/>
              </a:rPr>
              <a:t>δb</a:t>
            </a:r>
            <a:r>
              <a:rPr kumimoji="1" lang="en-US" altLang="ja-JP" sz="2400" dirty="0" err="1" smtClean="0">
                <a:sym typeface="Wingdings" pitchFamily="2" charset="2"/>
              </a:rPr>
              <a:t>-δET</a:t>
            </a:r>
            <a:r>
              <a:rPr kumimoji="1" lang="en-US" altLang="ja-JP" sz="2400" dirty="0" smtClean="0">
                <a:sym typeface="Wingdings" pitchFamily="2" charset="2"/>
              </a:rPr>
              <a:t>)/</a:t>
            </a:r>
            <a:r>
              <a:rPr kumimoji="1" lang="en-US" altLang="ja-JP" sz="2400" dirty="0" err="1" smtClean="0">
                <a:sym typeface="Wingdings" pitchFamily="2" charset="2"/>
              </a:rPr>
              <a:t>c</a:t>
            </a:r>
            <a:r>
              <a:rPr kumimoji="1" lang="en-US" altLang="ja-JP" sz="2400" baseline="-25000" dirty="0" err="1" smtClean="0">
                <a:sym typeface="Wingdings" pitchFamily="2" charset="2"/>
              </a:rPr>
              <a:t>a</a:t>
            </a:r>
            <a:r>
              <a:rPr kumimoji="1" lang="en-US" altLang="ja-JP" sz="2400" dirty="0" err="1" smtClean="0">
                <a:sym typeface="Wingdings" pitchFamily="2" charset="2"/>
              </a:rPr>
              <a:t>+δET</a:t>
            </a:r>
            <a:endParaRPr kumimoji="1" lang="ja-JP" altLang="en-US" sz="2400" dirty="0"/>
          </a:p>
        </p:txBody>
      </p:sp>
      <p:sp>
        <p:nvSpPr>
          <p:cNvPr id="29" name="テキスト ボックス 28"/>
          <p:cNvSpPr txBox="1"/>
          <p:nvPr/>
        </p:nvSpPr>
        <p:spPr>
          <a:xfrm>
            <a:off x="816364" y="1806357"/>
            <a:ext cx="2787366" cy="646331"/>
          </a:xfrm>
          <a:prstGeom prst="rect">
            <a:avLst/>
          </a:prstGeom>
          <a:noFill/>
        </p:spPr>
        <p:txBody>
          <a:bodyPr wrap="none" rtlCol="0">
            <a:spAutoFit/>
          </a:bodyPr>
          <a:lstStyle/>
          <a:p>
            <a:r>
              <a:rPr kumimoji="1" lang="en-US" altLang="ja-JP" dirty="0" smtClean="0"/>
              <a:t>Keeling Plot: </a:t>
            </a:r>
            <a:br>
              <a:rPr kumimoji="1" lang="en-US" altLang="ja-JP" dirty="0" smtClean="0"/>
            </a:br>
            <a:r>
              <a:rPr lang="en-US" altLang="ja-JP" dirty="0" smtClean="0"/>
              <a:t>Mixing of </a:t>
            </a:r>
            <a:r>
              <a:rPr kumimoji="1" lang="en-US" altLang="ja-JP" dirty="0" smtClean="0"/>
              <a:t>Two end-member</a:t>
            </a:r>
            <a:endParaRPr kumimoji="1" lang="ja-JP" altLang="en-US" dirty="0"/>
          </a:p>
        </p:txBody>
      </p:sp>
      <p:sp>
        <p:nvSpPr>
          <p:cNvPr id="3" name="テキスト ボックス 2"/>
          <p:cNvSpPr txBox="1"/>
          <p:nvPr/>
        </p:nvSpPr>
        <p:spPr>
          <a:xfrm>
            <a:off x="7099632" y="5188137"/>
            <a:ext cx="1799467" cy="369332"/>
          </a:xfrm>
          <a:prstGeom prst="rect">
            <a:avLst/>
          </a:prstGeom>
          <a:noFill/>
        </p:spPr>
        <p:txBody>
          <a:bodyPr wrap="none" rtlCol="0">
            <a:spAutoFit/>
          </a:bodyPr>
          <a:lstStyle/>
          <a:p>
            <a:r>
              <a:rPr kumimoji="1" lang="en-US" altLang="ja-JP" dirty="0" err="1" smtClean="0"/>
              <a:t>Farlin</a:t>
            </a:r>
            <a:r>
              <a:rPr kumimoji="1" lang="en-US" altLang="ja-JP" dirty="0" smtClean="0"/>
              <a:t> et al., 2013</a:t>
            </a:r>
            <a:endParaRPr kumimoji="1" lang="ja-JP" altLang="en-US" dirty="0"/>
          </a:p>
        </p:txBody>
      </p:sp>
    </p:spTree>
    <p:extLst>
      <p:ext uri="{BB962C8B-B14F-4D97-AF65-F5344CB8AC3E}">
        <p14:creationId xmlns:p14="http://schemas.microsoft.com/office/powerpoint/2010/main" val="161823365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44486862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00250" y="0"/>
            <a:ext cx="5143500" cy="6858000"/>
          </a:xfrm>
          <a:prstGeom prst="rect">
            <a:avLst/>
          </a:prstGeom>
        </p:spPr>
      </p:pic>
    </p:spTree>
    <p:extLst>
      <p:ext uri="{BB962C8B-B14F-4D97-AF65-F5344CB8AC3E}">
        <p14:creationId xmlns:p14="http://schemas.microsoft.com/office/powerpoint/2010/main" val="110199545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0" y="0"/>
            <a:ext cx="9144000" cy="6858000"/>
          </a:xfrm>
          <a:prstGeom prst="rect">
            <a:avLst/>
          </a:prstGeom>
        </p:spPr>
      </p:pic>
    </p:spTree>
    <p:extLst>
      <p:ext uri="{BB962C8B-B14F-4D97-AF65-F5344CB8AC3E}">
        <p14:creationId xmlns:p14="http://schemas.microsoft.com/office/powerpoint/2010/main" val="423747671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38753334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00250" y="0"/>
            <a:ext cx="5143500" cy="6858000"/>
          </a:xfrm>
          <a:prstGeom prst="rect">
            <a:avLst/>
          </a:prstGeom>
        </p:spPr>
      </p:pic>
    </p:spTree>
    <p:extLst>
      <p:ext uri="{BB962C8B-B14F-4D97-AF65-F5344CB8AC3E}">
        <p14:creationId xmlns:p14="http://schemas.microsoft.com/office/powerpoint/2010/main" val="145299393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00250" y="0"/>
            <a:ext cx="5143500" cy="6858000"/>
          </a:xfrm>
          <a:prstGeom prst="rect">
            <a:avLst/>
          </a:prstGeom>
        </p:spPr>
      </p:pic>
    </p:spTree>
    <p:extLst>
      <p:ext uri="{BB962C8B-B14F-4D97-AF65-F5344CB8AC3E}">
        <p14:creationId xmlns:p14="http://schemas.microsoft.com/office/powerpoint/2010/main" val="110328625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t>Lake Basin Scale Budget Analysis</a:t>
            </a:r>
            <a:endParaRPr kumimoji="1" lang="ja-JP" altLang="en-US" dirty="0"/>
          </a:p>
        </p:txBody>
      </p:sp>
      <mc:AlternateContent xmlns:mc="http://schemas.openxmlformats.org/markup-compatibility/2006" xmlns:a14="http://schemas.microsoft.com/office/drawing/2010/main">
        <mc:Choice Requires="a14">
          <p:sp>
            <p:nvSpPr>
              <p:cNvPr id="3" name="コンテンツ プレースホルダー 2"/>
              <p:cNvSpPr>
                <a:spLocks noGrp="1"/>
              </p:cNvSpPr>
              <p:nvPr>
                <p:ph idx="1"/>
              </p:nvPr>
            </p:nvSpPr>
            <p:spPr>
              <a:xfrm>
                <a:off x="3983828" y="1600200"/>
                <a:ext cx="5007772" cy="5257800"/>
              </a:xfrm>
            </p:spPr>
            <p:txBody>
              <a:bodyPr>
                <a:normAutofit fontScale="92500"/>
              </a:bodyPr>
              <a:lstStyle/>
              <a:p>
                <a:pPr marL="0" indent="0">
                  <a:buNone/>
                </a:pPr>
                <a14:m>
                  <m:oMathPara xmlns:m="http://schemas.openxmlformats.org/officeDocument/2006/math">
                    <m:oMathParaPr>
                      <m:jc m:val="centerGroup"/>
                    </m:oMathParaPr>
                    <m:oMath xmlns:m="http://schemas.openxmlformats.org/officeDocument/2006/math">
                      <m:r>
                        <a:rPr lang="en-US" altLang="ja-JP" sz="2800" b="0" i="1" smtClean="0">
                          <a:latin typeface="Cambria Math"/>
                        </a:rPr>
                        <m:t>𝐼</m:t>
                      </m:r>
                      <m:r>
                        <a:rPr lang="en-US" altLang="ja-JP" sz="2800" b="0" i="1" smtClean="0">
                          <a:latin typeface="Cambria Math"/>
                        </a:rPr>
                        <m:t>+</m:t>
                      </m:r>
                      <m:r>
                        <a:rPr lang="en-US" altLang="ja-JP" sz="2800" b="0" i="1" smtClean="0">
                          <a:latin typeface="Cambria Math"/>
                        </a:rPr>
                        <m:t>𝑃</m:t>
                      </m:r>
                      <m:r>
                        <a:rPr lang="en-US" altLang="ja-JP" sz="2800" b="0" i="1" smtClean="0">
                          <a:latin typeface="Cambria Math"/>
                        </a:rPr>
                        <m:t>=</m:t>
                      </m:r>
                      <m:r>
                        <a:rPr lang="en-US" altLang="ja-JP" sz="2800" b="0" i="1" smtClean="0">
                          <a:latin typeface="Cambria Math"/>
                        </a:rPr>
                        <m:t>𝑥𝑃</m:t>
                      </m:r>
                      <m:r>
                        <a:rPr lang="en-US" altLang="ja-JP" sz="2800" b="0" i="1" smtClean="0">
                          <a:latin typeface="Cambria Math"/>
                        </a:rPr>
                        <m:t>+</m:t>
                      </m:r>
                      <m:r>
                        <a:rPr lang="en-US" altLang="ja-JP" sz="2800" b="0" i="1" smtClean="0">
                          <a:latin typeface="Cambria Math"/>
                        </a:rPr>
                        <m:t>𝐸</m:t>
                      </m:r>
                      <m:r>
                        <a:rPr lang="en-US" altLang="ja-JP" sz="2800" b="0" i="1" smtClean="0">
                          <a:latin typeface="Cambria Math"/>
                        </a:rPr>
                        <m:t>+</m:t>
                      </m:r>
                      <m:r>
                        <a:rPr lang="en-US" altLang="ja-JP" sz="2800" b="0" i="1" smtClean="0">
                          <a:latin typeface="Cambria Math"/>
                        </a:rPr>
                        <m:t>𝑇</m:t>
                      </m:r>
                      <m:r>
                        <a:rPr lang="en-US" altLang="ja-JP" sz="2800" b="0" i="1" smtClean="0">
                          <a:latin typeface="Cambria Math"/>
                        </a:rPr>
                        <m:t>+</m:t>
                      </m:r>
                      <m:r>
                        <a:rPr lang="en-US" altLang="ja-JP" sz="2800" b="0" i="1" smtClean="0">
                          <a:latin typeface="Cambria Math"/>
                        </a:rPr>
                        <m:t>𝑄</m:t>
                      </m:r>
                    </m:oMath>
                  </m:oMathPara>
                </a14:m>
                <a:endParaRPr lang="en-US" altLang="ja-JP" sz="2800" b="0" dirty="0" smtClean="0"/>
              </a:p>
              <a:p>
                <a:pPr marL="0" indent="0">
                  <a:buNone/>
                </a:pPr>
                <a14:m>
                  <m:oMathPara xmlns:m="http://schemas.openxmlformats.org/officeDocument/2006/math">
                    <m:oMathParaPr>
                      <m:jc m:val="centerGroup"/>
                    </m:oMathParaPr>
                    <m:oMath xmlns:m="http://schemas.openxmlformats.org/officeDocument/2006/math">
                      <m:r>
                        <a:rPr lang="en-US" altLang="ja-JP" sz="2800" b="0" i="1" smtClean="0">
                          <a:latin typeface="Cambria Math"/>
                        </a:rPr>
                        <m:t>𝐼</m:t>
                      </m:r>
                      <m:sSub>
                        <m:sSubPr>
                          <m:ctrlPr>
                            <a:rPr lang="en-US" altLang="ja-JP" sz="2800" b="0" i="1" smtClean="0">
                              <a:latin typeface="Cambria Math"/>
                            </a:rPr>
                          </m:ctrlPr>
                        </m:sSubPr>
                        <m:e>
                          <m:r>
                            <a:rPr lang="en-US" altLang="ja-JP" sz="2800" b="0" i="1" smtClean="0">
                              <a:latin typeface="Cambria Math"/>
                            </a:rPr>
                            <m:t>𝛿</m:t>
                          </m:r>
                        </m:e>
                        <m:sub>
                          <m:r>
                            <a:rPr lang="en-US" altLang="ja-JP" sz="2800" b="0" i="1" smtClean="0">
                              <a:latin typeface="Cambria Math"/>
                            </a:rPr>
                            <m:t>𝑖</m:t>
                          </m:r>
                        </m:sub>
                      </m:sSub>
                      <m:r>
                        <a:rPr lang="en-US" altLang="ja-JP" sz="2800" b="0" i="1" smtClean="0">
                          <a:latin typeface="Cambria Math"/>
                        </a:rPr>
                        <m:t>+</m:t>
                      </m:r>
                      <m:r>
                        <a:rPr lang="en-US" altLang="ja-JP" sz="2800" b="0" i="1" smtClean="0">
                          <a:latin typeface="Cambria Math"/>
                        </a:rPr>
                        <m:t>𝑃</m:t>
                      </m:r>
                      <m:sSub>
                        <m:sSubPr>
                          <m:ctrlPr>
                            <a:rPr lang="en-US" altLang="ja-JP" sz="2800" b="0" i="1" smtClean="0">
                              <a:latin typeface="Cambria Math"/>
                            </a:rPr>
                          </m:ctrlPr>
                        </m:sSubPr>
                        <m:e>
                          <m:r>
                            <a:rPr lang="en-US" altLang="ja-JP" sz="2800" b="0" i="1" smtClean="0">
                              <a:latin typeface="Cambria Math"/>
                            </a:rPr>
                            <m:t>𝛿</m:t>
                          </m:r>
                        </m:e>
                        <m:sub>
                          <m:r>
                            <a:rPr lang="en-US" altLang="ja-JP" sz="2800" b="0" i="1" smtClean="0">
                              <a:latin typeface="Cambria Math"/>
                            </a:rPr>
                            <m:t>𝑝</m:t>
                          </m:r>
                        </m:sub>
                      </m:sSub>
                      <m:r>
                        <a:rPr lang="en-US" altLang="ja-JP" sz="2800" b="0" i="1" smtClean="0">
                          <a:latin typeface="Cambria Math"/>
                        </a:rPr>
                        <m:t>=</m:t>
                      </m:r>
                      <m:r>
                        <a:rPr lang="en-US" altLang="ja-JP" sz="2800" b="0" i="1" smtClean="0">
                          <a:latin typeface="Cambria Math"/>
                        </a:rPr>
                        <m:t>𝑥𝑃</m:t>
                      </m:r>
                      <m:sSub>
                        <m:sSubPr>
                          <m:ctrlPr>
                            <a:rPr lang="en-US" altLang="ja-JP" sz="2800" b="0" i="1" smtClean="0">
                              <a:latin typeface="Cambria Math"/>
                            </a:rPr>
                          </m:ctrlPr>
                        </m:sSubPr>
                        <m:e>
                          <m:r>
                            <a:rPr lang="en-US" altLang="ja-JP" sz="2800" b="0" i="1" smtClean="0">
                              <a:latin typeface="Cambria Math"/>
                            </a:rPr>
                            <m:t>𝛿</m:t>
                          </m:r>
                        </m:e>
                        <m:sub>
                          <m:r>
                            <a:rPr lang="en-US" altLang="ja-JP" sz="2800" b="0" i="1" smtClean="0">
                              <a:latin typeface="Cambria Math"/>
                            </a:rPr>
                            <m:t>𝑝</m:t>
                          </m:r>
                        </m:sub>
                      </m:sSub>
                      <m:r>
                        <a:rPr lang="en-US" altLang="ja-JP" sz="2800" b="0" i="1" smtClean="0">
                          <a:latin typeface="Cambria Math"/>
                        </a:rPr>
                        <m:t>+</m:t>
                      </m:r>
                      <m:r>
                        <a:rPr lang="en-US" altLang="ja-JP" sz="2800" b="0" i="1" smtClean="0">
                          <a:latin typeface="Cambria Math"/>
                        </a:rPr>
                        <m:t>𝐸</m:t>
                      </m:r>
                      <m:sSub>
                        <m:sSubPr>
                          <m:ctrlPr>
                            <a:rPr lang="en-US" altLang="ja-JP" sz="2800" b="0" i="1" smtClean="0">
                              <a:latin typeface="Cambria Math"/>
                            </a:rPr>
                          </m:ctrlPr>
                        </m:sSubPr>
                        <m:e>
                          <m:r>
                            <a:rPr lang="en-US" altLang="ja-JP" sz="2800" b="0" i="1" smtClean="0">
                              <a:latin typeface="Cambria Math"/>
                            </a:rPr>
                            <m:t>𝛿</m:t>
                          </m:r>
                        </m:e>
                        <m:sub>
                          <m:r>
                            <a:rPr lang="en-US" altLang="ja-JP" sz="2800" b="0" i="1" smtClean="0">
                              <a:latin typeface="Cambria Math"/>
                            </a:rPr>
                            <m:t>𝑒</m:t>
                          </m:r>
                        </m:sub>
                      </m:sSub>
                      <m:r>
                        <a:rPr lang="en-US" altLang="ja-JP" sz="2800" b="0" i="1" smtClean="0">
                          <a:latin typeface="Cambria Math"/>
                        </a:rPr>
                        <m:t>+</m:t>
                      </m:r>
                      <m:r>
                        <a:rPr lang="en-US" altLang="ja-JP" sz="2800" b="0" i="1" smtClean="0">
                          <a:latin typeface="Cambria Math"/>
                        </a:rPr>
                        <m:t>𝑇</m:t>
                      </m:r>
                      <m:sSub>
                        <m:sSubPr>
                          <m:ctrlPr>
                            <a:rPr lang="en-US" altLang="ja-JP" sz="2800" i="1">
                              <a:latin typeface="Cambria Math"/>
                            </a:rPr>
                          </m:ctrlPr>
                        </m:sSubPr>
                        <m:e>
                          <m:r>
                            <a:rPr lang="en-US" altLang="ja-JP" sz="2800" i="1">
                              <a:latin typeface="Cambria Math"/>
                            </a:rPr>
                            <m:t>𝛿</m:t>
                          </m:r>
                        </m:e>
                        <m:sub>
                          <m:r>
                            <a:rPr lang="en-US" altLang="ja-JP" sz="2800" b="0" i="1" smtClean="0">
                              <a:latin typeface="Cambria Math"/>
                            </a:rPr>
                            <m:t>𝑡</m:t>
                          </m:r>
                        </m:sub>
                      </m:sSub>
                      <m:r>
                        <a:rPr lang="en-US" altLang="ja-JP" sz="2800" b="0" i="1" smtClean="0">
                          <a:latin typeface="Cambria Math"/>
                        </a:rPr>
                        <m:t>+</m:t>
                      </m:r>
                      <m:r>
                        <a:rPr lang="en-US" altLang="ja-JP" sz="2800" b="0" i="1" smtClean="0">
                          <a:latin typeface="Cambria Math"/>
                        </a:rPr>
                        <m:t>𝑄</m:t>
                      </m:r>
                      <m:sSub>
                        <m:sSubPr>
                          <m:ctrlPr>
                            <a:rPr lang="en-US" altLang="ja-JP" sz="2800" b="0" i="1" smtClean="0">
                              <a:latin typeface="Cambria Math"/>
                            </a:rPr>
                          </m:ctrlPr>
                        </m:sSubPr>
                        <m:e>
                          <m:r>
                            <a:rPr lang="en-US" altLang="ja-JP" sz="2800" b="0" i="1" smtClean="0">
                              <a:latin typeface="Cambria Math"/>
                            </a:rPr>
                            <m:t>𝛿</m:t>
                          </m:r>
                        </m:e>
                        <m:sub>
                          <m:r>
                            <a:rPr lang="en-US" altLang="ja-JP" sz="2800" b="0" i="1" smtClean="0">
                              <a:latin typeface="Cambria Math"/>
                            </a:rPr>
                            <m:t>𝑞</m:t>
                          </m:r>
                        </m:sub>
                      </m:sSub>
                    </m:oMath>
                  </m:oMathPara>
                </a14:m>
                <a:endParaRPr lang="en-US" altLang="ja-JP" sz="2800" dirty="0" smtClean="0"/>
              </a:p>
              <a:p>
                <a:pPr marL="0" indent="0">
                  <a:buNone/>
                </a:pPr>
                <a:endParaRPr lang="en-US" altLang="ja-JP" sz="2800" dirty="0" smtClean="0">
                  <a:sym typeface="Wingdings" pitchFamily="2" charset="2"/>
                </a:endParaRPr>
              </a:p>
              <a:p>
                <a:pPr marL="0" indent="0">
                  <a:buNone/>
                </a:pPr>
                <a:r>
                  <a:rPr lang="en-US" altLang="ja-JP" sz="2800" dirty="0" smtClean="0">
                    <a:sym typeface="Wingdings" pitchFamily="2" charset="2"/>
                  </a:rPr>
                  <a:t> </a:t>
                </a:r>
                <a14:m>
                  <m:oMath xmlns:m="http://schemas.openxmlformats.org/officeDocument/2006/math">
                    <m:r>
                      <a:rPr lang="en-US" altLang="ja-JP" sz="2800" b="0" i="1" smtClean="0">
                        <a:latin typeface="Cambria Math"/>
                        <a:sym typeface="Wingdings" pitchFamily="2" charset="2"/>
                      </a:rPr>
                      <m:t>𝐸</m:t>
                    </m:r>
                    <m:r>
                      <a:rPr lang="en-US" altLang="ja-JP" sz="2800" b="0" i="1" smtClean="0">
                        <a:latin typeface="Cambria Math"/>
                        <a:sym typeface="Wingdings" pitchFamily="2" charset="2"/>
                      </a:rPr>
                      <m:t>+</m:t>
                    </m:r>
                    <m:r>
                      <a:rPr lang="en-US" altLang="ja-JP" sz="2800" b="0" i="1" smtClean="0">
                        <a:latin typeface="Cambria Math"/>
                        <a:sym typeface="Wingdings" pitchFamily="2" charset="2"/>
                      </a:rPr>
                      <m:t>𝑇</m:t>
                    </m:r>
                    <m:r>
                      <a:rPr lang="en-US" altLang="ja-JP" sz="2800" b="0" i="1" smtClean="0">
                        <a:latin typeface="Cambria Math"/>
                        <a:sym typeface="Wingdings" pitchFamily="2" charset="2"/>
                      </a:rPr>
                      <m:t>=</m:t>
                    </m:r>
                    <m:r>
                      <a:rPr lang="en-US" altLang="ja-JP" sz="2800" b="0" i="1" smtClean="0">
                        <a:latin typeface="Cambria Math"/>
                        <a:sym typeface="Wingdings" pitchFamily="2" charset="2"/>
                      </a:rPr>
                      <m:t>𝐼</m:t>
                    </m:r>
                    <m:r>
                      <a:rPr lang="en-US" altLang="ja-JP" sz="2800" b="0" i="1" smtClean="0">
                        <a:latin typeface="Cambria Math"/>
                        <a:sym typeface="Wingdings" pitchFamily="2" charset="2"/>
                      </a:rPr>
                      <m:t>+</m:t>
                    </m:r>
                    <m:d>
                      <m:dPr>
                        <m:ctrlPr>
                          <a:rPr lang="en-US" altLang="ja-JP" sz="2800" b="0" i="1" smtClean="0">
                            <a:latin typeface="Cambria Math"/>
                            <a:sym typeface="Wingdings" pitchFamily="2" charset="2"/>
                          </a:rPr>
                        </m:ctrlPr>
                      </m:dPr>
                      <m:e>
                        <m:r>
                          <a:rPr lang="en-US" altLang="ja-JP" sz="2800" b="0" i="1" smtClean="0">
                            <a:latin typeface="Cambria Math"/>
                            <a:sym typeface="Wingdings" pitchFamily="2" charset="2"/>
                          </a:rPr>
                          <m:t>1−</m:t>
                        </m:r>
                        <m:r>
                          <a:rPr lang="en-US" altLang="ja-JP" sz="2800" b="0" i="1" smtClean="0">
                            <a:latin typeface="Cambria Math"/>
                            <a:sym typeface="Wingdings" pitchFamily="2" charset="2"/>
                          </a:rPr>
                          <m:t>𝑥</m:t>
                        </m:r>
                      </m:e>
                    </m:d>
                    <m:r>
                      <a:rPr lang="en-US" altLang="ja-JP" sz="2800" b="0" i="1" smtClean="0">
                        <a:latin typeface="Cambria Math"/>
                        <a:sym typeface="Wingdings" pitchFamily="2" charset="2"/>
                      </a:rPr>
                      <m:t>𝑃</m:t>
                    </m:r>
                    <m:r>
                      <a:rPr lang="en-US" altLang="ja-JP" sz="2800" b="0" i="1" smtClean="0">
                        <a:latin typeface="Cambria Math"/>
                        <a:sym typeface="Wingdings" pitchFamily="2" charset="2"/>
                      </a:rPr>
                      <m:t>−</m:t>
                    </m:r>
                    <m:r>
                      <a:rPr lang="en-US" altLang="ja-JP" sz="2800" b="0" i="1" smtClean="0">
                        <a:latin typeface="Cambria Math"/>
                        <a:sym typeface="Wingdings" pitchFamily="2" charset="2"/>
                      </a:rPr>
                      <m:t>𝑄</m:t>
                    </m:r>
                  </m:oMath>
                </a14:m>
                <a:endParaRPr kumimoji="1" lang="en-US" altLang="ja-JP" sz="2800" dirty="0" smtClean="0"/>
              </a:p>
              <a:p>
                <a:pPr marL="0" indent="0">
                  <a:buNone/>
                </a:pPr>
                <a14:m>
                  <m:oMathPara xmlns:m="http://schemas.openxmlformats.org/officeDocument/2006/math">
                    <m:oMathParaPr>
                      <m:jc m:val="centerGroup"/>
                    </m:oMathParaPr>
                    <m:oMath xmlns:m="http://schemas.openxmlformats.org/officeDocument/2006/math">
                      <m:sSub>
                        <m:sSubPr>
                          <m:ctrlPr>
                            <a:rPr lang="en-US" altLang="ja-JP" sz="2800" b="0" i="1" smtClean="0">
                              <a:latin typeface="Cambria Math"/>
                            </a:rPr>
                          </m:ctrlPr>
                        </m:sSubPr>
                        <m:e>
                          <m:r>
                            <a:rPr lang="en-US" altLang="ja-JP" sz="2800" b="0" i="1" smtClean="0">
                              <a:latin typeface="Cambria Math"/>
                            </a:rPr>
                            <m:t>𝛿</m:t>
                          </m:r>
                        </m:e>
                        <m:sub>
                          <m:r>
                            <a:rPr lang="en-US" altLang="ja-JP" sz="2800" b="0" i="1" smtClean="0">
                              <a:latin typeface="Cambria Math"/>
                            </a:rPr>
                            <m:t>𝑒</m:t>
                          </m:r>
                          <m:r>
                            <a:rPr lang="en-US" altLang="ja-JP" sz="2800" b="0" i="1" smtClean="0">
                              <a:latin typeface="Cambria Math"/>
                            </a:rPr>
                            <m:t>+</m:t>
                          </m:r>
                          <m:r>
                            <a:rPr lang="en-US" altLang="ja-JP" sz="2800" b="0" i="1" smtClean="0">
                              <a:latin typeface="Cambria Math"/>
                            </a:rPr>
                            <m:t>𝑡</m:t>
                          </m:r>
                        </m:sub>
                      </m:sSub>
                      <m:r>
                        <a:rPr lang="en-US" altLang="ja-JP" sz="2800" b="0" i="1" smtClean="0">
                          <a:latin typeface="Cambria Math"/>
                        </a:rPr>
                        <m:t>=</m:t>
                      </m:r>
                      <m:f>
                        <m:fPr>
                          <m:ctrlPr>
                            <a:rPr lang="en-US" altLang="ja-JP" sz="2800" b="0" i="1" smtClean="0">
                              <a:latin typeface="Cambria Math"/>
                            </a:rPr>
                          </m:ctrlPr>
                        </m:fPr>
                        <m:num>
                          <m:sSub>
                            <m:sSubPr>
                              <m:ctrlPr>
                                <a:rPr lang="en-US" altLang="ja-JP" sz="2800" b="0" i="1" smtClean="0">
                                  <a:latin typeface="Cambria Math"/>
                                </a:rPr>
                              </m:ctrlPr>
                            </m:sSubPr>
                            <m:e>
                              <m:r>
                                <a:rPr lang="en-US" altLang="ja-JP" sz="2800" b="0" i="1" smtClean="0">
                                  <a:latin typeface="Cambria Math"/>
                                </a:rPr>
                                <m:t>𝐼</m:t>
                              </m:r>
                              <m:r>
                                <a:rPr lang="en-US" altLang="ja-JP" sz="2800" b="0" i="1" smtClean="0">
                                  <a:latin typeface="Cambria Math"/>
                                </a:rPr>
                                <m:t>𝛿</m:t>
                              </m:r>
                            </m:e>
                            <m:sub>
                              <m:r>
                                <a:rPr lang="en-US" altLang="ja-JP" sz="2800" b="0" i="1" smtClean="0">
                                  <a:latin typeface="Cambria Math"/>
                                </a:rPr>
                                <m:t>𝑖</m:t>
                              </m:r>
                            </m:sub>
                          </m:sSub>
                          <m:r>
                            <a:rPr lang="en-US" altLang="ja-JP" sz="2800" b="0" i="1" smtClean="0">
                              <a:latin typeface="Cambria Math"/>
                            </a:rPr>
                            <m:t>+</m:t>
                          </m:r>
                          <m:d>
                            <m:dPr>
                              <m:ctrlPr>
                                <a:rPr lang="en-US" altLang="ja-JP" sz="2800" b="0" i="1" smtClean="0">
                                  <a:latin typeface="Cambria Math"/>
                                </a:rPr>
                              </m:ctrlPr>
                            </m:dPr>
                            <m:e>
                              <m:r>
                                <a:rPr lang="en-US" altLang="ja-JP" sz="2800" b="0" i="1" smtClean="0">
                                  <a:latin typeface="Cambria Math"/>
                                </a:rPr>
                                <m:t>1−</m:t>
                              </m:r>
                              <m:r>
                                <a:rPr lang="en-US" altLang="ja-JP" sz="2800" b="0" i="1" smtClean="0">
                                  <a:latin typeface="Cambria Math"/>
                                </a:rPr>
                                <m:t>𝑥</m:t>
                              </m:r>
                            </m:e>
                          </m:d>
                          <m:r>
                            <a:rPr lang="en-US" altLang="ja-JP" sz="2800" b="0" i="1" smtClean="0">
                              <a:latin typeface="Cambria Math"/>
                            </a:rPr>
                            <m:t>𝑃</m:t>
                          </m:r>
                          <m:sSub>
                            <m:sSubPr>
                              <m:ctrlPr>
                                <a:rPr lang="en-US" altLang="ja-JP" sz="2800" b="0" i="1" smtClean="0">
                                  <a:latin typeface="Cambria Math"/>
                                </a:rPr>
                              </m:ctrlPr>
                            </m:sSubPr>
                            <m:e>
                              <m:r>
                                <a:rPr lang="en-US" altLang="ja-JP" sz="2800" b="0" i="1" smtClean="0">
                                  <a:latin typeface="Cambria Math"/>
                                </a:rPr>
                                <m:t>𝛿</m:t>
                              </m:r>
                            </m:e>
                            <m:sub>
                              <m:r>
                                <a:rPr lang="en-US" altLang="ja-JP" sz="2800" b="0" i="1" smtClean="0">
                                  <a:latin typeface="Cambria Math"/>
                                </a:rPr>
                                <m:t>𝑝</m:t>
                              </m:r>
                            </m:sub>
                          </m:sSub>
                          <m:r>
                            <a:rPr lang="en-US" altLang="ja-JP" sz="2800" b="0" i="1" smtClean="0">
                              <a:latin typeface="Cambria Math"/>
                            </a:rPr>
                            <m:t>−</m:t>
                          </m:r>
                          <m:r>
                            <a:rPr lang="en-US" altLang="ja-JP" sz="2800" b="0" i="1" smtClean="0">
                              <a:latin typeface="Cambria Math"/>
                            </a:rPr>
                            <m:t>𝑄</m:t>
                          </m:r>
                          <m:sSub>
                            <m:sSubPr>
                              <m:ctrlPr>
                                <a:rPr lang="en-US" altLang="ja-JP" sz="2800" b="0" i="1" smtClean="0">
                                  <a:latin typeface="Cambria Math"/>
                                </a:rPr>
                              </m:ctrlPr>
                            </m:sSubPr>
                            <m:e>
                              <m:r>
                                <a:rPr lang="en-US" altLang="ja-JP" sz="2800" b="0" i="1" smtClean="0">
                                  <a:latin typeface="Cambria Math"/>
                                </a:rPr>
                                <m:t>𝛿</m:t>
                              </m:r>
                            </m:e>
                            <m:sub>
                              <m:r>
                                <a:rPr lang="en-US" altLang="ja-JP" sz="2800" b="0" i="1" smtClean="0">
                                  <a:latin typeface="Cambria Math"/>
                                </a:rPr>
                                <m:t>𝑞</m:t>
                              </m:r>
                            </m:sub>
                          </m:sSub>
                        </m:num>
                        <m:den>
                          <m:r>
                            <a:rPr lang="en-US" altLang="ja-JP" sz="2800" b="0" i="1" smtClean="0">
                              <a:latin typeface="Cambria Math"/>
                            </a:rPr>
                            <m:t>𝐸</m:t>
                          </m:r>
                          <m:r>
                            <a:rPr lang="en-US" altLang="ja-JP" sz="2800" b="0" i="1" smtClean="0">
                              <a:latin typeface="Cambria Math"/>
                            </a:rPr>
                            <m:t>+</m:t>
                          </m:r>
                          <m:r>
                            <a:rPr lang="en-US" altLang="ja-JP" sz="2800" b="0" i="1" smtClean="0">
                              <a:latin typeface="Cambria Math"/>
                            </a:rPr>
                            <m:t>𝑇</m:t>
                          </m:r>
                        </m:den>
                      </m:f>
                    </m:oMath>
                  </m:oMathPara>
                </a14:m>
                <a:endParaRPr kumimoji="1" lang="en-US" altLang="ja-JP" sz="2800" dirty="0" smtClean="0"/>
              </a:p>
              <a:p>
                <a:pPr marL="0" indent="0">
                  <a:buNone/>
                </a:pPr>
                <a:endParaRPr lang="en-US" altLang="ja-JP" sz="2800" dirty="0"/>
              </a:p>
              <a:p>
                <a:pPr marL="0" indent="0">
                  <a:buNone/>
                </a:pPr>
                <a14:m>
                  <m:oMathPara xmlns:m="http://schemas.openxmlformats.org/officeDocument/2006/math">
                    <m:oMathParaPr>
                      <m:jc m:val="centerGroup"/>
                    </m:oMathParaPr>
                    <m:oMath xmlns:m="http://schemas.openxmlformats.org/officeDocument/2006/math">
                      <m:f>
                        <m:fPr>
                          <m:ctrlPr>
                            <a:rPr kumimoji="1" lang="en-US" altLang="ja-JP" sz="2800" i="1" smtClean="0">
                              <a:latin typeface="Cambria Math"/>
                            </a:rPr>
                          </m:ctrlPr>
                        </m:fPr>
                        <m:num>
                          <m:r>
                            <a:rPr kumimoji="1" lang="en-US" altLang="ja-JP" sz="2800" b="0" i="1" smtClean="0">
                              <a:latin typeface="Cambria Math"/>
                            </a:rPr>
                            <m:t>𝑇</m:t>
                          </m:r>
                        </m:num>
                        <m:den>
                          <m:r>
                            <a:rPr kumimoji="1" lang="en-US" altLang="ja-JP" sz="2800" b="0" i="1" smtClean="0">
                              <a:latin typeface="Cambria Math"/>
                            </a:rPr>
                            <m:t>𝐸</m:t>
                          </m:r>
                          <m:r>
                            <a:rPr kumimoji="1" lang="en-US" altLang="ja-JP" sz="2800" b="0" i="1" smtClean="0">
                              <a:latin typeface="Cambria Math"/>
                            </a:rPr>
                            <m:t>+</m:t>
                          </m:r>
                          <m:r>
                            <a:rPr kumimoji="1" lang="en-US" altLang="ja-JP" sz="2800" b="0" i="1" smtClean="0">
                              <a:latin typeface="Cambria Math"/>
                            </a:rPr>
                            <m:t>𝑇</m:t>
                          </m:r>
                        </m:den>
                      </m:f>
                      <m:r>
                        <a:rPr kumimoji="1" lang="en-US" altLang="ja-JP" sz="2800" b="0" i="1" smtClean="0">
                          <a:latin typeface="Cambria Math"/>
                        </a:rPr>
                        <m:t>=</m:t>
                      </m:r>
                      <m:f>
                        <m:fPr>
                          <m:ctrlPr>
                            <a:rPr kumimoji="1" lang="en-US" altLang="ja-JP" sz="2800" b="0" i="1" smtClean="0">
                              <a:latin typeface="Cambria Math"/>
                            </a:rPr>
                          </m:ctrlPr>
                        </m:fPr>
                        <m:num>
                          <m:sSub>
                            <m:sSubPr>
                              <m:ctrlPr>
                                <a:rPr lang="en-US" altLang="ja-JP" sz="2800" b="0" i="1" smtClean="0">
                                  <a:latin typeface="Cambria Math"/>
                                </a:rPr>
                              </m:ctrlPr>
                            </m:sSubPr>
                            <m:e>
                              <m:r>
                                <a:rPr lang="en-US" altLang="ja-JP" sz="2800" b="0" i="1" smtClean="0">
                                  <a:latin typeface="Cambria Math"/>
                                </a:rPr>
                                <m:t>𝛿</m:t>
                              </m:r>
                            </m:e>
                            <m:sub>
                              <m:r>
                                <a:rPr lang="en-US" altLang="ja-JP" sz="2800" b="0" i="1" smtClean="0">
                                  <a:latin typeface="Cambria Math"/>
                                </a:rPr>
                                <m:t>𝑒</m:t>
                              </m:r>
                              <m:r>
                                <a:rPr lang="en-US" altLang="ja-JP" sz="2800" b="0" i="1" smtClean="0">
                                  <a:latin typeface="Cambria Math"/>
                                </a:rPr>
                                <m:t>+</m:t>
                              </m:r>
                              <m:r>
                                <a:rPr lang="en-US" altLang="ja-JP" sz="2800" b="0" i="1" smtClean="0">
                                  <a:latin typeface="Cambria Math"/>
                                </a:rPr>
                                <m:t>𝑡</m:t>
                              </m:r>
                            </m:sub>
                          </m:sSub>
                          <m:r>
                            <a:rPr lang="en-US" altLang="ja-JP" sz="2800" b="0" i="1" smtClean="0">
                              <a:latin typeface="Cambria Math"/>
                            </a:rPr>
                            <m:t>−</m:t>
                          </m:r>
                          <m:sSub>
                            <m:sSubPr>
                              <m:ctrlPr>
                                <a:rPr lang="en-US" altLang="ja-JP" sz="2800" b="0" i="1" smtClean="0">
                                  <a:latin typeface="Cambria Math"/>
                                </a:rPr>
                              </m:ctrlPr>
                            </m:sSubPr>
                            <m:e>
                              <m:r>
                                <a:rPr lang="en-US" altLang="ja-JP" sz="2800" b="0" i="1" smtClean="0">
                                  <a:latin typeface="Cambria Math"/>
                                </a:rPr>
                                <m:t>𝛿</m:t>
                              </m:r>
                            </m:e>
                            <m:sub>
                              <m:r>
                                <a:rPr lang="en-US" altLang="ja-JP" sz="2800" b="0" i="1" smtClean="0">
                                  <a:latin typeface="Cambria Math"/>
                                </a:rPr>
                                <m:t>𝑒</m:t>
                              </m:r>
                            </m:sub>
                          </m:sSub>
                        </m:num>
                        <m:den>
                          <m:sSub>
                            <m:sSubPr>
                              <m:ctrlPr>
                                <a:rPr lang="en-US" altLang="ja-JP" sz="2800" b="0" i="1" smtClean="0">
                                  <a:latin typeface="Cambria Math"/>
                                </a:rPr>
                              </m:ctrlPr>
                            </m:sSubPr>
                            <m:e>
                              <m:r>
                                <a:rPr lang="en-US" altLang="ja-JP" sz="2800" b="0" i="1" smtClean="0">
                                  <a:latin typeface="Cambria Math"/>
                                </a:rPr>
                                <m:t>𝛿</m:t>
                              </m:r>
                            </m:e>
                            <m:sub>
                              <m:r>
                                <a:rPr lang="en-US" altLang="ja-JP" sz="2800" b="0" i="1" smtClean="0">
                                  <a:latin typeface="Cambria Math"/>
                                </a:rPr>
                                <m:t>𝑡</m:t>
                              </m:r>
                            </m:sub>
                          </m:sSub>
                          <m:r>
                            <a:rPr lang="en-US" altLang="ja-JP" sz="2800" b="0" i="1" smtClean="0">
                              <a:latin typeface="Cambria Math"/>
                            </a:rPr>
                            <m:t>−</m:t>
                          </m:r>
                          <m:sSub>
                            <m:sSubPr>
                              <m:ctrlPr>
                                <a:rPr lang="en-US" altLang="ja-JP" sz="2800" b="0" i="1" smtClean="0">
                                  <a:latin typeface="Cambria Math"/>
                                </a:rPr>
                              </m:ctrlPr>
                            </m:sSubPr>
                            <m:e>
                              <m:r>
                                <a:rPr lang="en-US" altLang="ja-JP" sz="2800" b="0" i="1" smtClean="0">
                                  <a:latin typeface="Cambria Math"/>
                                </a:rPr>
                                <m:t>𝛿</m:t>
                              </m:r>
                            </m:e>
                            <m:sub>
                              <m:r>
                                <a:rPr lang="en-US" altLang="ja-JP" sz="2800" b="0" i="1" smtClean="0">
                                  <a:latin typeface="Cambria Math"/>
                                </a:rPr>
                                <m:t>𝑒</m:t>
                              </m:r>
                            </m:sub>
                          </m:sSub>
                        </m:den>
                      </m:f>
                    </m:oMath>
                  </m:oMathPara>
                </a14:m>
                <a:endParaRPr kumimoji="1" lang="en-US" altLang="ja-JP" sz="2800" dirty="0" smtClean="0"/>
              </a:p>
              <a:p>
                <a:pPr marL="0" indent="0">
                  <a:buNone/>
                </a:pPr>
                <a14:m>
                  <m:oMathPara xmlns:m="http://schemas.openxmlformats.org/officeDocument/2006/math">
                    <m:oMathParaPr>
                      <m:jc m:val="centerGroup"/>
                    </m:oMathParaPr>
                    <m:oMath xmlns:m="http://schemas.openxmlformats.org/officeDocument/2006/math">
                      <m:sSub>
                        <m:sSubPr>
                          <m:ctrlPr>
                            <a:rPr lang="en-US" altLang="ja-JP" sz="1800" b="0" i="1" smtClean="0">
                              <a:latin typeface="Cambria Math"/>
                            </a:rPr>
                          </m:ctrlPr>
                        </m:sSubPr>
                        <m:e>
                          <m:r>
                            <a:rPr lang="en-US" altLang="ja-JP" sz="1800" b="0" i="1" smtClean="0">
                              <a:latin typeface="Cambria Math"/>
                            </a:rPr>
                            <m:t>𝛿</m:t>
                          </m:r>
                        </m:e>
                        <m:sub>
                          <m:r>
                            <a:rPr lang="en-US" altLang="ja-JP" sz="1800" b="0" i="1" smtClean="0">
                              <a:latin typeface="Cambria Math"/>
                            </a:rPr>
                            <m:t>𝑒</m:t>
                          </m:r>
                        </m:sub>
                      </m:sSub>
                      <m:r>
                        <a:rPr lang="en-US" altLang="ja-JP" sz="1800" b="0" i="1" smtClean="0">
                          <a:latin typeface="Cambria Math"/>
                        </a:rPr>
                        <m:t>=</m:t>
                      </m:r>
                      <m:f>
                        <m:fPr>
                          <m:ctrlPr>
                            <a:rPr lang="en-US" altLang="ja-JP" sz="1800" b="0" i="1" smtClean="0">
                              <a:latin typeface="Cambria Math"/>
                            </a:rPr>
                          </m:ctrlPr>
                        </m:fPr>
                        <m:num>
                          <m:f>
                            <m:fPr>
                              <m:ctrlPr>
                                <a:rPr lang="en-US" altLang="ja-JP" sz="2000" b="0" i="1" smtClean="0">
                                  <a:latin typeface="Cambria Math"/>
                                </a:rPr>
                              </m:ctrlPr>
                            </m:fPr>
                            <m:num>
                              <m:sSub>
                                <m:sSubPr>
                                  <m:ctrlPr>
                                    <a:rPr lang="en-US" altLang="ja-JP" sz="2000" b="0" i="1" smtClean="0">
                                      <a:latin typeface="Cambria Math"/>
                                    </a:rPr>
                                  </m:ctrlPr>
                                </m:sSubPr>
                                <m:e>
                                  <m:r>
                                    <a:rPr lang="en-US" altLang="ja-JP" sz="2000" b="0" i="1" smtClean="0">
                                      <a:latin typeface="Cambria Math"/>
                                    </a:rPr>
                                    <m:t>𝛿</m:t>
                                  </m:r>
                                </m:e>
                                <m:sub>
                                  <m:r>
                                    <a:rPr lang="en-US" altLang="ja-JP" sz="2000" b="0" i="1" smtClean="0">
                                      <a:latin typeface="Cambria Math"/>
                                    </a:rPr>
                                    <m:t>𝑙</m:t>
                                  </m:r>
                                </m:sub>
                              </m:sSub>
                              <m:r>
                                <a:rPr lang="en-US" altLang="ja-JP" sz="2000" b="0" i="1" smtClean="0">
                                  <a:latin typeface="Cambria Math"/>
                                </a:rPr>
                                <m:t>−</m:t>
                              </m:r>
                              <m:sSup>
                                <m:sSupPr>
                                  <m:ctrlPr>
                                    <a:rPr lang="en-US" altLang="ja-JP" sz="2000" b="0" i="1" smtClean="0">
                                      <a:latin typeface="Cambria Math"/>
                                    </a:rPr>
                                  </m:ctrlPr>
                                </m:sSupPr>
                                <m:e>
                                  <m:r>
                                    <a:rPr lang="ja-JP" altLang="en-US" sz="2000" b="0" i="1" smtClean="0">
                                      <a:latin typeface="Cambria Math"/>
                                    </a:rPr>
                                    <m:t>𝜀</m:t>
                                  </m:r>
                                </m:e>
                                <m:sup>
                                  <m:r>
                                    <a:rPr lang="en-US" altLang="ja-JP" sz="2000" b="0" i="1" smtClean="0">
                                      <a:latin typeface="Cambria Math"/>
                                    </a:rPr>
                                    <m:t>∗</m:t>
                                  </m:r>
                                </m:sup>
                              </m:sSup>
                            </m:num>
                            <m:den>
                              <m:sSup>
                                <m:sSupPr>
                                  <m:ctrlPr>
                                    <a:rPr lang="en-US" altLang="ja-JP" sz="2000" b="0" i="1" smtClean="0">
                                      <a:latin typeface="Cambria Math"/>
                                    </a:rPr>
                                  </m:ctrlPr>
                                </m:sSupPr>
                                <m:e>
                                  <m:r>
                                    <a:rPr lang="ja-JP" altLang="en-US" sz="2000" b="0" i="1" smtClean="0">
                                      <a:latin typeface="Cambria Math"/>
                                    </a:rPr>
                                    <m:t>𝛼</m:t>
                                  </m:r>
                                </m:e>
                                <m:sup>
                                  <m:r>
                                    <a:rPr lang="en-US" altLang="ja-JP" sz="2000" b="0" i="1" smtClean="0">
                                      <a:latin typeface="Cambria Math"/>
                                    </a:rPr>
                                    <m:t>∗</m:t>
                                  </m:r>
                                </m:sup>
                              </m:sSup>
                            </m:den>
                          </m:f>
                          <m:r>
                            <a:rPr lang="en-US" altLang="ja-JP" sz="2000" b="0" i="1" smtClean="0">
                              <a:latin typeface="Cambria Math"/>
                            </a:rPr>
                            <m:t>−</m:t>
                          </m:r>
                          <m:r>
                            <a:rPr lang="en-US" altLang="ja-JP" sz="2000" b="0" i="1" smtClean="0">
                              <a:latin typeface="Cambria Math"/>
                            </a:rPr>
                            <m:t>h</m:t>
                          </m:r>
                          <m:sSub>
                            <m:sSubPr>
                              <m:ctrlPr>
                                <a:rPr lang="en-US" altLang="ja-JP" sz="2400" b="0" i="1" smtClean="0">
                                  <a:latin typeface="Cambria Math"/>
                                </a:rPr>
                              </m:ctrlPr>
                            </m:sSubPr>
                            <m:e>
                              <m:r>
                                <a:rPr lang="en-US" altLang="ja-JP" sz="2400" b="0" i="1" smtClean="0">
                                  <a:latin typeface="Cambria Math"/>
                                </a:rPr>
                                <m:t>𝛿</m:t>
                              </m:r>
                            </m:e>
                            <m:sub>
                              <m:r>
                                <a:rPr lang="en-US" altLang="ja-JP" sz="2400" b="0" i="1" smtClean="0">
                                  <a:latin typeface="Cambria Math"/>
                                </a:rPr>
                                <m:t>𝑎</m:t>
                              </m:r>
                            </m:sub>
                          </m:sSub>
                          <m:r>
                            <a:rPr lang="en-US" altLang="ja-JP" sz="2400" b="0" i="1" smtClean="0">
                              <a:latin typeface="Cambria Math"/>
                            </a:rPr>
                            <m:t>−</m:t>
                          </m:r>
                          <m:sSub>
                            <m:sSubPr>
                              <m:ctrlPr>
                                <a:rPr lang="en-US" altLang="ja-JP" sz="2400" b="0" i="1" smtClean="0">
                                  <a:latin typeface="Cambria Math"/>
                                </a:rPr>
                              </m:ctrlPr>
                            </m:sSubPr>
                            <m:e>
                              <m:r>
                                <a:rPr lang="ja-JP" altLang="en-US" sz="2400" b="0" i="1" smtClean="0">
                                  <a:latin typeface="Cambria Math"/>
                                </a:rPr>
                                <m:t>𝜀</m:t>
                              </m:r>
                            </m:e>
                            <m:sub>
                              <m:r>
                                <a:rPr lang="en-US" altLang="ja-JP" sz="2400" b="0" i="1" smtClean="0">
                                  <a:latin typeface="Cambria Math"/>
                                </a:rPr>
                                <m:t>𝑘</m:t>
                              </m:r>
                            </m:sub>
                          </m:sSub>
                        </m:num>
                        <m:den>
                          <m:r>
                            <a:rPr lang="en-US" altLang="ja-JP" sz="1800" b="0" i="1" smtClean="0">
                              <a:latin typeface="Cambria Math"/>
                            </a:rPr>
                            <m:t>1−</m:t>
                          </m:r>
                          <m:r>
                            <a:rPr lang="en-US" altLang="ja-JP" sz="1800" b="0" i="1" smtClean="0">
                              <a:latin typeface="Cambria Math"/>
                            </a:rPr>
                            <m:t>h</m:t>
                          </m:r>
                          <m:r>
                            <a:rPr lang="en-US" altLang="ja-JP" sz="1800" b="0" i="1" smtClean="0">
                              <a:latin typeface="Cambria Math"/>
                            </a:rPr>
                            <m:t>+</m:t>
                          </m:r>
                          <m:sSub>
                            <m:sSubPr>
                              <m:ctrlPr>
                                <a:rPr lang="en-US" altLang="ja-JP" sz="1800" b="0" i="1" smtClean="0">
                                  <a:latin typeface="Cambria Math"/>
                                </a:rPr>
                              </m:ctrlPr>
                            </m:sSubPr>
                            <m:e>
                              <m:r>
                                <a:rPr lang="ja-JP" altLang="en-US" sz="1800" b="0" i="1" smtClean="0">
                                  <a:latin typeface="Cambria Math"/>
                                </a:rPr>
                                <m:t>𝜀</m:t>
                              </m:r>
                            </m:e>
                            <m:sub>
                              <m:r>
                                <a:rPr lang="en-US" altLang="ja-JP" sz="1800" b="0" i="1" smtClean="0">
                                  <a:latin typeface="Cambria Math"/>
                                </a:rPr>
                                <m:t>𝑘</m:t>
                              </m:r>
                            </m:sub>
                          </m:sSub>
                        </m:den>
                      </m:f>
                    </m:oMath>
                  </m:oMathPara>
                </a14:m>
                <a:endParaRPr kumimoji="1" lang="en-US" altLang="ja-JP" sz="2800" dirty="0" smtClean="0"/>
              </a:p>
            </p:txBody>
          </p:sp>
        </mc:Choice>
        <mc:Fallback xmlns="">
          <p:sp>
            <p:nvSpPr>
              <p:cNvPr id="3" name="コンテンツ プレースホルダー 2"/>
              <p:cNvSpPr>
                <a:spLocks noGrp="1" noRot="1" noChangeAspect="1" noMove="1" noResize="1" noEditPoints="1" noAdjustHandles="1" noChangeArrowheads="1" noChangeShapeType="1" noTextEdit="1"/>
              </p:cNvSpPr>
              <p:nvPr>
                <p:ph idx="1"/>
              </p:nvPr>
            </p:nvSpPr>
            <p:spPr>
              <a:xfrm>
                <a:off x="3983828" y="1600200"/>
                <a:ext cx="5007772" cy="5257800"/>
              </a:xfrm>
              <a:blipFill rotWithShape="0">
                <a:blip r:embed="rId2"/>
                <a:stretch>
                  <a:fillRect/>
                </a:stretch>
              </a:blipFill>
            </p:spPr>
            <p:txBody>
              <a:bodyPr/>
              <a:lstStyle/>
              <a:p>
                <a:r>
                  <a:rPr lang="ja-JP" altLang="en-US">
                    <a:noFill/>
                  </a:rPr>
                  <a:t> </a:t>
                </a:r>
              </a:p>
            </p:txBody>
          </p:sp>
        </mc:Fallback>
      </mc:AlternateContent>
      <p:sp>
        <p:nvSpPr>
          <p:cNvPr id="4" name="フリーフォーム 3"/>
          <p:cNvSpPr/>
          <p:nvPr/>
        </p:nvSpPr>
        <p:spPr>
          <a:xfrm>
            <a:off x="3038385" y="4888468"/>
            <a:ext cx="1041015" cy="820324"/>
          </a:xfrm>
          <a:custGeom>
            <a:avLst/>
            <a:gdLst>
              <a:gd name="connsiteX0" fmla="*/ 294908 w 2815966"/>
              <a:gd name="connsiteY0" fmla="*/ 483579 h 1931058"/>
              <a:gd name="connsiteX1" fmla="*/ 263912 w 2815966"/>
              <a:gd name="connsiteY1" fmla="*/ 1754440 h 1931058"/>
              <a:gd name="connsiteX2" fmla="*/ 2650650 w 2815966"/>
              <a:gd name="connsiteY2" fmla="*/ 1738942 h 1931058"/>
              <a:gd name="connsiteX3" fmla="*/ 2356183 w 2815966"/>
              <a:gd name="connsiteY3" fmla="*/ 65125 h 1931058"/>
              <a:gd name="connsiteX4" fmla="*/ 294908 w 2815966"/>
              <a:gd name="connsiteY4" fmla="*/ 483579 h 1931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5966" h="1931058">
                <a:moveTo>
                  <a:pt x="294908" y="483579"/>
                </a:moveTo>
                <a:cubicBezTo>
                  <a:pt x="-53804" y="765132"/>
                  <a:pt x="-128712" y="1545213"/>
                  <a:pt x="263912" y="1754440"/>
                </a:cubicBezTo>
                <a:cubicBezTo>
                  <a:pt x="656536" y="1963667"/>
                  <a:pt x="2301938" y="2020495"/>
                  <a:pt x="2650650" y="1738942"/>
                </a:cubicBezTo>
                <a:cubicBezTo>
                  <a:pt x="2999362" y="1457390"/>
                  <a:pt x="2746224" y="276935"/>
                  <a:pt x="2356183" y="65125"/>
                </a:cubicBezTo>
                <a:cubicBezTo>
                  <a:pt x="1966142" y="-146685"/>
                  <a:pt x="643620" y="202026"/>
                  <a:pt x="294908" y="483579"/>
                </a:cubicBezTo>
                <a:close/>
              </a:path>
            </a:pathLst>
          </a:cu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フリーフォーム 4"/>
          <p:cNvSpPr/>
          <p:nvPr/>
        </p:nvSpPr>
        <p:spPr>
          <a:xfrm>
            <a:off x="498000" y="1992868"/>
            <a:ext cx="2888274" cy="3073118"/>
          </a:xfrm>
          <a:custGeom>
            <a:avLst/>
            <a:gdLst>
              <a:gd name="connsiteX0" fmla="*/ 2601590 w 2888274"/>
              <a:gd name="connsiteY0" fmla="*/ 2948145 h 3073118"/>
              <a:gd name="connsiteX1" fmla="*/ 462824 w 2888274"/>
              <a:gd name="connsiteY1" fmla="*/ 1940755 h 3073118"/>
              <a:gd name="connsiteX2" fmla="*/ 183855 w 2888274"/>
              <a:gd name="connsiteY2" fmla="*/ 375426 h 3073118"/>
              <a:gd name="connsiteX3" fmla="*/ 2710079 w 2888274"/>
              <a:gd name="connsiteY3" fmla="*/ 142952 h 3073118"/>
              <a:gd name="connsiteX4" fmla="*/ 2679082 w 2888274"/>
              <a:gd name="connsiteY4" fmla="*/ 2219724 h 3073118"/>
              <a:gd name="connsiteX5" fmla="*/ 2679082 w 2888274"/>
              <a:gd name="connsiteY5" fmla="*/ 2979141 h 3073118"/>
              <a:gd name="connsiteX6" fmla="*/ 2601590 w 2888274"/>
              <a:gd name="connsiteY6" fmla="*/ 2948145 h 3073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88274" h="3073118">
                <a:moveTo>
                  <a:pt x="2601590" y="2948145"/>
                </a:moveTo>
                <a:cubicBezTo>
                  <a:pt x="2232214" y="2775081"/>
                  <a:pt x="865780" y="2369541"/>
                  <a:pt x="462824" y="1940755"/>
                </a:cubicBezTo>
                <a:cubicBezTo>
                  <a:pt x="59868" y="1511969"/>
                  <a:pt x="-190688" y="675060"/>
                  <a:pt x="183855" y="375426"/>
                </a:cubicBezTo>
                <a:cubicBezTo>
                  <a:pt x="558397" y="75792"/>
                  <a:pt x="2294208" y="-164431"/>
                  <a:pt x="2710079" y="142952"/>
                </a:cubicBezTo>
                <a:cubicBezTo>
                  <a:pt x="3125950" y="450335"/>
                  <a:pt x="2684248" y="1747026"/>
                  <a:pt x="2679082" y="2219724"/>
                </a:cubicBezTo>
                <a:cubicBezTo>
                  <a:pt x="2673916" y="2692422"/>
                  <a:pt x="2694580" y="2860321"/>
                  <a:pt x="2679082" y="2979141"/>
                </a:cubicBezTo>
                <a:cubicBezTo>
                  <a:pt x="2663584" y="3097961"/>
                  <a:pt x="2970966" y="3121209"/>
                  <a:pt x="2601590" y="2948145"/>
                </a:cubicBezTo>
                <a:close/>
              </a:path>
            </a:pathLst>
          </a:cu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フリーフォーム 5"/>
          <p:cNvSpPr/>
          <p:nvPr/>
        </p:nvSpPr>
        <p:spPr>
          <a:xfrm>
            <a:off x="1371600" y="2184737"/>
            <a:ext cx="1879099" cy="2865172"/>
          </a:xfrm>
          <a:custGeom>
            <a:avLst/>
            <a:gdLst>
              <a:gd name="connsiteX0" fmla="*/ 0 w 1751309"/>
              <a:gd name="connsiteY0" fmla="*/ 0 h 2541722"/>
              <a:gd name="connsiteX1" fmla="*/ 588936 w 1751309"/>
              <a:gd name="connsiteY1" fmla="*/ 1301857 h 2541722"/>
              <a:gd name="connsiteX2" fmla="*/ 1751309 w 1751309"/>
              <a:gd name="connsiteY2" fmla="*/ 2541722 h 2541722"/>
            </a:gdLst>
            <a:ahLst/>
            <a:cxnLst>
              <a:cxn ang="0">
                <a:pos x="connsiteX0" y="connsiteY0"/>
              </a:cxn>
              <a:cxn ang="0">
                <a:pos x="connsiteX1" y="connsiteY1"/>
              </a:cxn>
              <a:cxn ang="0">
                <a:pos x="connsiteX2" y="connsiteY2"/>
              </a:cxn>
            </a:cxnLst>
            <a:rect l="l" t="t" r="r" b="b"/>
            <a:pathLst>
              <a:path w="1751309" h="2541722">
                <a:moveTo>
                  <a:pt x="0" y="0"/>
                </a:moveTo>
                <a:cubicBezTo>
                  <a:pt x="148525" y="439118"/>
                  <a:pt x="297051" y="878237"/>
                  <a:pt x="588936" y="1301857"/>
                </a:cubicBezTo>
                <a:cubicBezTo>
                  <a:pt x="880821" y="1725477"/>
                  <a:pt x="1316065" y="2133599"/>
                  <a:pt x="1751309" y="2541722"/>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フリーフォーム 6"/>
          <p:cNvSpPr/>
          <p:nvPr/>
        </p:nvSpPr>
        <p:spPr>
          <a:xfrm>
            <a:off x="910455" y="3143617"/>
            <a:ext cx="1208867" cy="728420"/>
          </a:xfrm>
          <a:custGeom>
            <a:avLst/>
            <a:gdLst>
              <a:gd name="connsiteX0" fmla="*/ 0 w 1208867"/>
              <a:gd name="connsiteY0" fmla="*/ 0 h 728420"/>
              <a:gd name="connsiteX1" fmla="*/ 666427 w 1208867"/>
              <a:gd name="connsiteY1" fmla="*/ 433953 h 728420"/>
              <a:gd name="connsiteX2" fmla="*/ 1208867 w 1208867"/>
              <a:gd name="connsiteY2" fmla="*/ 728420 h 728420"/>
            </a:gdLst>
            <a:ahLst/>
            <a:cxnLst>
              <a:cxn ang="0">
                <a:pos x="connsiteX0" y="connsiteY0"/>
              </a:cxn>
              <a:cxn ang="0">
                <a:pos x="connsiteX1" y="connsiteY1"/>
              </a:cxn>
              <a:cxn ang="0">
                <a:pos x="connsiteX2" y="connsiteY2"/>
              </a:cxn>
            </a:cxnLst>
            <a:rect l="l" t="t" r="r" b="b"/>
            <a:pathLst>
              <a:path w="1208867" h="728420">
                <a:moveTo>
                  <a:pt x="0" y="0"/>
                </a:moveTo>
                <a:cubicBezTo>
                  <a:pt x="232474" y="156275"/>
                  <a:pt x="464949" y="312550"/>
                  <a:pt x="666427" y="433953"/>
                </a:cubicBezTo>
                <a:cubicBezTo>
                  <a:pt x="867905" y="555356"/>
                  <a:pt x="1038386" y="641888"/>
                  <a:pt x="1208867" y="72842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フリーフォーム 7"/>
          <p:cNvSpPr/>
          <p:nvPr/>
        </p:nvSpPr>
        <p:spPr>
          <a:xfrm>
            <a:off x="2475783" y="2477190"/>
            <a:ext cx="131788" cy="1921790"/>
          </a:xfrm>
          <a:custGeom>
            <a:avLst/>
            <a:gdLst>
              <a:gd name="connsiteX0" fmla="*/ 0 w 131788"/>
              <a:gd name="connsiteY0" fmla="*/ 0 h 1921790"/>
              <a:gd name="connsiteX1" fmla="*/ 123987 w 131788"/>
              <a:gd name="connsiteY1" fmla="*/ 1053885 h 1921790"/>
              <a:gd name="connsiteX2" fmla="*/ 108489 w 131788"/>
              <a:gd name="connsiteY2" fmla="*/ 1921790 h 1921790"/>
            </a:gdLst>
            <a:ahLst/>
            <a:cxnLst>
              <a:cxn ang="0">
                <a:pos x="connsiteX0" y="connsiteY0"/>
              </a:cxn>
              <a:cxn ang="0">
                <a:pos x="connsiteX1" y="connsiteY1"/>
              </a:cxn>
              <a:cxn ang="0">
                <a:pos x="connsiteX2" y="connsiteY2"/>
              </a:cxn>
            </a:cxnLst>
            <a:rect l="l" t="t" r="r" b="b"/>
            <a:pathLst>
              <a:path w="131788" h="1921790">
                <a:moveTo>
                  <a:pt x="0" y="0"/>
                </a:moveTo>
                <a:cubicBezTo>
                  <a:pt x="52953" y="366793"/>
                  <a:pt x="105906" y="733587"/>
                  <a:pt x="123987" y="1053885"/>
                </a:cubicBezTo>
                <a:cubicBezTo>
                  <a:pt x="142068" y="1374183"/>
                  <a:pt x="125278" y="1647986"/>
                  <a:pt x="108489" y="192179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フリーフォーム 8"/>
          <p:cNvSpPr/>
          <p:nvPr/>
        </p:nvSpPr>
        <p:spPr>
          <a:xfrm flipH="1">
            <a:off x="2927864" y="5677546"/>
            <a:ext cx="424936" cy="418454"/>
          </a:xfrm>
          <a:custGeom>
            <a:avLst/>
            <a:gdLst>
              <a:gd name="connsiteX0" fmla="*/ 0 w 1580827"/>
              <a:gd name="connsiteY0" fmla="*/ 0 h 418454"/>
              <a:gd name="connsiteX1" fmla="*/ 650928 w 1580827"/>
              <a:gd name="connsiteY1" fmla="*/ 325465 h 418454"/>
              <a:gd name="connsiteX2" fmla="*/ 1580827 w 1580827"/>
              <a:gd name="connsiteY2" fmla="*/ 418454 h 418454"/>
            </a:gdLst>
            <a:ahLst/>
            <a:cxnLst>
              <a:cxn ang="0">
                <a:pos x="connsiteX0" y="connsiteY0"/>
              </a:cxn>
              <a:cxn ang="0">
                <a:pos x="connsiteX1" y="connsiteY1"/>
              </a:cxn>
              <a:cxn ang="0">
                <a:pos x="connsiteX2" y="connsiteY2"/>
              </a:cxn>
            </a:cxnLst>
            <a:rect l="l" t="t" r="r" b="b"/>
            <a:pathLst>
              <a:path w="1580827" h="418454">
                <a:moveTo>
                  <a:pt x="0" y="0"/>
                </a:moveTo>
                <a:cubicBezTo>
                  <a:pt x="193728" y="127861"/>
                  <a:pt x="387457" y="255723"/>
                  <a:pt x="650928" y="325465"/>
                </a:cubicBezTo>
                <a:cubicBezTo>
                  <a:pt x="914399" y="395207"/>
                  <a:pt x="1247613" y="406830"/>
                  <a:pt x="1580827" y="418454"/>
                </a:cubicBezTo>
              </a:path>
            </a:pathLst>
          </a:custGeom>
          <a:noFill/>
          <a:ln>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p:cNvSpPr txBox="1"/>
          <p:nvPr/>
        </p:nvSpPr>
        <p:spPr>
          <a:xfrm>
            <a:off x="2800647" y="6024275"/>
            <a:ext cx="704680" cy="369332"/>
          </a:xfrm>
          <a:prstGeom prst="rect">
            <a:avLst/>
          </a:prstGeom>
          <a:noFill/>
        </p:spPr>
        <p:txBody>
          <a:bodyPr wrap="none" rtlCol="0">
            <a:spAutoFit/>
          </a:bodyPr>
          <a:lstStyle/>
          <a:p>
            <a:r>
              <a:rPr kumimoji="1" lang="en-US" altLang="ja-JP" dirty="0" smtClean="0"/>
              <a:t>Q, </a:t>
            </a:r>
            <a:r>
              <a:rPr kumimoji="1" lang="en-US" altLang="ja-JP" dirty="0" err="1" smtClean="0"/>
              <a:t>δq</a:t>
            </a:r>
            <a:endParaRPr kumimoji="1" lang="ja-JP" altLang="en-US" dirty="0"/>
          </a:p>
        </p:txBody>
      </p:sp>
      <p:sp>
        <p:nvSpPr>
          <p:cNvPr id="11" name="テキスト ボックス 10"/>
          <p:cNvSpPr txBox="1"/>
          <p:nvPr/>
        </p:nvSpPr>
        <p:spPr>
          <a:xfrm>
            <a:off x="3241200" y="5345668"/>
            <a:ext cx="680571" cy="369332"/>
          </a:xfrm>
          <a:prstGeom prst="rect">
            <a:avLst/>
          </a:prstGeom>
          <a:noFill/>
        </p:spPr>
        <p:txBody>
          <a:bodyPr wrap="none" rtlCol="0">
            <a:spAutoFit/>
          </a:bodyPr>
          <a:lstStyle/>
          <a:p>
            <a:r>
              <a:rPr lang="en-US" altLang="ja-JP" dirty="0" err="1" smtClean="0"/>
              <a:t>δlake</a:t>
            </a:r>
            <a:endParaRPr kumimoji="1" lang="ja-JP" altLang="en-US" dirty="0"/>
          </a:p>
        </p:txBody>
      </p:sp>
      <p:sp>
        <p:nvSpPr>
          <p:cNvPr id="12" name="テキスト ボックス 11"/>
          <p:cNvSpPr txBox="1"/>
          <p:nvPr/>
        </p:nvSpPr>
        <p:spPr>
          <a:xfrm>
            <a:off x="2176314" y="2450068"/>
            <a:ext cx="627351" cy="369332"/>
          </a:xfrm>
          <a:prstGeom prst="rect">
            <a:avLst/>
          </a:prstGeom>
          <a:noFill/>
        </p:spPr>
        <p:txBody>
          <a:bodyPr wrap="none" rtlCol="0">
            <a:spAutoFit/>
          </a:bodyPr>
          <a:lstStyle/>
          <a:p>
            <a:r>
              <a:rPr lang="en-US" altLang="ja-JP" dirty="0" smtClean="0"/>
              <a:t>P, </a:t>
            </a:r>
            <a:r>
              <a:rPr lang="en-US" altLang="ja-JP" dirty="0" err="1" smtClean="0"/>
              <a:t>δp</a:t>
            </a:r>
            <a:endParaRPr kumimoji="1" lang="ja-JP" altLang="en-US" dirty="0"/>
          </a:p>
        </p:txBody>
      </p:sp>
      <p:sp>
        <p:nvSpPr>
          <p:cNvPr id="13" name="下矢印 12"/>
          <p:cNvSpPr/>
          <p:nvPr/>
        </p:nvSpPr>
        <p:spPr>
          <a:xfrm>
            <a:off x="2022000" y="2526268"/>
            <a:ext cx="228600" cy="533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上矢印 13"/>
          <p:cNvSpPr/>
          <p:nvPr/>
        </p:nvSpPr>
        <p:spPr>
          <a:xfrm>
            <a:off x="910455" y="2819400"/>
            <a:ext cx="273345" cy="324217"/>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上矢印 14"/>
          <p:cNvSpPr/>
          <p:nvPr/>
        </p:nvSpPr>
        <p:spPr>
          <a:xfrm>
            <a:off x="1564800" y="3573651"/>
            <a:ext cx="273345" cy="324217"/>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上矢印 15"/>
          <p:cNvSpPr/>
          <p:nvPr/>
        </p:nvSpPr>
        <p:spPr>
          <a:xfrm>
            <a:off x="2707800" y="3726051"/>
            <a:ext cx="273345" cy="324217"/>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p:cNvSpPr txBox="1"/>
          <p:nvPr/>
        </p:nvSpPr>
        <p:spPr>
          <a:xfrm>
            <a:off x="135880" y="2184737"/>
            <a:ext cx="1336200" cy="646331"/>
          </a:xfrm>
          <a:prstGeom prst="rect">
            <a:avLst/>
          </a:prstGeom>
          <a:noFill/>
        </p:spPr>
        <p:txBody>
          <a:bodyPr wrap="none" rtlCol="0">
            <a:spAutoFit/>
          </a:bodyPr>
          <a:lstStyle/>
          <a:p>
            <a:r>
              <a:rPr lang="en-US" altLang="ja-JP" dirty="0" smtClean="0"/>
              <a:t>Interception</a:t>
            </a:r>
            <a:br>
              <a:rPr lang="en-US" altLang="ja-JP" dirty="0" smtClean="0"/>
            </a:br>
            <a:r>
              <a:rPr lang="en-US" altLang="ja-JP" dirty="0" err="1" smtClean="0"/>
              <a:t>xP</a:t>
            </a:r>
            <a:r>
              <a:rPr lang="en-US" altLang="ja-JP" dirty="0" smtClean="0"/>
              <a:t>, </a:t>
            </a:r>
            <a:r>
              <a:rPr lang="en-US" altLang="ja-JP" dirty="0" err="1" smtClean="0"/>
              <a:t>δp</a:t>
            </a:r>
            <a:endParaRPr kumimoji="1" lang="ja-JP" altLang="en-US" dirty="0"/>
          </a:p>
        </p:txBody>
      </p:sp>
      <p:sp>
        <p:nvSpPr>
          <p:cNvPr id="18" name="テキスト ボックス 17"/>
          <p:cNvSpPr txBox="1"/>
          <p:nvPr/>
        </p:nvSpPr>
        <p:spPr>
          <a:xfrm>
            <a:off x="76200" y="3821668"/>
            <a:ext cx="1412310" cy="646331"/>
          </a:xfrm>
          <a:prstGeom prst="rect">
            <a:avLst/>
          </a:prstGeom>
          <a:noFill/>
        </p:spPr>
        <p:txBody>
          <a:bodyPr wrap="none" rtlCol="0">
            <a:spAutoFit/>
          </a:bodyPr>
          <a:lstStyle/>
          <a:p>
            <a:r>
              <a:rPr lang="en-US" altLang="ja-JP" dirty="0" smtClean="0"/>
              <a:t>Transpiration</a:t>
            </a:r>
            <a:br>
              <a:rPr lang="en-US" altLang="ja-JP" dirty="0" smtClean="0"/>
            </a:br>
            <a:r>
              <a:rPr lang="en-US" altLang="ja-JP" dirty="0" smtClean="0"/>
              <a:t>T, </a:t>
            </a:r>
            <a:r>
              <a:rPr lang="en-US" altLang="ja-JP" dirty="0" err="1" smtClean="0"/>
              <a:t>δt</a:t>
            </a:r>
            <a:endParaRPr kumimoji="1" lang="ja-JP" altLang="en-US" dirty="0"/>
          </a:p>
        </p:txBody>
      </p:sp>
      <p:sp>
        <p:nvSpPr>
          <p:cNvPr id="19" name="テキスト ボックス 18"/>
          <p:cNvSpPr txBox="1"/>
          <p:nvPr/>
        </p:nvSpPr>
        <p:spPr>
          <a:xfrm>
            <a:off x="2642349" y="2970992"/>
            <a:ext cx="1878271" cy="646331"/>
          </a:xfrm>
          <a:prstGeom prst="rect">
            <a:avLst/>
          </a:prstGeom>
          <a:noFill/>
        </p:spPr>
        <p:txBody>
          <a:bodyPr wrap="none" rtlCol="0">
            <a:spAutoFit/>
          </a:bodyPr>
          <a:lstStyle/>
          <a:p>
            <a:r>
              <a:rPr lang="en-US" altLang="ja-JP" dirty="0" smtClean="0"/>
              <a:t>Soil/Open water E</a:t>
            </a:r>
            <a:br>
              <a:rPr lang="en-US" altLang="ja-JP" dirty="0" smtClean="0"/>
            </a:br>
            <a:r>
              <a:rPr lang="en-US" altLang="ja-JP" dirty="0" err="1" smtClean="0"/>
              <a:t>E</a:t>
            </a:r>
            <a:r>
              <a:rPr lang="en-US" altLang="ja-JP" dirty="0" smtClean="0"/>
              <a:t>, </a:t>
            </a:r>
            <a:r>
              <a:rPr lang="en-US" altLang="ja-JP" dirty="0" err="1" smtClean="0"/>
              <a:t>δe</a:t>
            </a:r>
            <a:endParaRPr kumimoji="1" lang="ja-JP" altLang="en-US" dirty="0"/>
          </a:p>
        </p:txBody>
      </p:sp>
      <p:sp>
        <p:nvSpPr>
          <p:cNvPr id="20" name="フリーフォーム 19"/>
          <p:cNvSpPr/>
          <p:nvPr/>
        </p:nvSpPr>
        <p:spPr>
          <a:xfrm>
            <a:off x="533400" y="1371600"/>
            <a:ext cx="1041015" cy="820324"/>
          </a:xfrm>
          <a:custGeom>
            <a:avLst/>
            <a:gdLst>
              <a:gd name="connsiteX0" fmla="*/ 294908 w 2815966"/>
              <a:gd name="connsiteY0" fmla="*/ 483579 h 1931058"/>
              <a:gd name="connsiteX1" fmla="*/ 263912 w 2815966"/>
              <a:gd name="connsiteY1" fmla="*/ 1754440 h 1931058"/>
              <a:gd name="connsiteX2" fmla="*/ 2650650 w 2815966"/>
              <a:gd name="connsiteY2" fmla="*/ 1738942 h 1931058"/>
              <a:gd name="connsiteX3" fmla="*/ 2356183 w 2815966"/>
              <a:gd name="connsiteY3" fmla="*/ 65125 h 1931058"/>
              <a:gd name="connsiteX4" fmla="*/ 294908 w 2815966"/>
              <a:gd name="connsiteY4" fmla="*/ 483579 h 1931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5966" h="1931058">
                <a:moveTo>
                  <a:pt x="294908" y="483579"/>
                </a:moveTo>
                <a:cubicBezTo>
                  <a:pt x="-53804" y="765132"/>
                  <a:pt x="-128712" y="1545213"/>
                  <a:pt x="263912" y="1754440"/>
                </a:cubicBezTo>
                <a:cubicBezTo>
                  <a:pt x="656536" y="1963667"/>
                  <a:pt x="2301938" y="2020495"/>
                  <a:pt x="2650650" y="1738942"/>
                </a:cubicBezTo>
                <a:cubicBezTo>
                  <a:pt x="2999362" y="1457390"/>
                  <a:pt x="2746224" y="276935"/>
                  <a:pt x="2356183" y="65125"/>
                </a:cubicBezTo>
                <a:cubicBezTo>
                  <a:pt x="1966142" y="-146685"/>
                  <a:pt x="643620" y="202026"/>
                  <a:pt x="294908" y="483579"/>
                </a:cubicBezTo>
                <a:close/>
              </a:path>
            </a:pathLst>
          </a:cu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p:cNvSpPr txBox="1"/>
          <p:nvPr/>
        </p:nvSpPr>
        <p:spPr>
          <a:xfrm>
            <a:off x="1600200" y="1600200"/>
            <a:ext cx="526106" cy="369332"/>
          </a:xfrm>
          <a:prstGeom prst="rect">
            <a:avLst/>
          </a:prstGeom>
          <a:noFill/>
        </p:spPr>
        <p:txBody>
          <a:bodyPr wrap="none" rtlCol="0">
            <a:spAutoFit/>
          </a:bodyPr>
          <a:lstStyle/>
          <a:p>
            <a:r>
              <a:rPr lang="en-US" altLang="ja-JP" dirty="0" smtClean="0"/>
              <a:t>I</a:t>
            </a:r>
            <a:r>
              <a:rPr kumimoji="1" lang="en-US" altLang="ja-JP" dirty="0" smtClean="0"/>
              <a:t>, </a:t>
            </a:r>
            <a:r>
              <a:rPr kumimoji="1" lang="en-US" altLang="ja-JP" dirty="0" err="1" smtClean="0"/>
              <a:t>δi</a:t>
            </a:r>
            <a:endParaRPr kumimoji="1" lang="ja-JP" altLang="en-US" dirty="0"/>
          </a:p>
        </p:txBody>
      </p:sp>
      <p:sp>
        <p:nvSpPr>
          <p:cNvPr id="22" name="テキスト ボックス 21"/>
          <p:cNvSpPr txBox="1"/>
          <p:nvPr/>
        </p:nvSpPr>
        <p:spPr>
          <a:xfrm>
            <a:off x="2420649" y="1295400"/>
            <a:ext cx="882293" cy="646331"/>
          </a:xfrm>
          <a:prstGeom prst="rect">
            <a:avLst/>
          </a:prstGeom>
          <a:noFill/>
        </p:spPr>
        <p:txBody>
          <a:bodyPr wrap="none" rtlCol="0">
            <a:spAutoFit/>
          </a:bodyPr>
          <a:lstStyle/>
          <a:p>
            <a:r>
              <a:rPr lang="en-US" altLang="ja-JP" dirty="0" smtClean="0"/>
              <a:t>Surface</a:t>
            </a:r>
          </a:p>
          <a:p>
            <a:r>
              <a:rPr lang="en-US" altLang="ja-JP" dirty="0"/>
              <a:t>h</a:t>
            </a:r>
            <a:r>
              <a:rPr lang="en-US" altLang="ja-JP" dirty="0" smtClean="0"/>
              <a:t>, </a:t>
            </a:r>
            <a:r>
              <a:rPr lang="en-US" altLang="ja-JP" dirty="0" err="1" smtClean="0"/>
              <a:t>δa</a:t>
            </a:r>
            <a:endParaRPr kumimoji="1" lang="ja-JP" altLang="en-US" dirty="0"/>
          </a:p>
        </p:txBody>
      </p:sp>
    </p:spTree>
    <p:extLst>
      <p:ext uri="{BB962C8B-B14F-4D97-AF65-F5344CB8AC3E}">
        <p14:creationId xmlns:p14="http://schemas.microsoft.com/office/powerpoint/2010/main" val="322107375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39857551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0" y="0"/>
            <a:ext cx="9144000" cy="6858000"/>
          </a:xfrm>
          <a:prstGeom prst="rect">
            <a:avLst/>
          </a:prstGeom>
        </p:spPr>
      </p:pic>
    </p:spTree>
    <p:extLst>
      <p:ext uri="{BB962C8B-B14F-4D97-AF65-F5344CB8AC3E}">
        <p14:creationId xmlns:p14="http://schemas.microsoft.com/office/powerpoint/2010/main" val="253248944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00250" y="0"/>
            <a:ext cx="5143500" cy="6858000"/>
          </a:xfrm>
          <a:prstGeom prst="rect">
            <a:avLst/>
          </a:prstGeom>
        </p:spPr>
      </p:pic>
    </p:spTree>
    <p:extLst>
      <p:ext uri="{BB962C8B-B14F-4D97-AF65-F5344CB8AC3E}">
        <p14:creationId xmlns:p14="http://schemas.microsoft.com/office/powerpoint/2010/main" val="205099568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43626764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0" y="0"/>
            <a:ext cx="9144000" cy="6858000"/>
          </a:xfrm>
          <a:prstGeom prst="rect">
            <a:avLst/>
          </a:prstGeom>
        </p:spPr>
      </p:pic>
    </p:spTree>
    <p:extLst>
      <p:ext uri="{BB962C8B-B14F-4D97-AF65-F5344CB8AC3E}">
        <p14:creationId xmlns:p14="http://schemas.microsoft.com/office/powerpoint/2010/main" val="216201399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0" y="0"/>
            <a:ext cx="9144000" cy="6858000"/>
          </a:xfrm>
          <a:prstGeom prst="rect">
            <a:avLst/>
          </a:prstGeom>
        </p:spPr>
      </p:pic>
    </p:spTree>
    <p:extLst>
      <p:ext uri="{BB962C8B-B14F-4D97-AF65-F5344CB8AC3E}">
        <p14:creationId xmlns:p14="http://schemas.microsoft.com/office/powerpoint/2010/main" val="24400315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0" y="0"/>
            <a:ext cx="9144000" cy="6858000"/>
          </a:xfrm>
          <a:prstGeom prst="rect">
            <a:avLst/>
          </a:prstGeom>
        </p:spPr>
      </p:pic>
    </p:spTree>
    <p:extLst>
      <p:ext uri="{BB962C8B-B14F-4D97-AF65-F5344CB8AC3E}">
        <p14:creationId xmlns:p14="http://schemas.microsoft.com/office/powerpoint/2010/main" val="414160820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2"/>
          <a:stretch>
            <a:fillRect/>
          </a:stretch>
        </p:blipFill>
        <p:spPr>
          <a:xfrm>
            <a:off x="-1143000" y="-857250"/>
            <a:ext cx="11430000" cy="8572500"/>
          </a:xfrm>
          <a:prstGeom prst="rect">
            <a:avLst/>
          </a:prstGeom>
        </p:spPr>
      </p:pic>
      <p:sp>
        <p:nvSpPr>
          <p:cNvPr id="4" name="テキスト ボックス 3"/>
          <p:cNvSpPr txBox="1"/>
          <p:nvPr/>
        </p:nvSpPr>
        <p:spPr>
          <a:xfrm>
            <a:off x="6400800" y="304800"/>
            <a:ext cx="2743200" cy="523220"/>
          </a:xfrm>
          <a:prstGeom prst="rect">
            <a:avLst/>
          </a:prstGeom>
          <a:noFill/>
        </p:spPr>
        <p:txBody>
          <a:bodyPr wrap="square" rtlCol="0">
            <a:spAutoFit/>
          </a:bodyPr>
          <a:lstStyle/>
          <a:p>
            <a:pPr algn="r"/>
            <a:r>
              <a:rPr kumimoji="1" lang="en-US" altLang="ja-JP" sz="2800" dirty="0" smtClean="0"/>
              <a:t>2013/09/06</a:t>
            </a:r>
          </a:p>
        </p:txBody>
      </p:sp>
    </p:spTree>
    <p:extLst>
      <p:ext uri="{BB962C8B-B14F-4D97-AF65-F5344CB8AC3E}">
        <p14:creationId xmlns:p14="http://schemas.microsoft.com/office/powerpoint/2010/main" val="127118382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8299345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88764063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Result</a:t>
            </a:r>
            <a:endParaRPr kumimoji="1" lang="ja-JP" altLang="en-US" dirty="0"/>
          </a:p>
        </p:txBody>
      </p:sp>
      <p:sp>
        <p:nvSpPr>
          <p:cNvPr id="3" name="コンテンツ プレースホルダー 2"/>
          <p:cNvSpPr>
            <a:spLocks noGrp="1"/>
          </p:cNvSpPr>
          <p:nvPr>
            <p:ph idx="1"/>
          </p:nvPr>
        </p:nvSpPr>
        <p:spPr>
          <a:xfrm>
            <a:off x="457200" y="5837237"/>
            <a:ext cx="8229600" cy="868363"/>
          </a:xfrm>
        </p:spPr>
        <p:txBody>
          <a:bodyPr>
            <a:normAutofit fontScale="92500" lnSpcReduction="20000"/>
          </a:bodyPr>
          <a:lstStyle/>
          <a:p>
            <a:r>
              <a:rPr kumimoji="1" lang="en-US" altLang="ja-JP" dirty="0" smtClean="0"/>
              <a:t>At most of the lake catchments, T/ET is pretty high. </a:t>
            </a:r>
            <a:endParaRPr kumimoji="1" lang="ja-JP" alt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65325" y="1143000"/>
            <a:ext cx="5213350" cy="4768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3798122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0" y="0"/>
            <a:ext cx="9144000" cy="6858000"/>
          </a:xfrm>
          <a:prstGeom prst="rect">
            <a:avLst/>
          </a:prstGeom>
        </p:spPr>
      </p:pic>
    </p:spTree>
    <p:extLst>
      <p:ext uri="{BB962C8B-B14F-4D97-AF65-F5344CB8AC3E}">
        <p14:creationId xmlns:p14="http://schemas.microsoft.com/office/powerpoint/2010/main" val="47159136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054100"/>
            <a:ext cx="7067550" cy="5041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タイトル 1"/>
          <p:cNvSpPr>
            <a:spLocks noGrp="1"/>
          </p:cNvSpPr>
          <p:nvPr>
            <p:ph type="title"/>
          </p:nvPr>
        </p:nvSpPr>
        <p:spPr/>
        <p:txBody>
          <a:bodyPr/>
          <a:lstStyle/>
          <a:p>
            <a:r>
              <a:rPr kumimoji="1" lang="en-US" altLang="ja-JP" dirty="0" smtClean="0"/>
              <a:t>How did they do?</a:t>
            </a:r>
            <a:endParaRPr kumimoji="1" lang="ja-JP" altLang="en-US" dirty="0"/>
          </a:p>
        </p:txBody>
      </p:sp>
      <p:sp>
        <p:nvSpPr>
          <p:cNvPr id="3" name="コンテンツ プレースホルダー 2"/>
          <p:cNvSpPr>
            <a:spLocks noGrp="1"/>
          </p:cNvSpPr>
          <p:nvPr>
            <p:ph idx="1"/>
          </p:nvPr>
        </p:nvSpPr>
        <p:spPr>
          <a:xfrm>
            <a:off x="457200" y="6096000"/>
            <a:ext cx="8153400" cy="639763"/>
          </a:xfrm>
        </p:spPr>
        <p:txBody>
          <a:bodyPr/>
          <a:lstStyle/>
          <a:p>
            <a:pPr algn="ctr"/>
            <a:r>
              <a:rPr lang="en-US" altLang="ja-JP" dirty="0" smtClean="0"/>
              <a:t>Lake isotope data were archived.</a:t>
            </a:r>
            <a:endParaRPr kumimoji="1" lang="ja-JP" altLang="en-US" dirty="0"/>
          </a:p>
        </p:txBody>
      </p:sp>
    </p:spTree>
    <p:extLst>
      <p:ext uri="{BB962C8B-B14F-4D97-AF65-F5344CB8AC3E}">
        <p14:creationId xmlns:p14="http://schemas.microsoft.com/office/powerpoint/2010/main" val="268618842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t>ET Partitioning</a:t>
            </a:r>
            <a:endParaRPr kumimoji="1" lang="ja-JP" altLang="en-US" dirty="0"/>
          </a:p>
        </p:txBody>
      </p:sp>
      <p:sp>
        <p:nvSpPr>
          <p:cNvPr id="4" name="月 3"/>
          <p:cNvSpPr/>
          <p:nvPr/>
        </p:nvSpPr>
        <p:spPr>
          <a:xfrm>
            <a:off x="468296" y="1365458"/>
            <a:ext cx="72008" cy="1130424"/>
          </a:xfrm>
          <a:prstGeom prst="moon">
            <a:avLst>
              <a:gd name="adj" fmla="val 1529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右矢印 4"/>
          <p:cNvSpPr/>
          <p:nvPr/>
        </p:nvSpPr>
        <p:spPr>
          <a:xfrm>
            <a:off x="4344448" y="1738998"/>
            <a:ext cx="504056"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6" name="Picture 8"/>
          <p:cNvPicPr>
            <a:picLocks noChangeAspect="1" noChangeArrowheads="1"/>
          </p:cNvPicPr>
          <p:nvPr/>
        </p:nvPicPr>
        <p:blipFill>
          <a:blip r:embed="rId2" cstate="print"/>
          <a:srcRect l="8470" t="59827" r="11060"/>
          <a:stretch>
            <a:fillRect/>
          </a:stretch>
        </p:blipFill>
        <p:spPr bwMode="auto">
          <a:xfrm>
            <a:off x="5220072" y="1423464"/>
            <a:ext cx="3456384" cy="1007786"/>
          </a:xfrm>
          <a:prstGeom prst="rect">
            <a:avLst/>
          </a:prstGeom>
          <a:noFill/>
          <a:ln w="9525">
            <a:noFill/>
            <a:miter lim="800000"/>
            <a:headEnd/>
            <a:tailEnd/>
          </a:ln>
        </p:spPr>
      </p:pic>
      <p:pic>
        <p:nvPicPr>
          <p:cNvPr id="7" name="Picture 10"/>
          <p:cNvPicPr>
            <a:picLocks noChangeAspect="1" noChangeArrowheads="1"/>
          </p:cNvPicPr>
          <p:nvPr/>
        </p:nvPicPr>
        <p:blipFill>
          <a:blip r:embed="rId2" cstate="print"/>
          <a:srcRect l="6353" t="30820" r="8942" b="47425"/>
          <a:stretch>
            <a:fillRect/>
          </a:stretch>
        </p:blipFill>
        <p:spPr bwMode="auto">
          <a:xfrm>
            <a:off x="540304" y="1966624"/>
            <a:ext cx="3528392" cy="529258"/>
          </a:xfrm>
          <a:prstGeom prst="rect">
            <a:avLst/>
          </a:prstGeom>
          <a:noFill/>
          <a:ln w="9525">
            <a:noFill/>
            <a:miter lim="800000"/>
            <a:headEnd/>
            <a:tailEnd/>
          </a:ln>
        </p:spPr>
      </p:pic>
      <p:pic>
        <p:nvPicPr>
          <p:cNvPr id="8" name="Picture 11"/>
          <p:cNvPicPr>
            <a:picLocks noChangeAspect="1" noChangeArrowheads="1"/>
          </p:cNvPicPr>
          <p:nvPr/>
        </p:nvPicPr>
        <p:blipFill>
          <a:blip r:embed="rId2" cstate="print"/>
          <a:srcRect l="22235" r="24825" b="80058"/>
          <a:stretch>
            <a:fillRect/>
          </a:stretch>
        </p:blipFill>
        <p:spPr bwMode="auto">
          <a:xfrm>
            <a:off x="540304" y="1265969"/>
            <a:ext cx="2205245" cy="485154"/>
          </a:xfrm>
          <a:prstGeom prst="rect">
            <a:avLst/>
          </a:prstGeom>
          <a:noFill/>
          <a:ln w="9525">
            <a:noFill/>
            <a:miter lim="800000"/>
            <a:headEnd/>
            <a:tailEnd/>
          </a:ln>
        </p:spPr>
      </p:pic>
      <p:grpSp>
        <p:nvGrpSpPr>
          <p:cNvPr id="9" name="グループ化 18"/>
          <p:cNvGrpSpPr/>
          <p:nvPr/>
        </p:nvGrpSpPr>
        <p:grpSpPr>
          <a:xfrm>
            <a:off x="683568" y="3481537"/>
            <a:ext cx="7658100" cy="2886765"/>
            <a:chOff x="611560" y="2996952"/>
            <a:chExt cx="7658100" cy="2886765"/>
          </a:xfrm>
        </p:grpSpPr>
        <p:pic>
          <p:nvPicPr>
            <p:cNvPr id="10" name="Picture 2"/>
            <p:cNvPicPr>
              <a:picLocks noChangeAspect="1" noChangeArrowheads="1"/>
            </p:cNvPicPr>
            <p:nvPr/>
          </p:nvPicPr>
          <p:blipFill>
            <a:blip r:embed="rId3" cstate="print"/>
            <a:srcRect/>
            <a:stretch>
              <a:fillRect/>
            </a:stretch>
          </p:blipFill>
          <p:spPr bwMode="auto">
            <a:xfrm>
              <a:off x="611560" y="2996952"/>
              <a:ext cx="7658100" cy="1524000"/>
            </a:xfrm>
            <a:prstGeom prst="rect">
              <a:avLst/>
            </a:prstGeom>
            <a:noFill/>
            <a:ln w="9525">
              <a:noFill/>
              <a:miter lim="800000"/>
              <a:headEnd/>
              <a:tailEnd/>
            </a:ln>
          </p:spPr>
        </p:pic>
        <p:sp>
          <p:nvSpPr>
            <p:cNvPr id="11" name="下矢印 10"/>
            <p:cNvSpPr/>
            <p:nvPr/>
          </p:nvSpPr>
          <p:spPr>
            <a:xfrm>
              <a:off x="1403648" y="4653136"/>
              <a:ext cx="484632" cy="43204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p:cNvSpPr txBox="1"/>
            <p:nvPr/>
          </p:nvSpPr>
          <p:spPr>
            <a:xfrm>
              <a:off x="683567" y="5157192"/>
              <a:ext cx="2023609" cy="707886"/>
            </a:xfrm>
            <a:prstGeom prst="rect">
              <a:avLst/>
            </a:prstGeom>
            <a:noFill/>
          </p:spPr>
          <p:txBody>
            <a:bodyPr wrap="square" rtlCol="0">
              <a:spAutoFit/>
            </a:bodyPr>
            <a:lstStyle/>
            <a:p>
              <a:pPr algn="ctr"/>
              <a:r>
                <a:rPr lang="ja-JP" altLang="en-US" sz="2000" dirty="0" smtClean="0"/>
                <a:t>田面水と同じ</a:t>
              </a:r>
              <a:endParaRPr lang="en-US" altLang="ja-JP" sz="2000" dirty="0" smtClean="0"/>
            </a:p>
            <a:p>
              <a:pPr algn="ctr"/>
              <a:r>
                <a:rPr lang="ja-JP" altLang="en-US" sz="2000" dirty="0" smtClean="0"/>
                <a:t>同位体比と仮定</a:t>
              </a:r>
              <a:endParaRPr lang="en-US" altLang="ja-JP" sz="2000" dirty="0" smtClean="0"/>
            </a:p>
          </p:txBody>
        </p:sp>
        <p:sp>
          <p:nvSpPr>
            <p:cNvPr id="13" name="テキスト ボックス 12"/>
            <p:cNvSpPr txBox="1"/>
            <p:nvPr/>
          </p:nvSpPr>
          <p:spPr>
            <a:xfrm>
              <a:off x="2707177" y="5157192"/>
              <a:ext cx="2940079" cy="707886"/>
            </a:xfrm>
            <a:prstGeom prst="rect">
              <a:avLst/>
            </a:prstGeom>
            <a:noFill/>
          </p:spPr>
          <p:txBody>
            <a:bodyPr wrap="square" rtlCol="0">
              <a:spAutoFit/>
            </a:bodyPr>
            <a:lstStyle/>
            <a:p>
              <a:pPr algn="ctr"/>
              <a:r>
                <a:rPr kumimoji="1" lang="en-US" altLang="ja-JP" sz="2000" dirty="0" smtClean="0"/>
                <a:t> </a:t>
              </a:r>
              <a:r>
                <a:rPr kumimoji="1" lang="ja-JP" altLang="en-US" sz="2000" dirty="0" smtClean="0"/>
                <a:t>田面水から</a:t>
              </a:r>
              <a:r>
                <a:rPr kumimoji="1" lang="en-US" altLang="ja-JP" sz="2000" dirty="0" smtClean="0"/>
                <a:t>Craig-Gordon </a:t>
              </a:r>
              <a:r>
                <a:rPr lang="ja-JP" altLang="en-US" sz="2000" dirty="0" smtClean="0"/>
                <a:t>モデル</a:t>
              </a:r>
              <a:r>
                <a:rPr lang="en-US" altLang="en-US" sz="2000" dirty="0" smtClean="0"/>
                <a:t>を用いて</a:t>
              </a:r>
              <a:r>
                <a:rPr lang="ja-JP" altLang="en-US" sz="2000" dirty="0" smtClean="0"/>
                <a:t>算定</a:t>
              </a:r>
              <a:endParaRPr kumimoji="1" lang="ja-JP" altLang="en-US" sz="2000" dirty="0"/>
            </a:p>
          </p:txBody>
        </p:sp>
        <p:sp>
          <p:nvSpPr>
            <p:cNvPr id="14" name="テキスト ボックス 13"/>
            <p:cNvSpPr txBox="1"/>
            <p:nvPr/>
          </p:nvSpPr>
          <p:spPr>
            <a:xfrm>
              <a:off x="5905043" y="5175831"/>
              <a:ext cx="2021584" cy="707886"/>
            </a:xfrm>
            <a:prstGeom prst="rect">
              <a:avLst/>
            </a:prstGeom>
            <a:noFill/>
          </p:spPr>
          <p:txBody>
            <a:bodyPr wrap="square" rtlCol="0">
              <a:spAutoFit/>
            </a:bodyPr>
            <a:lstStyle/>
            <a:p>
              <a:pPr algn="ctr"/>
              <a:r>
                <a:rPr lang="ja-JP" altLang="en-US" sz="2000" dirty="0" smtClean="0"/>
                <a:t>レーザー分光器</a:t>
              </a:r>
              <a:endParaRPr lang="en-US" altLang="ja-JP" sz="2000" dirty="0" smtClean="0"/>
            </a:p>
            <a:p>
              <a:pPr algn="ctr"/>
              <a:r>
                <a:rPr lang="ja-JP" altLang="en-US" sz="2000" dirty="0" smtClean="0"/>
                <a:t>で測定</a:t>
              </a:r>
              <a:endParaRPr kumimoji="1" lang="ja-JP" altLang="en-US" sz="2000" dirty="0"/>
            </a:p>
          </p:txBody>
        </p:sp>
        <p:sp>
          <p:nvSpPr>
            <p:cNvPr id="15" name="下矢印 14"/>
            <p:cNvSpPr/>
            <p:nvPr/>
          </p:nvSpPr>
          <p:spPr>
            <a:xfrm>
              <a:off x="3923928" y="4653136"/>
              <a:ext cx="484632" cy="43204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下矢印 15"/>
            <p:cNvSpPr/>
            <p:nvPr/>
          </p:nvSpPr>
          <p:spPr>
            <a:xfrm>
              <a:off x="6732240" y="4653136"/>
              <a:ext cx="484632" cy="43204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17" name="テキスト ボックス 16"/>
          <p:cNvSpPr txBox="1"/>
          <p:nvPr/>
        </p:nvSpPr>
        <p:spPr>
          <a:xfrm>
            <a:off x="483416" y="2677298"/>
            <a:ext cx="2847129" cy="646331"/>
          </a:xfrm>
          <a:prstGeom prst="rect">
            <a:avLst/>
          </a:prstGeom>
          <a:noFill/>
        </p:spPr>
        <p:txBody>
          <a:bodyPr wrap="none" rtlCol="0">
            <a:spAutoFit/>
          </a:bodyPr>
          <a:lstStyle/>
          <a:p>
            <a:r>
              <a:rPr lang="en-US" altLang="ja-JP" dirty="0" smtClean="0"/>
              <a:t>ET: </a:t>
            </a:r>
            <a:r>
              <a:rPr lang="ja-JP" altLang="en-US" dirty="0" smtClean="0"/>
              <a:t>蒸発散、</a:t>
            </a:r>
            <a:r>
              <a:rPr lang="en-US" altLang="ja-JP" dirty="0" smtClean="0"/>
              <a:t>T:</a:t>
            </a:r>
            <a:r>
              <a:rPr lang="ja-JP" altLang="en-US" dirty="0" smtClean="0"/>
              <a:t>蒸散、</a:t>
            </a:r>
            <a:r>
              <a:rPr lang="en-US" altLang="ja-JP" dirty="0" smtClean="0"/>
              <a:t>E: </a:t>
            </a:r>
            <a:r>
              <a:rPr lang="ja-JP" altLang="en-US" dirty="0" smtClean="0"/>
              <a:t>蒸発</a:t>
            </a:r>
            <a:endParaRPr lang="en-US" altLang="ja-JP" dirty="0" smtClean="0"/>
          </a:p>
          <a:p>
            <a:r>
              <a:rPr lang="en-US" altLang="ja-JP" dirty="0" smtClean="0"/>
              <a:t> </a:t>
            </a:r>
            <a:r>
              <a:rPr lang="en-US" altLang="ja-JP" dirty="0" err="1" smtClean="0"/>
              <a:t>δ</a:t>
            </a:r>
            <a:r>
              <a:rPr lang="en-US" altLang="ja-JP" baseline="-25000" dirty="0" err="1" smtClean="0"/>
              <a:t>ET</a:t>
            </a:r>
            <a:r>
              <a:rPr lang="en-US" altLang="ja-JP" dirty="0" smtClean="0"/>
              <a:t>, </a:t>
            </a:r>
            <a:r>
              <a:rPr lang="en-US" altLang="ja-JP" dirty="0" err="1" smtClean="0"/>
              <a:t>δ</a:t>
            </a:r>
            <a:r>
              <a:rPr lang="en-US" altLang="ja-JP" baseline="-25000" dirty="0" err="1" smtClean="0"/>
              <a:t>E</a:t>
            </a:r>
            <a:r>
              <a:rPr lang="en-US" altLang="ja-JP" dirty="0" smtClean="0"/>
              <a:t>, </a:t>
            </a:r>
            <a:r>
              <a:rPr lang="en-US" altLang="ja-JP" dirty="0" err="1" smtClean="0"/>
              <a:t>δ</a:t>
            </a:r>
            <a:r>
              <a:rPr lang="en-US" altLang="ja-JP" baseline="-25000" dirty="0" err="1" smtClean="0"/>
              <a:t>T</a:t>
            </a:r>
            <a:r>
              <a:rPr lang="en-US" altLang="ja-JP" dirty="0" smtClean="0"/>
              <a:t>: </a:t>
            </a:r>
            <a:r>
              <a:rPr lang="ja-JP" altLang="en-US" dirty="0" smtClean="0"/>
              <a:t>各同位体比</a:t>
            </a:r>
            <a:endParaRPr kumimoji="1" lang="ja-JP" altLang="en-US" dirty="0"/>
          </a:p>
        </p:txBody>
      </p:sp>
      <p:sp>
        <p:nvSpPr>
          <p:cNvPr id="18" name="テキスト ボックス 17"/>
          <p:cNvSpPr txBox="1"/>
          <p:nvPr/>
        </p:nvSpPr>
        <p:spPr>
          <a:xfrm>
            <a:off x="2841761" y="2954297"/>
            <a:ext cx="1945469" cy="369332"/>
          </a:xfrm>
          <a:prstGeom prst="rect">
            <a:avLst/>
          </a:prstGeom>
          <a:noFill/>
        </p:spPr>
        <p:txBody>
          <a:bodyPr wrap="none" rtlCol="0">
            <a:spAutoFit/>
          </a:bodyPr>
          <a:lstStyle/>
          <a:p>
            <a:r>
              <a:rPr kumimoji="1" lang="en-US" altLang="ja-JP" dirty="0" smtClean="0"/>
              <a:t>δ=</a:t>
            </a:r>
            <a:r>
              <a:rPr kumimoji="1" lang="en-US" altLang="ja-JP" dirty="0" err="1" smtClean="0"/>
              <a:t>R</a:t>
            </a:r>
            <a:r>
              <a:rPr kumimoji="1" lang="en-US" altLang="ja-JP" baseline="-25000" dirty="0" err="1" smtClean="0"/>
              <a:t>sample</a:t>
            </a:r>
            <a:r>
              <a:rPr kumimoji="1" lang="en-US" altLang="ja-JP" dirty="0" smtClean="0"/>
              <a:t>/R</a:t>
            </a:r>
            <a:r>
              <a:rPr kumimoji="1" lang="en-US" altLang="ja-JP" baseline="-25000" dirty="0" smtClean="0"/>
              <a:t>standard</a:t>
            </a:r>
            <a:r>
              <a:rPr kumimoji="1" lang="en-US" altLang="ja-JP" dirty="0" smtClean="0"/>
              <a:t>-1</a:t>
            </a:r>
            <a:endParaRPr kumimoji="1" lang="ja-JP" altLang="en-US" dirty="0"/>
          </a:p>
        </p:txBody>
      </p:sp>
      <p:sp>
        <p:nvSpPr>
          <p:cNvPr id="19" name="減算記号 18"/>
          <p:cNvSpPr/>
          <p:nvPr/>
        </p:nvSpPr>
        <p:spPr>
          <a:xfrm>
            <a:off x="6592451" y="2374941"/>
            <a:ext cx="2232000" cy="178325"/>
          </a:xfrm>
          <a:prstGeom prst="mathMinus">
            <a:avLst/>
          </a:prstGeom>
          <a:solidFill>
            <a:srgbClr val="FF404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20" name="減算記号 19"/>
          <p:cNvSpPr/>
          <p:nvPr/>
        </p:nvSpPr>
        <p:spPr>
          <a:xfrm>
            <a:off x="5163248" y="2391279"/>
            <a:ext cx="1524486" cy="178325"/>
          </a:xfrm>
          <a:prstGeom prst="mathMinus">
            <a:avLst/>
          </a:prstGeom>
          <a:solidFill>
            <a:srgbClr val="FF404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1" name="テキスト ボックス 20"/>
          <p:cNvSpPr txBox="1"/>
          <p:nvPr/>
        </p:nvSpPr>
        <p:spPr>
          <a:xfrm>
            <a:off x="6804249" y="2571472"/>
            <a:ext cx="1986458" cy="369332"/>
          </a:xfrm>
          <a:prstGeom prst="rect">
            <a:avLst/>
          </a:prstGeom>
          <a:noFill/>
        </p:spPr>
        <p:txBody>
          <a:bodyPr wrap="square" rtlCol="0">
            <a:spAutoFit/>
          </a:bodyPr>
          <a:lstStyle/>
          <a:p>
            <a:r>
              <a:rPr kumimoji="1" lang="ja-JP" altLang="en-US" dirty="0" smtClean="0"/>
              <a:t>観測によって</a:t>
            </a:r>
            <a:r>
              <a:rPr lang="en-US" altLang="en-US" dirty="0" smtClean="0"/>
              <a:t>算定</a:t>
            </a:r>
            <a:endParaRPr kumimoji="1" lang="ja-JP" altLang="en-US" dirty="0"/>
          </a:p>
        </p:txBody>
      </p:sp>
      <p:pic>
        <p:nvPicPr>
          <p:cNvPr id="22" name="図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68091" y="5152839"/>
            <a:ext cx="1065530" cy="1420706"/>
          </a:xfrm>
          <a:prstGeom prst="rect">
            <a:avLst/>
          </a:prstGeom>
        </p:spPr>
      </p:pic>
      <p:sp>
        <p:nvSpPr>
          <p:cNvPr id="23" name="フレーム 22"/>
          <p:cNvSpPr/>
          <p:nvPr/>
        </p:nvSpPr>
        <p:spPr>
          <a:xfrm>
            <a:off x="5351199" y="3481537"/>
            <a:ext cx="2990469" cy="1524000"/>
          </a:xfrm>
          <a:prstGeom prst="frame">
            <a:avLst>
              <a:gd name="adj1" fmla="val 1807"/>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chemeClr val="tx1"/>
              </a:solidFill>
            </a:endParaRPr>
          </a:p>
        </p:txBody>
      </p:sp>
    </p:spTree>
    <p:extLst>
      <p:ext uri="{BB962C8B-B14F-4D97-AF65-F5344CB8AC3E}">
        <p14:creationId xmlns:p14="http://schemas.microsoft.com/office/powerpoint/2010/main" val="1648525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strips(downRigh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circle(in)">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グループ化 10"/>
          <p:cNvGrpSpPr/>
          <p:nvPr/>
        </p:nvGrpSpPr>
        <p:grpSpPr>
          <a:xfrm>
            <a:off x="2816424" y="0"/>
            <a:ext cx="3987730" cy="1949631"/>
            <a:chOff x="4581087" y="0"/>
            <a:chExt cx="3988148" cy="1949631"/>
          </a:xfrm>
        </p:grpSpPr>
        <p:pic>
          <p:nvPicPr>
            <p:cNvPr id="7" name="図 6"/>
            <p:cNvPicPr>
              <a:picLocks noChangeAspect="1"/>
            </p:cNvPicPr>
            <p:nvPr/>
          </p:nvPicPr>
          <p:blipFill>
            <a:blip r:embed="rId2"/>
            <a:stretch>
              <a:fillRect/>
            </a:stretch>
          </p:blipFill>
          <p:spPr>
            <a:xfrm>
              <a:off x="4581087" y="394132"/>
              <a:ext cx="3841569" cy="1464696"/>
            </a:xfrm>
            <a:prstGeom prst="rect">
              <a:avLst/>
            </a:prstGeom>
          </p:spPr>
        </p:pic>
        <p:sp>
          <p:nvSpPr>
            <p:cNvPr id="9" name="正方形/長方形 8"/>
            <p:cNvSpPr/>
            <p:nvPr/>
          </p:nvSpPr>
          <p:spPr>
            <a:xfrm>
              <a:off x="4650377" y="0"/>
              <a:ext cx="2569029" cy="10189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0" name="正方形/長方形 9"/>
            <p:cNvSpPr/>
            <p:nvPr/>
          </p:nvSpPr>
          <p:spPr>
            <a:xfrm>
              <a:off x="4581087" y="1409700"/>
              <a:ext cx="3988148" cy="5399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grpSp>
      <p:pic>
        <p:nvPicPr>
          <p:cNvPr id="4" name="図 3"/>
          <p:cNvPicPr>
            <a:picLocks noChangeAspect="1"/>
          </p:cNvPicPr>
          <p:nvPr/>
        </p:nvPicPr>
        <p:blipFill>
          <a:blip r:embed="rId3"/>
          <a:stretch>
            <a:fillRect/>
          </a:stretch>
        </p:blipFill>
        <p:spPr>
          <a:xfrm>
            <a:off x="86031" y="1409700"/>
            <a:ext cx="6571560" cy="5448300"/>
          </a:xfrm>
          <a:prstGeom prst="rect">
            <a:avLst/>
          </a:prstGeom>
        </p:spPr>
      </p:pic>
      <p:sp>
        <p:nvSpPr>
          <p:cNvPr id="5" name="正方形/長方形 4"/>
          <p:cNvSpPr/>
          <p:nvPr/>
        </p:nvSpPr>
        <p:spPr>
          <a:xfrm>
            <a:off x="4015094" y="5935283"/>
            <a:ext cx="4328467" cy="360755"/>
          </a:xfrm>
          <a:prstGeom prst="rect">
            <a:avLst/>
          </a:prstGeom>
        </p:spPr>
        <p:txBody>
          <a:bodyPr wrap="none" lIns="82945" tIns="41473" rIns="82945" bIns="41473">
            <a:spAutoFit/>
          </a:bodyPr>
          <a:lstStyle/>
          <a:p>
            <a:r>
              <a:rPr lang="en-US" altLang="ja-JP" dirty="0"/>
              <a:t>Oxygen-18 ratios of water in a forest canopy</a:t>
            </a:r>
            <a:endParaRPr lang="ja-JP" altLang="en-US" dirty="0"/>
          </a:p>
        </p:txBody>
      </p:sp>
      <p:sp>
        <p:nvSpPr>
          <p:cNvPr id="6" name="テキスト ボックス 5"/>
          <p:cNvSpPr txBox="1"/>
          <p:nvPr/>
        </p:nvSpPr>
        <p:spPr>
          <a:xfrm>
            <a:off x="6736776" y="6519768"/>
            <a:ext cx="2233956" cy="360755"/>
          </a:xfrm>
          <a:prstGeom prst="rect">
            <a:avLst/>
          </a:prstGeom>
          <a:noFill/>
        </p:spPr>
        <p:txBody>
          <a:bodyPr wrap="none" lIns="82945" tIns="41473" rIns="82945" bIns="41473" rtlCol="0">
            <a:spAutoFit/>
          </a:bodyPr>
          <a:lstStyle/>
          <a:p>
            <a:r>
              <a:rPr lang="en-US" altLang="ja-JP" dirty="0"/>
              <a:t>Figure from Lai (2006)</a:t>
            </a:r>
            <a:endParaRPr lang="ja-JP" altLang="en-US" dirty="0"/>
          </a:p>
        </p:txBody>
      </p:sp>
      <p:sp>
        <p:nvSpPr>
          <p:cNvPr id="12" name="テキスト ボックス 11"/>
          <p:cNvSpPr txBox="1"/>
          <p:nvPr/>
        </p:nvSpPr>
        <p:spPr>
          <a:xfrm>
            <a:off x="50679" y="32048"/>
            <a:ext cx="4528242" cy="637703"/>
          </a:xfrm>
          <a:prstGeom prst="rect">
            <a:avLst/>
          </a:prstGeom>
        </p:spPr>
        <p:txBody>
          <a:bodyPr wrap="none" lIns="82945" tIns="41473" rIns="82945" bIns="41473">
            <a:spAutoFit/>
          </a:bodyPr>
          <a:lstStyle>
            <a:defPPr>
              <a:defRPr lang="en-US"/>
            </a:defPPr>
            <a:lvl1pPr>
              <a:defRPr sz="2800">
                <a:solidFill>
                  <a:srgbClr val="00B0F0"/>
                </a:solidFill>
                <a:latin typeface="Times New Roman" panose="02020603050405020304" pitchFamily="18" charset="0"/>
                <a:cs typeface="Times New Roman" panose="02020603050405020304" pitchFamily="18" charset="0"/>
              </a:defRPr>
            </a:lvl1pPr>
          </a:lstStyle>
          <a:p>
            <a:r>
              <a:rPr lang="en-US" altLang="ja-JP" sz="3600" dirty="0"/>
              <a:t>About Non-steady state</a:t>
            </a:r>
            <a:endParaRPr lang="ja-JP" altLang="en-US" sz="3600" dirty="0"/>
          </a:p>
        </p:txBody>
      </p:sp>
      <p:sp>
        <p:nvSpPr>
          <p:cNvPr id="14" name="テキスト ボックス 13"/>
          <p:cNvSpPr txBox="1"/>
          <p:nvPr/>
        </p:nvSpPr>
        <p:spPr>
          <a:xfrm>
            <a:off x="26083" y="585434"/>
            <a:ext cx="4759437" cy="453134"/>
          </a:xfrm>
          <a:prstGeom prst="rect">
            <a:avLst/>
          </a:prstGeom>
          <a:noFill/>
        </p:spPr>
        <p:txBody>
          <a:bodyPr wrap="none" lIns="82945" tIns="41473" rIns="82945" bIns="41473" rtlCol="0">
            <a:spAutoFit/>
          </a:bodyPr>
          <a:lstStyle/>
          <a:p>
            <a:r>
              <a:rPr lang="en-US" altLang="ja-JP" sz="2400" dirty="0">
                <a:latin typeface="Times New Roman" panose="02020603050405020304" pitchFamily="18" charset="0"/>
                <a:cs typeface="Times New Roman" panose="02020603050405020304" pitchFamily="18" charset="0"/>
              </a:rPr>
              <a:t>If we consider it in diurnal time scale</a:t>
            </a:r>
            <a:endParaRPr lang="ja-JP" altLang="en-US" sz="2400" dirty="0">
              <a:latin typeface="Times New Roman" panose="02020603050405020304" pitchFamily="18" charset="0"/>
              <a:cs typeface="Times New Roman" panose="02020603050405020304" pitchFamily="18" charset="0"/>
            </a:endParaRPr>
          </a:p>
        </p:txBody>
      </p:sp>
      <p:sp>
        <p:nvSpPr>
          <p:cNvPr id="2" name="TextBox 1"/>
          <p:cNvSpPr txBox="1"/>
          <p:nvPr/>
        </p:nvSpPr>
        <p:spPr>
          <a:xfrm>
            <a:off x="6270276" y="1858829"/>
            <a:ext cx="2815958" cy="3130744"/>
          </a:xfrm>
          <a:prstGeom prst="rect">
            <a:avLst/>
          </a:prstGeom>
          <a:noFill/>
        </p:spPr>
        <p:txBody>
          <a:bodyPr wrap="square" lIns="82945" tIns="41473" rIns="82945" bIns="41473" rtlCol="0">
            <a:spAutoFit/>
          </a:bodyPr>
          <a:lstStyle/>
          <a:p>
            <a:r>
              <a:rPr kumimoji="1" lang="en-US" altLang="ja-JP" dirty="0" smtClean="0"/>
              <a:t>Steady state assumption:</a:t>
            </a:r>
          </a:p>
          <a:p>
            <a:r>
              <a:rPr lang="en-US" altLang="ja-JP" dirty="0">
                <a:solidFill>
                  <a:srgbClr val="FF0000"/>
                </a:solidFill>
              </a:rPr>
              <a:t>Isotope ratios of plant transpiration equal those of isotope ratios in surface </a:t>
            </a:r>
            <a:r>
              <a:rPr lang="en-US" altLang="ja-JP" dirty="0" smtClean="0">
                <a:solidFill>
                  <a:srgbClr val="FF0000"/>
                </a:solidFill>
              </a:rPr>
              <a:t>water</a:t>
            </a:r>
            <a:endParaRPr lang="en-US" altLang="ja-JP" dirty="0" smtClean="0"/>
          </a:p>
          <a:p>
            <a:endParaRPr lang="en-US" altLang="ja-JP" dirty="0"/>
          </a:p>
          <a:p>
            <a:endParaRPr lang="en-US" altLang="ja-JP" dirty="0"/>
          </a:p>
          <a:p>
            <a:r>
              <a:rPr kumimoji="1" lang="en-US" altLang="ja-JP" dirty="0" smtClean="0"/>
              <a:t>Non-steady state assumption:</a:t>
            </a:r>
          </a:p>
          <a:p>
            <a:r>
              <a:rPr lang="en-US" altLang="ja-JP" smtClean="0">
                <a:solidFill>
                  <a:srgbClr val="FF0000"/>
                </a:solidFill>
              </a:rPr>
              <a:t>Vegetation </a:t>
            </a:r>
            <a:r>
              <a:rPr lang="en-US" altLang="ja-JP" dirty="0" smtClean="0">
                <a:solidFill>
                  <a:srgbClr val="FF0000"/>
                </a:solidFill>
              </a:rPr>
              <a:t>activity should be considered!</a:t>
            </a:r>
            <a:endParaRPr kumimoji="1" lang="ja-JP" altLang="en-US" dirty="0">
              <a:solidFill>
                <a:srgbClr val="FF0000"/>
              </a:solidFill>
            </a:endParaRPr>
          </a:p>
        </p:txBody>
      </p:sp>
    </p:spTree>
    <p:extLst>
      <p:ext uri="{BB962C8B-B14F-4D97-AF65-F5344CB8AC3E}">
        <p14:creationId xmlns:p14="http://schemas.microsoft.com/office/powerpoint/2010/main" val="23803730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25" name="Freeform 81"/>
          <p:cNvSpPr>
            <a:spLocks/>
          </p:cNvSpPr>
          <p:nvPr/>
        </p:nvSpPr>
        <p:spPr bwMode="auto">
          <a:xfrm>
            <a:off x="6781800" y="3429000"/>
            <a:ext cx="762000" cy="314325"/>
          </a:xfrm>
          <a:custGeom>
            <a:avLst/>
            <a:gdLst>
              <a:gd name="T0" fmla="*/ 59 w 1046"/>
              <a:gd name="T1" fmla="*/ 271 h 438"/>
              <a:gd name="T2" fmla="*/ 91 w 1046"/>
              <a:gd name="T3" fmla="*/ 154 h 438"/>
              <a:gd name="T4" fmla="*/ 156 w 1046"/>
              <a:gd name="T5" fmla="*/ 120 h 438"/>
              <a:gd name="T6" fmla="*/ 289 w 1046"/>
              <a:gd name="T7" fmla="*/ 153 h 438"/>
              <a:gd name="T8" fmla="*/ 314 w 1046"/>
              <a:gd name="T9" fmla="*/ 194 h 438"/>
              <a:gd name="T10" fmla="*/ 320 w 1046"/>
              <a:gd name="T11" fmla="*/ 136 h 438"/>
              <a:gd name="T12" fmla="*/ 395 w 1046"/>
              <a:gd name="T13" fmla="*/ 28 h 438"/>
              <a:gd name="T14" fmla="*/ 557 w 1046"/>
              <a:gd name="T15" fmla="*/ 59 h 438"/>
              <a:gd name="T16" fmla="*/ 583 w 1046"/>
              <a:gd name="T17" fmla="*/ 103 h 438"/>
              <a:gd name="T18" fmla="*/ 599 w 1046"/>
              <a:gd name="T19" fmla="*/ 49 h 438"/>
              <a:gd name="T20" fmla="*/ 671 w 1046"/>
              <a:gd name="T21" fmla="*/ 16 h 438"/>
              <a:gd name="T22" fmla="*/ 790 w 1046"/>
              <a:gd name="T23" fmla="*/ 42 h 438"/>
              <a:gd name="T24" fmla="*/ 844 w 1046"/>
              <a:gd name="T25" fmla="*/ 141 h 438"/>
              <a:gd name="T26" fmla="*/ 995 w 1046"/>
              <a:gd name="T27" fmla="*/ 144 h 438"/>
              <a:gd name="T28" fmla="*/ 994 w 1046"/>
              <a:gd name="T29" fmla="*/ 277 h 438"/>
              <a:gd name="T30" fmla="*/ 1034 w 1046"/>
              <a:gd name="T31" fmla="*/ 308 h 438"/>
              <a:gd name="T32" fmla="*/ 1046 w 1046"/>
              <a:gd name="T33" fmla="*/ 365 h 438"/>
              <a:gd name="T34" fmla="*/ 1037 w 1046"/>
              <a:gd name="T35" fmla="*/ 400 h 438"/>
              <a:gd name="T36" fmla="*/ 958 w 1046"/>
              <a:gd name="T37" fmla="*/ 435 h 438"/>
              <a:gd name="T38" fmla="*/ 749 w 1046"/>
              <a:gd name="T39" fmla="*/ 385 h 438"/>
              <a:gd name="T40" fmla="*/ 596 w 1046"/>
              <a:gd name="T41" fmla="*/ 427 h 438"/>
              <a:gd name="T42" fmla="*/ 526 w 1046"/>
              <a:gd name="T43" fmla="*/ 409 h 438"/>
              <a:gd name="T44" fmla="*/ 496 w 1046"/>
              <a:gd name="T45" fmla="*/ 382 h 438"/>
              <a:gd name="T46" fmla="*/ 446 w 1046"/>
              <a:gd name="T47" fmla="*/ 417 h 438"/>
              <a:gd name="T48" fmla="*/ 284 w 1046"/>
              <a:gd name="T49" fmla="*/ 417 h 438"/>
              <a:gd name="T50" fmla="*/ 209 w 1046"/>
              <a:gd name="T51" fmla="*/ 372 h 438"/>
              <a:gd name="T52" fmla="*/ 94 w 1046"/>
              <a:gd name="T53" fmla="*/ 397 h 438"/>
              <a:gd name="T54" fmla="*/ 7 w 1046"/>
              <a:gd name="T55" fmla="*/ 351 h 438"/>
              <a:gd name="T56" fmla="*/ 59 w 1046"/>
              <a:gd name="T57" fmla="*/ 271 h 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46" h="438">
                <a:moveTo>
                  <a:pt x="59" y="271"/>
                </a:moveTo>
                <a:cubicBezTo>
                  <a:pt x="50" y="253"/>
                  <a:pt x="65" y="190"/>
                  <a:pt x="91" y="154"/>
                </a:cubicBezTo>
                <a:cubicBezTo>
                  <a:pt x="113" y="133"/>
                  <a:pt x="148" y="122"/>
                  <a:pt x="156" y="120"/>
                </a:cubicBezTo>
                <a:cubicBezTo>
                  <a:pt x="176" y="117"/>
                  <a:pt x="247" y="109"/>
                  <a:pt x="289" y="153"/>
                </a:cubicBezTo>
                <a:cubicBezTo>
                  <a:pt x="292" y="162"/>
                  <a:pt x="309" y="180"/>
                  <a:pt x="314" y="194"/>
                </a:cubicBezTo>
                <a:cubicBezTo>
                  <a:pt x="311" y="174"/>
                  <a:pt x="317" y="145"/>
                  <a:pt x="320" y="136"/>
                </a:cubicBezTo>
                <a:cubicBezTo>
                  <a:pt x="323" y="119"/>
                  <a:pt x="359" y="38"/>
                  <a:pt x="395" y="28"/>
                </a:cubicBezTo>
                <a:cubicBezTo>
                  <a:pt x="420" y="19"/>
                  <a:pt x="513" y="0"/>
                  <a:pt x="557" y="59"/>
                </a:cubicBezTo>
                <a:cubicBezTo>
                  <a:pt x="558" y="62"/>
                  <a:pt x="577" y="74"/>
                  <a:pt x="583" y="103"/>
                </a:cubicBezTo>
                <a:cubicBezTo>
                  <a:pt x="586" y="73"/>
                  <a:pt x="592" y="57"/>
                  <a:pt x="599" y="49"/>
                </a:cubicBezTo>
                <a:cubicBezTo>
                  <a:pt x="620" y="25"/>
                  <a:pt x="644" y="19"/>
                  <a:pt x="671" y="16"/>
                </a:cubicBezTo>
                <a:cubicBezTo>
                  <a:pt x="689" y="14"/>
                  <a:pt x="760" y="22"/>
                  <a:pt x="790" y="42"/>
                </a:cubicBezTo>
                <a:cubicBezTo>
                  <a:pt x="811" y="60"/>
                  <a:pt x="850" y="122"/>
                  <a:pt x="844" y="141"/>
                </a:cubicBezTo>
                <a:cubicBezTo>
                  <a:pt x="859" y="122"/>
                  <a:pt x="968" y="118"/>
                  <a:pt x="995" y="144"/>
                </a:cubicBezTo>
                <a:cubicBezTo>
                  <a:pt x="1030" y="171"/>
                  <a:pt x="1037" y="277"/>
                  <a:pt x="994" y="277"/>
                </a:cubicBezTo>
                <a:cubicBezTo>
                  <a:pt x="1015" y="284"/>
                  <a:pt x="1027" y="297"/>
                  <a:pt x="1034" y="308"/>
                </a:cubicBezTo>
                <a:cubicBezTo>
                  <a:pt x="1045" y="326"/>
                  <a:pt x="1046" y="365"/>
                  <a:pt x="1046" y="365"/>
                </a:cubicBezTo>
                <a:cubicBezTo>
                  <a:pt x="1043" y="377"/>
                  <a:pt x="1045" y="391"/>
                  <a:pt x="1037" y="400"/>
                </a:cubicBezTo>
                <a:cubicBezTo>
                  <a:pt x="1023" y="416"/>
                  <a:pt x="982" y="432"/>
                  <a:pt x="958" y="435"/>
                </a:cubicBezTo>
                <a:cubicBezTo>
                  <a:pt x="922" y="438"/>
                  <a:pt x="754" y="425"/>
                  <a:pt x="749" y="385"/>
                </a:cubicBezTo>
                <a:cubicBezTo>
                  <a:pt x="739" y="422"/>
                  <a:pt x="640" y="427"/>
                  <a:pt x="596" y="427"/>
                </a:cubicBezTo>
                <a:cubicBezTo>
                  <a:pt x="587" y="424"/>
                  <a:pt x="533" y="415"/>
                  <a:pt x="526" y="409"/>
                </a:cubicBezTo>
                <a:cubicBezTo>
                  <a:pt x="518" y="402"/>
                  <a:pt x="500" y="398"/>
                  <a:pt x="496" y="382"/>
                </a:cubicBezTo>
                <a:cubicBezTo>
                  <a:pt x="487" y="398"/>
                  <a:pt x="454" y="415"/>
                  <a:pt x="446" y="417"/>
                </a:cubicBezTo>
                <a:cubicBezTo>
                  <a:pt x="392" y="429"/>
                  <a:pt x="339" y="421"/>
                  <a:pt x="284" y="417"/>
                </a:cubicBezTo>
                <a:cubicBezTo>
                  <a:pt x="220" y="406"/>
                  <a:pt x="215" y="387"/>
                  <a:pt x="209" y="372"/>
                </a:cubicBezTo>
                <a:cubicBezTo>
                  <a:pt x="200" y="382"/>
                  <a:pt x="128" y="400"/>
                  <a:pt x="94" y="397"/>
                </a:cubicBezTo>
                <a:cubicBezTo>
                  <a:pt x="60" y="394"/>
                  <a:pt x="13" y="372"/>
                  <a:pt x="7" y="351"/>
                </a:cubicBezTo>
                <a:cubicBezTo>
                  <a:pt x="0" y="306"/>
                  <a:pt x="29" y="267"/>
                  <a:pt x="59" y="271"/>
                </a:cubicBezTo>
                <a:close/>
              </a:path>
            </a:pathLst>
          </a:custGeom>
          <a:gradFill rotWithShape="0">
            <a:gsLst>
              <a:gs pos="0">
                <a:srgbClr val="DDDDDD">
                  <a:gamma/>
                  <a:tint val="33725"/>
                  <a:invGamma/>
                </a:srgbClr>
              </a:gs>
              <a:gs pos="100000">
                <a:srgbClr val="DDDDDD"/>
              </a:gs>
            </a:gsLst>
            <a:lin ang="5400000" scaled="1"/>
          </a:gradFill>
          <a:ln w="25400">
            <a:solidFill>
              <a:srgbClr val="C0C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18000" rIns="18000"/>
          <a:lstStyle/>
          <a:p>
            <a:pPr fontAlgn="base">
              <a:spcBef>
                <a:spcPct val="0"/>
              </a:spcBef>
              <a:spcAft>
                <a:spcPct val="0"/>
              </a:spcAft>
            </a:pPr>
            <a:endParaRPr lang="ja-JP" altLang="en-US">
              <a:solidFill>
                <a:srgbClr val="000000"/>
              </a:solidFill>
            </a:endParaRPr>
          </a:p>
        </p:txBody>
      </p:sp>
      <p:sp>
        <p:nvSpPr>
          <p:cNvPr id="6226" name="Freeform 82"/>
          <p:cNvSpPr>
            <a:spLocks/>
          </p:cNvSpPr>
          <p:nvPr/>
        </p:nvSpPr>
        <p:spPr bwMode="auto">
          <a:xfrm>
            <a:off x="827088" y="1484313"/>
            <a:ext cx="762000" cy="314325"/>
          </a:xfrm>
          <a:custGeom>
            <a:avLst/>
            <a:gdLst>
              <a:gd name="T0" fmla="*/ 59 w 1046"/>
              <a:gd name="T1" fmla="*/ 271 h 438"/>
              <a:gd name="T2" fmla="*/ 91 w 1046"/>
              <a:gd name="T3" fmla="*/ 154 h 438"/>
              <a:gd name="T4" fmla="*/ 156 w 1046"/>
              <a:gd name="T5" fmla="*/ 120 h 438"/>
              <a:gd name="T6" fmla="*/ 289 w 1046"/>
              <a:gd name="T7" fmla="*/ 153 h 438"/>
              <a:gd name="T8" fmla="*/ 314 w 1046"/>
              <a:gd name="T9" fmla="*/ 194 h 438"/>
              <a:gd name="T10" fmla="*/ 320 w 1046"/>
              <a:gd name="T11" fmla="*/ 136 h 438"/>
              <a:gd name="T12" fmla="*/ 395 w 1046"/>
              <a:gd name="T13" fmla="*/ 28 h 438"/>
              <a:gd name="T14" fmla="*/ 557 w 1046"/>
              <a:gd name="T15" fmla="*/ 59 h 438"/>
              <a:gd name="T16" fmla="*/ 583 w 1046"/>
              <a:gd name="T17" fmla="*/ 103 h 438"/>
              <a:gd name="T18" fmla="*/ 599 w 1046"/>
              <a:gd name="T19" fmla="*/ 49 h 438"/>
              <a:gd name="T20" fmla="*/ 671 w 1046"/>
              <a:gd name="T21" fmla="*/ 16 h 438"/>
              <a:gd name="T22" fmla="*/ 790 w 1046"/>
              <a:gd name="T23" fmla="*/ 42 h 438"/>
              <a:gd name="T24" fmla="*/ 844 w 1046"/>
              <a:gd name="T25" fmla="*/ 141 h 438"/>
              <a:gd name="T26" fmla="*/ 995 w 1046"/>
              <a:gd name="T27" fmla="*/ 144 h 438"/>
              <a:gd name="T28" fmla="*/ 994 w 1046"/>
              <a:gd name="T29" fmla="*/ 277 h 438"/>
              <a:gd name="T30" fmla="*/ 1034 w 1046"/>
              <a:gd name="T31" fmla="*/ 308 h 438"/>
              <a:gd name="T32" fmla="*/ 1046 w 1046"/>
              <a:gd name="T33" fmla="*/ 365 h 438"/>
              <a:gd name="T34" fmla="*/ 1037 w 1046"/>
              <a:gd name="T35" fmla="*/ 400 h 438"/>
              <a:gd name="T36" fmla="*/ 958 w 1046"/>
              <a:gd name="T37" fmla="*/ 435 h 438"/>
              <a:gd name="T38" fmla="*/ 749 w 1046"/>
              <a:gd name="T39" fmla="*/ 385 h 438"/>
              <a:gd name="T40" fmla="*/ 596 w 1046"/>
              <a:gd name="T41" fmla="*/ 427 h 438"/>
              <a:gd name="T42" fmla="*/ 526 w 1046"/>
              <a:gd name="T43" fmla="*/ 409 h 438"/>
              <a:gd name="T44" fmla="*/ 496 w 1046"/>
              <a:gd name="T45" fmla="*/ 382 h 438"/>
              <a:gd name="T46" fmla="*/ 446 w 1046"/>
              <a:gd name="T47" fmla="*/ 417 h 438"/>
              <a:gd name="T48" fmla="*/ 284 w 1046"/>
              <a:gd name="T49" fmla="*/ 417 h 438"/>
              <a:gd name="T50" fmla="*/ 209 w 1046"/>
              <a:gd name="T51" fmla="*/ 372 h 438"/>
              <a:gd name="T52" fmla="*/ 94 w 1046"/>
              <a:gd name="T53" fmla="*/ 397 h 438"/>
              <a:gd name="T54" fmla="*/ 7 w 1046"/>
              <a:gd name="T55" fmla="*/ 351 h 438"/>
              <a:gd name="T56" fmla="*/ 59 w 1046"/>
              <a:gd name="T57" fmla="*/ 271 h 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46" h="438">
                <a:moveTo>
                  <a:pt x="59" y="271"/>
                </a:moveTo>
                <a:cubicBezTo>
                  <a:pt x="50" y="253"/>
                  <a:pt x="65" y="190"/>
                  <a:pt x="91" y="154"/>
                </a:cubicBezTo>
                <a:cubicBezTo>
                  <a:pt x="113" y="133"/>
                  <a:pt x="148" y="122"/>
                  <a:pt x="156" y="120"/>
                </a:cubicBezTo>
                <a:cubicBezTo>
                  <a:pt x="176" y="117"/>
                  <a:pt x="247" y="109"/>
                  <a:pt x="289" y="153"/>
                </a:cubicBezTo>
                <a:cubicBezTo>
                  <a:pt x="292" y="162"/>
                  <a:pt x="309" y="180"/>
                  <a:pt x="314" y="194"/>
                </a:cubicBezTo>
                <a:cubicBezTo>
                  <a:pt x="311" y="174"/>
                  <a:pt x="317" y="145"/>
                  <a:pt x="320" y="136"/>
                </a:cubicBezTo>
                <a:cubicBezTo>
                  <a:pt x="323" y="119"/>
                  <a:pt x="359" y="38"/>
                  <a:pt x="395" y="28"/>
                </a:cubicBezTo>
                <a:cubicBezTo>
                  <a:pt x="420" y="19"/>
                  <a:pt x="513" y="0"/>
                  <a:pt x="557" y="59"/>
                </a:cubicBezTo>
                <a:cubicBezTo>
                  <a:pt x="558" y="62"/>
                  <a:pt x="577" y="74"/>
                  <a:pt x="583" y="103"/>
                </a:cubicBezTo>
                <a:cubicBezTo>
                  <a:pt x="586" y="73"/>
                  <a:pt x="592" y="57"/>
                  <a:pt x="599" y="49"/>
                </a:cubicBezTo>
                <a:cubicBezTo>
                  <a:pt x="620" y="25"/>
                  <a:pt x="644" y="19"/>
                  <a:pt x="671" y="16"/>
                </a:cubicBezTo>
                <a:cubicBezTo>
                  <a:pt x="689" y="14"/>
                  <a:pt x="760" y="22"/>
                  <a:pt x="790" y="42"/>
                </a:cubicBezTo>
                <a:cubicBezTo>
                  <a:pt x="811" y="60"/>
                  <a:pt x="850" y="122"/>
                  <a:pt x="844" y="141"/>
                </a:cubicBezTo>
                <a:cubicBezTo>
                  <a:pt x="859" y="122"/>
                  <a:pt x="968" y="118"/>
                  <a:pt x="995" y="144"/>
                </a:cubicBezTo>
                <a:cubicBezTo>
                  <a:pt x="1030" y="171"/>
                  <a:pt x="1037" y="277"/>
                  <a:pt x="994" y="277"/>
                </a:cubicBezTo>
                <a:cubicBezTo>
                  <a:pt x="1015" y="284"/>
                  <a:pt x="1027" y="297"/>
                  <a:pt x="1034" y="308"/>
                </a:cubicBezTo>
                <a:cubicBezTo>
                  <a:pt x="1045" y="326"/>
                  <a:pt x="1046" y="365"/>
                  <a:pt x="1046" y="365"/>
                </a:cubicBezTo>
                <a:cubicBezTo>
                  <a:pt x="1043" y="377"/>
                  <a:pt x="1045" y="391"/>
                  <a:pt x="1037" y="400"/>
                </a:cubicBezTo>
                <a:cubicBezTo>
                  <a:pt x="1023" y="416"/>
                  <a:pt x="982" y="432"/>
                  <a:pt x="958" y="435"/>
                </a:cubicBezTo>
                <a:cubicBezTo>
                  <a:pt x="922" y="438"/>
                  <a:pt x="754" y="425"/>
                  <a:pt x="749" y="385"/>
                </a:cubicBezTo>
                <a:cubicBezTo>
                  <a:pt x="739" y="422"/>
                  <a:pt x="640" y="427"/>
                  <a:pt x="596" y="427"/>
                </a:cubicBezTo>
                <a:cubicBezTo>
                  <a:pt x="587" y="424"/>
                  <a:pt x="533" y="415"/>
                  <a:pt x="526" y="409"/>
                </a:cubicBezTo>
                <a:cubicBezTo>
                  <a:pt x="518" y="402"/>
                  <a:pt x="500" y="398"/>
                  <a:pt x="496" y="382"/>
                </a:cubicBezTo>
                <a:cubicBezTo>
                  <a:pt x="487" y="398"/>
                  <a:pt x="454" y="415"/>
                  <a:pt x="446" y="417"/>
                </a:cubicBezTo>
                <a:cubicBezTo>
                  <a:pt x="392" y="429"/>
                  <a:pt x="339" y="421"/>
                  <a:pt x="284" y="417"/>
                </a:cubicBezTo>
                <a:cubicBezTo>
                  <a:pt x="220" y="406"/>
                  <a:pt x="215" y="387"/>
                  <a:pt x="209" y="372"/>
                </a:cubicBezTo>
                <a:cubicBezTo>
                  <a:pt x="200" y="382"/>
                  <a:pt x="128" y="400"/>
                  <a:pt x="94" y="397"/>
                </a:cubicBezTo>
                <a:cubicBezTo>
                  <a:pt x="60" y="394"/>
                  <a:pt x="13" y="372"/>
                  <a:pt x="7" y="351"/>
                </a:cubicBezTo>
                <a:cubicBezTo>
                  <a:pt x="0" y="306"/>
                  <a:pt x="29" y="267"/>
                  <a:pt x="59" y="271"/>
                </a:cubicBezTo>
                <a:close/>
              </a:path>
            </a:pathLst>
          </a:custGeom>
          <a:gradFill rotWithShape="0">
            <a:gsLst>
              <a:gs pos="0">
                <a:srgbClr val="DDDDDD">
                  <a:gamma/>
                  <a:tint val="33725"/>
                  <a:invGamma/>
                </a:srgbClr>
              </a:gs>
              <a:gs pos="100000">
                <a:srgbClr val="DDDDDD"/>
              </a:gs>
            </a:gsLst>
            <a:lin ang="5400000" scaled="1"/>
          </a:gradFill>
          <a:ln w="25400">
            <a:solidFill>
              <a:srgbClr val="C0C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18000" rIns="18000"/>
          <a:lstStyle/>
          <a:p>
            <a:pPr fontAlgn="base">
              <a:spcBef>
                <a:spcPct val="0"/>
              </a:spcBef>
              <a:spcAft>
                <a:spcPct val="0"/>
              </a:spcAft>
            </a:pPr>
            <a:endParaRPr lang="ja-JP" altLang="en-US">
              <a:solidFill>
                <a:srgbClr val="000000"/>
              </a:solidFill>
            </a:endParaRPr>
          </a:p>
        </p:txBody>
      </p:sp>
      <p:sp>
        <p:nvSpPr>
          <p:cNvPr id="6227" name="Line 83"/>
          <p:cNvSpPr>
            <a:spLocks noChangeShapeType="1"/>
          </p:cNvSpPr>
          <p:nvPr/>
        </p:nvSpPr>
        <p:spPr bwMode="auto">
          <a:xfrm>
            <a:off x="3124200" y="4114800"/>
            <a:ext cx="1524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8000" rIns="18000"/>
          <a:lstStyle/>
          <a:p>
            <a:pPr fontAlgn="base">
              <a:spcBef>
                <a:spcPct val="0"/>
              </a:spcBef>
              <a:spcAft>
                <a:spcPct val="0"/>
              </a:spcAft>
            </a:pPr>
            <a:endParaRPr lang="ja-JP" altLang="en-US">
              <a:solidFill>
                <a:srgbClr val="000000"/>
              </a:solidFill>
            </a:endParaRPr>
          </a:p>
        </p:txBody>
      </p:sp>
      <p:sp>
        <p:nvSpPr>
          <p:cNvPr id="6228" name="Freeform 84"/>
          <p:cNvSpPr>
            <a:spLocks/>
          </p:cNvSpPr>
          <p:nvPr/>
        </p:nvSpPr>
        <p:spPr bwMode="auto">
          <a:xfrm>
            <a:off x="4495800" y="4113213"/>
            <a:ext cx="117475" cy="1587"/>
          </a:xfrm>
          <a:custGeom>
            <a:avLst/>
            <a:gdLst>
              <a:gd name="T0" fmla="*/ 0 w 74"/>
              <a:gd name="T1" fmla="*/ 1 h 1"/>
              <a:gd name="T2" fmla="*/ 74 w 74"/>
              <a:gd name="T3" fmla="*/ 0 h 1"/>
            </a:gdLst>
            <a:ahLst/>
            <a:cxnLst>
              <a:cxn ang="0">
                <a:pos x="T0" y="T1"/>
              </a:cxn>
              <a:cxn ang="0">
                <a:pos x="T2" y="T3"/>
              </a:cxn>
            </a:cxnLst>
            <a:rect l="0" t="0" r="r" b="b"/>
            <a:pathLst>
              <a:path w="74" h="1">
                <a:moveTo>
                  <a:pt x="0" y="1"/>
                </a:moveTo>
                <a:lnTo>
                  <a:pt x="74" y="0"/>
                </a:lnTo>
              </a:path>
            </a:pathLst>
          </a:custGeom>
          <a:noFill/>
          <a:ln w="9525">
            <a:solidFill>
              <a:schemeClr val="tx1"/>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8000" rIns="18000"/>
          <a:lstStyle/>
          <a:p>
            <a:pPr fontAlgn="base">
              <a:spcBef>
                <a:spcPct val="0"/>
              </a:spcBef>
              <a:spcAft>
                <a:spcPct val="0"/>
              </a:spcAft>
            </a:pPr>
            <a:endParaRPr lang="ja-JP" altLang="en-US">
              <a:solidFill>
                <a:srgbClr val="000000"/>
              </a:solidFill>
            </a:endParaRPr>
          </a:p>
        </p:txBody>
      </p:sp>
      <p:grpSp>
        <p:nvGrpSpPr>
          <p:cNvPr id="6229" name="Group 85"/>
          <p:cNvGrpSpPr>
            <a:grpSpLocks/>
          </p:cNvGrpSpPr>
          <p:nvPr/>
        </p:nvGrpSpPr>
        <p:grpSpPr bwMode="auto">
          <a:xfrm>
            <a:off x="4419600" y="4648200"/>
            <a:ext cx="228600" cy="304800"/>
            <a:chOff x="432" y="1104"/>
            <a:chExt cx="384" cy="528"/>
          </a:xfrm>
        </p:grpSpPr>
        <p:sp>
          <p:nvSpPr>
            <p:cNvPr id="6230" name="Oval 86" descr="切り込み"/>
            <p:cNvSpPr>
              <a:spLocks noChangeArrowheads="1"/>
            </p:cNvSpPr>
            <p:nvPr/>
          </p:nvSpPr>
          <p:spPr bwMode="auto">
            <a:xfrm>
              <a:off x="432" y="1104"/>
              <a:ext cx="384" cy="384"/>
            </a:xfrm>
            <a:prstGeom prst="ellipse">
              <a:avLst/>
            </a:prstGeom>
            <a:pattFill prst="divot">
              <a:fgClr>
                <a:schemeClr val="tx1"/>
              </a:fgClr>
              <a:bgClr>
                <a:schemeClr val="bg1"/>
              </a:bgClr>
            </a:patt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8000" rIns="18000" anchor="ctr"/>
            <a:lstStyle/>
            <a:p>
              <a:pPr fontAlgn="base">
                <a:spcBef>
                  <a:spcPct val="0"/>
                </a:spcBef>
                <a:spcAft>
                  <a:spcPct val="0"/>
                </a:spcAft>
              </a:pPr>
              <a:endParaRPr lang="ja-JP" altLang="en-US">
                <a:solidFill>
                  <a:srgbClr val="000000"/>
                </a:solidFill>
              </a:endParaRPr>
            </a:p>
          </p:txBody>
        </p:sp>
        <p:sp>
          <p:nvSpPr>
            <p:cNvPr id="6231" name="Line 87"/>
            <p:cNvSpPr>
              <a:spLocks noChangeShapeType="1"/>
            </p:cNvSpPr>
            <p:nvPr/>
          </p:nvSpPr>
          <p:spPr bwMode="auto">
            <a:xfrm>
              <a:off x="624" y="1344"/>
              <a:ext cx="1" cy="2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8000" rIns="18000"/>
            <a:lstStyle/>
            <a:p>
              <a:pPr fontAlgn="base">
                <a:spcBef>
                  <a:spcPct val="0"/>
                </a:spcBef>
                <a:spcAft>
                  <a:spcPct val="0"/>
                </a:spcAft>
              </a:pPr>
              <a:endParaRPr lang="ja-JP" altLang="en-US">
                <a:solidFill>
                  <a:srgbClr val="000000"/>
                </a:solidFill>
              </a:endParaRPr>
            </a:p>
          </p:txBody>
        </p:sp>
      </p:grpSp>
      <p:sp>
        <p:nvSpPr>
          <p:cNvPr id="6232" name="Freeform 88" descr="右上がり対角線"/>
          <p:cNvSpPr>
            <a:spLocks/>
          </p:cNvSpPr>
          <p:nvPr/>
        </p:nvSpPr>
        <p:spPr bwMode="auto">
          <a:xfrm>
            <a:off x="0" y="4365625"/>
            <a:ext cx="9147175" cy="2286000"/>
          </a:xfrm>
          <a:custGeom>
            <a:avLst/>
            <a:gdLst>
              <a:gd name="T0" fmla="*/ 0 w 5762"/>
              <a:gd name="T1" fmla="*/ 0 h 1440"/>
              <a:gd name="T2" fmla="*/ 0 w 5762"/>
              <a:gd name="T3" fmla="*/ 1440 h 1440"/>
              <a:gd name="T4" fmla="*/ 5760 w 5762"/>
              <a:gd name="T5" fmla="*/ 1440 h 1440"/>
              <a:gd name="T6" fmla="*/ 5762 w 5762"/>
              <a:gd name="T7" fmla="*/ 1310 h 1440"/>
              <a:gd name="T8" fmla="*/ 5136 w 5762"/>
              <a:gd name="T9" fmla="*/ 1286 h 1440"/>
              <a:gd name="T10" fmla="*/ 4518 w 5762"/>
              <a:gd name="T11" fmla="*/ 1184 h 1440"/>
              <a:gd name="T12" fmla="*/ 3936 w 5762"/>
              <a:gd name="T13" fmla="*/ 960 h 1440"/>
              <a:gd name="T14" fmla="*/ 3600 w 5762"/>
              <a:gd name="T15" fmla="*/ 816 h 1440"/>
              <a:gd name="T16" fmla="*/ 3456 w 5762"/>
              <a:gd name="T17" fmla="*/ 672 h 1440"/>
              <a:gd name="T18" fmla="*/ 3168 w 5762"/>
              <a:gd name="T19" fmla="*/ 624 h 1440"/>
              <a:gd name="T20" fmla="*/ 2736 w 5762"/>
              <a:gd name="T21" fmla="*/ 480 h 1440"/>
              <a:gd name="T22" fmla="*/ 2448 w 5762"/>
              <a:gd name="T23" fmla="*/ 288 h 1440"/>
              <a:gd name="T24" fmla="*/ 2258 w 5762"/>
              <a:gd name="T25" fmla="*/ 209 h 1440"/>
              <a:gd name="T26" fmla="*/ 2118 w 5762"/>
              <a:gd name="T27" fmla="*/ 195 h 1440"/>
              <a:gd name="T28" fmla="*/ 1353 w 5762"/>
              <a:gd name="T29" fmla="*/ 194 h 1440"/>
              <a:gd name="T30" fmla="*/ 1266 w 5762"/>
              <a:gd name="T31" fmla="*/ 185 h 1440"/>
              <a:gd name="T32" fmla="*/ 1073 w 5762"/>
              <a:gd name="T33" fmla="*/ 174 h 1440"/>
              <a:gd name="T34" fmla="*/ 947 w 5762"/>
              <a:gd name="T35" fmla="*/ 173 h 1440"/>
              <a:gd name="T36" fmla="*/ 432 w 5762"/>
              <a:gd name="T37" fmla="*/ 96 h 1440"/>
              <a:gd name="T38" fmla="*/ 0 w 5762"/>
              <a:gd name="T39" fmla="*/ 0 h 1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762" h="1440">
                <a:moveTo>
                  <a:pt x="0" y="0"/>
                </a:moveTo>
                <a:lnTo>
                  <a:pt x="0" y="1440"/>
                </a:lnTo>
                <a:lnTo>
                  <a:pt x="5760" y="1440"/>
                </a:lnTo>
                <a:lnTo>
                  <a:pt x="5762" y="1310"/>
                </a:lnTo>
                <a:lnTo>
                  <a:pt x="5136" y="1286"/>
                </a:lnTo>
                <a:lnTo>
                  <a:pt x="4518" y="1184"/>
                </a:lnTo>
                <a:lnTo>
                  <a:pt x="3936" y="960"/>
                </a:lnTo>
                <a:lnTo>
                  <a:pt x="3600" y="816"/>
                </a:lnTo>
                <a:lnTo>
                  <a:pt x="3456" y="672"/>
                </a:lnTo>
                <a:lnTo>
                  <a:pt x="3168" y="624"/>
                </a:lnTo>
                <a:lnTo>
                  <a:pt x="2736" y="480"/>
                </a:lnTo>
                <a:lnTo>
                  <a:pt x="2448" y="288"/>
                </a:lnTo>
                <a:lnTo>
                  <a:pt x="2258" y="209"/>
                </a:lnTo>
                <a:lnTo>
                  <a:pt x="2118" y="195"/>
                </a:lnTo>
                <a:lnTo>
                  <a:pt x="1353" y="194"/>
                </a:lnTo>
                <a:lnTo>
                  <a:pt x="1266" y="185"/>
                </a:lnTo>
                <a:lnTo>
                  <a:pt x="1073" y="174"/>
                </a:lnTo>
                <a:lnTo>
                  <a:pt x="947" y="173"/>
                </a:lnTo>
                <a:lnTo>
                  <a:pt x="432" y="96"/>
                </a:lnTo>
                <a:lnTo>
                  <a:pt x="0" y="0"/>
                </a:lnTo>
                <a:close/>
              </a:path>
            </a:pathLst>
          </a:custGeom>
          <a:pattFill prst="ltUpDiag">
            <a:fgClr>
              <a:srgbClr val="B2B2B2"/>
            </a:fgClr>
            <a:bgClr>
              <a:srgbClr val="FFFFFF"/>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8000" rIns="18000"/>
          <a:lstStyle/>
          <a:p>
            <a:pPr fontAlgn="base">
              <a:spcBef>
                <a:spcPct val="0"/>
              </a:spcBef>
              <a:spcAft>
                <a:spcPct val="0"/>
              </a:spcAft>
            </a:pPr>
            <a:endParaRPr lang="ja-JP" altLang="en-US">
              <a:solidFill>
                <a:srgbClr val="000000"/>
              </a:solidFill>
            </a:endParaRPr>
          </a:p>
        </p:txBody>
      </p:sp>
      <p:sp>
        <p:nvSpPr>
          <p:cNvPr id="6233" name="Freeform 89"/>
          <p:cNvSpPr>
            <a:spLocks/>
          </p:cNvSpPr>
          <p:nvPr/>
        </p:nvSpPr>
        <p:spPr bwMode="auto">
          <a:xfrm>
            <a:off x="3352800" y="4516438"/>
            <a:ext cx="2133600" cy="893762"/>
          </a:xfrm>
          <a:custGeom>
            <a:avLst/>
            <a:gdLst>
              <a:gd name="T0" fmla="*/ 0 w 1344"/>
              <a:gd name="T1" fmla="*/ 83 h 563"/>
              <a:gd name="T2" fmla="*/ 204 w 1344"/>
              <a:gd name="T3" fmla="*/ 136 h 563"/>
              <a:gd name="T4" fmla="*/ 305 w 1344"/>
              <a:gd name="T5" fmla="*/ 183 h 563"/>
              <a:gd name="T6" fmla="*/ 372 w 1344"/>
              <a:gd name="T7" fmla="*/ 221 h 563"/>
              <a:gd name="T8" fmla="*/ 510 w 1344"/>
              <a:gd name="T9" fmla="*/ 298 h 563"/>
              <a:gd name="T10" fmla="*/ 614 w 1344"/>
              <a:gd name="T11" fmla="*/ 368 h 563"/>
              <a:gd name="T12" fmla="*/ 696 w 1344"/>
              <a:gd name="T13" fmla="*/ 412 h 563"/>
              <a:gd name="T14" fmla="*/ 789 w 1344"/>
              <a:gd name="T15" fmla="*/ 449 h 563"/>
              <a:gd name="T16" fmla="*/ 939 w 1344"/>
              <a:gd name="T17" fmla="*/ 505 h 563"/>
              <a:gd name="T18" fmla="*/ 1028 w 1344"/>
              <a:gd name="T19" fmla="*/ 529 h 563"/>
              <a:gd name="T20" fmla="*/ 1194 w 1344"/>
              <a:gd name="T21" fmla="*/ 562 h 563"/>
              <a:gd name="T22" fmla="*/ 1344 w 1344"/>
              <a:gd name="T23" fmla="*/ 563 h 563"/>
              <a:gd name="T24" fmla="*/ 1231 w 1344"/>
              <a:gd name="T25" fmla="*/ 463 h 563"/>
              <a:gd name="T26" fmla="*/ 1021 w 1344"/>
              <a:gd name="T27" fmla="*/ 340 h 563"/>
              <a:gd name="T28" fmla="*/ 881 w 1344"/>
              <a:gd name="T29" fmla="*/ 297 h 563"/>
              <a:gd name="T30" fmla="*/ 716 w 1344"/>
              <a:gd name="T31" fmla="*/ 262 h 563"/>
              <a:gd name="T32" fmla="*/ 611 w 1344"/>
              <a:gd name="T33" fmla="*/ 210 h 563"/>
              <a:gd name="T34" fmla="*/ 480 w 1344"/>
              <a:gd name="T35" fmla="*/ 79 h 563"/>
              <a:gd name="T36" fmla="*/ 445 w 1344"/>
              <a:gd name="T37" fmla="*/ 44 h 563"/>
              <a:gd name="T38" fmla="*/ 297 w 1344"/>
              <a:gd name="T39" fmla="*/ 0 h 563"/>
              <a:gd name="T40" fmla="*/ 0 w 1344"/>
              <a:gd name="T41" fmla="*/ 83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44" h="563">
                <a:moveTo>
                  <a:pt x="0" y="83"/>
                </a:moveTo>
                <a:cubicBezTo>
                  <a:pt x="74" y="94"/>
                  <a:pt x="134" y="112"/>
                  <a:pt x="204" y="136"/>
                </a:cubicBezTo>
                <a:cubicBezTo>
                  <a:pt x="256" y="157"/>
                  <a:pt x="279" y="167"/>
                  <a:pt x="305" y="183"/>
                </a:cubicBezTo>
                <a:cubicBezTo>
                  <a:pt x="323" y="189"/>
                  <a:pt x="356" y="211"/>
                  <a:pt x="372" y="221"/>
                </a:cubicBezTo>
                <a:cubicBezTo>
                  <a:pt x="425" y="245"/>
                  <a:pt x="471" y="272"/>
                  <a:pt x="510" y="298"/>
                </a:cubicBezTo>
                <a:cubicBezTo>
                  <a:pt x="549" y="332"/>
                  <a:pt x="572" y="346"/>
                  <a:pt x="614" y="368"/>
                </a:cubicBezTo>
                <a:cubicBezTo>
                  <a:pt x="648" y="392"/>
                  <a:pt x="663" y="395"/>
                  <a:pt x="696" y="412"/>
                </a:cubicBezTo>
                <a:cubicBezTo>
                  <a:pt x="763" y="446"/>
                  <a:pt x="723" y="426"/>
                  <a:pt x="789" y="449"/>
                </a:cubicBezTo>
                <a:cubicBezTo>
                  <a:pt x="831" y="472"/>
                  <a:pt x="899" y="493"/>
                  <a:pt x="939" y="505"/>
                </a:cubicBezTo>
                <a:lnTo>
                  <a:pt x="1028" y="529"/>
                </a:lnTo>
                <a:lnTo>
                  <a:pt x="1194" y="562"/>
                </a:lnTo>
                <a:lnTo>
                  <a:pt x="1344" y="563"/>
                </a:lnTo>
                <a:cubicBezTo>
                  <a:pt x="1310" y="529"/>
                  <a:pt x="1278" y="477"/>
                  <a:pt x="1231" y="463"/>
                </a:cubicBezTo>
                <a:cubicBezTo>
                  <a:pt x="1154" y="386"/>
                  <a:pt x="1117" y="370"/>
                  <a:pt x="1021" y="340"/>
                </a:cubicBezTo>
                <a:cubicBezTo>
                  <a:pt x="972" y="325"/>
                  <a:pt x="927" y="317"/>
                  <a:pt x="881" y="297"/>
                </a:cubicBezTo>
                <a:cubicBezTo>
                  <a:pt x="828" y="273"/>
                  <a:pt x="772" y="274"/>
                  <a:pt x="716" y="262"/>
                </a:cubicBezTo>
                <a:cubicBezTo>
                  <a:pt x="685" y="241"/>
                  <a:pt x="647" y="221"/>
                  <a:pt x="611" y="210"/>
                </a:cubicBezTo>
                <a:cubicBezTo>
                  <a:pt x="567" y="165"/>
                  <a:pt x="528" y="118"/>
                  <a:pt x="480" y="79"/>
                </a:cubicBezTo>
                <a:cubicBezTo>
                  <a:pt x="474" y="74"/>
                  <a:pt x="453" y="48"/>
                  <a:pt x="445" y="44"/>
                </a:cubicBezTo>
                <a:cubicBezTo>
                  <a:pt x="401" y="22"/>
                  <a:pt x="344" y="12"/>
                  <a:pt x="297" y="0"/>
                </a:cubicBezTo>
                <a:cubicBezTo>
                  <a:pt x="198" y="13"/>
                  <a:pt x="90" y="38"/>
                  <a:pt x="0" y="83"/>
                </a:cubicBezTo>
                <a:close/>
              </a:path>
            </a:pathLst>
          </a:custGeom>
          <a:solidFill>
            <a:srgbClr val="DDDDDD"/>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8000" rIns="18000"/>
          <a:lstStyle/>
          <a:p>
            <a:pPr fontAlgn="base">
              <a:spcBef>
                <a:spcPct val="0"/>
              </a:spcBef>
              <a:spcAft>
                <a:spcPct val="0"/>
              </a:spcAft>
            </a:pPr>
            <a:endParaRPr lang="ja-JP" altLang="en-US">
              <a:solidFill>
                <a:srgbClr val="000000"/>
              </a:solidFill>
            </a:endParaRPr>
          </a:p>
        </p:txBody>
      </p:sp>
      <p:sp>
        <p:nvSpPr>
          <p:cNvPr id="6234" name="Freeform 90"/>
          <p:cNvSpPr>
            <a:spLocks/>
          </p:cNvSpPr>
          <p:nvPr/>
        </p:nvSpPr>
        <p:spPr bwMode="auto">
          <a:xfrm>
            <a:off x="0" y="3886200"/>
            <a:ext cx="2217738" cy="766763"/>
          </a:xfrm>
          <a:custGeom>
            <a:avLst/>
            <a:gdLst>
              <a:gd name="T0" fmla="*/ 0 w 1397"/>
              <a:gd name="T1" fmla="*/ 288 h 483"/>
              <a:gd name="T2" fmla="*/ 0 w 1397"/>
              <a:gd name="T3" fmla="*/ 0 h 483"/>
              <a:gd name="T4" fmla="*/ 144 w 1397"/>
              <a:gd name="T5" fmla="*/ 96 h 483"/>
              <a:gd name="T6" fmla="*/ 96 w 1397"/>
              <a:gd name="T7" fmla="*/ 0 h 483"/>
              <a:gd name="T8" fmla="*/ 240 w 1397"/>
              <a:gd name="T9" fmla="*/ 96 h 483"/>
              <a:gd name="T10" fmla="*/ 192 w 1397"/>
              <a:gd name="T11" fmla="*/ 0 h 483"/>
              <a:gd name="T12" fmla="*/ 336 w 1397"/>
              <a:gd name="T13" fmla="*/ 96 h 483"/>
              <a:gd name="T14" fmla="*/ 288 w 1397"/>
              <a:gd name="T15" fmla="*/ 0 h 483"/>
              <a:gd name="T16" fmla="*/ 432 w 1397"/>
              <a:gd name="T17" fmla="*/ 96 h 483"/>
              <a:gd name="T18" fmla="*/ 384 w 1397"/>
              <a:gd name="T19" fmla="*/ 0 h 483"/>
              <a:gd name="T20" fmla="*/ 528 w 1397"/>
              <a:gd name="T21" fmla="*/ 96 h 483"/>
              <a:gd name="T22" fmla="*/ 480 w 1397"/>
              <a:gd name="T23" fmla="*/ 0 h 483"/>
              <a:gd name="T24" fmla="*/ 576 w 1397"/>
              <a:gd name="T25" fmla="*/ 48 h 483"/>
              <a:gd name="T26" fmla="*/ 820 w 1397"/>
              <a:gd name="T27" fmla="*/ 214 h 483"/>
              <a:gd name="T28" fmla="*/ 864 w 1397"/>
              <a:gd name="T29" fmla="*/ 249 h 483"/>
              <a:gd name="T30" fmla="*/ 995 w 1397"/>
              <a:gd name="T31" fmla="*/ 292 h 483"/>
              <a:gd name="T32" fmla="*/ 1152 w 1397"/>
              <a:gd name="T33" fmla="*/ 327 h 483"/>
              <a:gd name="T34" fmla="*/ 1222 w 1397"/>
              <a:gd name="T35" fmla="*/ 362 h 483"/>
              <a:gd name="T36" fmla="*/ 1239 w 1397"/>
              <a:gd name="T37" fmla="*/ 380 h 483"/>
              <a:gd name="T38" fmla="*/ 1265 w 1397"/>
              <a:gd name="T39" fmla="*/ 388 h 483"/>
              <a:gd name="T40" fmla="*/ 1335 w 1397"/>
              <a:gd name="T41" fmla="*/ 449 h 483"/>
              <a:gd name="T42" fmla="*/ 1359 w 1397"/>
              <a:gd name="T43" fmla="*/ 483 h 483"/>
              <a:gd name="T44" fmla="*/ 1104 w 1397"/>
              <a:gd name="T45" fmla="*/ 480 h 483"/>
              <a:gd name="T46" fmla="*/ 857 w 1397"/>
              <a:gd name="T47" fmla="*/ 462 h 483"/>
              <a:gd name="T48" fmla="*/ 660 w 1397"/>
              <a:gd name="T49" fmla="*/ 437 h 483"/>
              <a:gd name="T50" fmla="*/ 453 w 1397"/>
              <a:gd name="T51" fmla="*/ 395 h 483"/>
              <a:gd name="T52" fmla="*/ 192 w 1397"/>
              <a:gd name="T53" fmla="*/ 336 h 483"/>
              <a:gd name="T54" fmla="*/ 0 w 1397"/>
              <a:gd name="T55" fmla="*/ 288 h 4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97" h="483">
                <a:moveTo>
                  <a:pt x="0" y="288"/>
                </a:moveTo>
                <a:lnTo>
                  <a:pt x="0" y="0"/>
                </a:lnTo>
                <a:lnTo>
                  <a:pt x="144" y="96"/>
                </a:lnTo>
                <a:lnTo>
                  <a:pt x="96" y="0"/>
                </a:lnTo>
                <a:lnTo>
                  <a:pt x="240" y="96"/>
                </a:lnTo>
                <a:lnTo>
                  <a:pt x="192" y="0"/>
                </a:lnTo>
                <a:lnTo>
                  <a:pt x="336" y="96"/>
                </a:lnTo>
                <a:lnTo>
                  <a:pt x="288" y="0"/>
                </a:lnTo>
                <a:lnTo>
                  <a:pt x="432" y="96"/>
                </a:lnTo>
                <a:lnTo>
                  <a:pt x="384" y="0"/>
                </a:lnTo>
                <a:lnTo>
                  <a:pt x="528" y="96"/>
                </a:lnTo>
                <a:lnTo>
                  <a:pt x="480" y="0"/>
                </a:lnTo>
                <a:lnTo>
                  <a:pt x="576" y="48"/>
                </a:lnTo>
                <a:cubicBezTo>
                  <a:pt x="672" y="120"/>
                  <a:pt x="722" y="180"/>
                  <a:pt x="820" y="214"/>
                </a:cubicBezTo>
                <a:cubicBezTo>
                  <a:pt x="832" y="225"/>
                  <a:pt x="849" y="242"/>
                  <a:pt x="864" y="249"/>
                </a:cubicBezTo>
                <a:cubicBezTo>
                  <a:pt x="881" y="257"/>
                  <a:pt x="981" y="289"/>
                  <a:pt x="995" y="292"/>
                </a:cubicBezTo>
                <a:cubicBezTo>
                  <a:pt x="1044" y="301"/>
                  <a:pt x="1152" y="327"/>
                  <a:pt x="1152" y="327"/>
                </a:cubicBezTo>
                <a:cubicBezTo>
                  <a:pt x="1173" y="350"/>
                  <a:pt x="1193" y="352"/>
                  <a:pt x="1222" y="362"/>
                </a:cubicBezTo>
                <a:cubicBezTo>
                  <a:pt x="1228" y="368"/>
                  <a:pt x="1232" y="376"/>
                  <a:pt x="1239" y="380"/>
                </a:cubicBezTo>
                <a:cubicBezTo>
                  <a:pt x="1247" y="385"/>
                  <a:pt x="1258" y="382"/>
                  <a:pt x="1265" y="388"/>
                </a:cubicBezTo>
                <a:cubicBezTo>
                  <a:pt x="1296" y="413"/>
                  <a:pt x="1288" y="434"/>
                  <a:pt x="1335" y="449"/>
                </a:cubicBezTo>
                <a:cubicBezTo>
                  <a:pt x="1355" y="469"/>
                  <a:pt x="1397" y="478"/>
                  <a:pt x="1359" y="483"/>
                </a:cubicBezTo>
                <a:lnTo>
                  <a:pt x="1104" y="480"/>
                </a:lnTo>
                <a:lnTo>
                  <a:pt x="857" y="462"/>
                </a:lnTo>
                <a:lnTo>
                  <a:pt x="660" y="437"/>
                </a:lnTo>
                <a:lnTo>
                  <a:pt x="453" y="395"/>
                </a:lnTo>
                <a:lnTo>
                  <a:pt x="192" y="336"/>
                </a:lnTo>
                <a:lnTo>
                  <a:pt x="0" y="288"/>
                </a:lnTo>
                <a:close/>
              </a:path>
            </a:pathLst>
          </a:custGeom>
          <a:solidFill>
            <a:srgbClr val="DDDDDD"/>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8000" rIns="18000"/>
          <a:lstStyle/>
          <a:p>
            <a:pPr fontAlgn="base">
              <a:spcBef>
                <a:spcPct val="0"/>
              </a:spcBef>
              <a:spcAft>
                <a:spcPct val="0"/>
              </a:spcAft>
            </a:pPr>
            <a:endParaRPr lang="ja-JP" altLang="en-US">
              <a:solidFill>
                <a:srgbClr val="000000"/>
              </a:solidFill>
            </a:endParaRPr>
          </a:p>
        </p:txBody>
      </p:sp>
      <p:sp>
        <p:nvSpPr>
          <p:cNvPr id="6235" name="Freeform 91" descr="横線 (破線)"/>
          <p:cNvSpPr>
            <a:spLocks/>
          </p:cNvSpPr>
          <p:nvPr/>
        </p:nvSpPr>
        <p:spPr bwMode="auto">
          <a:xfrm>
            <a:off x="5486400" y="5410200"/>
            <a:ext cx="3662363" cy="1008063"/>
          </a:xfrm>
          <a:custGeom>
            <a:avLst/>
            <a:gdLst>
              <a:gd name="T0" fmla="*/ 0 w 2307"/>
              <a:gd name="T1" fmla="*/ 0 h 635"/>
              <a:gd name="T2" fmla="*/ 2304 w 2307"/>
              <a:gd name="T3" fmla="*/ 0 h 635"/>
              <a:gd name="T4" fmla="*/ 2307 w 2307"/>
              <a:gd name="T5" fmla="*/ 635 h 635"/>
              <a:gd name="T6" fmla="*/ 2016 w 2307"/>
              <a:gd name="T7" fmla="*/ 624 h 635"/>
              <a:gd name="T8" fmla="*/ 1553 w 2307"/>
              <a:gd name="T9" fmla="*/ 589 h 635"/>
              <a:gd name="T10" fmla="*/ 1012 w 2307"/>
              <a:gd name="T11" fmla="*/ 493 h 635"/>
              <a:gd name="T12" fmla="*/ 689 w 2307"/>
              <a:gd name="T13" fmla="*/ 362 h 635"/>
              <a:gd name="T14" fmla="*/ 401 w 2307"/>
              <a:gd name="T15" fmla="*/ 266 h 635"/>
              <a:gd name="T16" fmla="*/ 236 w 2307"/>
              <a:gd name="T17" fmla="*/ 179 h 635"/>
              <a:gd name="T18" fmla="*/ 183 w 2307"/>
              <a:gd name="T19" fmla="*/ 161 h 635"/>
              <a:gd name="T20" fmla="*/ 87 w 2307"/>
              <a:gd name="T21" fmla="*/ 83 h 635"/>
              <a:gd name="T22" fmla="*/ 0 w 2307"/>
              <a:gd name="T23" fmla="*/ 0 h 6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07" h="635">
                <a:moveTo>
                  <a:pt x="0" y="0"/>
                </a:moveTo>
                <a:lnTo>
                  <a:pt x="2304" y="0"/>
                </a:lnTo>
                <a:lnTo>
                  <a:pt x="2307" y="635"/>
                </a:lnTo>
                <a:cubicBezTo>
                  <a:pt x="2307" y="635"/>
                  <a:pt x="2142" y="632"/>
                  <a:pt x="2016" y="624"/>
                </a:cubicBezTo>
                <a:cubicBezTo>
                  <a:pt x="1890" y="616"/>
                  <a:pt x="1720" y="611"/>
                  <a:pt x="1553" y="589"/>
                </a:cubicBezTo>
                <a:cubicBezTo>
                  <a:pt x="1353" y="563"/>
                  <a:pt x="1143" y="547"/>
                  <a:pt x="1012" y="493"/>
                </a:cubicBezTo>
                <a:cubicBezTo>
                  <a:pt x="868" y="455"/>
                  <a:pt x="791" y="400"/>
                  <a:pt x="689" y="362"/>
                </a:cubicBezTo>
                <a:cubicBezTo>
                  <a:pt x="586" y="345"/>
                  <a:pt x="504" y="284"/>
                  <a:pt x="401" y="266"/>
                </a:cubicBezTo>
                <a:cubicBezTo>
                  <a:pt x="327" y="235"/>
                  <a:pt x="272" y="196"/>
                  <a:pt x="236" y="179"/>
                </a:cubicBezTo>
                <a:cubicBezTo>
                  <a:pt x="200" y="162"/>
                  <a:pt x="208" y="177"/>
                  <a:pt x="183" y="161"/>
                </a:cubicBezTo>
                <a:cubicBezTo>
                  <a:pt x="149" y="142"/>
                  <a:pt x="126" y="99"/>
                  <a:pt x="87" y="83"/>
                </a:cubicBezTo>
                <a:cubicBezTo>
                  <a:pt x="79" y="83"/>
                  <a:pt x="44" y="43"/>
                  <a:pt x="0" y="0"/>
                </a:cubicBezTo>
                <a:close/>
              </a:path>
            </a:pathLst>
          </a:custGeom>
          <a:pattFill prst="dashHorz">
            <a:fgClr>
              <a:srgbClr val="5F5F5F"/>
            </a:fgClr>
            <a:bgClr>
              <a:srgbClr val="FFFFFF"/>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8000" rIns="18000"/>
          <a:lstStyle/>
          <a:p>
            <a:pPr fontAlgn="base">
              <a:spcBef>
                <a:spcPct val="0"/>
              </a:spcBef>
              <a:spcAft>
                <a:spcPct val="0"/>
              </a:spcAft>
            </a:pPr>
            <a:endParaRPr lang="ja-JP" altLang="en-US">
              <a:solidFill>
                <a:srgbClr val="000000"/>
              </a:solidFill>
            </a:endParaRPr>
          </a:p>
        </p:txBody>
      </p:sp>
      <p:sp>
        <p:nvSpPr>
          <p:cNvPr id="6236" name="Freeform 92" descr="横線 (破線)"/>
          <p:cNvSpPr>
            <a:spLocks/>
          </p:cNvSpPr>
          <p:nvPr/>
        </p:nvSpPr>
        <p:spPr bwMode="auto">
          <a:xfrm>
            <a:off x="2157413" y="4651375"/>
            <a:ext cx="1168400" cy="306388"/>
          </a:xfrm>
          <a:custGeom>
            <a:avLst/>
            <a:gdLst>
              <a:gd name="T0" fmla="*/ 0 w 736"/>
              <a:gd name="T1" fmla="*/ 0 h 193"/>
              <a:gd name="T2" fmla="*/ 736 w 736"/>
              <a:gd name="T3" fmla="*/ 2 h 193"/>
              <a:gd name="T4" fmla="*/ 612 w 736"/>
              <a:gd name="T5" fmla="*/ 105 h 193"/>
              <a:gd name="T6" fmla="*/ 570 w 736"/>
              <a:gd name="T7" fmla="*/ 133 h 193"/>
              <a:gd name="T8" fmla="*/ 516 w 736"/>
              <a:gd name="T9" fmla="*/ 171 h 193"/>
              <a:gd name="T10" fmla="*/ 428 w 736"/>
              <a:gd name="T11" fmla="*/ 193 h 193"/>
              <a:gd name="T12" fmla="*/ 297 w 736"/>
              <a:gd name="T13" fmla="*/ 174 h 193"/>
              <a:gd name="T14" fmla="*/ 182 w 736"/>
              <a:gd name="T15" fmla="*/ 123 h 193"/>
              <a:gd name="T16" fmla="*/ 78 w 736"/>
              <a:gd name="T17" fmla="*/ 64 h 193"/>
              <a:gd name="T18" fmla="*/ 0 w 736"/>
              <a:gd name="T19" fmla="*/ 0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36" h="193">
                <a:moveTo>
                  <a:pt x="0" y="0"/>
                </a:moveTo>
                <a:lnTo>
                  <a:pt x="736" y="2"/>
                </a:lnTo>
                <a:cubicBezTo>
                  <a:pt x="710" y="36"/>
                  <a:pt x="659" y="69"/>
                  <a:pt x="612" y="105"/>
                </a:cubicBezTo>
                <a:cubicBezTo>
                  <a:pt x="542" y="162"/>
                  <a:pt x="639" y="55"/>
                  <a:pt x="570" y="133"/>
                </a:cubicBezTo>
                <a:cubicBezTo>
                  <a:pt x="542" y="165"/>
                  <a:pt x="550" y="158"/>
                  <a:pt x="516" y="171"/>
                </a:cubicBezTo>
                <a:cubicBezTo>
                  <a:pt x="496" y="184"/>
                  <a:pt x="469" y="175"/>
                  <a:pt x="428" y="193"/>
                </a:cubicBezTo>
                <a:cubicBezTo>
                  <a:pt x="376" y="184"/>
                  <a:pt x="349" y="182"/>
                  <a:pt x="297" y="174"/>
                </a:cubicBezTo>
                <a:cubicBezTo>
                  <a:pt x="252" y="159"/>
                  <a:pt x="226" y="138"/>
                  <a:pt x="182" y="123"/>
                </a:cubicBezTo>
                <a:cubicBezTo>
                  <a:pt x="145" y="104"/>
                  <a:pt x="110" y="86"/>
                  <a:pt x="78" y="64"/>
                </a:cubicBezTo>
                <a:cubicBezTo>
                  <a:pt x="51" y="45"/>
                  <a:pt x="0" y="0"/>
                  <a:pt x="0" y="0"/>
                </a:cubicBezTo>
                <a:close/>
              </a:path>
            </a:pathLst>
          </a:custGeom>
          <a:pattFill prst="dashHorz">
            <a:fgClr>
              <a:srgbClr val="5F5F5F"/>
            </a:fgClr>
            <a:bgClr>
              <a:srgbClr val="FFFFFF"/>
            </a:bgClr>
          </a:patt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8000" rIns="18000"/>
          <a:lstStyle/>
          <a:p>
            <a:pPr fontAlgn="base">
              <a:spcBef>
                <a:spcPct val="0"/>
              </a:spcBef>
              <a:spcAft>
                <a:spcPct val="0"/>
              </a:spcAft>
            </a:pPr>
            <a:endParaRPr lang="ja-JP" altLang="en-US">
              <a:solidFill>
                <a:srgbClr val="000000"/>
              </a:solidFill>
            </a:endParaRPr>
          </a:p>
        </p:txBody>
      </p:sp>
      <p:sp>
        <p:nvSpPr>
          <p:cNvPr id="6237" name="Freeform 93"/>
          <p:cNvSpPr>
            <a:spLocks/>
          </p:cNvSpPr>
          <p:nvPr/>
        </p:nvSpPr>
        <p:spPr bwMode="auto">
          <a:xfrm>
            <a:off x="-26988" y="3602038"/>
            <a:ext cx="9174163" cy="2820987"/>
          </a:xfrm>
          <a:custGeom>
            <a:avLst/>
            <a:gdLst>
              <a:gd name="T0" fmla="*/ 0 w 5779"/>
              <a:gd name="T1" fmla="*/ 0 h 1777"/>
              <a:gd name="T2" fmla="*/ 463 w 5779"/>
              <a:gd name="T3" fmla="*/ 131 h 1777"/>
              <a:gd name="T4" fmla="*/ 873 w 5779"/>
              <a:gd name="T5" fmla="*/ 419 h 1777"/>
              <a:gd name="T6" fmla="*/ 1207 w 5779"/>
              <a:gd name="T7" fmla="*/ 515 h 1777"/>
              <a:gd name="T8" fmla="*/ 1505 w 5779"/>
              <a:gd name="T9" fmla="*/ 755 h 1777"/>
              <a:gd name="T10" fmla="*/ 1840 w 5779"/>
              <a:gd name="T11" fmla="*/ 851 h 1777"/>
              <a:gd name="T12" fmla="*/ 2137 w 5779"/>
              <a:gd name="T13" fmla="*/ 659 h 1777"/>
              <a:gd name="T14" fmla="*/ 2459 w 5779"/>
              <a:gd name="T15" fmla="*/ 576 h 1777"/>
              <a:gd name="T16" fmla="*/ 2783 w 5779"/>
              <a:gd name="T17" fmla="*/ 803 h 1777"/>
              <a:gd name="T18" fmla="*/ 2956 w 5779"/>
              <a:gd name="T19" fmla="*/ 851 h 1777"/>
              <a:gd name="T20" fmla="*/ 3328 w 5779"/>
              <a:gd name="T21" fmla="*/ 995 h 1777"/>
              <a:gd name="T22" fmla="*/ 3625 w 5779"/>
              <a:gd name="T23" fmla="*/ 1283 h 1777"/>
              <a:gd name="T24" fmla="*/ 3923 w 5779"/>
              <a:gd name="T25" fmla="*/ 1427 h 1777"/>
              <a:gd name="T26" fmla="*/ 4183 w 5779"/>
              <a:gd name="T27" fmla="*/ 1523 h 1777"/>
              <a:gd name="T28" fmla="*/ 4581 w 5779"/>
              <a:gd name="T29" fmla="*/ 1658 h 1777"/>
              <a:gd name="T30" fmla="*/ 5088 w 5779"/>
              <a:gd name="T31" fmla="*/ 1746 h 1777"/>
              <a:gd name="T32" fmla="*/ 5779 w 5779"/>
              <a:gd name="T33" fmla="*/ 1777 h 17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779" h="1777">
                <a:moveTo>
                  <a:pt x="0" y="0"/>
                </a:moveTo>
                <a:cubicBezTo>
                  <a:pt x="79" y="22"/>
                  <a:pt x="317" y="61"/>
                  <a:pt x="463" y="131"/>
                </a:cubicBezTo>
                <a:cubicBezTo>
                  <a:pt x="609" y="201"/>
                  <a:pt x="749" y="355"/>
                  <a:pt x="873" y="419"/>
                </a:cubicBezTo>
                <a:cubicBezTo>
                  <a:pt x="997" y="483"/>
                  <a:pt x="1102" y="459"/>
                  <a:pt x="1207" y="515"/>
                </a:cubicBezTo>
                <a:cubicBezTo>
                  <a:pt x="1313" y="571"/>
                  <a:pt x="1400" y="699"/>
                  <a:pt x="1505" y="755"/>
                </a:cubicBezTo>
                <a:cubicBezTo>
                  <a:pt x="1610" y="811"/>
                  <a:pt x="1734" y="867"/>
                  <a:pt x="1840" y="851"/>
                </a:cubicBezTo>
                <a:cubicBezTo>
                  <a:pt x="1945" y="835"/>
                  <a:pt x="2034" y="705"/>
                  <a:pt x="2137" y="659"/>
                </a:cubicBezTo>
                <a:cubicBezTo>
                  <a:pt x="2240" y="613"/>
                  <a:pt x="2351" y="552"/>
                  <a:pt x="2459" y="576"/>
                </a:cubicBezTo>
                <a:cubicBezTo>
                  <a:pt x="2567" y="600"/>
                  <a:pt x="2700" y="757"/>
                  <a:pt x="2783" y="803"/>
                </a:cubicBezTo>
                <a:cubicBezTo>
                  <a:pt x="2866" y="849"/>
                  <a:pt x="2865" y="819"/>
                  <a:pt x="2956" y="851"/>
                </a:cubicBezTo>
                <a:cubicBezTo>
                  <a:pt x="3046" y="883"/>
                  <a:pt x="3216" y="923"/>
                  <a:pt x="3328" y="995"/>
                </a:cubicBezTo>
                <a:cubicBezTo>
                  <a:pt x="3439" y="1067"/>
                  <a:pt x="3526" y="1211"/>
                  <a:pt x="3625" y="1283"/>
                </a:cubicBezTo>
                <a:cubicBezTo>
                  <a:pt x="3725" y="1355"/>
                  <a:pt x="3830" y="1387"/>
                  <a:pt x="3923" y="1427"/>
                </a:cubicBezTo>
                <a:cubicBezTo>
                  <a:pt x="4016" y="1467"/>
                  <a:pt x="4073" y="1485"/>
                  <a:pt x="4183" y="1523"/>
                </a:cubicBezTo>
                <a:cubicBezTo>
                  <a:pt x="4293" y="1561"/>
                  <a:pt x="4430" y="1621"/>
                  <a:pt x="4581" y="1658"/>
                </a:cubicBezTo>
                <a:cubicBezTo>
                  <a:pt x="4732" y="1695"/>
                  <a:pt x="4888" y="1726"/>
                  <a:pt x="5088" y="1746"/>
                </a:cubicBezTo>
                <a:cubicBezTo>
                  <a:pt x="5288" y="1766"/>
                  <a:pt x="5635" y="1771"/>
                  <a:pt x="5779" y="1777"/>
                </a:cubicBezTo>
              </a:path>
            </a:pathLst>
          </a:custGeom>
          <a:noFill/>
          <a:ln w="444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8000" rIns="18000"/>
          <a:lstStyle/>
          <a:p>
            <a:pPr fontAlgn="base">
              <a:spcBef>
                <a:spcPct val="0"/>
              </a:spcBef>
              <a:spcAft>
                <a:spcPct val="0"/>
              </a:spcAft>
            </a:pPr>
            <a:endParaRPr lang="ja-JP" altLang="en-US">
              <a:solidFill>
                <a:srgbClr val="000000"/>
              </a:solidFill>
            </a:endParaRPr>
          </a:p>
        </p:txBody>
      </p:sp>
      <p:sp>
        <p:nvSpPr>
          <p:cNvPr id="6238" name="Rectangle 94"/>
          <p:cNvSpPr>
            <a:spLocks noChangeArrowheads="1"/>
          </p:cNvSpPr>
          <p:nvPr/>
        </p:nvSpPr>
        <p:spPr bwMode="auto">
          <a:xfrm>
            <a:off x="5410200" y="1676400"/>
            <a:ext cx="228600" cy="5029200"/>
          </a:xfrm>
          <a:prstGeom prst="rect">
            <a:avLst/>
          </a:prstGeom>
          <a:solidFill>
            <a:srgbClr val="C0C0C0">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8000" rIns="18000" anchor="ctr"/>
          <a:lstStyle/>
          <a:p>
            <a:pPr fontAlgn="base">
              <a:spcBef>
                <a:spcPct val="0"/>
              </a:spcBef>
              <a:spcAft>
                <a:spcPct val="0"/>
              </a:spcAft>
            </a:pPr>
            <a:endParaRPr lang="ja-JP" altLang="en-US">
              <a:solidFill>
                <a:srgbClr val="000000"/>
              </a:solidFill>
            </a:endParaRPr>
          </a:p>
        </p:txBody>
      </p:sp>
      <p:sp>
        <p:nvSpPr>
          <p:cNvPr id="6239" name="Freeform 95"/>
          <p:cNvSpPr>
            <a:spLocks/>
          </p:cNvSpPr>
          <p:nvPr/>
        </p:nvSpPr>
        <p:spPr bwMode="auto">
          <a:xfrm>
            <a:off x="0" y="4343400"/>
            <a:ext cx="2184400" cy="317500"/>
          </a:xfrm>
          <a:custGeom>
            <a:avLst/>
            <a:gdLst>
              <a:gd name="T0" fmla="*/ 0 w 1776"/>
              <a:gd name="T1" fmla="*/ 0 h 200"/>
              <a:gd name="T2" fmla="*/ 816 w 1776"/>
              <a:gd name="T3" fmla="*/ 144 h 200"/>
              <a:gd name="T4" fmla="*/ 1440 w 1776"/>
              <a:gd name="T5" fmla="*/ 192 h 200"/>
              <a:gd name="T6" fmla="*/ 1776 w 1776"/>
              <a:gd name="T7" fmla="*/ 192 h 200"/>
            </a:gdLst>
            <a:ahLst/>
            <a:cxnLst>
              <a:cxn ang="0">
                <a:pos x="T0" y="T1"/>
              </a:cxn>
              <a:cxn ang="0">
                <a:pos x="T2" y="T3"/>
              </a:cxn>
              <a:cxn ang="0">
                <a:pos x="T4" y="T5"/>
              </a:cxn>
              <a:cxn ang="0">
                <a:pos x="T6" y="T7"/>
              </a:cxn>
            </a:cxnLst>
            <a:rect l="0" t="0" r="r" b="b"/>
            <a:pathLst>
              <a:path w="1776" h="200">
                <a:moveTo>
                  <a:pt x="0" y="0"/>
                </a:moveTo>
                <a:cubicBezTo>
                  <a:pt x="288" y="56"/>
                  <a:pt x="576" y="112"/>
                  <a:pt x="816" y="144"/>
                </a:cubicBezTo>
                <a:cubicBezTo>
                  <a:pt x="1056" y="176"/>
                  <a:pt x="1280" y="184"/>
                  <a:pt x="1440" y="192"/>
                </a:cubicBezTo>
                <a:cubicBezTo>
                  <a:pt x="1600" y="200"/>
                  <a:pt x="1688" y="196"/>
                  <a:pt x="1776" y="192"/>
                </a:cubicBezTo>
              </a:path>
            </a:pathLst>
          </a:custGeom>
          <a:noFill/>
          <a:ln w="31750" cap="flat">
            <a:solidFill>
              <a:schemeClr val="tx1"/>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8000" rIns="18000"/>
          <a:lstStyle/>
          <a:p>
            <a:pPr fontAlgn="base">
              <a:spcBef>
                <a:spcPct val="0"/>
              </a:spcBef>
              <a:spcAft>
                <a:spcPct val="0"/>
              </a:spcAft>
            </a:pPr>
            <a:endParaRPr lang="ja-JP" altLang="en-US">
              <a:solidFill>
                <a:srgbClr val="000000"/>
              </a:solidFill>
            </a:endParaRPr>
          </a:p>
        </p:txBody>
      </p:sp>
      <p:sp>
        <p:nvSpPr>
          <p:cNvPr id="6240" name="Freeform 96"/>
          <p:cNvSpPr>
            <a:spLocks/>
          </p:cNvSpPr>
          <p:nvPr/>
        </p:nvSpPr>
        <p:spPr bwMode="auto">
          <a:xfrm>
            <a:off x="3302000" y="4648200"/>
            <a:ext cx="2184400" cy="774700"/>
          </a:xfrm>
          <a:custGeom>
            <a:avLst/>
            <a:gdLst>
              <a:gd name="T0" fmla="*/ 0 w 1376"/>
              <a:gd name="T1" fmla="*/ 0 h 488"/>
              <a:gd name="T2" fmla="*/ 223 w 1376"/>
              <a:gd name="T3" fmla="*/ 48 h 488"/>
              <a:gd name="T4" fmla="*/ 486 w 1376"/>
              <a:gd name="T5" fmla="*/ 179 h 488"/>
              <a:gd name="T6" fmla="*/ 582 w 1376"/>
              <a:gd name="T7" fmla="*/ 249 h 488"/>
              <a:gd name="T8" fmla="*/ 744 w 1376"/>
              <a:gd name="T9" fmla="*/ 336 h 488"/>
              <a:gd name="T10" fmla="*/ 1004 w 1376"/>
              <a:gd name="T11" fmla="*/ 432 h 488"/>
              <a:gd name="T12" fmla="*/ 1264 w 1376"/>
              <a:gd name="T13" fmla="*/ 480 h 488"/>
              <a:gd name="T14" fmla="*/ 1376 w 1376"/>
              <a:gd name="T15" fmla="*/ 480 h 4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6" h="488">
                <a:moveTo>
                  <a:pt x="0" y="0"/>
                </a:moveTo>
                <a:cubicBezTo>
                  <a:pt x="71" y="8"/>
                  <a:pt x="142" y="18"/>
                  <a:pt x="223" y="48"/>
                </a:cubicBezTo>
                <a:cubicBezTo>
                  <a:pt x="304" y="78"/>
                  <a:pt x="426" y="146"/>
                  <a:pt x="486" y="179"/>
                </a:cubicBezTo>
                <a:cubicBezTo>
                  <a:pt x="546" y="212"/>
                  <a:pt x="539" y="223"/>
                  <a:pt x="582" y="249"/>
                </a:cubicBezTo>
                <a:cubicBezTo>
                  <a:pt x="625" y="275"/>
                  <a:pt x="674" y="306"/>
                  <a:pt x="744" y="336"/>
                </a:cubicBezTo>
                <a:cubicBezTo>
                  <a:pt x="814" y="366"/>
                  <a:pt x="917" y="408"/>
                  <a:pt x="1004" y="432"/>
                </a:cubicBezTo>
                <a:cubicBezTo>
                  <a:pt x="1091" y="456"/>
                  <a:pt x="1202" y="472"/>
                  <a:pt x="1264" y="480"/>
                </a:cubicBezTo>
                <a:cubicBezTo>
                  <a:pt x="1326" y="488"/>
                  <a:pt x="1351" y="484"/>
                  <a:pt x="1376" y="480"/>
                </a:cubicBezTo>
              </a:path>
            </a:pathLst>
          </a:custGeom>
          <a:noFill/>
          <a:ln w="31750" cap="flat">
            <a:solidFill>
              <a:schemeClr val="tx1"/>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8000" rIns="18000"/>
          <a:lstStyle/>
          <a:p>
            <a:pPr fontAlgn="base">
              <a:spcBef>
                <a:spcPct val="0"/>
              </a:spcBef>
              <a:spcAft>
                <a:spcPct val="0"/>
              </a:spcAft>
            </a:pPr>
            <a:endParaRPr lang="ja-JP" altLang="en-US">
              <a:solidFill>
                <a:srgbClr val="000000"/>
              </a:solidFill>
            </a:endParaRPr>
          </a:p>
        </p:txBody>
      </p:sp>
      <p:sp>
        <p:nvSpPr>
          <p:cNvPr id="6241" name="AutoShape 97"/>
          <p:cNvSpPr>
            <a:spLocks noChangeArrowheads="1"/>
          </p:cNvSpPr>
          <p:nvPr/>
        </p:nvSpPr>
        <p:spPr bwMode="auto">
          <a:xfrm>
            <a:off x="7543800" y="4419600"/>
            <a:ext cx="304800" cy="914400"/>
          </a:xfrm>
          <a:prstGeom prst="upArrow">
            <a:avLst>
              <a:gd name="adj1" fmla="val 50000"/>
              <a:gd name="adj2" fmla="val 75000"/>
            </a:avLst>
          </a:prstGeom>
          <a:gradFill rotWithShape="0">
            <a:gsLst>
              <a:gs pos="0">
                <a:srgbClr val="969696">
                  <a:gamma/>
                  <a:tint val="33725"/>
                  <a:invGamma/>
                </a:srgbClr>
              </a:gs>
              <a:gs pos="100000">
                <a:srgbClr val="969696"/>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lIns="18000" rIns="18000" anchor="ctr"/>
          <a:lstStyle/>
          <a:p>
            <a:pPr fontAlgn="base">
              <a:spcBef>
                <a:spcPct val="0"/>
              </a:spcBef>
              <a:spcAft>
                <a:spcPct val="0"/>
              </a:spcAft>
            </a:pPr>
            <a:endParaRPr lang="ja-JP" altLang="en-US">
              <a:solidFill>
                <a:srgbClr val="000000"/>
              </a:solidFill>
            </a:endParaRPr>
          </a:p>
        </p:txBody>
      </p:sp>
      <p:sp>
        <p:nvSpPr>
          <p:cNvPr id="6242" name="AutoShape 98"/>
          <p:cNvSpPr>
            <a:spLocks noChangeArrowheads="1"/>
          </p:cNvSpPr>
          <p:nvPr/>
        </p:nvSpPr>
        <p:spPr bwMode="auto">
          <a:xfrm flipV="1">
            <a:off x="7086600" y="4419600"/>
            <a:ext cx="336550" cy="914400"/>
          </a:xfrm>
          <a:prstGeom prst="upArrow">
            <a:avLst>
              <a:gd name="adj1" fmla="val 50000"/>
              <a:gd name="adj2" fmla="val 67925"/>
            </a:avLst>
          </a:prstGeom>
          <a:gradFill rotWithShape="0">
            <a:gsLst>
              <a:gs pos="0">
                <a:srgbClr val="969696"/>
              </a:gs>
              <a:gs pos="100000">
                <a:srgbClr val="969696">
                  <a:gamma/>
                  <a:tint val="33725"/>
                  <a:invGamma/>
                </a:srgbClr>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lIns="18000" rIns="18000" anchor="ctr"/>
          <a:lstStyle/>
          <a:p>
            <a:pPr fontAlgn="base">
              <a:spcBef>
                <a:spcPct val="0"/>
              </a:spcBef>
              <a:spcAft>
                <a:spcPct val="0"/>
              </a:spcAft>
            </a:pPr>
            <a:endParaRPr lang="ja-JP" altLang="en-US">
              <a:solidFill>
                <a:srgbClr val="000000"/>
              </a:solidFill>
            </a:endParaRPr>
          </a:p>
        </p:txBody>
      </p:sp>
      <p:sp>
        <p:nvSpPr>
          <p:cNvPr id="6243" name="AutoShape 99"/>
          <p:cNvSpPr>
            <a:spLocks noChangeArrowheads="1"/>
          </p:cNvSpPr>
          <p:nvPr/>
        </p:nvSpPr>
        <p:spPr bwMode="auto">
          <a:xfrm>
            <a:off x="5029200" y="5105400"/>
            <a:ext cx="990600" cy="304800"/>
          </a:xfrm>
          <a:prstGeom prst="rightArrow">
            <a:avLst>
              <a:gd name="adj1" fmla="val 50000"/>
              <a:gd name="adj2" fmla="val 81250"/>
            </a:avLst>
          </a:prstGeom>
          <a:gradFill rotWithShape="0">
            <a:gsLst>
              <a:gs pos="0">
                <a:srgbClr val="969696"/>
              </a:gs>
              <a:gs pos="100000">
                <a:srgbClr val="969696">
                  <a:gamma/>
                  <a:tint val="34118"/>
                  <a:invGamma/>
                </a:srgbClr>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8000" rIns="18000" anchor="ctr"/>
          <a:lstStyle/>
          <a:p>
            <a:pPr fontAlgn="base">
              <a:spcBef>
                <a:spcPct val="0"/>
              </a:spcBef>
              <a:spcAft>
                <a:spcPct val="0"/>
              </a:spcAft>
            </a:pPr>
            <a:endParaRPr lang="ja-JP" altLang="en-US">
              <a:solidFill>
                <a:srgbClr val="000000"/>
              </a:solidFill>
            </a:endParaRPr>
          </a:p>
        </p:txBody>
      </p:sp>
      <p:sp>
        <p:nvSpPr>
          <p:cNvPr id="6244" name="AutoShape 100"/>
          <p:cNvSpPr>
            <a:spLocks noChangeArrowheads="1"/>
          </p:cNvSpPr>
          <p:nvPr/>
        </p:nvSpPr>
        <p:spPr bwMode="auto">
          <a:xfrm flipH="1">
            <a:off x="4953000" y="1835150"/>
            <a:ext cx="990600" cy="304800"/>
          </a:xfrm>
          <a:prstGeom prst="rightArrow">
            <a:avLst>
              <a:gd name="adj1" fmla="val 50000"/>
              <a:gd name="adj2" fmla="val 81250"/>
            </a:avLst>
          </a:prstGeom>
          <a:gradFill rotWithShape="0">
            <a:gsLst>
              <a:gs pos="0">
                <a:srgbClr val="969696"/>
              </a:gs>
              <a:gs pos="100000">
                <a:srgbClr val="969696">
                  <a:gamma/>
                  <a:tint val="34118"/>
                  <a:invGamma/>
                </a:srgbClr>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8000" rIns="18000" anchor="ctr"/>
          <a:lstStyle/>
          <a:p>
            <a:pPr fontAlgn="base">
              <a:spcBef>
                <a:spcPct val="0"/>
              </a:spcBef>
              <a:spcAft>
                <a:spcPct val="0"/>
              </a:spcAft>
            </a:pPr>
            <a:endParaRPr lang="ja-JP" altLang="en-US">
              <a:solidFill>
                <a:srgbClr val="000000"/>
              </a:solidFill>
            </a:endParaRPr>
          </a:p>
        </p:txBody>
      </p:sp>
      <p:sp>
        <p:nvSpPr>
          <p:cNvPr id="6245" name="AutoShape 101"/>
          <p:cNvSpPr>
            <a:spLocks noChangeArrowheads="1"/>
          </p:cNvSpPr>
          <p:nvPr/>
        </p:nvSpPr>
        <p:spPr bwMode="auto">
          <a:xfrm>
            <a:off x="2895600" y="3657600"/>
            <a:ext cx="304800" cy="914400"/>
          </a:xfrm>
          <a:prstGeom prst="upArrow">
            <a:avLst>
              <a:gd name="adj1" fmla="val 50000"/>
              <a:gd name="adj2" fmla="val 75000"/>
            </a:avLst>
          </a:prstGeom>
          <a:gradFill rotWithShape="0">
            <a:gsLst>
              <a:gs pos="0">
                <a:srgbClr val="969696">
                  <a:gamma/>
                  <a:tint val="33725"/>
                  <a:invGamma/>
                </a:srgbClr>
              </a:gs>
              <a:gs pos="100000">
                <a:srgbClr val="969696"/>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lIns="18000" rIns="18000" anchor="ctr"/>
          <a:lstStyle/>
          <a:p>
            <a:pPr fontAlgn="base">
              <a:spcBef>
                <a:spcPct val="0"/>
              </a:spcBef>
              <a:spcAft>
                <a:spcPct val="0"/>
              </a:spcAft>
            </a:pPr>
            <a:endParaRPr lang="ja-JP" altLang="en-US">
              <a:solidFill>
                <a:srgbClr val="000000"/>
              </a:solidFill>
            </a:endParaRPr>
          </a:p>
        </p:txBody>
      </p:sp>
      <p:sp>
        <p:nvSpPr>
          <p:cNvPr id="6246" name="AutoShape 102"/>
          <p:cNvSpPr>
            <a:spLocks noChangeArrowheads="1"/>
          </p:cNvSpPr>
          <p:nvPr/>
        </p:nvSpPr>
        <p:spPr bwMode="auto">
          <a:xfrm flipV="1">
            <a:off x="2286000" y="3657600"/>
            <a:ext cx="336550" cy="914400"/>
          </a:xfrm>
          <a:prstGeom prst="upArrow">
            <a:avLst>
              <a:gd name="adj1" fmla="val 50000"/>
              <a:gd name="adj2" fmla="val 67925"/>
            </a:avLst>
          </a:prstGeom>
          <a:gradFill rotWithShape="0">
            <a:gsLst>
              <a:gs pos="0">
                <a:srgbClr val="969696"/>
              </a:gs>
              <a:gs pos="100000">
                <a:srgbClr val="969696">
                  <a:gamma/>
                  <a:tint val="33725"/>
                  <a:invGamma/>
                </a:srgbClr>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lIns="18000" rIns="18000" anchor="ctr"/>
          <a:lstStyle/>
          <a:p>
            <a:pPr fontAlgn="base">
              <a:spcBef>
                <a:spcPct val="0"/>
              </a:spcBef>
              <a:spcAft>
                <a:spcPct val="0"/>
              </a:spcAft>
            </a:pPr>
            <a:endParaRPr lang="ja-JP" altLang="en-US">
              <a:solidFill>
                <a:srgbClr val="000000"/>
              </a:solidFill>
            </a:endParaRPr>
          </a:p>
        </p:txBody>
      </p:sp>
      <p:sp>
        <p:nvSpPr>
          <p:cNvPr id="6247" name="Line 103"/>
          <p:cNvSpPr>
            <a:spLocks noChangeShapeType="1"/>
          </p:cNvSpPr>
          <p:nvPr/>
        </p:nvSpPr>
        <p:spPr bwMode="auto">
          <a:xfrm>
            <a:off x="2133600" y="4648200"/>
            <a:ext cx="121920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8000" rIns="18000"/>
          <a:lstStyle/>
          <a:p>
            <a:pPr fontAlgn="base">
              <a:spcBef>
                <a:spcPct val="0"/>
              </a:spcBef>
              <a:spcAft>
                <a:spcPct val="0"/>
              </a:spcAft>
            </a:pPr>
            <a:endParaRPr lang="ja-JP" altLang="en-US">
              <a:solidFill>
                <a:srgbClr val="000000"/>
              </a:solidFill>
            </a:endParaRPr>
          </a:p>
        </p:txBody>
      </p:sp>
      <p:sp>
        <p:nvSpPr>
          <p:cNvPr id="6248" name="Line 104"/>
          <p:cNvSpPr>
            <a:spLocks noChangeShapeType="1"/>
          </p:cNvSpPr>
          <p:nvPr/>
        </p:nvSpPr>
        <p:spPr bwMode="auto">
          <a:xfrm>
            <a:off x="5486400" y="5410200"/>
            <a:ext cx="365760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8000" rIns="18000"/>
          <a:lstStyle/>
          <a:p>
            <a:pPr fontAlgn="base">
              <a:spcBef>
                <a:spcPct val="0"/>
              </a:spcBef>
              <a:spcAft>
                <a:spcPct val="0"/>
              </a:spcAft>
            </a:pPr>
            <a:endParaRPr lang="ja-JP" altLang="en-US">
              <a:solidFill>
                <a:srgbClr val="000000"/>
              </a:solidFill>
            </a:endParaRPr>
          </a:p>
        </p:txBody>
      </p:sp>
      <p:sp>
        <p:nvSpPr>
          <p:cNvPr id="6249" name="Line 105"/>
          <p:cNvSpPr>
            <a:spLocks noChangeShapeType="1"/>
          </p:cNvSpPr>
          <p:nvPr/>
        </p:nvSpPr>
        <p:spPr bwMode="auto">
          <a:xfrm>
            <a:off x="0" y="6629400"/>
            <a:ext cx="914400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8000" rIns="18000"/>
          <a:lstStyle/>
          <a:p>
            <a:pPr fontAlgn="base">
              <a:spcBef>
                <a:spcPct val="0"/>
              </a:spcBef>
              <a:spcAft>
                <a:spcPct val="0"/>
              </a:spcAft>
            </a:pPr>
            <a:endParaRPr lang="ja-JP" altLang="en-US">
              <a:solidFill>
                <a:srgbClr val="000000"/>
              </a:solidFill>
            </a:endParaRPr>
          </a:p>
        </p:txBody>
      </p:sp>
      <p:sp>
        <p:nvSpPr>
          <p:cNvPr id="6250" name="Text Box 106"/>
          <p:cNvSpPr txBox="1">
            <a:spLocks noChangeArrowheads="1"/>
          </p:cNvSpPr>
          <p:nvPr/>
        </p:nvSpPr>
        <p:spPr bwMode="auto">
          <a:xfrm>
            <a:off x="4932363" y="4465638"/>
            <a:ext cx="1087437" cy="584775"/>
          </a:xfrm>
          <a:prstGeom prst="rect">
            <a:avLst/>
          </a:prstGeom>
          <a:solidFill>
            <a:srgbClr val="DDDDDD"/>
          </a:solidFill>
          <a:ln w="38100" cmpd="dbl">
            <a:solidFill>
              <a:srgbClr val="777777"/>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18000" rIns="18000">
            <a:spAutoFit/>
          </a:bodyPr>
          <a:lstStyle/>
          <a:p>
            <a:pPr algn="ctr" fontAlgn="base">
              <a:spcBef>
                <a:spcPct val="50000"/>
              </a:spcBef>
              <a:spcAft>
                <a:spcPct val="0"/>
              </a:spcAft>
            </a:pPr>
            <a:r>
              <a:rPr lang="en-US" altLang="ja-JP" sz="1600" b="1" dirty="0" smtClean="0">
                <a:solidFill>
                  <a:srgbClr val="000000"/>
                </a:solidFill>
              </a:rPr>
              <a:t>Discharge</a:t>
            </a:r>
            <a:br>
              <a:rPr lang="en-US" altLang="ja-JP" sz="1600" b="1" dirty="0" smtClean="0">
                <a:solidFill>
                  <a:srgbClr val="000000"/>
                </a:solidFill>
              </a:rPr>
            </a:br>
            <a:r>
              <a:rPr lang="en-US" altLang="ja-JP" sz="1600" b="1" dirty="0" smtClean="0">
                <a:solidFill>
                  <a:srgbClr val="000000"/>
                </a:solidFill>
              </a:rPr>
              <a:t>(</a:t>
            </a:r>
            <a:r>
              <a:rPr lang="en-US" altLang="ja-JP" sz="1600" b="1" dirty="0">
                <a:solidFill>
                  <a:srgbClr val="FF0000"/>
                </a:solidFill>
              </a:rPr>
              <a:t>4.1</a:t>
            </a:r>
            <a:r>
              <a:rPr lang="en-US" altLang="ja-JP" sz="1600" b="1" dirty="0">
                <a:solidFill>
                  <a:srgbClr val="000000"/>
                </a:solidFill>
              </a:rPr>
              <a:t>)</a:t>
            </a:r>
          </a:p>
        </p:txBody>
      </p:sp>
      <p:sp>
        <p:nvSpPr>
          <p:cNvPr id="6251" name="Text Box 107"/>
          <p:cNvSpPr txBox="1">
            <a:spLocks noChangeArrowheads="1"/>
          </p:cNvSpPr>
          <p:nvPr/>
        </p:nvSpPr>
        <p:spPr bwMode="auto">
          <a:xfrm>
            <a:off x="4643438" y="2139950"/>
            <a:ext cx="1800225" cy="374650"/>
          </a:xfrm>
          <a:prstGeom prst="rect">
            <a:avLst/>
          </a:prstGeom>
          <a:solidFill>
            <a:srgbClr val="DDDDDD"/>
          </a:solidFill>
          <a:ln w="38100" cmpd="dbl">
            <a:solidFill>
              <a:srgbClr val="777777"/>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18000" rIns="18000">
            <a:spAutoFit/>
          </a:bodyPr>
          <a:lstStyle/>
          <a:p>
            <a:pPr algn="ctr" fontAlgn="base">
              <a:spcBef>
                <a:spcPct val="50000"/>
              </a:spcBef>
              <a:spcAft>
                <a:spcPct val="0"/>
              </a:spcAft>
            </a:pPr>
            <a:r>
              <a:rPr lang="en-US" altLang="ja-JP" sz="1600" b="1">
                <a:solidFill>
                  <a:srgbClr val="000000"/>
                </a:solidFill>
              </a:rPr>
              <a:t>Convergence(</a:t>
            </a:r>
            <a:r>
              <a:rPr lang="en-US" altLang="ja-JP" sz="1600" b="1">
                <a:solidFill>
                  <a:srgbClr val="FF0000"/>
                </a:solidFill>
              </a:rPr>
              <a:t>4.1</a:t>
            </a:r>
            <a:r>
              <a:rPr lang="en-US" altLang="ja-JP" sz="1600" b="1">
                <a:solidFill>
                  <a:srgbClr val="000000"/>
                </a:solidFill>
              </a:rPr>
              <a:t>)</a:t>
            </a:r>
          </a:p>
        </p:txBody>
      </p:sp>
      <p:sp>
        <p:nvSpPr>
          <p:cNvPr id="6252" name="Text Box 108"/>
          <p:cNvSpPr txBox="1">
            <a:spLocks noChangeArrowheads="1"/>
          </p:cNvSpPr>
          <p:nvPr/>
        </p:nvSpPr>
        <p:spPr bwMode="auto">
          <a:xfrm>
            <a:off x="7924800" y="4470400"/>
            <a:ext cx="1066800" cy="863600"/>
          </a:xfrm>
          <a:prstGeom prst="rect">
            <a:avLst/>
          </a:prstGeom>
          <a:solidFill>
            <a:srgbClr val="DDDDDD"/>
          </a:solidFill>
          <a:ln w="38100" cmpd="dbl">
            <a:solidFill>
              <a:srgbClr val="777777"/>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18000" rIns="18000">
            <a:spAutoFit/>
          </a:bodyPr>
          <a:lstStyle/>
          <a:p>
            <a:pPr algn="ctr" fontAlgn="base">
              <a:spcBef>
                <a:spcPct val="50000"/>
              </a:spcBef>
              <a:spcAft>
                <a:spcPct val="0"/>
              </a:spcAft>
            </a:pPr>
            <a:r>
              <a:rPr lang="en-US" altLang="ja-JP" sz="1600" b="1">
                <a:solidFill>
                  <a:srgbClr val="000000"/>
                </a:solidFill>
              </a:rPr>
              <a:t>Evap. from sea* (</a:t>
            </a:r>
            <a:r>
              <a:rPr lang="en-US" altLang="ja-JP" sz="1600" b="1">
                <a:solidFill>
                  <a:srgbClr val="FF0000"/>
                </a:solidFill>
              </a:rPr>
              <a:t>46.8</a:t>
            </a:r>
            <a:r>
              <a:rPr lang="en-US" altLang="ja-JP" sz="1600" b="1">
                <a:solidFill>
                  <a:srgbClr val="000000"/>
                </a:solidFill>
              </a:rPr>
              <a:t>)</a:t>
            </a:r>
          </a:p>
        </p:txBody>
      </p:sp>
      <p:sp>
        <p:nvSpPr>
          <p:cNvPr id="6253" name="Text Box 109"/>
          <p:cNvSpPr txBox="1">
            <a:spLocks noChangeArrowheads="1"/>
          </p:cNvSpPr>
          <p:nvPr/>
        </p:nvSpPr>
        <p:spPr bwMode="auto">
          <a:xfrm>
            <a:off x="6026150" y="4029075"/>
            <a:ext cx="1066800" cy="619125"/>
          </a:xfrm>
          <a:prstGeom prst="rect">
            <a:avLst/>
          </a:prstGeom>
          <a:solidFill>
            <a:srgbClr val="DDDDDD"/>
          </a:solidFill>
          <a:ln w="38100" cmpd="dbl">
            <a:solidFill>
              <a:srgbClr val="777777"/>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18000" rIns="18000">
            <a:spAutoFit/>
          </a:bodyPr>
          <a:lstStyle/>
          <a:p>
            <a:pPr algn="ctr" fontAlgn="base">
              <a:spcBef>
                <a:spcPct val="50000"/>
              </a:spcBef>
              <a:spcAft>
                <a:spcPct val="0"/>
              </a:spcAft>
            </a:pPr>
            <a:r>
              <a:rPr lang="en-US" altLang="ja-JP" sz="1600" b="1">
                <a:solidFill>
                  <a:srgbClr val="000000"/>
                </a:solidFill>
              </a:rPr>
              <a:t>Prp. over sea (</a:t>
            </a:r>
            <a:r>
              <a:rPr lang="en-US" altLang="ja-JP" sz="1600" b="1">
                <a:solidFill>
                  <a:srgbClr val="FF0000"/>
                </a:solidFill>
              </a:rPr>
              <a:t>42.7</a:t>
            </a:r>
            <a:r>
              <a:rPr lang="en-US" altLang="ja-JP" sz="1600" b="1">
                <a:solidFill>
                  <a:srgbClr val="000000"/>
                </a:solidFill>
              </a:rPr>
              <a:t>)</a:t>
            </a:r>
          </a:p>
        </p:txBody>
      </p:sp>
      <p:sp>
        <p:nvSpPr>
          <p:cNvPr id="6254" name="Text Box 110"/>
          <p:cNvSpPr txBox="1">
            <a:spLocks noChangeArrowheads="1"/>
          </p:cNvSpPr>
          <p:nvPr/>
        </p:nvSpPr>
        <p:spPr bwMode="auto">
          <a:xfrm>
            <a:off x="3276600" y="3810000"/>
            <a:ext cx="1219200" cy="619125"/>
          </a:xfrm>
          <a:prstGeom prst="rect">
            <a:avLst/>
          </a:prstGeom>
          <a:solidFill>
            <a:srgbClr val="DDDDDD"/>
          </a:solidFill>
          <a:ln w="38100" cmpd="dbl">
            <a:solidFill>
              <a:srgbClr val="777777"/>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18000" rIns="18000">
            <a:spAutoFit/>
          </a:bodyPr>
          <a:lstStyle/>
          <a:p>
            <a:pPr algn="ctr" fontAlgn="base">
              <a:spcBef>
                <a:spcPct val="50000"/>
              </a:spcBef>
              <a:spcAft>
                <a:spcPct val="0"/>
              </a:spcAft>
            </a:pPr>
            <a:r>
              <a:rPr lang="en-US" altLang="ja-JP" sz="1600" b="1">
                <a:solidFill>
                  <a:srgbClr val="000000"/>
                </a:solidFill>
              </a:rPr>
              <a:t>Evap from land(</a:t>
            </a:r>
            <a:r>
              <a:rPr lang="en-US" altLang="ja-JP" sz="1600" b="1">
                <a:solidFill>
                  <a:srgbClr val="FF0000"/>
                </a:solidFill>
              </a:rPr>
              <a:t>7.7</a:t>
            </a:r>
            <a:r>
              <a:rPr lang="en-US" altLang="ja-JP" sz="1600" b="1">
                <a:solidFill>
                  <a:srgbClr val="000000"/>
                </a:solidFill>
              </a:rPr>
              <a:t>)</a:t>
            </a:r>
          </a:p>
        </p:txBody>
      </p:sp>
      <p:sp>
        <p:nvSpPr>
          <p:cNvPr id="6256" name="Text Box 112"/>
          <p:cNvSpPr txBox="1">
            <a:spLocks noChangeArrowheads="1"/>
          </p:cNvSpPr>
          <p:nvPr/>
        </p:nvSpPr>
        <p:spPr bwMode="auto">
          <a:xfrm>
            <a:off x="1835150" y="1914525"/>
            <a:ext cx="1447800" cy="600075"/>
          </a:xfrm>
          <a:prstGeom prst="rect">
            <a:avLst/>
          </a:prstGeom>
          <a:solidFill>
            <a:schemeClr val="bg1"/>
          </a:solidFill>
          <a:ln w="19050">
            <a:solidFill>
              <a:srgbClr val="777777"/>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18000" rIns="18000">
            <a:spAutoFit/>
          </a:bodyPr>
          <a:lstStyle/>
          <a:p>
            <a:pPr algn="ctr" fontAlgn="base">
              <a:spcBef>
                <a:spcPct val="50000"/>
              </a:spcBef>
              <a:spcAft>
                <a:spcPct val="0"/>
              </a:spcAft>
            </a:pPr>
            <a:r>
              <a:rPr lang="en-US" altLang="ja-JP" sz="1600" b="1">
                <a:solidFill>
                  <a:srgbClr val="000000"/>
                </a:solidFill>
              </a:rPr>
              <a:t>Vapor over the land(</a:t>
            </a:r>
            <a:r>
              <a:rPr lang="en-US" altLang="ja-JP" sz="1600" b="1">
                <a:solidFill>
                  <a:srgbClr val="FF0000"/>
                </a:solidFill>
              </a:rPr>
              <a:t>0.28</a:t>
            </a:r>
            <a:r>
              <a:rPr lang="en-US" altLang="ja-JP" sz="1600" b="1">
                <a:solidFill>
                  <a:srgbClr val="000000"/>
                </a:solidFill>
              </a:rPr>
              <a:t>)</a:t>
            </a:r>
          </a:p>
        </p:txBody>
      </p:sp>
      <p:sp>
        <p:nvSpPr>
          <p:cNvPr id="6259" name="Text Box 115"/>
          <p:cNvSpPr txBox="1">
            <a:spLocks noChangeArrowheads="1"/>
          </p:cNvSpPr>
          <p:nvPr/>
        </p:nvSpPr>
        <p:spPr bwMode="auto">
          <a:xfrm>
            <a:off x="3419475" y="5029200"/>
            <a:ext cx="1381125" cy="355600"/>
          </a:xfrm>
          <a:prstGeom prst="rect">
            <a:avLst/>
          </a:prstGeom>
          <a:solidFill>
            <a:schemeClr val="bg1"/>
          </a:solidFill>
          <a:ln w="19050">
            <a:solidFill>
              <a:srgbClr val="777777"/>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18000" rIns="18000">
            <a:spAutoFit/>
          </a:bodyPr>
          <a:lstStyle/>
          <a:p>
            <a:pPr algn="ctr" fontAlgn="base">
              <a:spcBef>
                <a:spcPct val="50000"/>
              </a:spcBef>
              <a:spcAft>
                <a:spcPct val="0"/>
              </a:spcAft>
            </a:pPr>
            <a:r>
              <a:rPr lang="en-US" altLang="ja-JP" sz="1600" b="1">
                <a:solidFill>
                  <a:srgbClr val="000000"/>
                </a:solidFill>
              </a:rPr>
              <a:t>Rivers(</a:t>
            </a:r>
            <a:r>
              <a:rPr lang="en-US" altLang="ja-JP" sz="1600" b="1">
                <a:solidFill>
                  <a:srgbClr val="FF0000"/>
                </a:solidFill>
              </a:rPr>
              <a:t>0.4</a:t>
            </a:r>
            <a:r>
              <a:rPr lang="en-US" altLang="ja-JP" sz="1600" b="1">
                <a:solidFill>
                  <a:srgbClr val="000000"/>
                </a:solidFill>
              </a:rPr>
              <a:t>)</a:t>
            </a:r>
          </a:p>
        </p:txBody>
      </p:sp>
      <p:grpSp>
        <p:nvGrpSpPr>
          <p:cNvPr id="6260" name="Group 116"/>
          <p:cNvGrpSpPr>
            <a:grpSpLocks/>
          </p:cNvGrpSpPr>
          <p:nvPr/>
        </p:nvGrpSpPr>
        <p:grpSpPr bwMode="auto">
          <a:xfrm>
            <a:off x="3184525" y="1163638"/>
            <a:ext cx="3043238" cy="609600"/>
            <a:chOff x="2112" y="3648"/>
            <a:chExt cx="1872" cy="384"/>
          </a:xfrm>
        </p:grpSpPr>
        <p:sp>
          <p:nvSpPr>
            <p:cNvPr id="6261" name="Rectangle 117"/>
            <p:cNvSpPr>
              <a:spLocks noChangeArrowheads="1"/>
            </p:cNvSpPr>
            <p:nvPr/>
          </p:nvSpPr>
          <p:spPr bwMode="auto">
            <a:xfrm>
              <a:off x="2112" y="3648"/>
              <a:ext cx="1872" cy="384"/>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8000" rIns="18000" anchor="ctr"/>
            <a:lstStyle/>
            <a:p>
              <a:pPr fontAlgn="base">
                <a:spcBef>
                  <a:spcPct val="0"/>
                </a:spcBef>
                <a:spcAft>
                  <a:spcPct val="0"/>
                </a:spcAft>
              </a:pPr>
              <a:endParaRPr lang="ja-JP" altLang="en-US">
                <a:solidFill>
                  <a:srgbClr val="000000"/>
                </a:solidFill>
              </a:endParaRPr>
            </a:p>
          </p:txBody>
        </p:sp>
        <p:sp>
          <p:nvSpPr>
            <p:cNvPr id="6262" name="Text Box 118"/>
            <p:cNvSpPr txBox="1">
              <a:spLocks noChangeArrowheads="1"/>
            </p:cNvSpPr>
            <p:nvPr/>
          </p:nvSpPr>
          <p:spPr bwMode="auto">
            <a:xfrm>
              <a:off x="2304" y="3696"/>
              <a:ext cx="288" cy="118"/>
            </a:xfrm>
            <a:prstGeom prst="rect">
              <a:avLst/>
            </a:prstGeom>
            <a:solidFill>
              <a:schemeClr val="bg1"/>
            </a:solidFill>
            <a:ln w="19050">
              <a:solidFill>
                <a:srgbClr val="777777"/>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18000" rIns="18000">
              <a:spAutoFit/>
            </a:bodyPr>
            <a:lstStyle/>
            <a:p>
              <a:pPr fontAlgn="base">
                <a:spcBef>
                  <a:spcPct val="50000"/>
                </a:spcBef>
                <a:spcAft>
                  <a:spcPct val="0"/>
                </a:spcAft>
              </a:pPr>
              <a:endParaRPr lang="ja-JP" altLang="ja-JP" sz="500" b="1">
                <a:solidFill>
                  <a:srgbClr val="000000"/>
                </a:solidFill>
              </a:endParaRPr>
            </a:p>
          </p:txBody>
        </p:sp>
        <p:sp>
          <p:nvSpPr>
            <p:cNvPr id="6263" name="Rectangle 119"/>
            <p:cNvSpPr>
              <a:spLocks noChangeArrowheads="1"/>
            </p:cNvSpPr>
            <p:nvPr/>
          </p:nvSpPr>
          <p:spPr bwMode="auto">
            <a:xfrm>
              <a:off x="2592" y="3657"/>
              <a:ext cx="1230" cy="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8000" rIns="18000">
              <a:spAutoFit/>
            </a:bodyPr>
            <a:lstStyle/>
            <a:p>
              <a:pPr fontAlgn="base">
                <a:spcBef>
                  <a:spcPct val="0"/>
                </a:spcBef>
                <a:spcAft>
                  <a:spcPct val="0"/>
                </a:spcAft>
              </a:pPr>
              <a:r>
                <a:rPr lang="ja-JP" altLang="en-US" sz="1600" b="1">
                  <a:solidFill>
                    <a:srgbClr val="000000"/>
                  </a:solidFill>
                </a:rPr>
                <a:t>：</a:t>
              </a:r>
              <a:r>
                <a:rPr lang="en-US" altLang="ja-JP" sz="1600" b="1">
                  <a:solidFill>
                    <a:srgbClr val="000000"/>
                  </a:solidFill>
                </a:rPr>
                <a:t>Amount (10</a:t>
              </a:r>
              <a:r>
                <a:rPr lang="en-US" altLang="ja-JP" sz="1600" b="1" baseline="30000">
                  <a:solidFill>
                    <a:srgbClr val="000000"/>
                  </a:solidFill>
                </a:rPr>
                <a:t>4</a:t>
              </a:r>
              <a:r>
                <a:rPr lang="en-US" altLang="ja-JP" sz="1600" b="1">
                  <a:solidFill>
                    <a:srgbClr val="000000"/>
                  </a:solidFill>
                </a:rPr>
                <a:t>km</a:t>
              </a:r>
              <a:r>
                <a:rPr lang="en-US" altLang="ja-JP" sz="1600" b="1" baseline="30000">
                  <a:solidFill>
                    <a:srgbClr val="000000"/>
                  </a:solidFill>
                </a:rPr>
                <a:t>3</a:t>
              </a:r>
              <a:r>
                <a:rPr lang="en-US" altLang="ja-JP" sz="1600" b="1">
                  <a:solidFill>
                    <a:srgbClr val="000000"/>
                  </a:solidFill>
                </a:rPr>
                <a:t>)</a:t>
              </a:r>
              <a:br>
                <a:rPr lang="en-US" altLang="ja-JP" sz="1600" b="1">
                  <a:solidFill>
                    <a:srgbClr val="000000"/>
                  </a:solidFill>
                </a:rPr>
              </a:br>
              <a:r>
                <a:rPr lang="ja-JP" altLang="en-US" sz="1600" b="1">
                  <a:solidFill>
                    <a:srgbClr val="000000"/>
                  </a:solidFill>
                </a:rPr>
                <a:t>：</a:t>
              </a:r>
              <a:r>
                <a:rPr lang="en-US" altLang="ja-JP" sz="1600" b="1">
                  <a:solidFill>
                    <a:srgbClr val="000000"/>
                  </a:solidFill>
                </a:rPr>
                <a:t>Flux (10</a:t>
              </a:r>
              <a:r>
                <a:rPr lang="en-US" altLang="ja-JP" sz="1600" b="1" baseline="30000">
                  <a:solidFill>
                    <a:srgbClr val="000000"/>
                  </a:solidFill>
                </a:rPr>
                <a:t>4</a:t>
              </a:r>
              <a:r>
                <a:rPr lang="en-US" altLang="ja-JP" sz="1600" b="1">
                  <a:solidFill>
                    <a:srgbClr val="000000"/>
                  </a:solidFill>
                </a:rPr>
                <a:t>km</a:t>
              </a:r>
              <a:r>
                <a:rPr lang="en-US" altLang="ja-JP" sz="1600" b="1" baseline="30000">
                  <a:solidFill>
                    <a:srgbClr val="000000"/>
                  </a:solidFill>
                </a:rPr>
                <a:t>3</a:t>
              </a:r>
              <a:r>
                <a:rPr lang="en-US" altLang="ja-JP" sz="1600" b="1">
                  <a:solidFill>
                    <a:srgbClr val="000000"/>
                  </a:solidFill>
                </a:rPr>
                <a:t>/year)</a:t>
              </a:r>
            </a:p>
          </p:txBody>
        </p:sp>
        <p:sp>
          <p:nvSpPr>
            <p:cNvPr id="6264" name="Text Box 120"/>
            <p:cNvSpPr txBox="1">
              <a:spLocks noChangeArrowheads="1"/>
            </p:cNvSpPr>
            <p:nvPr/>
          </p:nvSpPr>
          <p:spPr bwMode="auto">
            <a:xfrm>
              <a:off x="2304" y="3854"/>
              <a:ext cx="288" cy="130"/>
            </a:xfrm>
            <a:prstGeom prst="rect">
              <a:avLst/>
            </a:prstGeom>
            <a:solidFill>
              <a:srgbClr val="DDDDDD"/>
            </a:solidFill>
            <a:ln w="38100" cmpd="dbl">
              <a:solidFill>
                <a:srgbClr val="777777"/>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18000" rIns="18000">
              <a:spAutoFit/>
            </a:bodyPr>
            <a:lstStyle/>
            <a:p>
              <a:pPr fontAlgn="base">
                <a:spcBef>
                  <a:spcPct val="50000"/>
                </a:spcBef>
                <a:spcAft>
                  <a:spcPct val="0"/>
                </a:spcAft>
              </a:pPr>
              <a:endParaRPr lang="ja-JP" altLang="ja-JP" sz="500" b="1">
                <a:solidFill>
                  <a:srgbClr val="000000"/>
                </a:solidFill>
              </a:endParaRPr>
            </a:p>
          </p:txBody>
        </p:sp>
      </p:grpSp>
      <p:grpSp>
        <p:nvGrpSpPr>
          <p:cNvPr id="6266" name="Group 122"/>
          <p:cNvGrpSpPr>
            <a:grpSpLocks/>
          </p:cNvGrpSpPr>
          <p:nvPr/>
        </p:nvGrpSpPr>
        <p:grpSpPr bwMode="auto">
          <a:xfrm>
            <a:off x="4191000" y="4495800"/>
            <a:ext cx="228600" cy="304800"/>
            <a:chOff x="432" y="1104"/>
            <a:chExt cx="384" cy="528"/>
          </a:xfrm>
        </p:grpSpPr>
        <p:sp>
          <p:nvSpPr>
            <p:cNvPr id="6267" name="Oval 123" descr="切り込み"/>
            <p:cNvSpPr>
              <a:spLocks noChangeArrowheads="1"/>
            </p:cNvSpPr>
            <p:nvPr/>
          </p:nvSpPr>
          <p:spPr bwMode="auto">
            <a:xfrm>
              <a:off x="432" y="1104"/>
              <a:ext cx="384" cy="384"/>
            </a:xfrm>
            <a:prstGeom prst="ellipse">
              <a:avLst/>
            </a:prstGeom>
            <a:pattFill prst="divot">
              <a:fgClr>
                <a:schemeClr val="tx1"/>
              </a:fgClr>
              <a:bgClr>
                <a:schemeClr val="bg1"/>
              </a:bgClr>
            </a:patt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8000" rIns="18000" anchor="ctr"/>
            <a:lstStyle/>
            <a:p>
              <a:pPr fontAlgn="base">
                <a:spcBef>
                  <a:spcPct val="0"/>
                </a:spcBef>
                <a:spcAft>
                  <a:spcPct val="0"/>
                </a:spcAft>
              </a:pPr>
              <a:endParaRPr lang="ja-JP" altLang="en-US">
                <a:solidFill>
                  <a:srgbClr val="000000"/>
                </a:solidFill>
              </a:endParaRPr>
            </a:p>
          </p:txBody>
        </p:sp>
        <p:sp>
          <p:nvSpPr>
            <p:cNvPr id="6268" name="Line 124"/>
            <p:cNvSpPr>
              <a:spLocks noChangeShapeType="1"/>
            </p:cNvSpPr>
            <p:nvPr/>
          </p:nvSpPr>
          <p:spPr bwMode="auto">
            <a:xfrm>
              <a:off x="624" y="1344"/>
              <a:ext cx="1" cy="2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8000" rIns="18000"/>
            <a:lstStyle/>
            <a:p>
              <a:pPr fontAlgn="base">
                <a:spcBef>
                  <a:spcPct val="0"/>
                </a:spcBef>
                <a:spcAft>
                  <a:spcPct val="0"/>
                </a:spcAft>
              </a:pPr>
              <a:endParaRPr lang="ja-JP" altLang="en-US">
                <a:solidFill>
                  <a:srgbClr val="000000"/>
                </a:solidFill>
              </a:endParaRPr>
            </a:p>
          </p:txBody>
        </p:sp>
      </p:grpSp>
      <p:grpSp>
        <p:nvGrpSpPr>
          <p:cNvPr id="6269" name="Group 125"/>
          <p:cNvGrpSpPr>
            <a:grpSpLocks/>
          </p:cNvGrpSpPr>
          <p:nvPr/>
        </p:nvGrpSpPr>
        <p:grpSpPr bwMode="auto">
          <a:xfrm>
            <a:off x="4572000" y="4648200"/>
            <a:ext cx="228600" cy="304800"/>
            <a:chOff x="432" y="1104"/>
            <a:chExt cx="384" cy="528"/>
          </a:xfrm>
        </p:grpSpPr>
        <p:sp>
          <p:nvSpPr>
            <p:cNvPr id="6270" name="Oval 126" descr="切り込み"/>
            <p:cNvSpPr>
              <a:spLocks noChangeArrowheads="1"/>
            </p:cNvSpPr>
            <p:nvPr/>
          </p:nvSpPr>
          <p:spPr bwMode="auto">
            <a:xfrm>
              <a:off x="432" y="1104"/>
              <a:ext cx="384" cy="384"/>
            </a:xfrm>
            <a:prstGeom prst="ellipse">
              <a:avLst/>
            </a:prstGeom>
            <a:pattFill prst="divot">
              <a:fgClr>
                <a:schemeClr val="tx1"/>
              </a:fgClr>
              <a:bgClr>
                <a:schemeClr val="bg1"/>
              </a:bgClr>
            </a:patt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8000" rIns="18000" anchor="ctr"/>
            <a:lstStyle/>
            <a:p>
              <a:pPr fontAlgn="base">
                <a:spcBef>
                  <a:spcPct val="0"/>
                </a:spcBef>
                <a:spcAft>
                  <a:spcPct val="0"/>
                </a:spcAft>
              </a:pPr>
              <a:endParaRPr lang="ja-JP" altLang="en-US">
                <a:solidFill>
                  <a:srgbClr val="000000"/>
                </a:solidFill>
              </a:endParaRPr>
            </a:p>
          </p:txBody>
        </p:sp>
        <p:sp>
          <p:nvSpPr>
            <p:cNvPr id="6271" name="Line 127"/>
            <p:cNvSpPr>
              <a:spLocks noChangeShapeType="1"/>
            </p:cNvSpPr>
            <p:nvPr/>
          </p:nvSpPr>
          <p:spPr bwMode="auto">
            <a:xfrm>
              <a:off x="624" y="1344"/>
              <a:ext cx="1" cy="2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8000" rIns="18000"/>
            <a:lstStyle/>
            <a:p>
              <a:pPr fontAlgn="base">
                <a:spcBef>
                  <a:spcPct val="0"/>
                </a:spcBef>
                <a:spcAft>
                  <a:spcPct val="0"/>
                </a:spcAft>
              </a:pPr>
              <a:endParaRPr lang="ja-JP" altLang="en-US">
                <a:solidFill>
                  <a:srgbClr val="000000"/>
                </a:solidFill>
              </a:endParaRPr>
            </a:p>
          </p:txBody>
        </p:sp>
      </p:grpSp>
      <p:grpSp>
        <p:nvGrpSpPr>
          <p:cNvPr id="6272" name="Group 128"/>
          <p:cNvGrpSpPr>
            <a:grpSpLocks/>
          </p:cNvGrpSpPr>
          <p:nvPr/>
        </p:nvGrpSpPr>
        <p:grpSpPr bwMode="auto">
          <a:xfrm>
            <a:off x="838200" y="3657600"/>
            <a:ext cx="228600" cy="304800"/>
            <a:chOff x="912" y="1392"/>
            <a:chExt cx="384" cy="720"/>
          </a:xfrm>
        </p:grpSpPr>
        <p:sp>
          <p:nvSpPr>
            <p:cNvPr id="6273" name="AutoShape 129" descr="小波"/>
            <p:cNvSpPr>
              <a:spLocks noChangeArrowheads="1"/>
            </p:cNvSpPr>
            <p:nvPr/>
          </p:nvSpPr>
          <p:spPr bwMode="auto">
            <a:xfrm>
              <a:off x="912" y="1392"/>
              <a:ext cx="384" cy="480"/>
            </a:xfrm>
            <a:prstGeom prst="triangle">
              <a:avLst>
                <a:gd name="adj" fmla="val 50000"/>
              </a:avLst>
            </a:prstGeom>
            <a:pattFill prst="wave">
              <a:fgClr>
                <a:schemeClr val="tx2"/>
              </a:fgClr>
              <a:bgClr>
                <a:schemeClr val="bg1"/>
              </a:bgClr>
            </a:patt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8000" rIns="18000" anchor="ctr"/>
            <a:lstStyle/>
            <a:p>
              <a:pPr fontAlgn="base">
                <a:spcBef>
                  <a:spcPct val="0"/>
                </a:spcBef>
                <a:spcAft>
                  <a:spcPct val="0"/>
                </a:spcAft>
              </a:pPr>
              <a:endParaRPr lang="ja-JP" altLang="en-US">
                <a:solidFill>
                  <a:srgbClr val="000000"/>
                </a:solidFill>
              </a:endParaRPr>
            </a:p>
          </p:txBody>
        </p:sp>
        <p:sp>
          <p:nvSpPr>
            <p:cNvPr id="6274" name="Line 130"/>
            <p:cNvSpPr>
              <a:spLocks noChangeShapeType="1"/>
            </p:cNvSpPr>
            <p:nvPr/>
          </p:nvSpPr>
          <p:spPr bwMode="auto">
            <a:xfrm>
              <a:off x="1104" y="1728"/>
              <a:ext cx="0" cy="38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8000" rIns="18000"/>
            <a:lstStyle/>
            <a:p>
              <a:pPr fontAlgn="base">
                <a:spcBef>
                  <a:spcPct val="0"/>
                </a:spcBef>
                <a:spcAft>
                  <a:spcPct val="0"/>
                </a:spcAft>
              </a:pPr>
              <a:endParaRPr lang="ja-JP" altLang="en-US">
                <a:solidFill>
                  <a:srgbClr val="000000"/>
                </a:solidFill>
              </a:endParaRPr>
            </a:p>
          </p:txBody>
        </p:sp>
      </p:grpSp>
      <p:grpSp>
        <p:nvGrpSpPr>
          <p:cNvPr id="6275" name="Group 131"/>
          <p:cNvGrpSpPr>
            <a:grpSpLocks/>
          </p:cNvGrpSpPr>
          <p:nvPr/>
        </p:nvGrpSpPr>
        <p:grpSpPr bwMode="auto">
          <a:xfrm>
            <a:off x="914400" y="3733800"/>
            <a:ext cx="228600" cy="304800"/>
            <a:chOff x="912" y="1392"/>
            <a:chExt cx="384" cy="720"/>
          </a:xfrm>
        </p:grpSpPr>
        <p:sp>
          <p:nvSpPr>
            <p:cNvPr id="6276" name="AutoShape 132" descr="小波"/>
            <p:cNvSpPr>
              <a:spLocks noChangeArrowheads="1"/>
            </p:cNvSpPr>
            <p:nvPr/>
          </p:nvSpPr>
          <p:spPr bwMode="auto">
            <a:xfrm>
              <a:off x="912" y="1392"/>
              <a:ext cx="384" cy="480"/>
            </a:xfrm>
            <a:prstGeom prst="triangle">
              <a:avLst>
                <a:gd name="adj" fmla="val 50000"/>
              </a:avLst>
            </a:prstGeom>
            <a:pattFill prst="wave">
              <a:fgClr>
                <a:schemeClr val="tx2"/>
              </a:fgClr>
              <a:bgClr>
                <a:schemeClr val="bg1"/>
              </a:bgClr>
            </a:patt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8000" rIns="18000" anchor="ctr"/>
            <a:lstStyle/>
            <a:p>
              <a:pPr fontAlgn="base">
                <a:spcBef>
                  <a:spcPct val="0"/>
                </a:spcBef>
                <a:spcAft>
                  <a:spcPct val="0"/>
                </a:spcAft>
              </a:pPr>
              <a:endParaRPr lang="ja-JP" altLang="en-US">
                <a:solidFill>
                  <a:srgbClr val="000000"/>
                </a:solidFill>
              </a:endParaRPr>
            </a:p>
          </p:txBody>
        </p:sp>
        <p:sp>
          <p:nvSpPr>
            <p:cNvPr id="6277" name="Line 133"/>
            <p:cNvSpPr>
              <a:spLocks noChangeShapeType="1"/>
            </p:cNvSpPr>
            <p:nvPr/>
          </p:nvSpPr>
          <p:spPr bwMode="auto">
            <a:xfrm>
              <a:off x="1104" y="1728"/>
              <a:ext cx="0" cy="38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8000" rIns="18000"/>
            <a:lstStyle/>
            <a:p>
              <a:pPr fontAlgn="base">
                <a:spcBef>
                  <a:spcPct val="0"/>
                </a:spcBef>
                <a:spcAft>
                  <a:spcPct val="0"/>
                </a:spcAft>
              </a:pPr>
              <a:endParaRPr lang="ja-JP" altLang="en-US">
                <a:solidFill>
                  <a:srgbClr val="000000"/>
                </a:solidFill>
              </a:endParaRPr>
            </a:p>
          </p:txBody>
        </p:sp>
      </p:grpSp>
      <p:sp>
        <p:nvSpPr>
          <p:cNvPr id="6278" name="Text Box 134"/>
          <p:cNvSpPr txBox="1">
            <a:spLocks noChangeArrowheads="1"/>
          </p:cNvSpPr>
          <p:nvPr/>
        </p:nvSpPr>
        <p:spPr bwMode="auto">
          <a:xfrm>
            <a:off x="971550" y="3810000"/>
            <a:ext cx="1238250" cy="619125"/>
          </a:xfrm>
          <a:prstGeom prst="rect">
            <a:avLst/>
          </a:prstGeom>
          <a:solidFill>
            <a:srgbClr val="DDDDDD"/>
          </a:solidFill>
          <a:ln w="38100" cmpd="dbl">
            <a:solidFill>
              <a:srgbClr val="777777"/>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18000" rIns="18000">
            <a:spAutoFit/>
          </a:bodyPr>
          <a:lstStyle/>
          <a:p>
            <a:pPr algn="ctr" fontAlgn="base">
              <a:spcBef>
                <a:spcPct val="50000"/>
              </a:spcBef>
              <a:spcAft>
                <a:spcPct val="0"/>
              </a:spcAft>
            </a:pPr>
            <a:r>
              <a:rPr lang="en-US" altLang="ja-JP" sz="1600" b="1">
                <a:solidFill>
                  <a:srgbClr val="000000"/>
                </a:solidFill>
              </a:rPr>
              <a:t>Prp over land (</a:t>
            </a:r>
            <a:r>
              <a:rPr lang="en-US" altLang="ja-JP" sz="1600" b="1">
                <a:solidFill>
                  <a:srgbClr val="FF0000"/>
                </a:solidFill>
              </a:rPr>
              <a:t>11.8</a:t>
            </a:r>
            <a:r>
              <a:rPr lang="en-US" altLang="ja-JP" sz="1600" b="1">
                <a:solidFill>
                  <a:srgbClr val="000000"/>
                </a:solidFill>
              </a:rPr>
              <a:t>)</a:t>
            </a:r>
          </a:p>
        </p:txBody>
      </p:sp>
      <p:sp>
        <p:nvSpPr>
          <p:cNvPr id="6279" name="AutoShape 135"/>
          <p:cNvSpPr>
            <a:spLocks noChangeArrowheads="1"/>
          </p:cNvSpPr>
          <p:nvPr/>
        </p:nvSpPr>
        <p:spPr bwMode="auto">
          <a:xfrm>
            <a:off x="4572000" y="3657600"/>
            <a:ext cx="76200" cy="914400"/>
          </a:xfrm>
          <a:prstGeom prst="upArrow">
            <a:avLst>
              <a:gd name="adj1" fmla="val 50000"/>
              <a:gd name="adj2" fmla="val 156278"/>
            </a:avLst>
          </a:prstGeom>
          <a:gradFill rotWithShape="0">
            <a:gsLst>
              <a:gs pos="0">
                <a:srgbClr val="969696">
                  <a:gamma/>
                  <a:tint val="33725"/>
                  <a:invGamma/>
                </a:srgbClr>
              </a:gs>
              <a:gs pos="100000">
                <a:srgbClr val="969696"/>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lIns="18000" rIns="18000" anchor="ctr"/>
          <a:lstStyle/>
          <a:p>
            <a:pPr fontAlgn="base">
              <a:spcBef>
                <a:spcPct val="0"/>
              </a:spcBef>
              <a:spcAft>
                <a:spcPct val="0"/>
              </a:spcAft>
            </a:pPr>
            <a:endParaRPr lang="ja-JP" altLang="en-US">
              <a:solidFill>
                <a:srgbClr val="000000"/>
              </a:solidFill>
            </a:endParaRPr>
          </a:p>
        </p:txBody>
      </p:sp>
      <p:sp>
        <p:nvSpPr>
          <p:cNvPr id="6280" name="Line 136"/>
          <p:cNvSpPr>
            <a:spLocks noChangeShapeType="1"/>
          </p:cNvSpPr>
          <p:nvPr/>
        </p:nvSpPr>
        <p:spPr bwMode="auto">
          <a:xfrm flipV="1">
            <a:off x="903288" y="1865313"/>
            <a:ext cx="76200" cy="152400"/>
          </a:xfrm>
          <a:prstGeom prst="line">
            <a:avLst/>
          </a:prstGeom>
          <a:noFill/>
          <a:ln w="254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8000" rIns="18000"/>
          <a:lstStyle/>
          <a:p>
            <a:pPr fontAlgn="base">
              <a:spcBef>
                <a:spcPct val="0"/>
              </a:spcBef>
              <a:spcAft>
                <a:spcPct val="0"/>
              </a:spcAft>
            </a:pPr>
            <a:endParaRPr lang="ja-JP" altLang="en-US">
              <a:solidFill>
                <a:srgbClr val="000000"/>
              </a:solidFill>
            </a:endParaRPr>
          </a:p>
        </p:txBody>
      </p:sp>
      <p:sp>
        <p:nvSpPr>
          <p:cNvPr id="6281" name="Line 137"/>
          <p:cNvSpPr>
            <a:spLocks noChangeShapeType="1"/>
          </p:cNvSpPr>
          <p:nvPr/>
        </p:nvSpPr>
        <p:spPr bwMode="auto">
          <a:xfrm flipV="1">
            <a:off x="979488" y="1941513"/>
            <a:ext cx="76200" cy="152400"/>
          </a:xfrm>
          <a:prstGeom prst="line">
            <a:avLst/>
          </a:prstGeom>
          <a:noFill/>
          <a:ln w="254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8000" rIns="18000"/>
          <a:lstStyle/>
          <a:p>
            <a:pPr fontAlgn="base">
              <a:spcBef>
                <a:spcPct val="0"/>
              </a:spcBef>
              <a:spcAft>
                <a:spcPct val="0"/>
              </a:spcAft>
            </a:pPr>
            <a:endParaRPr lang="ja-JP" altLang="en-US">
              <a:solidFill>
                <a:srgbClr val="000000"/>
              </a:solidFill>
            </a:endParaRPr>
          </a:p>
        </p:txBody>
      </p:sp>
      <p:sp>
        <p:nvSpPr>
          <p:cNvPr id="6282" name="Line 138"/>
          <p:cNvSpPr>
            <a:spLocks noChangeShapeType="1"/>
          </p:cNvSpPr>
          <p:nvPr/>
        </p:nvSpPr>
        <p:spPr bwMode="auto">
          <a:xfrm flipV="1">
            <a:off x="1131888" y="1865313"/>
            <a:ext cx="76200" cy="152400"/>
          </a:xfrm>
          <a:prstGeom prst="line">
            <a:avLst/>
          </a:prstGeom>
          <a:noFill/>
          <a:ln w="254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8000" rIns="18000"/>
          <a:lstStyle/>
          <a:p>
            <a:pPr fontAlgn="base">
              <a:spcBef>
                <a:spcPct val="0"/>
              </a:spcBef>
              <a:spcAft>
                <a:spcPct val="0"/>
              </a:spcAft>
            </a:pPr>
            <a:endParaRPr lang="ja-JP" altLang="en-US">
              <a:solidFill>
                <a:srgbClr val="000000"/>
              </a:solidFill>
            </a:endParaRPr>
          </a:p>
        </p:txBody>
      </p:sp>
      <p:sp>
        <p:nvSpPr>
          <p:cNvPr id="6283" name="Line 139"/>
          <p:cNvSpPr>
            <a:spLocks noChangeShapeType="1"/>
          </p:cNvSpPr>
          <p:nvPr/>
        </p:nvSpPr>
        <p:spPr bwMode="auto">
          <a:xfrm flipV="1">
            <a:off x="1208088" y="1941513"/>
            <a:ext cx="76200" cy="152400"/>
          </a:xfrm>
          <a:prstGeom prst="line">
            <a:avLst/>
          </a:prstGeom>
          <a:noFill/>
          <a:ln w="254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8000" rIns="18000"/>
          <a:lstStyle/>
          <a:p>
            <a:pPr fontAlgn="base">
              <a:spcBef>
                <a:spcPct val="0"/>
              </a:spcBef>
              <a:spcAft>
                <a:spcPct val="0"/>
              </a:spcAft>
            </a:pPr>
            <a:endParaRPr lang="ja-JP" altLang="en-US">
              <a:solidFill>
                <a:srgbClr val="000000"/>
              </a:solidFill>
            </a:endParaRPr>
          </a:p>
        </p:txBody>
      </p:sp>
      <p:sp>
        <p:nvSpPr>
          <p:cNvPr id="6284" name="Line 140"/>
          <p:cNvSpPr>
            <a:spLocks noChangeShapeType="1"/>
          </p:cNvSpPr>
          <p:nvPr/>
        </p:nvSpPr>
        <p:spPr bwMode="auto">
          <a:xfrm flipV="1">
            <a:off x="1360488" y="1865313"/>
            <a:ext cx="76200" cy="152400"/>
          </a:xfrm>
          <a:prstGeom prst="line">
            <a:avLst/>
          </a:prstGeom>
          <a:noFill/>
          <a:ln w="254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8000" rIns="18000"/>
          <a:lstStyle/>
          <a:p>
            <a:pPr fontAlgn="base">
              <a:spcBef>
                <a:spcPct val="0"/>
              </a:spcBef>
              <a:spcAft>
                <a:spcPct val="0"/>
              </a:spcAft>
            </a:pPr>
            <a:endParaRPr lang="ja-JP" altLang="en-US">
              <a:solidFill>
                <a:srgbClr val="000000"/>
              </a:solidFill>
            </a:endParaRPr>
          </a:p>
        </p:txBody>
      </p:sp>
      <p:sp>
        <p:nvSpPr>
          <p:cNvPr id="6285" name="Line 141"/>
          <p:cNvSpPr>
            <a:spLocks noChangeShapeType="1"/>
          </p:cNvSpPr>
          <p:nvPr/>
        </p:nvSpPr>
        <p:spPr bwMode="auto">
          <a:xfrm flipV="1">
            <a:off x="1436688" y="1941513"/>
            <a:ext cx="76200" cy="152400"/>
          </a:xfrm>
          <a:prstGeom prst="line">
            <a:avLst/>
          </a:prstGeom>
          <a:noFill/>
          <a:ln w="254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8000" rIns="18000"/>
          <a:lstStyle/>
          <a:p>
            <a:pPr fontAlgn="base">
              <a:spcBef>
                <a:spcPct val="0"/>
              </a:spcBef>
              <a:spcAft>
                <a:spcPct val="0"/>
              </a:spcAft>
            </a:pPr>
            <a:endParaRPr lang="ja-JP" altLang="en-US">
              <a:solidFill>
                <a:srgbClr val="000000"/>
              </a:solidFill>
            </a:endParaRPr>
          </a:p>
        </p:txBody>
      </p:sp>
      <p:sp>
        <p:nvSpPr>
          <p:cNvPr id="6286" name="Freeform 142"/>
          <p:cNvSpPr>
            <a:spLocks/>
          </p:cNvSpPr>
          <p:nvPr/>
        </p:nvSpPr>
        <p:spPr bwMode="auto">
          <a:xfrm>
            <a:off x="7162800" y="2667000"/>
            <a:ext cx="609600" cy="1295400"/>
          </a:xfrm>
          <a:custGeom>
            <a:avLst/>
            <a:gdLst>
              <a:gd name="T0" fmla="*/ 145 w 874"/>
              <a:gd name="T1" fmla="*/ 1553 h 1611"/>
              <a:gd name="T2" fmla="*/ 235 w 874"/>
              <a:gd name="T3" fmla="*/ 1608 h 1611"/>
              <a:gd name="T4" fmla="*/ 340 w 874"/>
              <a:gd name="T5" fmla="*/ 1569 h 1611"/>
              <a:gd name="T6" fmla="*/ 440 w 874"/>
              <a:gd name="T7" fmla="*/ 1602 h 1611"/>
              <a:gd name="T8" fmla="*/ 537 w 874"/>
              <a:gd name="T9" fmla="*/ 1563 h 1611"/>
              <a:gd name="T10" fmla="*/ 635 w 874"/>
              <a:gd name="T11" fmla="*/ 1608 h 1611"/>
              <a:gd name="T12" fmla="*/ 745 w 874"/>
              <a:gd name="T13" fmla="*/ 1569 h 1611"/>
              <a:gd name="T14" fmla="*/ 663 w 874"/>
              <a:gd name="T15" fmla="*/ 1398 h 1611"/>
              <a:gd name="T16" fmla="*/ 713 w 874"/>
              <a:gd name="T17" fmla="*/ 1293 h 1611"/>
              <a:gd name="T18" fmla="*/ 685 w 874"/>
              <a:gd name="T19" fmla="*/ 1148 h 1611"/>
              <a:gd name="T20" fmla="*/ 631 w 874"/>
              <a:gd name="T21" fmla="*/ 1106 h 1611"/>
              <a:gd name="T22" fmla="*/ 706 w 874"/>
              <a:gd name="T23" fmla="*/ 1034 h 1611"/>
              <a:gd name="T24" fmla="*/ 688 w 874"/>
              <a:gd name="T25" fmla="*/ 867 h 1611"/>
              <a:gd name="T26" fmla="*/ 596 w 874"/>
              <a:gd name="T27" fmla="*/ 778 h 1611"/>
              <a:gd name="T28" fmla="*/ 629 w 874"/>
              <a:gd name="T29" fmla="*/ 719 h 1611"/>
              <a:gd name="T30" fmla="*/ 634 w 874"/>
              <a:gd name="T31" fmla="*/ 632 h 1611"/>
              <a:gd name="T32" fmla="*/ 578 w 874"/>
              <a:gd name="T33" fmla="*/ 525 h 1611"/>
              <a:gd name="T34" fmla="*/ 613 w 874"/>
              <a:gd name="T35" fmla="*/ 441 h 1611"/>
              <a:gd name="T36" fmla="*/ 584 w 874"/>
              <a:gd name="T37" fmla="*/ 323 h 1611"/>
              <a:gd name="T38" fmla="*/ 547 w 874"/>
              <a:gd name="T39" fmla="*/ 290 h 1611"/>
              <a:gd name="T40" fmla="*/ 592 w 874"/>
              <a:gd name="T41" fmla="*/ 254 h 1611"/>
              <a:gd name="T42" fmla="*/ 634 w 874"/>
              <a:gd name="T43" fmla="*/ 202 h 1611"/>
              <a:gd name="T44" fmla="*/ 761 w 874"/>
              <a:gd name="T45" fmla="*/ 188 h 1611"/>
              <a:gd name="T46" fmla="*/ 847 w 874"/>
              <a:gd name="T47" fmla="*/ 173 h 1611"/>
              <a:gd name="T48" fmla="*/ 794 w 874"/>
              <a:gd name="T49" fmla="*/ 137 h 1611"/>
              <a:gd name="T50" fmla="*/ 866 w 874"/>
              <a:gd name="T51" fmla="*/ 104 h 1611"/>
              <a:gd name="T52" fmla="*/ 743 w 874"/>
              <a:gd name="T53" fmla="*/ 81 h 1611"/>
              <a:gd name="T54" fmla="*/ 713 w 874"/>
              <a:gd name="T55" fmla="*/ 62 h 1611"/>
              <a:gd name="T56" fmla="*/ 607 w 874"/>
              <a:gd name="T57" fmla="*/ 42 h 1611"/>
              <a:gd name="T58" fmla="*/ 467 w 874"/>
              <a:gd name="T59" fmla="*/ 17 h 1611"/>
              <a:gd name="T60" fmla="*/ 268 w 874"/>
              <a:gd name="T61" fmla="*/ 15 h 1611"/>
              <a:gd name="T62" fmla="*/ 197 w 874"/>
              <a:gd name="T63" fmla="*/ 113 h 1611"/>
              <a:gd name="T64" fmla="*/ 261 w 874"/>
              <a:gd name="T65" fmla="*/ 218 h 1611"/>
              <a:gd name="T66" fmla="*/ 193 w 874"/>
              <a:gd name="T67" fmla="*/ 300 h 1611"/>
              <a:gd name="T68" fmla="*/ 228 w 874"/>
              <a:gd name="T69" fmla="*/ 405 h 1611"/>
              <a:gd name="T70" fmla="*/ 158 w 874"/>
              <a:gd name="T71" fmla="*/ 489 h 1611"/>
              <a:gd name="T72" fmla="*/ 213 w 874"/>
              <a:gd name="T73" fmla="*/ 608 h 1611"/>
              <a:gd name="T74" fmla="*/ 160 w 874"/>
              <a:gd name="T75" fmla="*/ 657 h 1611"/>
              <a:gd name="T76" fmla="*/ 137 w 874"/>
              <a:gd name="T77" fmla="*/ 719 h 1611"/>
              <a:gd name="T78" fmla="*/ 139 w 874"/>
              <a:gd name="T79" fmla="*/ 791 h 1611"/>
              <a:gd name="T80" fmla="*/ 192 w 874"/>
              <a:gd name="T81" fmla="*/ 855 h 1611"/>
              <a:gd name="T82" fmla="*/ 92 w 874"/>
              <a:gd name="T83" fmla="*/ 974 h 1611"/>
              <a:gd name="T84" fmla="*/ 122 w 874"/>
              <a:gd name="T85" fmla="*/ 1092 h 1611"/>
              <a:gd name="T86" fmla="*/ 61 w 874"/>
              <a:gd name="T87" fmla="*/ 1139 h 1611"/>
              <a:gd name="T88" fmla="*/ 31 w 874"/>
              <a:gd name="T89" fmla="*/ 1247 h 1611"/>
              <a:gd name="T90" fmla="*/ 75 w 874"/>
              <a:gd name="T91" fmla="*/ 1340 h 1611"/>
              <a:gd name="T92" fmla="*/ 15 w 874"/>
              <a:gd name="T93" fmla="*/ 1395 h 1611"/>
              <a:gd name="T94" fmla="*/ 5 w 874"/>
              <a:gd name="T95" fmla="*/ 1485 h 1611"/>
              <a:gd name="T96" fmla="*/ 45 w 874"/>
              <a:gd name="T97" fmla="*/ 1559 h 1611"/>
              <a:gd name="T98" fmla="*/ 145 w 874"/>
              <a:gd name="T99" fmla="*/ 1553 h 1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874" h="1611">
                <a:moveTo>
                  <a:pt x="145" y="1553"/>
                </a:moveTo>
                <a:cubicBezTo>
                  <a:pt x="142" y="1571"/>
                  <a:pt x="203" y="1605"/>
                  <a:pt x="235" y="1608"/>
                </a:cubicBezTo>
                <a:cubicBezTo>
                  <a:pt x="267" y="1611"/>
                  <a:pt x="337" y="1582"/>
                  <a:pt x="340" y="1569"/>
                </a:cubicBezTo>
                <a:cubicBezTo>
                  <a:pt x="344" y="1581"/>
                  <a:pt x="407" y="1599"/>
                  <a:pt x="440" y="1602"/>
                </a:cubicBezTo>
                <a:cubicBezTo>
                  <a:pt x="473" y="1601"/>
                  <a:pt x="531" y="1572"/>
                  <a:pt x="537" y="1563"/>
                </a:cubicBezTo>
                <a:cubicBezTo>
                  <a:pt x="539" y="1572"/>
                  <a:pt x="600" y="1607"/>
                  <a:pt x="635" y="1608"/>
                </a:cubicBezTo>
                <a:cubicBezTo>
                  <a:pt x="670" y="1609"/>
                  <a:pt x="740" y="1604"/>
                  <a:pt x="745" y="1569"/>
                </a:cubicBezTo>
                <a:cubicBezTo>
                  <a:pt x="774" y="1506"/>
                  <a:pt x="684" y="1401"/>
                  <a:pt x="663" y="1398"/>
                </a:cubicBezTo>
                <a:cubicBezTo>
                  <a:pt x="681" y="1390"/>
                  <a:pt x="712" y="1349"/>
                  <a:pt x="713" y="1293"/>
                </a:cubicBezTo>
                <a:cubicBezTo>
                  <a:pt x="704" y="1220"/>
                  <a:pt x="714" y="1199"/>
                  <a:pt x="685" y="1148"/>
                </a:cubicBezTo>
                <a:cubicBezTo>
                  <a:pt x="676" y="1132"/>
                  <a:pt x="653" y="1106"/>
                  <a:pt x="631" y="1106"/>
                </a:cubicBezTo>
                <a:cubicBezTo>
                  <a:pt x="656" y="1092"/>
                  <a:pt x="697" y="1074"/>
                  <a:pt x="706" y="1034"/>
                </a:cubicBezTo>
                <a:cubicBezTo>
                  <a:pt x="715" y="994"/>
                  <a:pt x="703" y="909"/>
                  <a:pt x="688" y="867"/>
                </a:cubicBezTo>
                <a:cubicBezTo>
                  <a:pt x="670" y="828"/>
                  <a:pt x="616" y="782"/>
                  <a:pt x="596" y="778"/>
                </a:cubicBezTo>
                <a:cubicBezTo>
                  <a:pt x="616" y="764"/>
                  <a:pt x="623" y="738"/>
                  <a:pt x="629" y="719"/>
                </a:cubicBezTo>
                <a:cubicBezTo>
                  <a:pt x="633" y="711"/>
                  <a:pt x="634" y="641"/>
                  <a:pt x="634" y="632"/>
                </a:cubicBezTo>
                <a:cubicBezTo>
                  <a:pt x="625" y="600"/>
                  <a:pt x="601" y="530"/>
                  <a:pt x="578" y="525"/>
                </a:cubicBezTo>
                <a:cubicBezTo>
                  <a:pt x="602" y="522"/>
                  <a:pt x="613" y="474"/>
                  <a:pt x="613" y="441"/>
                </a:cubicBezTo>
                <a:cubicBezTo>
                  <a:pt x="608" y="389"/>
                  <a:pt x="595" y="333"/>
                  <a:pt x="584" y="323"/>
                </a:cubicBezTo>
                <a:cubicBezTo>
                  <a:pt x="577" y="303"/>
                  <a:pt x="565" y="294"/>
                  <a:pt x="547" y="290"/>
                </a:cubicBezTo>
                <a:cubicBezTo>
                  <a:pt x="563" y="284"/>
                  <a:pt x="586" y="265"/>
                  <a:pt x="592" y="254"/>
                </a:cubicBezTo>
                <a:cubicBezTo>
                  <a:pt x="609" y="236"/>
                  <a:pt x="623" y="203"/>
                  <a:pt x="634" y="202"/>
                </a:cubicBezTo>
                <a:cubicBezTo>
                  <a:pt x="650" y="198"/>
                  <a:pt x="710" y="185"/>
                  <a:pt x="761" y="188"/>
                </a:cubicBezTo>
                <a:cubicBezTo>
                  <a:pt x="793" y="186"/>
                  <a:pt x="844" y="181"/>
                  <a:pt x="847" y="173"/>
                </a:cubicBezTo>
                <a:cubicBezTo>
                  <a:pt x="858" y="164"/>
                  <a:pt x="799" y="147"/>
                  <a:pt x="794" y="137"/>
                </a:cubicBezTo>
                <a:cubicBezTo>
                  <a:pt x="797" y="126"/>
                  <a:pt x="874" y="113"/>
                  <a:pt x="866" y="104"/>
                </a:cubicBezTo>
                <a:cubicBezTo>
                  <a:pt x="853" y="90"/>
                  <a:pt x="782" y="93"/>
                  <a:pt x="743" y="81"/>
                </a:cubicBezTo>
                <a:cubicBezTo>
                  <a:pt x="741" y="72"/>
                  <a:pt x="720" y="64"/>
                  <a:pt x="713" y="62"/>
                </a:cubicBezTo>
                <a:cubicBezTo>
                  <a:pt x="699" y="58"/>
                  <a:pt x="621" y="44"/>
                  <a:pt x="607" y="42"/>
                </a:cubicBezTo>
                <a:cubicBezTo>
                  <a:pt x="587" y="33"/>
                  <a:pt x="494" y="18"/>
                  <a:pt x="467" y="17"/>
                </a:cubicBezTo>
                <a:cubicBezTo>
                  <a:pt x="430" y="9"/>
                  <a:pt x="293" y="0"/>
                  <a:pt x="268" y="15"/>
                </a:cubicBezTo>
                <a:cubicBezTo>
                  <a:pt x="250" y="26"/>
                  <a:pt x="199" y="81"/>
                  <a:pt x="197" y="113"/>
                </a:cubicBezTo>
                <a:cubicBezTo>
                  <a:pt x="188" y="139"/>
                  <a:pt x="242" y="214"/>
                  <a:pt x="261" y="218"/>
                </a:cubicBezTo>
                <a:cubicBezTo>
                  <a:pt x="242" y="223"/>
                  <a:pt x="196" y="272"/>
                  <a:pt x="193" y="300"/>
                </a:cubicBezTo>
                <a:cubicBezTo>
                  <a:pt x="184" y="328"/>
                  <a:pt x="204" y="395"/>
                  <a:pt x="228" y="405"/>
                </a:cubicBezTo>
                <a:cubicBezTo>
                  <a:pt x="201" y="412"/>
                  <a:pt x="169" y="440"/>
                  <a:pt x="158" y="489"/>
                </a:cubicBezTo>
                <a:cubicBezTo>
                  <a:pt x="149" y="563"/>
                  <a:pt x="195" y="601"/>
                  <a:pt x="213" y="608"/>
                </a:cubicBezTo>
                <a:cubicBezTo>
                  <a:pt x="195" y="615"/>
                  <a:pt x="173" y="639"/>
                  <a:pt x="160" y="657"/>
                </a:cubicBezTo>
                <a:cubicBezTo>
                  <a:pt x="147" y="675"/>
                  <a:pt x="140" y="697"/>
                  <a:pt x="137" y="719"/>
                </a:cubicBezTo>
                <a:cubicBezTo>
                  <a:pt x="127" y="748"/>
                  <a:pt x="130" y="768"/>
                  <a:pt x="139" y="791"/>
                </a:cubicBezTo>
                <a:cubicBezTo>
                  <a:pt x="148" y="814"/>
                  <a:pt x="171" y="843"/>
                  <a:pt x="192" y="855"/>
                </a:cubicBezTo>
                <a:cubicBezTo>
                  <a:pt x="172" y="862"/>
                  <a:pt x="103" y="918"/>
                  <a:pt x="92" y="974"/>
                </a:cubicBezTo>
                <a:cubicBezTo>
                  <a:pt x="83" y="1006"/>
                  <a:pt x="104" y="1086"/>
                  <a:pt x="122" y="1092"/>
                </a:cubicBezTo>
                <a:cubicBezTo>
                  <a:pt x="103" y="1098"/>
                  <a:pt x="79" y="1118"/>
                  <a:pt x="61" y="1139"/>
                </a:cubicBezTo>
                <a:cubicBezTo>
                  <a:pt x="48" y="1152"/>
                  <a:pt x="34" y="1212"/>
                  <a:pt x="31" y="1247"/>
                </a:cubicBezTo>
                <a:cubicBezTo>
                  <a:pt x="23" y="1265"/>
                  <a:pt x="52" y="1327"/>
                  <a:pt x="75" y="1340"/>
                </a:cubicBezTo>
                <a:cubicBezTo>
                  <a:pt x="52" y="1339"/>
                  <a:pt x="21" y="1373"/>
                  <a:pt x="15" y="1395"/>
                </a:cubicBezTo>
                <a:cubicBezTo>
                  <a:pt x="12" y="1410"/>
                  <a:pt x="0" y="1454"/>
                  <a:pt x="5" y="1485"/>
                </a:cubicBezTo>
                <a:cubicBezTo>
                  <a:pt x="10" y="1512"/>
                  <a:pt x="23" y="1546"/>
                  <a:pt x="45" y="1559"/>
                </a:cubicBezTo>
                <a:cubicBezTo>
                  <a:pt x="68" y="1570"/>
                  <a:pt x="136" y="1563"/>
                  <a:pt x="145" y="1553"/>
                </a:cubicBezTo>
                <a:close/>
              </a:path>
            </a:pathLst>
          </a:custGeom>
          <a:gradFill rotWithShape="0">
            <a:gsLst>
              <a:gs pos="0">
                <a:srgbClr val="DDDDDD">
                  <a:gamma/>
                  <a:tint val="43922"/>
                  <a:invGamma/>
                </a:srgbClr>
              </a:gs>
              <a:gs pos="100000">
                <a:srgbClr val="DDDDDD"/>
              </a:gs>
            </a:gsLst>
            <a:lin ang="5400000" scaled="1"/>
          </a:gradFill>
          <a:ln w="25400">
            <a:solidFill>
              <a:srgbClr val="C0C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18000" rIns="18000"/>
          <a:lstStyle/>
          <a:p>
            <a:pPr fontAlgn="base">
              <a:spcBef>
                <a:spcPct val="0"/>
              </a:spcBef>
              <a:spcAft>
                <a:spcPct val="0"/>
              </a:spcAft>
            </a:pPr>
            <a:endParaRPr lang="ja-JP" altLang="en-US">
              <a:solidFill>
                <a:srgbClr val="000000"/>
              </a:solidFill>
            </a:endParaRPr>
          </a:p>
        </p:txBody>
      </p:sp>
      <p:sp>
        <p:nvSpPr>
          <p:cNvPr id="6287" name="Freeform 143"/>
          <p:cNvSpPr>
            <a:spLocks/>
          </p:cNvSpPr>
          <p:nvPr/>
        </p:nvSpPr>
        <p:spPr bwMode="auto">
          <a:xfrm>
            <a:off x="7391400" y="3581400"/>
            <a:ext cx="533400" cy="390525"/>
          </a:xfrm>
          <a:custGeom>
            <a:avLst/>
            <a:gdLst>
              <a:gd name="T0" fmla="*/ 59 w 1046"/>
              <a:gd name="T1" fmla="*/ 271 h 438"/>
              <a:gd name="T2" fmla="*/ 91 w 1046"/>
              <a:gd name="T3" fmla="*/ 154 h 438"/>
              <a:gd name="T4" fmla="*/ 156 w 1046"/>
              <a:gd name="T5" fmla="*/ 120 h 438"/>
              <a:gd name="T6" fmla="*/ 289 w 1046"/>
              <a:gd name="T7" fmla="*/ 153 h 438"/>
              <a:gd name="T8" fmla="*/ 314 w 1046"/>
              <a:gd name="T9" fmla="*/ 194 h 438"/>
              <a:gd name="T10" fmla="*/ 320 w 1046"/>
              <a:gd name="T11" fmla="*/ 136 h 438"/>
              <a:gd name="T12" fmla="*/ 395 w 1046"/>
              <a:gd name="T13" fmla="*/ 28 h 438"/>
              <a:gd name="T14" fmla="*/ 557 w 1046"/>
              <a:gd name="T15" fmla="*/ 59 h 438"/>
              <a:gd name="T16" fmla="*/ 583 w 1046"/>
              <a:gd name="T17" fmla="*/ 103 h 438"/>
              <a:gd name="T18" fmla="*/ 599 w 1046"/>
              <a:gd name="T19" fmla="*/ 49 h 438"/>
              <a:gd name="T20" fmla="*/ 671 w 1046"/>
              <a:gd name="T21" fmla="*/ 16 h 438"/>
              <a:gd name="T22" fmla="*/ 790 w 1046"/>
              <a:gd name="T23" fmla="*/ 42 h 438"/>
              <a:gd name="T24" fmla="*/ 844 w 1046"/>
              <a:gd name="T25" fmla="*/ 141 h 438"/>
              <a:gd name="T26" fmla="*/ 995 w 1046"/>
              <a:gd name="T27" fmla="*/ 144 h 438"/>
              <a:gd name="T28" fmla="*/ 994 w 1046"/>
              <a:gd name="T29" fmla="*/ 277 h 438"/>
              <a:gd name="T30" fmla="*/ 1034 w 1046"/>
              <a:gd name="T31" fmla="*/ 308 h 438"/>
              <a:gd name="T32" fmla="*/ 1046 w 1046"/>
              <a:gd name="T33" fmla="*/ 365 h 438"/>
              <a:gd name="T34" fmla="*/ 1037 w 1046"/>
              <a:gd name="T35" fmla="*/ 400 h 438"/>
              <a:gd name="T36" fmla="*/ 958 w 1046"/>
              <a:gd name="T37" fmla="*/ 435 h 438"/>
              <a:gd name="T38" fmla="*/ 749 w 1046"/>
              <a:gd name="T39" fmla="*/ 385 h 438"/>
              <a:gd name="T40" fmla="*/ 596 w 1046"/>
              <a:gd name="T41" fmla="*/ 427 h 438"/>
              <a:gd name="T42" fmla="*/ 526 w 1046"/>
              <a:gd name="T43" fmla="*/ 409 h 438"/>
              <a:gd name="T44" fmla="*/ 496 w 1046"/>
              <a:gd name="T45" fmla="*/ 382 h 438"/>
              <a:gd name="T46" fmla="*/ 446 w 1046"/>
              <a:gd name="T47" fmla="*/ 417 h 438"/>
              <a:gd name="T48" fmla="*/ 284 w 1046"/>
              <a:gd name="T49" fmla="*/ 417 h 438"/>
              <a:gd name="T50" fmla="*/ 209 w 1046"/>
              <a:gd name="T51" fmla="*/ 372 h 438"/>
              <a:gd name="T52" fmla="*/ 94 w 1046"/>
              <a:gd name="T53" fmla="*/ 397 h 438"/>
              <a:gd name="T54" fmla="*/ 7 w 1046"/>
              <a:gd name="T55" fmla="*/ 351 h 438"/>
              <a:gd name="T56" fmla="*/ 59 w 1046"/>
              <a:gd name="T57" fmla="*/ 271 h 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46" h="438">
                <a:moveTo>
                  <a:pt x="59" y="271"/>
                </a:moveTo>
                <a:cubicBezTo>
                  <a:pt x="50" y="253"/>
                  <a:pt x="65" y="190"/>
                  <a:pt x="91" y="154"/>
                </a:cubicBezTo>
                <a:cubicBezTo>
                  <a:pt x="113" y="133"/>
                  <a:pt x="148" y="122"/>
                  <a:pt x="156" y="120"/>
                </a:cubicBezTo>
                <a:cubicBezTo>
                  <a:pt x="176" y="117"/>
                  <a:pt x="247" y="109"/>
                  <a:pt x="289" y="153"/>
                </a:cubicBezTo>
                <a:cubicBezTo>
                  <a:pt x="292" y="162"/>
                  <a:pt x="309" y="180"/>
                  <a:pt x="314" y="194"/>
                </a:cubicBezTo>
                <a:cubicBezTo>
                  <a:pt x="311" y="174"/>
                  <a:pt x="317" y="145"/>
                  <a:pt x="320" y="136"/>
                </a:cubicBezTo>
                <a:cubicBezTo>
                  <a:pt x="323" y="119"/>
                  <a:pt x="359" y="38"/>
                  <a:pt x="395" y="28"/>
                </a:cubicBezTo>
                <a:cubicBezTo>
                  <a:pt x="420" y="19"/>
                  <a:pt x="513" y="0"/>
                  <a:pt x="557" y="59"/>
                </a:cubicBezTo>
                <a:cubicBezTo>
                  <a:pt x="558" y="62"/>
                  <a:pt x="577" y="74"/>
                  <a:pt x="583" y="103"/>
                </a:cubicBezTo>
                <a:cubicBezTo>
                  <a:pt x="586" y="73"/>
                  <a:pt x="592" y="57"/>
                  <a:pt x="599" y="49"/>
                </a:cubicBezTo>
                <a:cubicBezTo>
                  <a:pt x="620" y="25"/>
                  <a:pt x="644" y="19"/>
                  <a:pt x="671" y="16"/>
                </a:cubicBezTo>
                <a:cubicBezTo>
                  <a:pt x="689" y="14"/>
                  <a:pt x="760" y="22"/>
                  <a:pt x="790" y="42"/>
                </a:cubicBezTo>
                <a:cubicBezTo>
                  <a:pt x="811" y="60"/>
                  <a:pt x="850" y="122"/>
                  <a:pt x="844" y="141"/>
                </a:cubicBezTo>
                <a:cubicBezTo>
                  <a:pt x="859" y="122"/>
                  <a:pt x="968" y="118"/>
                  <a:pt x="995" y="144"/>
                </a:cubicBezTo>
                <a:cubicBezTo>
                  <a:pt x="1030" y="171"/>
                  <a:pt x="1037" y="277"/>
                  <a:pt x="994" y="277"/>
                </a:cubicBezTo>
                <a:cubicBezTo>
                  <a:pt x="1015" y="284"/>
                  <a:pt x="1027" y="297"/>
                  <a:pt x="1034" y="308"/>
                </a:cubicBezTo>
                <a:cubicBezTo>
                  <a:pt x="1045" y="326"/>
                  <a:pt x="1046" y="365"/>
                  <a:pt x="1046" y="365"/>
                </a:cubicBezTo>
                <a:cubicBezTo>
                  <a:pt x="1043" y="377"/>
                  <a:pt x="1045" y="391"/>
                  <a:pt x="1037" y="400"/>
                </a:cubicBezTo>
                <a:cubicBezTo>
                  <a:pt x="1023" y="416"/>
                  <a:pt x="982" y="432"/>
                  <a:pt x="958" y="435"/>
                </a:cubicBezTo>
                <a:cubicBezTo>
                  <a:pt x="922" y="438"/>
                  <a:pt x="754" y="425"/>
                  <a:pt x="749" y="385"/>
                </a:cubicBezTo>
                <a:cubicBezTo>
                  <a:pt x="739" y="422"/>
                  <a:pt x="640" y="427"/>
                  <a:pt x="596" y="427"/>
                </a:cubicBezTo>
                <a:cubicBezTo>
                  <a:pt x="587" y="424"/>
                  <a:pt x="533" y="415"/>
                  <a:pt x="526" y="409"/>
                </a:cubicBezTo>
                <a:cubicBezTo>
                  <a:pt x="518" y="402"/>
                  <a:pt x="500" y="398"/>
                  <a:pt x="496" y="382"/>
                </a:cubicBezTo>
                <a:cubicBezTo>
                  <a:pt x="487" y="398"/>
                  <a:pt x="454" y="415"/>
                  <a:pt x="446" y="417"/>
                </a:cubicBezTo>
                <a:cubicBezTo>
                  <a:pt x="392" y="429"/>
                  <a:pt x="339" y="421"/>
                  <a:pt x="284" y="417"/>
                </a:cubicBezTo>
                <a:cubicBezTo>
                  <a:pt x="220" y="406"/>
                  <a:pt x="215" y="387"/>
                  <a:pt x="209" y="372"/>
                </a:cubicBezTo>
                <a:cubicBezTo>
                  <a:pt x="200" y="382"/>
                  <a:pt x="128" y="400"/>
                  <a:pt x="94" y="397"/>
                </a:cubicBezTo>
                <a:cubicBezTo>
                  <a:pt x="60" y="394"/>
                  <a:pt x="13" y="372"/>
                  <a:pt x="7" y="351"/>
                </a:cubicBezTo>
                <a:cubicBezTo>
                  <a:pt x="0" y="306"/>
                  <a:pt x="29" y="267"/>
                  <a:pt x="59" y="271"/>
                </a:cubicBezTo>
                <a:close/>
              </a:path>
            </a:pathLst>
          </a:custGeom>
          <a:gradFill rotWithShape="0">
            <a:gsLst>
              <a:gs pos="0">
                <a:srgbClr val="DDDDDD">
                  <a:gamma/>
                  <a:tint val="23922"/>
                  <a:invGamma/>
                </a:srgbClr>
              </a:gs>
              <a:gs pos="100000">
                <a:srgbClr val="DDDDDD"/>
              </a:gs>
            </a:gsLst>
            <a:lin ang="5400000" scaled="1"/>
          </a:gradFill>
          <a:ln w="25400">
            <a:solidFill>
              <a:srgbClr val="C0C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18000" rIns="18000"/>
          <a:lstStyle/>
          <a:p>
            <a:pPr fontAlgn="base">
              <a:spcBef>
                <a:spcPct val="0"/>
              </a:spcBef>
              <a:spcAft>
                <a:spcPct val="0"/>
              </a:spcAft>
            </a:pPr>
            <a:endParaRPr lang="ja-JP" altLang="en-US">
              <a:solidFill>
                <a:srgbClr val="000000"/>
              </a:solidFill>
            </a:endParaRPr>
          </a:p>
        </p:txBody>
      </p:sp>
      <p:grpSp>
        <p:nvGrpSpPr>
          <p:cNvPr id="6288" name="Group 144"/>
          <p:cNvGrpSpPr>
            <a:grpSpLocks/>
          </p:cNvGrpSpPr>
          <p:nvPr/>
        </p:nvGrpSpPr>
        <p:grpSpPr bwMode="auto">
          <a:xfrm>
            <a:off x="7772400" y="1446213"/>
            <a:ext cx="838200" cy="839787"/>
            <a:chOff x="576" y="49"/>
            <a:chExt cx="4800" cy="4800"/>
          </a:xfrm>
        </p:grpSpPr>
        <p:sp>
          <p:nvSpPr>
            <p:cNvPr id="6289" name="Line 145"/>
            <p:cNvSpPr>
              <a:spLocks noChangeShapeType="1"/>
            </p:cNvSpPr>
            <p:nvPr/>
          </p:nvSpPr>
          <p:spPr bwMode="auto">
            <a:xfrm>
              <a:off x="576" y="2448"/>
              <a:ext cx="4800" cy="0"/>
            </a:xfrm>
            <a:prstGeom prst="line">
              <a:avLst/>
            </a:prstGeom>
            <a:noFill/>
            <a:ln w="38100">
              <a:solidFill>
                <a:srgbClr val="B2B2B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8000" rIns="18000"/>
            <a:lstStyle/>
            <a:p>
              <a:pPr fontAlgn="base">
                <a:spcBef>
                  <a:spcPct val="0"/>
                </a:spcBef>
                <a:spcAft>
                  <a:spcPct val="0"/>
                </a:spcAft>
              </a:pPr>
              <a:endParaRPr lang="ja-JP" altLang="en-US">
                <a:solidFill>
                  <a:srgbClr val="000000"/>
                </a:solidFill>
              </a:endParaRPr>
            </a:p>
          </p:txBody>
        </p:sp>
        <p:sp>
          <p:nvSpPr>
            <p:cNvPr id="6290" name="Line 146"/>
            <p:cNvSpPr>
              <a:spLocks noChangeShapeType="1"/>
            </p:cNvSpPr>
            <p:nvPr/>
          </p:nvSpPr>
          <p:spPr bwMode="auto">
            <a:xfrm rot="-1922449">
              <a:off x="576" y="2448"/>
              <a:ext cx="4800" cy="1"/>
            </a:xfrm>
            <a:prstGeom prst="line">
              <a:avLst/>
            </a:prstGeom>
            <a:noFill/>
            <a:ln w="38100">
              <a:solidFill>
                <a:srgbClr val="B2B2B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8000" rIns="18000"/>
            <a:lstStyle/>
            <a:p>
              <a:pPr fontAlgn="base">
                <a:spcBef>
                  <a:spcPct val="0"/>
                </a:spcBef>
                <a:spcAft>
                  <a:spcPct val="0"/>
                </a:spcAft>
              </a:pPr>
              <a:endParaRPr lang="ja-JP" altLang="en-US">
                <a:solidFill>
                  <a:srgbClr val="000000"/>
                </a:solidFill>
              </a:endParaRPr>
            </a:p>
          </p:txBody>
        </p:sp>
        <p:sp>
          <p:nvSpPr>
            <p:cNvPr id="6291" name="Line 147"/>
            <p:cNvSpPr>
              <a:spLocks noChangeShapeType="1"/>
            </p:cNvSpPr>
            <p:nvPr/>
          </p:nvSpPr>
          <p:spPr bwMode="auto">
            <a:xfrm rot="-3756770">
              <a:off x="576" y="2448"/>
              <a:ext cx="4800" cy="1"/>
            </a:xfrm>
            <a:prstGeom prst="line">
              <a:avLst/>
            </a:prstGeom>
            <a:noFill/>
            <a:ln w="38100">
              <a:solidFill>
                <a:srgbClr val="B2B2B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8000" rIns="18000"/>
            <a:lstStyle/>
            <a:p>
              <a:pPr fontAlgn="base">
                <a:spcBef>
                  <a:spcPct val="0"/>
                </a:spcBef>
                <a:spcAft>
                  <a:spcPct val="0"/>
                </a:spcAft>
              </a:pPr>
              <a:endParaRPr lang="ja-JP" altLang="en-US">
                <a:solidFill>
                  <a:srgbClr val="000000"/>
                </a:solidFill>
              </a:endParaRPr>
            </a:p>
          </p:txBody>
        </p:sp>
        <p:sp>
          <p:nvSpPr>
            <p:cNvPr id="6292" name="Line 148"/>
            <p:cNvSpPr>
              <a:spLocks noChangeShapeType="1"/>
            </p:cNvSpPr>
            <p:nvPr/>
          </p:nvSpPr>
          <p:spPr bwMode="auto">
            <a:xfrm rot="-5374218">
              <a:off x="576" y="2448"/>
              <a:ext cx="4800" cy="1"/>
            </a:xfrm>
            <a:prstGeom prst="line">
              <a:avLst/>
            </a:prstGeom>
            <a:noFill/>
            <a:ln w="38100">
              <a:solidFill>
                <a:srgbClr val="B2B2B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8000" rIns="18000"/>
            <a:lstStyle/>
            <a:p>
              <a:pPr fontAlgn="base">
                <a:spcBef>
                  <a:spcPct val="0"/>
                </a:spcBef>
                <a:spcAft>
                  <a:spcPct val="0"/>
                </a:spcAft>
              </a:pPr>
              <a:endParaRPr lang="ja-JP" altLang="en-US">
                <a:solidFill>
                  <a:srgbClr val="000000"/>
                </a:solidFill>
              </a:endParaRPr>
            </a:p>
          </p:txBody>
        </p:sp>
        <p:sp>
          <p:nvSpPr>
            <p:cNvPr id="6293" name="Line 149"/>
            <p:cNvSpPr>
              <a:spLocks noChangeShapeType="1"/>
            </p:cNvSpPr>
            <p:nvPr/>
          </p:nvSpPr>
          <p:spPr bwMode="auto">
            <a:xfrm rot="-7105998">
              <a:off x="576" y="2448"/>
              <a:ext cx="4800" cy="1"/>
            </a:xfrm>
            <a:prstGeom prst="line">
              <a:avLst/>
            </a:prstGeom>
            <a:noFill/>
            <a:ln w="38100">
              <a:solidFill>
                <a:srgbClr val="B2B2B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8000" rIns="18000"/>
            <a:lstStyle/>
            <a:p>
              <a:pPr fontAlgn="base">
                <a:spcBef>
                  <a:spcPct val="0"/>
                </a:spcBef>
                <a:spcAft>
                  <a:spcPct val="0"/>
                </a:spcAft>
              </a:pPr>
              <a:endParaRPr lang="ja-JP" altLang="en-US">
                <a:solidFill>
                  <a:srgbClr val="000000"/>
                </a:solidFill>
              </a:endParaRPr>
            </a:p>
          </p:txBody>
        </p:sp>
        <p:sp>
          <p:nvSpPr>
            <p:cNvPr id="6294" name="Line 150"/>
            <p:cNvSpPr>
              <a:spLocks noChangeShapeType="1"/>
            </p:cNvSpPr>
            <p:nvPr/>
          </p:nvSpPr>
          <p:spPr bwMode="auto">
            <a:xfrm rot="1807769">
              <a:off x="576" y="2448"/>
              <a:ext cx="4800" cy="1"/>
            </a:xfrm>
            <a:prstGeom prst="line">
              <a:avLst/>
            </a:prstGeom>
            <a:noFill/>
            <a:ln w="38100">
              <a:solidFill>
                <a:srgbClr val="B2B2B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8000" rIns="18000"/>
            <a:lstStyle/>
            <a:p>
              <a:pPr fontAlgn="base">
                <a:spcBef>
                  <a:spcPct val="0"/>
                </a:spcBef>
                <a:spcAft>
                  <a:spcPct val="0"/>
                </a:spcAft>
              </a:pPr>
              <a:endParaRPr lang="ja-JP" altLang="en-US">
                <a:solidFill>
                  <a:srgbClr val="000000"/>
                </a:solidFill>
              </a:endParaRPr>
            </a:p>
          </p:txBody>
        </p:sp>
        <p:sp>
          <p:nvSpPr>
            <p:cNvPr id="6295" name="Oval 151"/>
            <p:cNvSpPr>
              <a:spLocks noChangeArrowheads="1"/>
            </p:cNvSpPr>
            <p:nvPr/>
          </p:nvSpPr>
          <p:spPr bwMode="auto">
            <a:xfrm>
              <a:off x="1536" y="1104"/>
              <a:ext cx="2832" cy="2688"/>
            </a:xfrm>
            <a:prstGeom prst="ellipse">
              <a:avLst/>
            </a:prstGeom>
            <a:solidFill>
              <a:schemeClr val="bg1"/>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8000" rIns="18000" anchor="ctr"/>
            <a:lstStyle/>
            <a:p>
              <a:pPr fontAlgn="base">
                <a:spcBef>
                  <a:spcPct val="0"/>
                </a:spcBef>
                <a:spcAft>
                  <a:spcPct val="0"/>
                </a:spcAft>
              </a:pPr>
              <a:endParaRPr lang="ja-JP" altLang="en-US">
                <a:solidFill>
                  <a:srgbClr val="000000"/>
                </a:solidFill>
              </a:endParaRPr>
            </a:p>
          </p:txBody>
        </p:sp>
        <p:sp>
          <p:nvSpPr>
            <p:cNvPr id="6296" name="Oval 152"/>
            <p:cNvSpPr>
              <a:spLocks noChangeArrowheads="1"/>
            </p:cNvSpPr>
            <p:nvPr/>
          </p:nvSpPr>
          <p:spPr bwMode="auto">
            <a:xfrm>
              <a:off x="1872" y="1344"/>
              <a:ext cx="2208" cy="2160"/>
            </a:xfrm>
            <a:prstGeom prst="ellipse">
              <a:avLst/>
            </a:prstGeom>
            <a:solidFill>
              <a:srgbClr val="F8F8F8"/>
            </a:solidFill>
            <a:ln w="38100">
              <a:solidFill>
                <a:srgbClr val="B2B2B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8000" rIns="18000" anchor="ctr"/>
            <a:lstStyle/>
            <a:p>
              <a:pPr fontAlgn="base">
                <a:spcBef>
                  <a:spcPct val="0"/>
                </a:spcBef>
                <a:spcAft>
                  <a:spcPct val="0"/>
                </a:spcAft>
              </a:pPr>
              <a:endParaRPr lang="ja-JP" altLang="en-US">
                <a:solidFill>
                  <a:srgbClr val="000000"/>
                </a:solidFill>
              </a:endParaRPr>
            </a:p>
          </p:txBody>
        </p:sp>
      </p:grpSp>
      <p:sp>
        <p:nvSpPr>
          <p:cNvPr id="6297" name="Text Box 153"/>
          <p:cNvSpPr txBox="1">
            <a:spLocks noChangeArrowheads="1"/>
          </p:cNvSpPr>
          <p:nvPr/>
        </p:nvSpPr>
        <p:spPr bwMode="auto">
          <a:xfrm>
            <a:off x="6705600" y="1914525"/>
            <a:ext cx="1447800" cy="600075"/>
          </a:xfrm>
          <a:prstGeom prst="rect">
            <a:avLst/>
          </a:prstGeom>
          <a:solidFill>
            <a:schemeClr val="bg1"/>
          </a:solidFill>
          <a:ln w="19050">
            <a:solidFill>
              <a:srgbClr val="777777"/>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18000" rIns="18000">
            <a:spAutoFit/>
          </a:bodyPr>
          <a:lstStyle/>
          <a:p>
            <a:pPr algn="ctr" fontAlgn="base">
              <a:spcBef>
                <a:spcPct val="50000"/>
              </a:spcBef>
              <a:spcAft>
                <a:spcPct val="0"/>
              </a:spcAft>
            </a:pPr>
            <a:r>
              <a:rPr lang="en-US" altLang="ja-JP" sz="1600" b="1">
                <a:solidFill>
                  <a:srgbClr val="000000"/>
                </a:solidFill>
              </a:rPr>
              <a:t>Vapor over sea (</a:t>
            </a:r>
            <a:r>
              <a:rPr lang="en-US" altLang="ja-JP" sz="1600" b="1">
                <a:solidFill>
                  <a:srgbClr val="FF0000"/>
                </a:solidFill>
              </a:rPr>
              <a:t>0.97</a:t>
            </a:r>
            <a:r>
              <a:rPr lang="en-US" altLang="ja-JP" sz="1600" b="1">
                <a:solidFill>
                  <a:srgbClr val="000000"/>
                </a:solidFill>
              </a:rPr>
              <a:t>)</a:t>
            </a:r>
          </a:p>
        </p:txBody>
      </p:sp>
      <p:sp>
        <p:nvSpPr>
          <p:cNvPr id="6298" name="Text Box 154"/>
          <p:cNvSpPr txBox="1">
            <a:spLocks noChangeArrowheads="1"/>
          </p:cNvSpPr>
          <p:nvPr/>
        </p:nvSpPr>
        <p:spPr bwMode="auto">
          <a:xfrm>
            <a:off x="7658100" y="5638800"/>
            <a:ext cx="585788" cy="355600"/>
          </a:xfrm>
          <a:prstGeom prst="rect">
            <a:avLst/>
          </a:prstGeom>
          <a:solidFill>
            <a:schemeClr val="bg1"/>
          </a:solidFill>
          <a:ln w="19050">
            <a:solidFill>
              <a:srgbClr val="777777"/>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18000" rIns="18000">
            <a:spAutoFit/>
          </a:bodyPr>
          <a:lstStyle/>
          <a:p>
            <a:pPr algn="ctr" fontAlgn="base">
              <a:spcBef>
                <a:spcPct val="50000"/>
              </a:spcBef>
              <a:spcAft>
                <a:spcPct val="0"/>
              </a:spcAft>
            </a:pPr>
            <a:r>
              <a:rPr lang="en-US" altLang="ja-JP" sz="1600" b="1">
                <a:solidFill>
                  <a:srgbClr val="000000"/>
                </a:solidFill>
              </a:rPr>
              <a:t>Sea</a:t>
            </a:r>
          </a:p>
        </p:txBody>
      </p:sp>
      <p:sp>
        <p:nvSpPr>
          <p:cNvPr id="6299" name="Text Box 155"/>
          <p:cNvSpPr txBox="1">
            <a:spLocks noChangeArrowheads="1"/>
          </p:cNvSpPr>
          <p:nvPr/>
        </p:nvSpPr>
        <p:spPr bwMode="auto">
          <a:xfrm>
            <a:off x="7596188" y="6024563"/>
            <a:ext cx="685800" cy="309562"/>
          </a:xfrm>
          <a:prstGeom prst="rect">
            <a:avLst/>
          </a:prstGeom>
          <a:solidFill>
            <a:srgbClr val="FFFF99"/>
          </a:solidFill>
          <a:ln w="12700">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10800" bIns="10800">
            <a:spAutoFit/>
          </a:bodyPr>
          <a:lstStyle/>
          <a:p>
            <a:pPr fontAlgn="base">
              <a:spcBef>
                <a:spcPct val="0"/>
              </a:spcBef>
              <a:spcAft>
                <a:spcPct val="0"/>
              </a:spcAft>
            </a:pPr>
            <a:r>
              <a:rPr lang="en-US" altLang="ja-JP" b="1">
                <a:solidFill>
                  <a:srgbClr val="000000"/>
                </a:solidFill>
              </a:rPr>
              <a:t>~0‰</a:t>
            </a:r>
          </a:p>
        </p:txBody>
      </p:sp>
      <p:sp>
        <p:nvSpPr>
          <p:cNvPr id="6300" name="Text Box 156"/>
          <p:cNvSpPr txBox="1">
            <a:spLocks noChangeArrowheads="1"/>
          </p:cNvSpPr>
          <p:nvPr/>
        </p:nvSpPr>
        <p:spPr bwMode="auto">
          <a:xfrm>
            <a:off x="7975600" y="4079875"/>
            <a:ext cx="908050" cy="309563"/>
          </a:xfrm>
          <a:prstGeom prst="rect">
            <a:avLst/>
          </a:prstGeom>
          <a:solidFill>
            <a:srgbClr val="FFFF99"/>
          </a:solidFill>
          <a:ln w="12700">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10800" bIns="10800">
            <a:spAutoFit/>
          </a:bodyPr>
          <a:lstStyle/>
          <a:p>
            <a:pPr algn="ctr" fontAlgn="base">
              <a:spcBef>
                <a:spcPct val="0"/>
              </a:spcBef>
              <a:spcAft>
                <a:spcPct val="0"/>
              </a:spcAft>
            </a:pPr>
            <a:r>
              <a:rPr lang="en-US" altLang="ja-JP" b="1">
                <a:solidFill>
                  <a:srgbClr val="000000"/>
                </a:solidFill>
              </a:rPr>
              <a:t>-5.7‰*</a:t>
            </a:r>
          </a:p>
        </p:txBody>
      </p:sp>
      <p:sp>
        <p:nvSpPr>
          <p:cNvPr id="6301" name="Text Box 157"/>
          <p:cNvSpPr txBox="1">
            <a:spLocks noChangeArrowheads="1"/>
          </p:cNvSpPr>
          <p:nvPr/>
        </p:nvSpPr>
        <p:spPr bwMode="auto">
          <a:xfrm>
            <a:off x="6154738" y="4706938"/>
            <a:ext cx="819150" cy="309562"/>
          </a:xfrm>
          <a:prstGeom prst="rect">
            <a:avLst/>
          </a:prstGeom>
          <a:solidFill>
            <a:srgbClr val="FFFF99"/>
          </a:solidFill>
          <a:ln w="12700">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10800" bIns="10800">
            <a:spAutoFit/>
          </a:bodyPr>
          <a:lstStyle/>
          <a:p>
            <a:pPr algn="ctr" fontAlgn="base">
              <a:spcBef>
                <a:spcPct val="0"/>
              </a:spcBef>
              <a:spcAft>
                <a:spcPct val="0"/>
              </a:spcAft>
            </a:pPr>
            <a:r>
              <a:rPr lang="en-US" altLang="ja-JP" b="1" dirty="0">
                <a:solidFill>
                  <a:srgbClr val="000000"/>
                </a:solidFill>
              </a:rPr>
              <a:t>-5.5‰</a:t>
            </a:r>
          </a:p>
        </p:txBody>
      </p:sp>
      <p:sp>
        <p:nvSpPr>
          <p:cNvPr id="6302" name="Text Box 158"/>
          <p:cNvSpPr txBox="1">
            <a:spLocks noChangeArrowheads="1"/>
          </p:cNvSpPr>
          <p:nvPr/>
        </p:nvSpPr>
        <p:spPr bwMode="auto">
          <a:xfrm>
            <a:off x="7049598" y="1560513"/>
            <a:ext cx="724878" cy="298810"/>
          </a:xfrm>
          <a:prstGeom prst="rect">
            <a:avLst/>
          </a:prstGeom>
          <a:solidFill>
            <a:srgbClr val="FFC000"/>
          </a:solidFill>
          <a:ln w="12700">
            <a:solidFill>
              <a:srgbClr val="808080"/>
            </a:solidFill>
            <a:miter lim="800000"/>
            <a:headEnd/>
            <a:tailEnd/>
          </a:ln>
          <a:effectLst/>
          <a:extLst/>
        </p:spPr>
        <p:txBody>
          <a:bodyPr wrap="none" tIns="10800" bIns="10800">
            <a:spAutoFit/>
          </a:bodyPr>
          <a:lstStyle/>
          <a:p>
            <a:pPr algn="ctr" fontAlgn="base">
              <a:spcBef>
                <a:spcPct val="0"/>
              </a:spcBef>
              <a:spcAft>
                <a:spcPct val="0"/>
              </a:spcAft>
            </a:pPr>
            <a:r>
              <a:rPr lang="en-US" altLang="ja-JP" b="1" dirty="0" smtClean="0">
                <a:solidFill>
                  <a:srgbClr val="000000"/>
                </a:solidFill>
              </a:rPr>
              <a:t>9.5‰</a:t>
            </a:r>
            <a:endParaRPr lang="en-US" altLang="ja-JP" b="1" dirty="0">
              <a:solidFill>
                <a:srgbClr val="000000"/>
              </a:solidFill>
            </a:endParaRPr>
          </a:p>
        </p:txBody>
      </p:sp>
      <p:sp>
        <p:nvSpPr>
          <p:cNvPr id="6303" name="Text Box 159"/>
          <p:cNvSpPr txBox="1">
            <a:spLocks noChangeArrowheads="1"/>
          </p:cNvSpPr>
          <p:nvPr/>
        </p:nvSpPr>
        <p:spPr bwMode="auto">
          <a:xfrm>
            <a:off x="2103176" y="1538288"/>
            <a:ext cx="841897" cy="298810"/>
          </a:xfrm>
          <a:prstGeom prst="rect">
            <a:avLst/>
          </a:prstGeom>
          <a:solidFill>
            <a:srgbClr val="FFC000"/>
          </a:solidFill>
          <a:ln w="12700">
            <a:solidFill>
              <a:srgbClr val="808080"/>
            </a:solidFill>
            <a:miter lim="800000"/>
            <a:headEnd/>
            <a:tailEnd/>
          </a:ln>
          <a:effectLst/>
          <a:extLst/>
        </p:spPr>
        <p:txBody>
          <a:bodyPr wrap="none" tIns="10800" bIns="10800">
            <a:spAutoFit/>
          </a:bodyPr>
          <a:lstStyle/>
          <a:p>
            <a:pPr algn="ctr" fontAlgn="base">
              <a:spcBef>
                <a:spcPct val="0"/>
              </a:spcBef>
              <a:spcAft>
                <a:spcPct val="0"/>
              </a:spcAft>
            </a:pPr>
            <a:r>
              <a:rPr lang="en-US" altLang="ja-JP" b="1" dirty="0" smtClean="0">
                <a:solidFill>
                  <a:srgbClr val="000000"/>
                </a:solidFill>
              </a:rPr>
              <a:t>10.5‰</a:t>
            </a:r>
            <a:endParaRPr lang="en-US" altLang="ja-JP" b="1" dirty="0">
              <a:solidFill>
                <a:srgbClr val="000000"/>
              </a:solidFill>
            </a:endParaRPr>
          </a:p>
        </p:txBody>
      </p:sp>
      <p:sp>
        <p:nvSpPr>
          <p:cNvPr id="6304" name="Text Box 160"/>
          <p:cNvSpPr txBox="1">
            <a:spLocks noChangeArrowheads="1"/>
          </p:cNvSpPr>
          <p:nvPr/>
        </p:nvSpPr>
        <p:spPr bwMode="auto">
          <a:xfrm>
            <a:off x="5067300" y="4087813"/>
            <a:ext cx="819150" cy="309562"/>
          </a:xfrm>
          <a:prstGeom prst="rect">
            <a:avLst/>
          </a:prstGeom>
          <a:solidFill>
            <a:srgbClr val="FFFF99"/>
          </a:solidFill>
          <a:ln w="12700">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10800" bIns="10800">
            <a:spAutoFit/>
          </a:bodyPr>
          <a:lstStyle/>
          <a:p>
            <a:pPr algn="ctr" fontAlgn="base">
              <a:spcBef>
                <a:spcPct val="0"/>
              </a:spcBef>
              <a:spcAft>
                <a:spcPct val="0"/>
              </a:spcAft>
            </a:pPr>
            <a:r>
              <a:rPr lang="en-US" altLang="ja-JP" b="1">
                <a:solidFill>
                  <a:srgbClr val="000000"/>
                </a:solidFill>
              </a:rPr>
              <a:t>-8.7‰</a:t>
            </a:r>
          </a:p>
        </p:txBody>
      </p:sp>
      <p:sp>
        <p:nvSpPr>
          <p:cNvPr id="6305" name="Text Box 161"/>
          <p:cNvSpPr txBox="1">
            <a:spLocks noChangeArrowheads="1"/>
          </p:cNvSpPr>
          <p:nvPr/>
        </p:nvSpPr>
        <p:spPr bwMode="auto">
          <a:xfrm>
            <a:off x="3408101" y="3432175"/>
            <a:ext cx="841897" cy="298810"/>
          </a:xfrm>
          <a:prstGeom prst="rect">
            <a:avLst/>
          </a:prstGeom>
          <a:solidFill>
            <a:srgbClr val="FFC000"/>
          </a:solidFill>
          <a:ln w="12700">
            <a:solidFill>
              <a:srgbClr val="808080"/>
            </a:solidFill>
            <a:miter lim="800000"/>
            <a:headEnd/>
            <a:tailEnd/>
          </a:ln>
          <a:effectLst/>
          <a:extLst/>
        </p:spPr>
        <p:txBody>
          <a:bodyPr wrap="none" tIns="10800" bIns="10800">
            <a:spAutoFit/>
          </a:bodyPr>
          <a:lstStyle/>
          <a:p>
            <a:pPr algn="ctr" fontAlgn="base">
              <a:spcBef>
                <a:spcPct val="0"/>
              </a:spcBef>
              <a:spcAft>
                <a:spcPct val="0"/>
              </a:spcAft>
            </a:pPr>
            <a:r>
              <a:rPr lang="en-US" altLang="ja-JP" b="1" dirty="0" smtClean="0">
                <a:solidFill>
                  <a:srgbClr val="000000"/>
                </a:solidFill>
              </a:rPr>
              <a:t>13.0‰</a:t>
            </a:r>
            <a:endParaRPr lang="en-US" altLang="ja-JP" b="1" dirty="0">
              <a:solidFill>
                <a:srgbClr val="000000"/>
              </a:solidFill>
            </a:endParaRPr>
          </a:p>
        </p:txBody>
      </p:sp>
      <p:sp>
        <p:nvSpPr>
          <p:cNvPr id="6306" name="Text Box 162"/>
          <p:cNvSpPr txBox="1">
            <a:spLocks noChangeArrowheads="1"/>
          </p:cNvSpPr>
          <p:nvPr/>
        </p:nvSpPr>
        <p:spPr bwMode="auto">
          <a:xfrm>
            <a:off x="1258888" y="4511675"/>
            <a:ext cx="819150" cy="309563"/>
          </a:xfrm>
          <a:prstGeom prst="rect">
            <a:avLst/>
          </a:prstGeom>
          <a:solidFill>
            <a:srgbClr val="FFFF99"/>
          </a:solidFill>
          <a:ln w="12700">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10800" bIns="10800">
            <a:spAutoFit/>
          </a:bodyPr>
          <a:lstStyle/>
          <a:p>
            <a:pPr algn="ctr" fontAlgn="base">
              <a:spcBef>
                <a:spcPct val="0"/>
              </a:spcBef>
              <a:spcAft>
                <a:spcPct val="0"/>
              </a:spcAft>
            </a:pPr>
            <a:r>
              <a:rPr lang="en-US" altLang="ja-JP" b="1" dirty="0">
                <a:solidFill>
                  <a:srgbClr val="000000"/>
                </a:solidFill>
              </a:rPr>
              <a:t>-7.8‰</a:t>
            </a:r>
          </a:p>
        </p:txBody>
      </p:sp>
      <p:sp>
        <p:nvSpPr>
          <p:cNvPr id="6307" name="Text Box 163"/>
          <p:cNvSpPr txBox="1">
            <a:spLocks noChangeArrowheads="1"/>
          </p:cNvSpPr>
          <p:nvPr/>
        </p:nvSpPr>
        <p:spPr bwMode="auto">
          <a:xfrm>
            <a:off x="7718425" y="119063"/>
            <a:ext cx="14160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pPr>
            <a:r>
              <a:rPr lang="en-US" altLang="ja-JP" b="1">
                <a:solidFill>
                  <a:srgbClr val="000000"/>
                </a:solidFill>
              </a:rPr>
              <a:t>Yoshimura</a:t>
            </a:r>
            <a:br>
              <a:rPr lang="en-US" altLang="ja-JP" b="1">
                <a:solidFill>
                  <a:srgbClr val="000000"/>
                </a:solidFill>
              </a:rPr>
            </a:br>
            <a:r>
              <a:rPr lang="en-US" altLang="ja-JP" b="1">
                <a:solidFill>
                  <a:srgbClr val="000000"/>
                </a:solidFill>
              </a:rPr>
              <a:t>(Aug, 2006)</a:t>
            </a:r>
          </a:p>
        </p:txBody>
      </p:sp>
      <p:sp>
        <p:nvSpPr>
          <p:cNvPr id="6308" name="Text Box 164"/>
          <p:cNvSpPr txBox="1">
            <a:spLocks noChangeArrowheads="1"/>
          </p:cNvSpPr>
          <p:nvPr/>
        </p:nvSpPr>
        <p:spPr bwMode="auto">
          <a:xfrm>
            <a:off x="5076825" y="2568575"/>
            <a:ext cx="819150" cy="309563"/>
          </a:xfrm>
          <a:prstGeom prst="rect">
            <a:avLst/>
          </a:prstGeom>
          <a:solidFill>
            <a:srgbClr val="FFFF99"/>
          </a:solidFill>
          <a:ln w="12700">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10800" bIns="10800">
            <a:spAutoFit/>
          </a:bodyPr>
          <a:lstStyle/>
          <a:p>
            <a:pPr algn="ctr" fontAlgn="base">
              <a:spcBef>
                <a:spcPct val="0"/>
              </a:spcBef>
              <a:spcAft>
                <a:spcPct val="0"/>
              </a:spcAft>
            </a:pPr>
            <a:r>
              <a:rPr lang="en-US" altLang="ja-JP" b="1">
                <a:solidFill>
                  <a:srgbClr val="000000"/>
                </a:solidFill>
              </a:rPr>
              <a:t>-8.7‰</a:t>
            </a:r>
          </a:p>
        </p:txBody>
      </p:sp>
      <p:sp>
        <p:nvSpPr>
          <p:cNvPr id="6309" name="Text Box 165"/>
          <p:cNvSpPr txBox="1">
            <a:spLocks noChangeArrowheads="1"/>
          </p:cNvSpPr>
          <p:nvPr/>
        </p:nvSpPr>
        <p:spPr bwMode="auto">
          <a:xfrm>
            <a:off x="3465513" y="4706938"/>
            <a:ext cx="819150" cy="309562"/>
          </a:xfrm>
          <a:prstGeom prst="rect">
            <a:avLst/>
          </a:prstGeom>
          <a:solidFill>
            <a:srgbClr val="FFFF99"/>
          </a:solidFill>
          <a:ln w="12700">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10800" bIns="10800">
            <a:spAutoFit/>
          </a:bodyPr>
          <a:lstStyle/>
          <a:p>
            <a:pPr algn="ctr" fontAlgn="base">
              <a:spcBef>
                <a:spcPct val="0"/>
              </a:spcBef>
              <a:spcAft>
                <a:spcPct val="0"/>
              </a:spcAft>
            </a:pPr>
            <a:r>
              <a:rPr lang="en-US" altLang="ja-JP" b="1">
                <a:solidFill>
                  <a:srgbClr val="000000"/>
                </a:solidFill>
              </a:rPr>
              <a:t>-9.3‰</a:t>
            </a:r>
          </a:p>
        </p:txBody>
      </p:sp>
      <p:sp>
        <p:nvSpPr>
          <p:cNvPr id="6311" name="Text Box 167"/>
          <p:cNvSpPr txBox="1">
            <a:spLocks noChangeArrowheads="1"/>
          </p:cNvSpPr>
          <p:nvPr/>
        </p:nvSpPr>
        <p:spPr bwMode="auto">
          <a:xfrm>
            <a:off x="827088" y="5445125"/>
            <a:ext cx="1504950" cy="863600"/>
          </a:xfrm>
          <a:prstGeom prst="rect">
            <a:avLst/>
          </a:prstGeom>
          <a:solidFill>
            <a:srgbClr val="DDDDDD"/>
          </a:solidFill>
          <a:ln w="38100" cmpd="dbl">
            <a:solidFill>
              <a:srgbClr val="777777"/>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18000" rIns="18000">
            <a:spAutoFit/>
          </a:bodyPr>
          <a:lstStyle/>
          <a:p>
            <a:pPr algn="ctr" fontAlgn="base">
              <a:spcBef>
                <a:spcPct val="50000"/>
              </a:spcBef>
              <a:spcAft>
                <a:spcPct val="0"/>
              </a:spcAft>
            </a:pPr>
            <a:r>
              <a:rPr lang="en-US" altLang="ja-JP" sz="1600" b="1">
                <a:solidFill>
                  <a:srgbClr val="000000"/>
                </a:solidFill>
              </a:rPr>
              <a:t>Transp.(</a:t>
            </a:r>
            <a:r>
              <a:rPr lang="en-US" altLang="ja-JP" sz="1600" b="1">
                <a:solidFill>
                  <a:srgbClr val="FF0000"/>
                </a:solidFill>
              </a:rPr>
              <a:t>2.4</a:t>
            </a:r>
            <a:r>
              <a:rPr lang="en-US" altLang="ja-JP" sz="1600" b="1">
                <a:solidFill>
                  <a:srgbClr val="000000"/>
                </a:solidFill>
              </a:rPr>
              <a:t>)</a:t>
            </a:r>
            <a:br>
              <a:rPr lang="en-US" altLang="ja-JP" sz="1600" b="1">
                <a:solidFill>
                  <a:srgbClr val="000000"/>
                </a:solidFill>
              </a:rPr>
            </a:br>
            <a:r>
              <a:rPr lang="en-US" altLang="ja-JP" sz="1600" b="1">
                <a:solidFill>
                  <a:srgbClr val="000000"/>
                </a:solidFill>
              </a:rPr>
              <a:t>Soil evp (</a:t>
            </a:r>
            <a:r>
              <a:rPr lang="en-US" altLang="ja-JP" sz="1600" b="1">
                <a:solidFill>
                  <a:srgbClr val="FF0000"/>
                </a:solidFill>
              </a:rPr>
              <a:t>2.5</a:t>
            </a:r>
            <a:r>
              <a:rPr lang="en-US" altLang="ja-JP" sz="1600" b="1">
                <a:solidFill>
                  <a:srgbClr val="000000"/>
                </a:solidFill>
              </a:rPr>
              <a:t>)</a:t>
            </a:r>
            <a:br>
              <a:rPr lang="en-US" altLang="ja-JP" sz="1600" b="1">
                <a:solidFill>
                  <a:srgbClr val="000000"/>
                </a:solidFill>
              </a:rPr>
            </a:br>
            <a:r>
              <a:rPr lang="en-US" altLang="ja-JP" sz="1600" b="1">
                <a:solidFill>
                  <a:srgbClr val="000000"/>
                </a:solidFill>
              </a:rPr>
              <a:t>Canopy E (</a:t>
            </a:r>
            <a:r>
              <a:rPr lang="en-US" altLang="ja-JP" sz="1600" b="1">
                <a:solidFill>
                  <a:srgbClr val="FF0000"/>
                </a:solidFill>
              </a:rPr>
              <a:t>2.8</a:t>
            </a:r>
            <a:r>
              <a:rPr lang="en-US" altLang="ja-JP" sz="1600" b="1">
                <a:solidFill>
                  <a:srgbClr val="000000"/>
                </a:solidFill>
              </a:rPr>
              <a:t>)</a:t>
            </a:r>
          </a:p>
        </p:txBody>
      </p:sp>
      <p:sp>
        <p:nvSpPr>
          <p:cNvPr id="6312" name="Text Box 168"/>
          <p:cNvSpPr txBox="1">
            <a:spLocks noChangeArrowheads="1"/>
          </p:cNvSpPr>
          <p:nvPr/>
        </p:nvSpPr>
        <p:spPr bwMode="auto">
          <a:xfrm>
            <a:off x="2341563" y="5448300"/>
            <a:ext cx="819150" cy="858838"/>
          </a:xfrm>
          <a:prstGeom prst="rect">
            <a:avLst/>
          </a:prstGeom>
          <a:solidFill>
            <a:srgbClr val="FFFF99"/>
          </a:solidFill>
          <a:ln w="12700">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10800" bIns="10800">
            <a:spAutoFit/>
          </a:bodyPr>
          <a:lstStyle/>
          <a:p>
            <a:pPr algn="ctr" fontAlgn="base">
              <a:spcBef>
                <a:spcPct val="0"/>
              </a:spcBef>
              <a:spcAft>
                <a:spcPct val="0"/>
              </a:spcAft>
            </a:pPr>
            <a:r>
              <a:rPr lang="en-US" altLang="ja-JP" b="1">
                <a:solidFill>
                  <a:srgbClr val="000000"/>
                </a:solidFill>
              </a:rPr>
              <a:t>-3.9‰</a:t>
            </a:r>
            <a:br>
              <a:rPr lang="en-US" altLang="ja-JP" b="1">
                <a:solidFill>
                  <a:srgbClr val="000000"/>
                </a:solidFill>
              </a:rPr>
            </a:br>
            <a:r>
              <a:rPr lang="en-US" altLang="ja-JP" b="1">
                <a:solidFill>
                  <a:srgbClr val="000000"/>
                </a:solidFill>
              </a:rPr>
              <a:t>-9.2‰</a:t>
            </a:r>
            <a:br>
              <a:rPr lang="en-US" altLang="ja-JP" b="1">
                <a:solidFill>
                  <a:srgbClr val="000000"/>
                </a:solidFill>
              </a:rPr>
            </a:br>
            <a:r>
              <a:rPr lang="en-US" altLang="ja-JP" b="1">
                <a:solidFill>
                  <a:srgbClr val="000000"/>
                </a:solidFill>
              </a:rPr>
              <a:t>-7.9‰</a:t>
            </a:r>
          </a:p>
        </p:txBody>
      </p:sp>
      <p:cxnSp>
        <p:nvCxnSpPr>
          <p:cNvPr id="6313" name="AutoShape 169"/>
          <p:cNvCxnSpPr>
            <a:cxnSpLocks noChangeShapeType="1"/>
            <a:stCxn id="6312" idx="0"/>
            <a:endCxn id="6254" idx="1"/>
          </p:cNvCxnSpPr>
          <p:nvPr/>
        </p:nvCxnSpPr>
        <p:spPr bwMode="auto">
          <a:xfrm rot="16200000">
            <a:off x="2339975" y="4530726"/>
            <a:ext cx="1328737" cy="506412"/>
          </a:xfrm>
          <a:prstGeom prst="curvedConnector2">
            <a:avLst/>
          </a:prstGeom>
          <a:noFill/>
          <a:ln w="31750">
            <a:solidFill>
              <a:srgbClr val="80808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314" name="Text Box 170"/>
          <p:cNvSpPr txBox="1">
            <a:spLocks noChangeArrowheads="1"/>
          </p:cNvSpPr>
          <p:nvPr/>
        </p:nvSpPr>
        <p:spPr bwMode="auto">
          <a:xfrm>
            <a:off x="4991100" y="6610350"/>
            <a:ext cx="404495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fontAlgn="base">
              <a:spcBef>
                <a:spcPct val="0"/>
              </a:spcBef>
              <a:spcAft>
                <a:spcPct val="0"/>
              </a:spcAft>
            </a:pPr>
            <a:r>
              <a:rPr lang="en-US" altLang="ja-JP" sz="1200">
                <a:solidFill>
                  <a:srgbClr val="000000"/>
                </a:solidFill>
              </a:rPr>
              <a:t>* Adjusted because of inbalance (8.2mm/y=0.4*10</a:t>
            </a:r>
            <a:r>
              <a:rPr lang="en-US" altLang="ja-JP" sz="1200" baseline="30000">
                <a:solidFill>
                  <a:srgbClr val="000000"/>
                </a:solidFill>
              </a:rPr>
              <a:t>4</a:t>
            </a:r>
            <a:r>
              <a:rPr lang="en-US" altLang="ja-JP" sz="1200">
                <a:solidFill>
                  <a:srgbClr val="000000"/>
                </a:solidFill>
              </a:rPr>
              <a:t>km</a:t>
            </a:r>
            <a:r>
              <a:rPr lang="en-US" altLang="ja-JP" sz="1200" baseline="30000">
                <a:solidFill>
                  <a:srgbClr val="000000"/>
                </a:solidFill>
              </a:rPr>
              <a:t>3</a:t>
            </a:r>
            <a:r>
              <a:rPr lang="en-US" altLang="ja-JP" sz="1200">
                <a:solidFill>
                  <a:srgbClr val="000000"/>
                </a:solidFill>
              </a:rPr>
              <a:t>/y)</a:t>
            </a:r>
          </a:p>
        </p:txBody>
      </p:sp>
      <p:sp>
        <p:nvSpPr>
          <p:cNvPr id="6315" name="Rectangle 171"/>
          <p:cNvSpPr>
            <a:spLocks noGrp="1" noChangeArrowheads="1"/>
          </p:cNvSpPr>
          <p:nvPr>
            <p:ph type="title"/>
          </p:nvPr>
        </p:nvSpPr>
        <p:spPr>
          <a:xfrm>
            <a:off x="457200" y="274638"/>
            <a:ext cx="8229600" cy="993775"/>
          </a:xfrm>
        </p:spPr>
        <p:txBody>
          <a:bodyPr/>
          <a:lstStyle/>
          <a:p>
            <a:r>
              <a:rPr lang="en-US" altLang="ja-JP" dirty="0" smtClean="0"/>
              <a:t>Typical Climate Model Estimate</a:t>
            </a:r>
            <a:endParaRPr lang="en-US" altLang="ja-JP" dirty="0"/>
          </a:p>
        </p:txBody>
      </p:sp>
      <p:sp>
        <p:nvSpPr>
          <p:cNvPr id="88" name="Text Box 168"/>
          <p:cNvSpPr txBox="1">
            <a:spLocks noChangeArrowheads="1"/>
          </p:cNvSpPr>
          <p:nvPr/>
        </p:nvSpPr>
        <p:spPr bwMode="auto">
          <a:xfrm>
            <a:off x="3208076" y="5465762"/>
            <a:ext cx="841897" cy="852808"/>
          </a:xfrm>
          <a:prstGeom prst="rect">
            <a:avLst/>
          </a:prstGeom>
          <a:solidFill>
            <a:srgbClr val="FFC000"/>
          </a:solidFill>
          <a:ln w="12700">
            <a:solidFill>
              <a:srgbClr val="808080"/>
            </a:solidFill>
            <a:miter lim="800000"/>
            <a:headEnd/>
            <a:tailEnd/>
          </a:ln>
          <a:effectLst/>
          <a:extLst/>
        </p:spPr>
        <p:txBody>
          <a:bodyPr wrap="none" tIns="10800" bIns="10800">
            <a:spAutoFit/>
          </a:bodyPr>
          <a:lstStyle/>
          <a:p>
            <a:pPr algn="ctr" fontAlgn="base">
              <a:spcBef>
                <a:spcPct val="0"/>
              </a:spcBef>
              <a:spcAft>
                <a:spcPct val="0"/>
              </a:spcAft>
            </a:pPr>
            <a:r>
              <a:rPr lang="en-US" altLang="ja-JP" b="1" dirty="0" smtClean="0">
                <a:solidFill>
                  <a:srgbClr val="000000"/>
                </a:solidFill>
              </a:rPr>
              <a:t>3.1‰</a:t>
            </a:r>
            <a:r>
              <a:rPr lang="en-US" altLang="ja-JP" b="1" dirty="0">
                <a:solidFill>
                  <a:srgbClr val="000000"/>
                </a:solidFill>
              </a:rPr>
              <a:t/>
            </a:r>
            <a:br>
              <a:rPr lang="en-US" altLang="ja-JP" b="1" dirty="0">
                <a:solidFill>
                  <a:srgbClr val="000000"/>
                </a:solidFill>
              </a:rPr>
            </a:br>
            <a:r>
              <a:rPr lang="en-US" altLang="ja-JP" b="1" dirty="0" smtClean="0">
                <a:solidFill>
                  <a:srgbClr val="000000"/>
                </a:solidFill>
              </a:rPr>
              <a:t>19.6‰</a:t>
            </a:r>
            <a:r>
              <a:rPr lang="en-US" altLang="ja-JP" b="1" dirty="0">
                <a:solidFill>
                  <a:srgbClr val="000000"/>
                </a:solidFill>
              </a:rPr>
              <a:t/>
            </a:r>
            <a:br>
              <a:rPr lang="en-US" altLang="ja-JP" b="1" dirty="0">
                <a:solidFill>
                  <a:srgbClr val="000000"/>
                </a:solidFill>
              </a:rPr>
            </a:br>
            <a:r>
              <a:rPr lang="en-US" altLang="ja-JP" b="1" dirty="0" smtClean="0">
                <a:solidFill>
                  <a:srgbClr val="000000"/>
                </a:solidFill>
              </a:rPr>
              <a:t>13.3‰</a:t>
            </a:r>
            <a:endParaRPr lang="en-US" altLang="ja-JP" b="1" dirty="0">
              <a:solidFill>
                <a:srgbClr val="000000"/>
              </a:solidFill>
            </a:endParaRPr>
          </a:p>
        </p:txBody>
      </p:sp>
      <p:sp>
        <p:nvSpPr>
          <p:cNvPr id="89" name="Text Box 162"/>
          <p:cNvSpPr txBox="1">
            <a:spLocks noChangeArrowheads="1"/>
          </p:cNvSpPr>
          <p:nvPr/>
        </p:nvSpPr>
        <p:spPr bwMode="auto">
          <a:xfrm>
            <a:off x="1226876" y="4872037"/>
            <a:ext cx="841897" cy="298810"/>
          </a:xfrm>
          <a:prstGeom prst="rect">
            <a:avLst/>
          </a:prstGeom>
          <a:solidFill>
            <a:srgbClr val="FFC000"/>
          </a:solidFill>
          <a:ln w="12700">
            <a:solidFill>
              <a:srgbClr val="808080"/>
            </a:solidFill>
            <a:miter lim="800000"/>
            <a:headEnd/>
            <a:tailEnd/>
          </a:ln>
          <a:effectLst/>
          <a:extLst/>
        </p:spPr>
        <p:txBody>
          <a:bodyPr wrap="none" tIns="10800" bIns="10800">
            <a:spAutoFit/>
          </a:bodyPr>
          <a:lstStyle/>
          <a:p>
            <a:pPr algn="ctr" fontAlgn="base">
              <a:spcBef>
                <a:spcPct val="0"/>
              </a:spcBef>
              <a:spcAft>
                <a:spcPct val="0"/>
              </a:spcAft>
            </a:pPr>
            <a:r>
              <a:rPr lang="en-US" altLang="ja-JP" b="1" dirty="0" smtClean="0">
                <a:solidFill>
                  <a:srgbClr val="000000"/>
                </a:solidFill>
              </a:rPr>
              <a:t>11.1‰</a:t>
            </a:r>
            <a:endParaRPr lang="en-US" altLang="ja-JP" b="1" dirty="0">
              <a:solidFill>
                <a:srgbClr val="000000"/>
              </a:solidFill>
            </a:endParaRPr>
          </a:p>
        </p:txBody>
      </p:sp>
      <p:sp>
        <p:nvSpPr>
          <p:cNvPr id="90" name="Text Box 159"/>
          <p:cNvSpPr txBox="1">
            <a:spLocks noChangeArrowheads="1"/>
          </p:cNvSpPr>
          <p:nvPr/>
        </p:nvSpPr>
        <p:spPr bwMode="auto">
          <a:xfrm>
            <a:off x="2057400" y="1214438"/>
            <a:ext cx="946150" cy="309562"/>
          </a:xfrm>
          <a:prstGeom prst="rect">
            <a:avLst/>
          </a:prstGeom>
          <a:solidFill>
            <a:srgbClr val="FFFF99"/>
          </a:solidFill>
          <a:ln w="12700">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10800" bIns="10800">
            <a:spAutoFit/>
          </a:bodyPr>
          <a:lstStyle/>
          <a:p>
            <a:pPr algn="ctr" fontAlgn="base">
              <a:spcBef>
                <a:spcPct val="0"/>
              </a:spcBef>
              <a:spcAft>
                <a:spcPct val="0"/>
              </a:spcAft>
            </a:pPr>
            <a:r>
              <a:rPr lang="en-US" altLang="ja-JP" b="1">
                <a:solidFill>
                  <a:srgbClr val="000000"/>
                </a:solidFill>
              </a:rPr>
              <a:t>-14.6‰</a:t>
            </a:r>
          </a:p>
        </p:txBody>
      </p:sp>
      <p:sp>
        <p:nvSpPr>
          <p:cNvPr id="93" name="Text Box 161"/>
          <p:cNvSpPr txBox="1">
            <a:spLocks noChangeArrowheads="1"/>
          </p:cNvSpPr>
          <p:nvPr/>
        </p:nvSpPr>
        <p:spPr bwMode="auto">
          <a:xfrm>
            <a:off x="3429000" y="3119437"/>
            <a:ext cx="819150" cy="309563"/>
          </a:xfrm>
          <a:prstGeom prst="rect">
            <a:avLst/>
          </a:prstGeom>
          <a:solidFill>
            <a:srgbClr val="FFFF99"/>
          </a:solidFill>
          <a:ln w="12700">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10800" bIns="10800">
            <a:spAutoFit/>
          </a:bodyPr>
          <a:lstStyle/>
          <a:p>
            <a:pPr algn="ctr" fontAlgn="base">
              <a:spcBef>
                <a:spcPct val="0"/>
              </a:spcBef>
              <a:spcAft>
                <a:spcPct val="0"/>
              </a:spcAft>
            </a:pPr>
            <a:r>
              <a:rPr lang="en-US" altLang="ja-JP" b="1" dirty="0">
                <a:solidFill>
                  <a:srgbClr val="000000"/>
                </a:solidFill>
              </a:rPr>
              <a:t>-7.3‰</a:t>
            </a:r>
          </a:p>
        </p:txBody>
      </p:sp>
      <p:sp>
        <p:nvSpPr>
          <p:cNvPr id="94" name="Text Box 158"/>
          <p:cNvSpPr txBox="1">
            <a:spLocks noChangeArrowheads="1"/>
          </p:cNvSpPr>
          <p:nvPr/>
        </p:nvSpPr>
        <p:spPr bwMode="auto">
          <a:xfrm>
            <a:off x="6934200" y="1219200"/>
            <a:ext cx="946150" cy="309562"/>
          </a:xfrm>
          <a:prstGeom prst="rect">
            <a:avLst/>
          </a:prstGeom>
          <a:solidFill>
            <a:srgbClr val="FFFF99"/>
          </a:solidFill>
          <a:ln w="12700">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tIns="10800" bIns="10800">
            <a:spAutoFit/>
          </a:bodyPr>
          <a:lstStyle/>
          <a:p>
            <a:pPr algn="ctr" fontAlgn="base">
              <a:spcBef>
                <a:spcPct val="0"/>
              </a:spcBef>
              <a:spcAft>
                <a:spcPct val="0"/>
              </a:spcAft>
            </a:pPr>
            <a:r>
              <a:rPr lang="en-US" altLang="ja-JP" b="1">
                <a:solidFill>
                  <a:srgbClr val="000000"/>
                </a:solidFill>
              </a:rPr>
              <a:t>-13.0‰</a:t>
            </a:r>
          </a:p>
        </p:txBody>
      </p:sp>
      <p:sp>
        <p:nvSpPr>
          <p:cNvPr id="96" name="Text Box 157"/>
          <p:cNvSpPr txBox="1">
            <a:spLocks noChangeArrowheads="1"/>
          </p:cNvSpPr>
          <p:nvPr/>
        </p:nvSpPr>
        <p:spPr bwMode="auto">
          <a:xfrm>
            <a:off x="6162185" y="5024438"/>
            <a:ext cx="724878" cy="298810"/>
          </a:xfrm>
          <a:prstGeom prst="rect">
            <a:avLst/>
          </a:prstGeom>
          <a:solidFill>
            <a:srgbClr val="FFC000"/>
          </a:solidFill>
          <a:ln w="12700">
            <a:solidFill>
              <a:srgbClr val="808080"/>
            </a:solidFill>
            <a:miter lim="800000"/>
            <a:headEnd/>
            <a:tailEnd/>
          </a:ln>
          <a:effectLst/>
          <a:extLst/>
        </p:spPr>
        <p:txBody>
          <a:bodyPr wrap="none" tIns="10800" bIns="10800">
            <a:spAutoFit/>
          </a:bodyPr>
          <a:lstStyle/>
          <a:p>
            <a:pPr algn="ctr" fontAlgn="base">
              <a:spcBef>
                <a:spcPct val="0"/>
              </a:spcBef>
              <a:spcAft>
                <a:spcPct val="0"/>
              </a:spcAft>
            </a:pPr>
            <a:r>
              <a:rPr lang="en-US" altLang="ja-JP" b="1" dirty="0" smtClean="0">
                <a:solidFill>
                  <a:srgbClr val="000000"/>
                </a:solidFill>
              </a:rPr>
              <a:t>9.2‰</a:t>
            </a:r>
            <a:endParaRPr lang="en-US" altLang="ja-JP" b="1" dirty="0">
              <a:solidFill>
                <a:srgbClr val="000000"/>
              </a:solidFill>
            </a:endParaRPr>
          </a:p>
        </p:txBody>
      </p:sp>
      <mc:AlternateContent xmlns:mc="http://schemas.openxmlformats.org/markup-compatibility/2006" xmlns:a14="http://schemas.microsoft.com/office/drawing/2010/main">
        <mc:Choice Requires="a14">
          <p:sp>
            <p:nvSpPr>
              <p:cNvPr id="95" name="コンテンツ プレースホルダー 8"/>
              <p:cNvSpPr txBox="1">
                <a:spLocks/>
              </p:cNvSpPr>
              <p:nvPr/>
            </p:nvSpPr>
            <p:spPr>
              <a:xfrm>
                <a:off x="1454150" y="1600200"/>
                <a:ext cx="6394450" cy="3723047"/>
              </a:xfrm>
              <a:prstGeom prst="rect">
                <a:avLst/>
              </a:prstGeom>
              <a:solidFill>
                <a:srgbClr val="FFFFFF">
                  <a:alpha val="76078"/>
                </a:srgbClr>
              </a:solidFill>
              <a:ln w="38100">
                <a:solidFill>
                  <a:schemeClr val="tx1"/>
                </a:solidFill>
              </a:ln>
            </p:spPr>
            <p:txBody>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buFont typeface="Arial" pitchFamily="34" charset="0"/>
                  <a:buNone/>
                </a:pPr>
                <a14:m>
                  <m:oMathPara xmlns:m="http://schemas.openxmlformats.org/officeDocument/2006/math">
                    <m:oMathParaPr>
                      <m:jc m:val="centerGroup"/>
                    </m:oMathParaPr>
                    <m:oMath xmlns:m="http://schemas.openxmlformats.org/officeDocument/2006/math">
                      <m:f>
                        <m:fPr>
                          <m:ctrlPr>
                            <a:rPr lang="en-US" altLang="ja-JP" i="1" smtClean="0">
                              <a:latin typeface="Cambria Math"/>
                            </a:rPr>
                          </m:ctrlPr>
                        </m:fPr>
                        <m:num>
                          <m:r>
                            <a:rPr lang="en-US" altLang="ja-JP" i="1">
                              <a:latin typeface="Cambria Math"/>
                            </a:rPr>
                            <m:t>𝑇</m:t>
                          </m:r>
                        </m:num>
                        <m:den>
                          <m:r>
                            <a:rPr lang="en-US" altLang="ja-JP" i="1">
                              <a:latin typeface="Cambria Math"/>
                            </a:rPr>
                            <m:t>𝐸</m:t>
                          </m:r>
                          <m:r>
                            <a:rPr lang="en-US" altLang="ja-JP" i="1">
                              <a:latin typeface="Cambria Math"/>
                            </a:rPr>
                            <m:t>+</m:t>
                          </m:r>
                          <m:r>
                            <a:rPr lang="en-US" altLang="ja-JP" i="1">
                              <a:latin typeface="Cambria Math"/>
                            </a:rPr>
                            <m:t>𝑇</m:t>
                          </m:r>
                        </m:den>
                      </m:f>
                      <m:r>
                        <a:rPr lang="en-US" altLang="ja-JP" i="1">
                          <a:latin typeface="Cambria Math"/>
                        </a:rPr>
                        <m:t>=</m:t>
                      </m:r>
                      <m:f>
                        <m:fPr>
                          <m:ctrlPr>
                            <a:rPr lang="en-US" altLang="ja-JP" i="1">
                              <a:latin typeface="Cambria Math"/>
                            </a:rPr>
                          </m:ctrlPr>
                        </m:fPr>
                        <m:num>
                          <m:sSub>
                            <m:sSubPr>
                              <m:ctrlPr>
                                <a:rPr lang="en-US" altLang="ja-JP" i="1">
                                  <a:latin typeface="Cambria Math"/>
                                </a:rPr>
                              </m:ctrlPr>
                            </m:sSubPr>
                            <m:e>
                              <m:r>
                                <a:rPr lang="en-US" altLang="ja-JP" i="1">
                                  <a:latin typeface="Cambria Math"/>
                                </a:rPr>
                                <m:t>𝑑</m:t>
                              </m:r>
                            </m:e>
                            <m:sub>
                              <m:r>
                                <a:rPr lang="en-US" altLang="ja-JP" i="1">
                                  <a:latin typeface="Cambria Math"/>
                                </a:rPr>
                                <m:t>𝑒</m:t>
                              </m:r>
                              <m:r>
                                <a:rPr lang="en-US" altLang="ja-JP" i="1">
                                  <a:latin typeface="Cambria Math"/>
                                </a:rPr>
                                <m:t>+</m:t>
                              </m:r>
                              <m:r>
                                <a:rPr lang="en-US" altLang="ja-JP" i="1">
                                  <a:latin typeface="Cambria Math"/>
                                </a:rPr>
                                <m:t>𝑡</m:t>
                              </m:r>
                            </m:sub>
                          </m:sSub>
                          <m:r>
                            <a:rPr lang="en-US" altLang="ja-JP" i="1">
                              <a:latin typeface="Cambria Math"/>
                            </a:rPr>
                            <m:t>−</m:t>
                          </m:r>
                          <m:sSub>
                            <m:sSubPr>
                              <m:ctrlPr>
                                <a:rPr lang="en-US" altLang="ja-JP" i="1">
                                  <a:latin typeface="Cambria Math"/>
                                </a:rPr>
                              </m:ctrlPr>
                            </m:sSubPr>
                            <m:e>
                              <m:r>
                                <a:rPr lang="en-US" altLang="ja-JP" i="1">
                                  <a:latin typeface="Cambria Math"/>
                                </a:rPr>
                                <m:t>𝑑</m:t>
                              </m:r>
                            </m:e>
                            <m:sub>
                              <m:r>
                                <a:rPr lang="en-US" altLang="ja-JP" i="1">
                                  <a:latin typeface="Cambria Math"/>
                                </a:rPr>
                                <m:t>𝑒</m:t>
                              </m:r>
                            </m:sub>
                          </m:sSub>
                          <m:r>
                            <m:rPr>
                              <m:nor/>
                            </m:rPr>
                            <a:rPr lang="ja-JP" altLang="en-US" dirty="0"/>
                            <m:t> </m:t>
                          </m:r>
                        </m:num>
                        <m:den>
                          <m:sSub>
                            <m:sSubPr>
                              <m:ctrlPr>
                                <a:rPr lang="en-US" altLang="ja-JP" i="1">
                                  <a:latin typeface="Cambria Math"/>
                                </a:rPr>
                              </m:ctrlPr>
                            </m:sSubPr>
                            <m:e>
                              <m:r>
                                <a:rPr lang="en-US" altLang="ja-JP" i="1">
                                  <a:latin typeface="Cambria Math"/>
                                </a:rPr>
                                <m:t>𝑑</m:t>
                              </m:r>
                            </m:e>
                            <m:sub>
                              <m:r>
                                <a:rPr lang="en-US" altLang="ja-JP" i="1">
                                  <a:latin typeface="Cambria Math"/>
                                </a:rPr>
                                <m:t>𝑡</m:t>
                              </m:r>
                            </m:sub>
                          </m:sSub>
                          <m:r>
                            <a:rPr lang="en-US" altLang="ja-JP" i="1">
                              <a:latin typeface="Cambria Math"/>
                            </a:rPr>
                            <m:t>−</m:t>
                          </m:r>
                          <m:sSub>
                            <m:sSubPr>
                              <m:ctrlPr>
                                <a:rPr lang="en-US" altLang="ja-JP" i="1">
                                  <a:latin typeface="Cambria Math"/>
                                </a:rPr>
                              </m:ctrlPr>
                            </m:sSubPr>
                            <m:e>
                              <m:r>
                                <a:rPr lang="en-US" altLang="ja-JP" i="1">
                                  <a:latin typeface="Cambria Math"/>
                                </a:rPr>
                                <m:t>𝑑</m:t>
                              </m:r>
                            </m:e>
                            <m:sub>
                              <m:r>
                                <a:rPr lang="en-US" altLang="ja-JP" i="1">
                                  <a:latin typeface="Cambria Math"/>
                                </a:rPr>
                                <m:t>𝑒</m:t>
                              </m:r>
                            </m:sub>
                          </m:sSub>
                          <m:r>
                            <m:rPr>
                              <m:nor/>
                            </m:rPr>
                            <a:rPr lang="ja-JP" altLang="en-US" dirty="0"/>
                            <m:t> </m:t>
                          </m:r>
                        </m:den>
                      </m:f>
                    </m:oMath>
                  </m:oMathPara>
                </a14:m>
                <a:endParaRPr lang="en-US" altLang="ja-JP" dirty="0"/>
              </a:p>
              <a:p>
                <a:pPr marL="0" indent="0" algn="ctr">
                  <a:buFont typeface="Arial" pitchFamily="34" charset="0"/>
                  <a:buNone/>
                </a:pPr>
                <a:r>
                  <a:rPr lang="en-US" altLang="ja-JP" dirty="0" err="1"/>
                  <a:t>d</a:t>
                </a:r>
                <a:r>
                  <a:rPr lang="en-US" altLang="ja-JP" baseline="-25000" dirty="0" err="1"/>
                  <a:t>e+t</a:t>
                </a:r>
                <a:r>
                  <a:rPr lang="en-US" altLang="ja-JP" dirty="0"/>
                  <a:t>=11‰</a:t>
                </a:r>
                <a:r>
                  <a:rPr lang="en-US" altLang="ja-JP" dirty="0">
                    <a:sym typeface="Wingdings" pitchFamily="2" charset="2"/>
                  </a:rPr>
                  <a:t></a:t>
                </a:r>
                <a:r>
                  <a:rPr lang="en-US" altLang="ja-JP" dirty="0" smtClean="0">
                    <a:sym typeface="Wingdings" pitchFamily="2" charset="2"/>
                  </a:rPr>
                  <a:t>11‰</a:t>
                </a:r>
                <a:r>
                  <a:rPr lang="ja-JP" altLang="en-US" dirty="0" err="1"/>
                  <a:t>、</a:t>
                </a:r>
                <a:r>
                  <a:rPr lang="en-US" altLang="ja-JP" dirty="0"/>
                  <a:t>d</a:t>
                </a:r>
                <a:r>
                  <a:rPr lang="en-US" altLang="ja-JP" baseline="-25000" dirty="0"/>
                  <a:t>e</a:t>
                </a:r>
                <a:r>
                  <a:rPr lang="en-US" altLang="ja-JP" dirty="0"/>
                  <a:t>=75‰</a:t>
                </a:r>
                <a:r>
                  <a:rPr lang="en-US" altLang="ja-JP" dirty="0">
                    <a:sym typeface="Wingdings" pitchFamily="2" charset="2"/>
                  </a:rPr>
                  <a:t></a:t>
                </a:r>
                <a:r>
                  <a:rPr lang="en-US" altLang="ja-JP" dirty="0" smtClean="0">
                    <a:sym typeface="Wingdings" pitchFamily="2" charset="2"/>
                  </a:rPr>
                  <a:t>20‰</a:t>
                </a:r>
                <a:r>
                  <a:rPr lang="ja-JP" altLang="en-US" dirty="0" err="1"/>
                  <a:t>、</a:t>
                </a:r>
                <a:r>
                  <a:rPr lang="en-US" altLang="ja-JP" dirty="0" err="1"/>
                  <a:t>d</a:t>
                </a:r>
                <a:r>
                  <a:rPr lang="en-US" altLang="ja-JP" baseline="-25000" dirty="0" err="1"/>
                  <a:t>t</a:t>
                </a:r>
                <a:r>
                  <a:rPr lang="en-US" altLang="ja-JP" dirty="0"/>
                  <a:t>=8‰</a:t>
                </a:r>
                <a:r>
                  <a:rPr lang="en-US" altLang="ja-JP" dirty="0" smtClean="0">
                    <a:sym typeface="Wingdings" pitchFamily="2" charset="2"/>
                  </a:rPr>
                  <a:t>3‰</a:t>
                </a:r>
                <a:endParaRPr lang="en-US" altLang="ja-JP" dirty="0">
                  <a:sym typeface="Wingdings" pitchFamily="2" charset="2"/>
                </a:endParaRPr>
              </a:p>
              <a:p>
                <a:pPr algn="ctr"/>
                <a:endParaRPr lang="en-US" altLang="ja-JP" dirty="0">
                  <a:sym typeface="Wingdings" pitchFamily="2" charset="2"/>
                </a:endParaRPr>
              </a:p>
              <a:p>
                <a:pPr marL="0" indent="0" algn="ctr">
                  <a:buFont typeface="Arial" pitchFamily="34" charset="0"/>
                  <a:buNone/>
                </a:pPr>
                <a14:m>
                  <m:oMathPara xmlns:m="http://schemas.openxmlformats.org/officeDocument/2006/math">
                    <m:oMathParaPr>
                      <m:jc m:val="centerGroup"/>
                    </m:oMathParaPr>
                    <m:oMath xmlns:m="http://schemas.openxmlformats.org/officeDocument/2006/math">
                      <m:f>
                        <m:fPr>
                          <m:ctrlPr>
                            <a:rPr lang="en-US" altLang="ja-JP" i="1">
                              <a:latin typeface="Cambria Math"/>
                            </a:rPr>
                          </m:ctrlPr>
                        </m:fPr>
                        <m:num>
                          <m:r>
                            <a:rPr lang="en-US" altLang="ja-JP" i="1">
                              <a:latin typeface="Cambria Math"/>
                            </a:rPr>
                            <m:t>𝑇</m:t>
                          </m:r>
                        </m:num>
                        <m:den>
                          <m:r>
                            <a:rPr lang="en-US" altLang="ja-JP" i="1">
                              <a:latin typeface="Cambria Math"/>
                            </a:rPr>
                            <m:t>𝐸</m:t>
                          </m:r>
                          <m:r>
                            <a:rPr lang="en-US" altLang="ja-JP" i="1">
                              <a:latin typeface="Cambria Math"/>
                            </a:rPr>
                            <m:t>+</m:t>
                          </m:r>
                          <m:r>
                            <a:rPr lang="en-US" altLang="ja-JP" i="1">
                              <a:latin typeface="Cambria Math"/>
                            </a:rPr>
                            <m:t>𝑇</m:t>
                          </m:r>
                        </m:den>
                      </m:f>
                      <m:r>
                        <a:rPr lang="en-US" altLang="ja-JP" i="1">
                          <a:latin typeface="Cambria Math"/>
                          <a:ea typeface="Cambria Math"/>
                        </a:rPr>
                        <m:t>≅</m:t>
                      </m:r>
                      <m:r>
                        <a:rPr lang="en-US" altLang="ja-JP" i="1">
                          <a:latin typeface="Cambria Math"/>
                        </a:rPr>
                        <m:t>50%</m:t>
                      </m:r>
                    </m:oMath>
                  </m:oMathPara>
                </a14:m>
                <a:endParaRPr lang="en-US" altLang="ja-JP" dirty="0"/>
              </a:p>
              <a:p>
                <a:pPr algn="ctr"/>
                <a:endParaRPr lang="en-US" altLang="ja-JP" dirty="0"/>
              </a:p>
              <a:p>
                <a:endParaRPr lang="ja-JP" altLang="en-US" dirty="0"/>
              </a:p>
            </p:txBody>
          </p:sp>
        </mc:Choice>
        <mc:Fallback xmlns="">
          <p:sp>
            <p:nvSpPr>
              <p:cNvPr id="95" name="コンテンツ プレースホルダー 8"/>
              <p:cNvSpPr txBox="1">
                <a:spLocks noRot="1" noChangeAspect="1" noMove="1" noResize="1" noEditPoints="1" noAdjustHandles="1" noChangeArrowheads="1" noChangeShapeType="1" noTextEdit="1"/>
              </p:cNvSpPr>
              <p:nvPr/>
            </p:nvSpPr>
            <p:spPr>
              <a:xfrm>
                <a:off x="1454150" y="1600200"/>
                <a:ext cx="6394450" cy="3723047"/>
              </a:xfrm>
              <a:prstGeom prst="rect">
                <a:avLst/>
              </a:prstGeom>
              <a:blipFill rotWithShape="0">
                <a:blip r:embed="rId3"/>
                <a:stretch>
                  <a:fillRect l="-1327" r="-1137"/>
                </a:stretch>
              </a:blipFill>
              <a:ln w="38100">
                <a:solidFill>
                  <a:schemeClr val="tx1"/>
                </a:solidFill>
              </a:ln>
            </p:spPr>
            <p:txBody>
              <a:bodyPr/>
              <a:lstStyle/>
              <a:p>
                <a:r>
                  <a:rPr lang="ja-JP" altLang="en-US">
                    <a:noFill/>
                  </a:rPr>
                  <a:t> </a:t>
                </a:r>
              </a:p>
            </p:txBody>
          </p:sp>
        </mc:Fallback>
      </mc:AlternateContent>
    </p:spTree>
    <p:extLst>
      <p:ext uri="{BB962C8B-B14F-4D97-AF65-F5344CB8AC3E}">
        <p14:creationId xmlns:p14="http://schemas.microsoft.com/office/powerpoint/2010/main" val="1907108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5"/>
                                        </p:tgtEl>
                                        <p:attrNameLst>
                                          <p:attrName>style.visibility</p:attrName>
                                        </p:attrNameLst>
                                      </p:cBhvr>
                                      <p:to>
                                        <p:strVal val="visible"/>
                                      </p:to>
                                    </p:set>
                                    <p:animEffect transition="in" filter="fade">
                                      <p:cBhvr>
                                        <p:cTn id="7" dur="500"/>
                                        <p:tgtEl>
                                          <p:spTgt spid="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stretch>
            <a:fillRect/>
          </a:stretch>
        </p:blipFill>
        <p:spPr>
          <a:xfrm>
            <a:off x="863228" y="1487599"/>
            <a:ext cx="7204872" cy="5260335"/>
          </a:xfrm>
          <a:prstGeom prst="rect">
            <a:avLst/>
          </a:prstGeom>
        </p:spPr>
      </p:pic>
      <p:sp>
        <p:nvSpPr>
          <p:cNvPr id="3" name="タイトル 2"/>
          <p:cNvSpPr>
            <a:spLocks noGrp="1"/>
          </p:cNvSpPr>
          <p:nvPr>
            <p:ph type="title"/>
          </p:nvPr>
        </p:nvSpPr>
        <p:spPr/>
        <p:txBody>
          <a:bodyPr>
            <a:normAutofit fontScale="90000"/>
          </a:bodyPr>
          <a:lstStyle/>
          <a:p>
            <a:r>
              <a:rPr kumimoji="1" lang="en-US" altLang="ja-JP" dirty="0" smtClean="0"/>
              <a:t>Offline </a:t>
            </a:r>
            <a:r>
              <a:rPr kumimoji="1" lang="en-US" altLang="ja-JP" dirty="0" smtClean="0"/>
              <a:t>MATSIRO experiment </a:t>
            </a:r>
            <a:br>
              <a:rPr kumimoji="1" lang="en-US" altLang="ja-JP" dirty="0" smtClean="0"/>
            </a:br>
            <a:r>
              <a:rPr kumimoji="1" lang="en-US" altLang="ja-JP" sz="3600" dirty="0" smtClean="0"/>
              <a:t>(as a typical LSM)</a:t>
            </a:r>
            <a:endParaRPr kumimoji="1" lang="ja-JP" altLang="en-US" sz="3600" dirty="0"/>
          </a:p>
        </p:txBody>
      </p:sp>
    </p:spTree>
    <p:extLst>
      <p:ext uri="{BB962C8B-B14F-4D97-AF65-F5344CB8AC3E}">
        <p14:creationId xmlns:p14="http://schemas.microsoft.com/office/powerpoint/2010/main" val="17730850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0814738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00250" y="0"/>
            <a:ext cx="5143500" cy="6858000"/>
          </a:xfrm>
          <a:prstGeom prst="rect">
            <a:avLst/>
          </a:prstGeom>
        </p:spPr>
      </p:pic>
    </p:spTree>
    <p:extLst>
      <p:ext uri="{BB962C8B-B14F-4D97-AF65-F5344CB8AC3E}">
        <p14:creationId xmlns:p14="http://schemas.microsoft.com/office/powerpoint/2010/main" val="372263818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00250" y="0"/>
            <a:ext cx="5143500" cy="6858000"/>
          </a:xfrm>
          <a:prstGeom prst="rect">
            <a:avLst/>
          </a:prstGeom>
        </p:spPr>
      </p:pic>
    </p:spTree>
    <p:extLst>
      <p:ext uri="{BB962C8B-B14F-4D97-AF65-F5344CB8AC3E}">
        <p14:creationId xmlns:p14="http://schemas.microsoft.com/office/powerpoint/2010/main" val="86393990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186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78" y="2455508"/>
            <a:ext cx="4290426" cy="2231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図 7"/>
          <p:cNvPicPr>
            <a:picLocks noChangeAspect="1"/>
          </p:cNvPicPr>
          <p:nvPr/>
        </p:nvPicPr>
        <p:blipFill>
          <a:blip r:embed="rId3"/>
          <a:stretch>
            <a:fillRect/>
          </a:stretch>
        </p:blipFill>
        <p:spPr>
          <a:xfrm>
            <a:off x="4287948" y="2453067"/>
            <a:ext cx="4738686" cy="2609578"/>
          </a:xfrm>
          <a:prstGeom prst="rect">
            <a:avLst/>
          </a:prstGeom>
        </p:spPr>
      </p:pic>
      <p:sp>
        <p:nvSpPr>
          <p:cNvPr id="9" name="テキスト ボックス 8"/>
          <p:cNvSpPr txBox="1"/>
          <p:nvPr/>
        </p:nvSpPr>
        <p:spPr>
          <a:xfrm>
            <a:off x="7715675" y="4396234"/>
            <a:ext cx="1098955" cy="360755"/>
          </a:xfrm>
          <a:prstGeom prst="rect">
            <a:avLst/>
          </a:prstGeom>
          <a:noFill/>
        </p:spPr>
        <p:txBody>
          <a:bodyPr wrap="none" lIns="82945" tIns="41473" rIns="82945" bIns="41473" rtlCol="0">
            <a:spAutoFit/>
          </a:bodyPr>
          <a:lstStyle/>
          <a:p>
            <a:r>
              <a:rPr lang="en-US" altLang="ja-JP" dirty="0"/>
              <a:t>Lin (2008)</a:t>
            </a:r>
            <a:endParaRPr lang="ja-JP" altLang="en-US" dirty="0"/>
          </a:p>
        </p:txBody>
      </p:sp>
      <p:grpSp>
        <p:nvGrpSpPr>
          <p:cNvPr id="12" name="グループ化 11"/>
          <p:cNvGrpSpPr/>
          <p:nvPr/>
        </p:nvGrpSpPr>
        <p:grpSpPr>
          <a:xfrm>
            <a:off x="265644" y="503571"/>
            <a:ext cx="3729458" cy="1566476"/>
            <a:chOff x="2830285" y="992778"/>
            <a:chExt cx="3729849" cy="1566476"/>
          </a:xfrm>
        </p:grpSpPr>
        <p:pic>
          <p:nvPicPr>
            <p:cNvPr id="6" name="図 5"/>
            <p:cNvPicPr>
              <a:picLocks noChangeAspect="1"/>
            </p:cNvPicPr>
            <p:nvPr/>
          </p:nvPicPr>
          <p:blipFill>
            <a:blip r:embed="rId4"/>
            <a:stretch>
              <a:fillRect/>
            </a:stretch>
          </p:blipFill>
          <p:spPr>
            <a:xfrm>
              <a:off x="2897623" y="1077870"/>
              <a:ext cx="3497049" cy="1333339"/>
            </a:xfrm>
            <a:prstGeom prst="rect">
              <a:avLst/>
            </a:prstGeom>
          </p:spPr>
        </p:pic>
        <p:sp>
          <p:nvSpPr>
            <p:cNvPr id="10" name="正方形/長方形 9"/>
            <p:cNvSpPr/>
            <p:nvPr/>
          </p:nvSpPr>
          <p:spPr>
            <a:xfrm>
              <a:off x="5338353" y="992778"/>
              <a:ext cx="1221781" cy="6966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1" name="正方形/長方形 10"/>
            <p:cNvSpPr/>
            <p:nvPr/>
          </p:nvSpPr>
          <p:spPr>
            <a:xfrm>
              <a:off x="2830285" y="2035445"/>
              <a:ext cx="3657601" cy="5238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grpSp>
      <p:sp>
        <p:nvSpPr>
          <p:cNvPr id="13" name="Rectangle 4"/>
          <p:cNvSpPr txBox="1">
            <a:spLocks noChangeArrowheads="1"/>
          </p:cNvSpPr>
          <p:nvPr/>
        </p:nvSpPr>
        <p:spPr>
          <a:xfrm>
            <a:off x="265644" y="1643860"/>
            <a:ext cx="8760991" cy="852376"/>
          </a:xfrm>
          <a:prstGeom prst="rect">
            <a:avLst/>
          </a:prstGeom>
        </p:spPr>
        <p:txBody>
          <a:bodyPr vert="horz" lIns="91432" tIns="45716" rIns="91432" bIns="45716"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0" indent="0">
              <a:buNone/>
            </a:pPr>
            <a:r>
              <a:rPr lang="en-US" altLang="ja-JP" sz="2000" dirty="0">
                <a:ea typeface="ＭＳ Ｐゴシック" panose="020B0600070205080204" pitchFamily="50" charset="-128"/>
              </a:rPr>
              <a:t>A Keeling plot of 1/[water vapor] vs. </a:t>
            </a:r>
            <a:r>
              <a:rPr lang="en-US" altLang="ja-JP" sz="2000" dirty="0">
                <a:latin typeface="Symbol" panose="05050102010706020507" pitchFamily="18" charset="2"/>
                <a:ea typeface="ＭＳ Ｐゴシック" panose="020B0600070205080204" pitchFamily="50" charset="-128"/>
              </a:rPr>
              <a:t>d</a:t>
            </a:r>
            <a:r>
              <a:rPr lang="en-US" altLang="ja-JP" sz="2000" dirty="0">
                <a:ea typeface="ＭＳ Ｐゴシック" panose="020B0600070205080204" pitchFamily="50" charset="-128"/>
              </a:rPr>
              <a:t> of water vapor is a mixing line between atmosphere and evapotranspiration </a:t>
            </a:r>
          </a:p>
        </p:txBody>
      </p:sp>
      <p:sp>
        <p:nvSpPr>
          <p:cNvPr id="15" name="テキスト ボックス 14"/>
          <p:cNvSpPr txBox="1"/>
          <p:nvPr/>
        </p:nvSpPr>
        <p:spPr>
          <a:xfrm>
            <a:off x="480" y="29437"/>
            <a:ext cx="5836898" cy="637703"/>
          </a:xfrm>
          <a:prstGeom prst="rect">
            <a:avLst/>
          </a:prstGeom>
        </p:spPr>
        <p:txBody>
          <a:bodyPr wrap="none" lIns="82945" tIns="41473" rIns="82945" bIns="41473">
            <a:spAutoFit/>
          </a:bodyPr>
          <a:lstStyle>
            <a:defPPr>
              <a:defRPr lang="en-US"/>
            </a:defPPr>
            <a:lvl1pPr>
              <a:defRPr sz="2800">
                <a:solidFill>
                  <a:srgbClr val="00B0F0"/>
                </a:solidFill>
                <a:latin typeface="Times New Roman" panose="02020603050405020304" pitchFamily="18" charset="0"/>
                <a:cs typeface="Times New Roman" panose="02020603050405020304" pitchFamily="18" charset="0"/>
              </a:defRPr>
            </a:lvl1pPr>
          </a:lstStyle>
          <a:p>
            <a:r>
              <a:rPr lang="en-US" altLang="ja-JP" sz="3600" dirty="0"/>
              <a:t>Evapotranspiration estimation </a:t>
            </a:r>
            <a:endParaRPr lang="ja-JP" altLang="en-US" sz="3600" dirty="0"/>
          </a:p>
        </p:txBody>
      </p:sp>
      <p:sp>
        <p:nvSpPr>
          <p:cNvPr id="25" name="テキスト ボックス 24"/>
          <p:cNvSpPr txBox="1"/>
          <p:nvPr/>
        </p:nvSpPr>
        <p:spPr>
          <a:xfrm>
            <a:off x="345890" y="4790020"/>
            <a:ext cx="3534517" cy="299200"/>
          </a:xfrm>
          <a:prstGeom prst="rect">
            <a:avLst/>
          </a:prstGeom>
          <a:noFill/>
        </p:spPr>
        <p:txBody>
          <a:bodyPr wrap="none" lIns="82945" tIns="41473" rIns="82945" bIns="41473" rtlCol="0">
            <a:spAutoFit/>
          </a:bodyPr>
          <a:lstStyle/>
          <a:p>
            <a:r>
              <a:rPr lang="en-US" altLang="ja-JP" sz="1400" dirty="0"/>
              <a:t>An example in our measurement(2013/07/03)</a:t>
            </a:r>
            <a:endParaRPr lang="ja-JP" altLang="en-US" sz="1400" dirty="0"/>
          </a:p>
        </p:txBody>
      </p:sp>
      <mc:AlternateContent xmlns:mc="http://schemas.openxmlformats.org/markup-compatibility/2006" xmlns:a14="http://schemas.microsoft.com/office/drawing/2010/main">
        <mc:Choice Requires="a14">
          <p:sp>
            <p:nvSpPr>
              <p:cNvPr id="2" name="Rectangle 1"/>
              <p:cNvSpPr/>
              <p:nvPr/>
            </p:nvSpPr>
            <p:spPr>
              <a:xfrm>
                <a:off x="1432011" y="3883145"/>
                <a:ext cx="1343450" cy="360755"/>
              </a:xfrm>
              <a:prstGeom prst="rect">
                <a:avLst/>
              </a:prstGeom>
            </p:spPr>
            <p:txBody>
              <a:bodyPr wrap="none" lIns="82945" tIns="41473" rIns="82945" bIns="41473">
                <a:spAutoFit/>
              </a:bodyPr>
              <a:lstStyle/>
              <a:p>
                <a:r>
                  <a:rPr lang="en-US" dirty="0"/>
                  <a:t>=-6.37</a:t>
                </a:r>
              </a:p>
            </p:txBody>
          </p:sp>
        </mc:Choice>
        <mc:Fallback xmlns="">
          <p:sp>
            <p:nvSpPr>
              <p:cNvPr id="2" name="Rectangle 1"/>
              <p:cNvSpPr>
                <a:spLocks noRot="1" noChangeAspect="1" noMove="1" noResize="1" noEditPoints="1" noAdjustHandles="1" noChangeArrowheads="1" noChangeShapeType="1" noTextEdit="1"/>
              </p:cNvSpPr>
              <p:nvPr/>
            </p:nvSpPr>
            <p:spPr>
              <a:xfrm>
                <a:off x="1578693" y="4280448"/>
                <a:ext cx="1289840" cy="397673"/>
              </a:xfrm>
              <a:prstGeom prst="rect">
                <a:avLst/>
              </a:prstGeom>
              <a:blipFill rotWithShape="0">
                <a:blip r:embed="rId5"/>
                <a:stretch>
                  <a:fillRect t="-6154" r="-3302" b="-27692"/>
                </a:stretch>
              </a:blipFill>
            </p:spPr>
            <p:txBody>
              <a:bodyPr/>
              <a:lstStyle/>
              <a:p>
                <a:r>
                  <a:rPr lang="ja-JP" altLang="en-US">
                    <a:noFill/>
                  </a:rPr>
                  <a:t> </a:t>
                </a:r>
              </a:p>
            </p:txBody>
          </p:sp>
        </mc:Fallback>
      </mc:AlternateContent>
      <p:graphicFrame>
        <p:nvGraphicFramePr>
          <p:cNvPr id="3" name="Table 2"/>
          <p:cNvGraphicFramePr>
            <a:graphicFrameLocks noGrp="1"/>
          </p:cNvGraphicFramePr>
          <p:nvPr>
            <p:extLst>
              <p:ext uri="{D42A27DB-BD31-4B8C-83A1-F6EECF244321}">
                <p14:modId xmlns:p14="http://schemas.microsoft.com/office/powerpoint/2010/main" val="2572830873"/>
              </p:ext>
            </p:extLst>
          </p:nvPr>
        </p:nvGraphicFramePr>
        <p:xfrm>
          <a:off x="510132" y="5098596"/>
          <a:ext cx="8229596" cy="1828800"/>
        </p:xfrm>
        <a:graphic>
          <a:graphicData uri="http://schemas.openxmlformats.org/drawingml/2006/table">
            <a:tbl>
              <a:tblPr firstRow="1" firstCol="1" bandRow="1">
                <a:tableStyleId>{5C22544A-7EE6-4342-B048-85BDC9FD1C3A}</a:tableStyleId>
              </a:tblPr>
              <a:tblGrid>
                <a:gridCol w="2057399"/>
                <a:gridCol w="2057399"/>
                <a:gridCol w="2057399"/>
                <a:gridCol w="2057399"/>
              </a:tblGrid>
              <a:tr h="138255">
                <a:tc>
                  <a:txBody>
                    <a:bodyPr/>
                    <a:lstStyle/>
                    <a:p>
                      <a:pPr algn="ctr">
                        <a:lnSpc>
                          <a:spcPts val="1200"/>
                        </a:lnSpc>
                        <a:spcAft>
                          <a:spcPts val="0"/>
                        </a:spcAft>
                      </a:pPr>
                      <a:r>
                        <a:rPr lang="en-US" sz="800" dirty="0">
                          <a:effectLst/>
                        </a:rPr>
                        <a:t>Date</a:t>
                      </a:r>
                      <a:endParaRPr lang="ja-JP" sz="900" dirty="0">
                        <a:effectLst/>
                        <a:latin typeface="Mincho"/>
                        <a:cs typeface="Times New Roman" panose="02020603050405020304" pitchFamily="18" charset="0"/>
                      </a:endParaRPr>
                    </a:p>
                  </a:txBody>
                  <a:tcPr marL="62208" marR="62208" marT="0" marB="0" anchor="ctr"/>
                </a:tc>
                <a:tc>
                  <a:txBody>
                    <a:bodyPr/>
                    <a:lstStyle/>
                    <a:p>
                      <a:pPr algn="ctr">
                        <a:lnSpc>
                          <a:spcPts val="1200"/>
                        </a:lnSpc>
                        <a:spcAft>
                          <a:spcPts val="0"/>
                        </a:spcAft>
                      </a:pPr>
                      <a:r>
                        <a:rPr lang="en-US" sz="800">
                          <a:effectLst/>
                        </a:rPr>
                        <a:t>a</a:t>
                      </a:r>
                      <a:endParaRPr lang="ja-JP" sz="900">
                        <a:effectLst/>
                        <a:latin typeface="Mincho"/>
                        <a:cs typeface="Times New Roman" panose="02020603050405020304" pitchFamily="18" charset="0"/>
                      </a:endParaRPr>
                    </a:p>
                  </a:txBody>
                  <a:tcPr marL="62208" marR="62208" marT="0" marB="0" anchor="ctr"/>
                </a:tc>
                <a:tc>
                  <a:txBody>
                    <a:bodyPr/>
                    <a:lstStyle/>
                    <a:p>
                      <a:pPr algn="ctr">
                        <a:lnSpc>
                          <a:spcPts val="1200"/>
                        </a:lnSpc>
                        <a:spcAft>
                          <a:spcPts val="0"/>
                        </a:spcAft>
                      </a:pPr>
                      <a:r>
                        <a:rPr lang="en-US" sz="800">
                          <a:effectLst/>
                        </a:rPr>
                        <a:t>δ</a:t>
                      </a:r>
                      <a:r>
                        <a:rPr lang="en-US" sz="800" baseline="-25000">
                          <a:effectLst/>
                        </a:rPr>
                        <a:t>ET</a:t>
                      </a:r>
                      <a:r>
                        <a:rPr lang="en-US" sz="800">
                          <a:effectLst/>
                        </a:rPr>
                        <a:t> (‰)</a:t>
                      </a:r>
                      <a:endParaRPr lang="ja-JP" sz="900">
                        <a:effectLst/>
                        <a:latin typeface="Mincho"/>
                        <a:cs typeface="Times New Roman" panose="02020603050405020304" pitchFamily="18" charset="0"/>
                      </a:endParaRPr>
                    </a:p>
                  </a:txBody>
                  <a:tcPr marL="62208" marR="62208" marT="0" marB="0" anchor="ctr"/>
                </a:tc>
                <a:tc>
                  <a:txBody>
                    <a:bodyPr/>
                    <a:lstStyle/>
                    <a:p>
                      <a:pPr algn="ctr">
                        <a:lnSpc>
                          <a:spcPts val="1200"/>
                        </a:lnSpc>
                        <a:spcAft>
                          <a:spcPts val="0"/>
                        </a:spcAft>
                      </a:pPr>
                      <a:r>
                        <a:rPr lang="en-US" sz="800">
                          <a:effectLst/>
                        </a:rPr>
                        <a:t>R</a:t>
                      </a:r>
                      <a:r>
                        <a:rPr lang="en-US" sz="800" baseline="30000">
                          <a:effectLst/>
                        </a:rPr>
                        <a:t>2</a:t>
                      </a:r>
                      <a:endParaRPr lang="ja-JP" sz="900">
                        <a:effectLst/>
                        <a:latin typeface="Mincho"/>
                        <a:cs typeface="Times New Roman" panose="02020603050405020304" pitchFamily="18" charset="0"/>
                      </a:endParaRPr>
                    </a:p>
                  </a:txBody>
                  <a:tcPr marL="62208" marR="62208" marT="0" marB="0" anchor="ctr"/>
                </a:tc>
              </a:tr>
              <a:tr h="138255">
                <a:tc>
                  <a:txBody>
                    <a:bodyPr/>
                    <a:lstStyle/>
                    <a:p>
                      <a:pPr algn="ctr">
                        <a:lnSpc>
                          <a:spcPts val="1200"/>
                        </a:lnSpc>
                        <a:spcAft>
                          <a:spcPts val="0"/>
                        </a:spcAft>
                      </a:pPr>
                      <a:r>
                        <a:rPr lang="en-US" sz="800">
                          <a:effectLst/>
                        </a:rPr>
                        <a:t>2013/06/17</a:t>
                      </a:r>
                      <a:endParaRPr lang="ja-JP" sz="900">
                        <a:effectLst/>
                        <a:latin typeface="Mincho"/>
                        <a:cs typeface="Times New Roman" panose="02020603050405020304" pitchFamily="18" charset="0"/>
                      </a:endParaRPr>
                    </a:p>
                  </a:txBody>
                  <a:tcPr marL="62208" marR="62208" marT="0" marB="0" anchor="ctr"/>
                </a:tc>
                <a:tc>
                  <a:txBody>
                    <a:bodyPr/>
                    <a:lstStyle/>
                    <a:p>
                      <a:pPr algn="ctr">
                        <a:lnSpc>
                          <a:spcPts val="1200"/>
                        </a:lnSpc>
                        <a:spcAft>
                          <a:spcPts val="0"/>
                        </a:spcAft>
                      </a:pPr>
                      <a:r>
                        <a:rPr lang="en-US" sz="800" dirty="0">
                          <a:effectLst/>
                        </a:rPr>
                        <a:t>-2.71e+05</a:t>
                      </a:r>
                      <a:endParaRPr lang="ja-JP" sz="900" dirty="0">
                        <a:effectLst/>
                        <a:latin typeface="Mincho"/>
                        <a:cs typeface="Times New Roman" panose="02020603050405020304" pitchFamily="18" charset="0"/>
                      </a:endParaRPr>
                    </a:p>
                  </a:txBody>
                  <a:tcPr marL="62208" marR="62208" marT="0" marB="0" anchor="ctr"/>
                </a:tc>
                <a:tc>
                  <a:txBody>
                    <a:bodyPr/>
                    <a:lstStyle/>
                    <a:p>
                      <a:pPr algn="ctr">
                        <a:lnSpc>
                          <a:spcPts val="1200"/>
                        </a:lnSpc>
                        <a:spcAft>
                          <a:spcPts val="0"/>
                        </a:spcAft>
                      </a:pPr>
                      <a:r>
                        <a:rPr lang="en-US" sz="800">
                          <a:effectLst/>
                        </a:rPr>
                        <a:t>-20.45</a:t>
                      </a:r>
                      <a:endParaRPr lang="ja-JP" sz="900">
                        <a:effectLst/>
                        <a:latin typeface="Mincho"/>
                        <a:cs typeface="Times New Roman" panose="02020603050405020304" pitchFamily="18" charset="0"/>
                      </a:endParaRPr>
                    </a:p>
                  </a:txBody>
                  <a:tcPr marL="62208" marR="62208" marT="0" marB="0" anchor="ctr"/>
                </a:tc>
                <a:tc>
                  <a:txBody>
                    <a:bodyPr/>
                    <a:lstStyle/>
                    <a:p>
                      <a:pPr algn="ctr">
                        <a:lnSpc>
                          <a:spcPts val="1200"/>
                        </a:lnSpc>
                        <a:spcAft>
                          <a:spcPts val="0"/>
                        </a:spcAft>
                      </a:pPr>
                      <a:r>
                        <a:rPr lang="en-US" sz="800">
                          <a:effectLst/>
                        </a:rPr>
                        <a:t>0.79</a:t>
                      </a:r>
                      <a:endParaRPr lang="ja-JP" sz="900">
                        <a:effectLst/>
                        <a:latin typeface="Mincho"/>
                        <a:cs typeface="Times New Roman" panose="02020603050405020304" pitchFamily="18" charset="0"/>
                      </a:endParaRPr>
                    </a:p>
                  </a:txBody>
                  <a:tcPr marL="62208" marR="62208" marT="0" marB="0"/>
                </a:tc>
              </a:tr>
              <a:tr h="138255">
                <a:tc>
                  <a:txBody>
                    <a:bodyPr/>
                    <a:lstStyle/>
                    <a:p>
                      <a:pPr algn="ctr">
                        <a:lnSpc>
                          <a:spcPts val="1200"/>
                        </a:lnSpc>
                        <a:spcAft>
                          <a:spcPts val="0"/>
                        </a:spcAft>
                      </a:pPr>
                      <a:r>
                        <a:rPr lang="en-US" sz="800">
                          <a:effectLst/>
                        </a:rPr>
                        <a:t>2013/07/02</a:t>
                      </a:r>
                      <a:endParaRPr lang="ja-JP" sz="900">
                        <a:effectLst/>
                        <a:latin typeface="Mincho"/>
                        <a:cs typeface="Times New Roman" panose="02020603050405020304" pitchFamily="18" charset="0"/>
                      </a:endParaRPr>
                    </a:p>
                  </a:txBody>
                  <a:tcPr marL="62208" marR="62208" marT="0" marB="0" anchor="ctr"/>
                </a:tc>
                <a:tc>
                  <a:txBody>
                    <a:bodyPr/>
                    <a:lstStyle/>
                    <a:p>
                      <a:pPr algn="ctr">
                        <a:lnSpc>
                          <a:spcPts val="1200"/>
                        </a:lnSpc>
                        <a:spcAft>
                          <a:spcPts val="0"/>
                        </a:spcAft>
                      </a:pPr>
                      <a:r>
                        <a:rPr lang="en-US" sz="800">
                          <a:effectLst/>
                        </a:rPr>
                        <a:t>-1.39e+05</a:t>
                      </a:r>
                      <a:endParaRPr lang="ja-JP" sz="900">
                        <a:effectLst/>
                        <a:latin typeface="Mincho"/>
                        <a:cs typeface="Times New Roman" panose="02020603050405020304" pitchFamily="18" charset="0"/>
                      </a:endParaRPr>
                    </a:p>
                  </a:txBody>
                  <a:tcPr marL="62208" marR="62208" marT="0" marB="0" anchor="ctr"/>
                </a:tc>
                <a:tc>
                  <a:txBody>
                    <a:bodyPr/>
                    <a:lstStyle/>
                    <a:p>
                      <a:pPr algn="ctr">
                        <a:lnSpc>
                          <a:spcPts val="1200"/>
                        </a:lnSpc>
                        <a:spcAft>
                          <a:spcPts val="0"/>
                        </a:spcAft>
                      </a:pPr>
                      <a:r>
                        <a:rPr lang="en-US" sz="800">
                          <a:effectLst/>
                        </a:rPr>
                        <a:t>-6.37</a:t>
                      </a:r>
                      <a:endParaRPr lang="ja-JP" sz="900">
                        <a:effectLst/>
                        <a:latin typeface="Mincho"/>
                        <a:cs typeface="Times New Roman" panose="02020603050405020304" pitchFamily="18" charset="0"/>
                      </a:endParaRPr>
                    </a:p>
                  </a:txBody>
                  <a:tcPr marL="62208" marR="62208" marT="0" marB="0" anchor="ctr"/>
                </a:tc>
                <a:tc>
                  <a:txBody>
                    <a:bodyPr/>
                    <a:lstStyle/>
                    <a:p>
                      <a:pPr algn="ctr">
                        <a:lnSpc>
                          <a:spcPts val="1200"/>
                        </a:lnSpc>
                        <a:spcAft>
                          <a:spcPts val="0"/>
                        </a:spcAft>
                      </a:pPr>
                      <a:r>
                        <a:rPr lang="en-US" sz="800">
                          <a:effectLst/>
                        </a:rPr>
                        <a:t>0.80</a:t>
                      </a:r>
                      <a:endParaRPr lang="ja-JP" sz="900">
                        <a:effectLst/>
                        <a:latin typeface="Mincho"/>
                        <a:cs typeface="Times New Roman" panose="02020603050405020304" pitchFamily="18" charset="0"/>
                      </a:endParaRPr>
                    </a:p>
                  </a:txBody>
                  <a:tcPr marL="62208" marR="62208" marT="0" marB="0"/>
                </a:tc>
              </a:tr>
              <a:tr h="138255">
                <a:tc>
                  <a:txBody>
                    <a:bodyPr/>
                    <a:lstStyle/>
                    <a:p>
                      <a:pPr algn="ctr">
                        <a:lnSpc>
                          <a:spcPts val="1200"/>
                        </a:lnSpc>
                        <a:spcAft>
                          <a:spcPts val="0"/>
                        </a:spcAft>
                      </a:pPr>
                      <a:r>
                        <a:rPr lang="en-US" sz="800" dirty="0">
                          <a:effectLst/>
                        </a:rPr>
                        <a:t>2013/07/03</a:t>
                      </a:r>
                      <a:endParaRPr lang="ja-JP" sz="900" dirty="0">
                        <a:effectLst/>
                        <a:latin typeface="Mincho"/>
                        <a:cs typeface="Times New Roman" panose="02020603050405020304" pitchFamily="18" charset="0"/>
                      </a:endParaRPr>
                    </a:p>
                  </a:txBody>
                  <a:tcPr marL="62208" marR="62208" marT="0" marB="0" anchor="ctr"/>
                </a:tc>
                <a:tc>
                  <a:txBody>
                    <a:bodyPr/>
                    <a:lstStyle/>
                    <a:p>
                      <a:pPr algn="ctr">
                        <a:lnSpc>
                          <a:spcPts val="1200"/>
                        </a:lnSpc>
                        <a:spcAft>
                          <a:spcPts val="0"/>
                        </a:spcAft>
                      </a:pPr>
                      <a:r>
                        <a:rPr lang="en-US" sz="800">
                          <a:effectLst/>
                        </a:rPr>
                        <a:t>-0.85e+05</a:t>
                      </a:r>
                      <a:endParaRPr lang="ja-JP" sz="900">
                        <a:effectLst/>
                        <a:latin typeface="Mincho"/>
                        <a:cs typeface="Times New Roman" panose="02020603050405020304" pitchFamily="18" charset="0"/>
                      </a:endParaRPr>
                    </a:p>
                  </a:txBody>
                  <a:tcPr marL="62208" marR="62208" marT="0" marB="0" anchor="ctr"/>
                </a:tc>
                <a:tc>
                  <a:txBody>
                    <a:bodyPr/>
                    <a:lstStyle/>
                    <a:p>
                      <a:pPr algn="ctr">
                        <a:lnSpc>
                          <a:spcPts val="1200"/>
                        </a:lnSpc>
                        <a:spcAft>
                          <a:spcPts val="0"/>
                        </a:spcAft>
                      </a:pPr>
                      <a:r>
                        <a:rPr lang="en-US" sz="800">
                          <a:effectLst/>
                        </a:rPr>
                        <a:t>-47.92</a:t>
                      </a:r>
                      <a:endParaRPr lang="ja-JP" sz="900">
                        <a:effectLst/>
                        <a:latin typeface="Mincho"/>
                        <a:cs typeface="Times New Roman" panose="02020603050405020304" pitchFamily="18" charset="0"/>
                      </a:endParaRPr>
                    </a:p>
                  </a:txBody>
                  <a:tcPr marL="62208" marR="62208" marT="0" marB="0" anchor="ctr"/>
                </a:tc>
                <a:tc>
                  <a:txBody>
                    <a:bodyPr/>
                    <a:lstStyle/>
                    <a:p>
                      <a:pPr algn="ctr">
                        <a:lnSpc>
                          <a:spcPts val="1200"/>
                        </a:lnSpc>
                        <a:spcAft>
                          <a:spcPts val="0"/>
                        </a:spcAft>
                      </a:pPr>
                      <a:r>
                        <a:rPr lang="en-US" sz="800">
                          <a:effectLst/>
                        </a:rPr>
                        <a:t>0.97</a:t>
                      </a:r>
                      <a:endParaRPr lang="ja-JP" sz="900">
                        <a:effectLst/>
                        <a:latin typeface="Mincho"/>
                        <a:cs typeface="Times New Roman" panose="02020603050405020304" pitchFamily="18" charset="0"/>
                      </a:endParaRPr>
                    </a:p>
                  </a:txBody>
                  <a:tcPr marL="62208" marR="62208" marT="0" marB="0"/>
                </a:tc>
              </a:tr>
              <a:tr h="138255">
                <a:tc>
                  <a:txBody>
                    <a:bodyPr/>
                    <a:lstStyle/>
                    <a:p>
                      <a:pPr algn="ctr">
                        <a:lnSpc>
                          <a:spcPts val="1200"/>
                        </a:lnSpc>
                        <a:spcAft>
                          <a:spcPts val="0"/>
                        </a:spcAft>
                      </a:pPr>
                      <a:r>
                        <a:rPr lang="en-US" sz="800">
                          <a:effectLst/>
                        </a:rPr>
                        <a:t>2013/07/07</a:t>
                      </a:r>
                      <a:endParaRPr lang="ja-JP" sz="900">
                        <a:effectLst/>
                        <a:latin typeface="Mincho"/>
                        <a:cs typeface="Times New Roman" panose="02020603050405020304" pitchFamily="18" charset="0"/>
                      </a:endParaRPr>
                    </a:p>
                  </a:txBody>
                  <a:tcPr marL="62208" marR="62208" marT="0" marB="0" anchor="ctr"/>
                </a:tc>
                <a:tc>
                  <a:txBody>
                    <a:bodyPr/>
                    <a:lstStyle/>
                    <a:p>
                      <a:pPr algn="ctr">
                        <a:lnSpc>
                          <a:spcPts val="1200"/>
                        </a:lnSpc>
                        <a:spcAft>
                          <a:spcPts val="0"/>
                        </a:spcAft>
                      </a:pPr>
                      <a:r>
                        <a:rPr lang="en-US" sz="800">
                          <a:effectLst/>
                        </a:rPr>
                        <a:t>-2.55e+05</a:t>
                      </a:r>
                      <a:endParaRPr lang="ja-JP" sz="900">
                        <a:effectLst/>
                        <a:latin typeface="Mincho"/>
                        <a:cs typeface="Times New Roman" panose="02020603050405020304" pitchFamily="18" charset="0"/>
                      </a:endParaRPr>
                    </a:p>
                  </a:txBody>
                  <a:tcPr marL="62208" marR="62208" marT="0" marB="0" anchor="ctr"/>
                </a:tc>
                <a:tc>
                  <a:txBody>
                    <a:bodyPr/>
                    <a:lstStyle/>
                    <a:p>
                      <a:pPr algn="ctr">
                        <a:lnSpc>
                          <a:spcPts val="1200"/>
                        </a:lnSpc>
                        <a:spcAft>
                          <a:spcPts val="0"/>
                        </a:spcAft>
                      </a:pPr>
                      <a:r>
                        <a:rPr lang="en-US" sz="800">
                          <a:effectLst/>
                        </a:rPr>
                        <a:t>-2.67</a:t>
                      </a:r>
                      <a:endParaRPr lang="ja-JP" sz="900">
                        <a:effectLst/>
                        <a:latin typeface="Mincho"/>
                        <a:cs typeface="Times New Roman" panose="02020603050405020304" pitchFamily="18" charset="0"/>
                      </a:endParaRPr>
                    </a:p>
                  </a:txBody>
                  <a:tcPr marL="62208" marR="62208" marT="0" marB="0" anchor="ctr"/>
                </a:tc>
                <a:tc>
                  <a:txBody>
                    <a:bodyPr/>
                    <a:lstStyle/>
                    <a:p>
                      <a:pPr algn="ctr">
                        <a:lnSpc>
                          <a:spcPts val="1200"/>
                        </a:lnSpc>
                        <a:spcAft>
                          <a:spcPts val="0"/>
                        </a:spcAft>
                      </a:pPr>
                      <a:r>
                        <a:rPr lang="en-US" sz="800">
                          <a:effectLst/>
                        </a:rPr>
                        <a:t>0.87</a:t>
                      </a:r>
                      <a:endParaRPr lang="ja-JP" sz="900">
                        <a:effectLst/>
                        <a:latin typeface="Mincho"/>
                        <a:cs typeface="Times New Roman" panose="02020603050405020304" pitchFamily="18" charset="0"/>
                      </a:endParaRPr>
                    </a:p>
                  </a:txBody>
                  <a:tcPr marL="62208" marR="62208" marT="0" marB="0"/>
                </a:tc>
              </a:tr>
              <a:tr h="138255">
                <a:tc>
                  <a:txBody>
                    <a:bodyPr/>
                    <a:lstStyle/>
                    <a:p>
                      <a:pPr algn="ctr">
                        <a:lnSpc>
                          <a:spcPts val="1200"/>
                        </a:lnSpc>
                        <a:spcAft>
                          <a:spcPts val="0"/>
                        </a:spcAft>
                      </a:pPr>
                      <a:r>
                        <a:rPr lang="en-US" sz="800">
                          <a:effectLst/>
                        </a:rPr>
                        <a:t>2013/07/13</a:t>
                      </a:r>
                      <a:endParaRPr lang="ja-JP" sz="900">
                        <a:effectLst/>
                        <a:latin typeface="Mincho"/>
                        <a:cs typeface="Times New Roman" panose="02020603050405020304" pitchFamily="18" charset="0"/>
                      </a:endParaRPr>
                    </a:p>
                  </a:txBody>
                  <a:tcPr marL="62208" marR="62208" marT="0" marB="0" anchor="ctr"/>
                </a:tc>
                <a:tc>
                  <a:txBody>
                    <a:bodyPr/>
                    <a:lstStyle/>
                    <a:p>
                      <a:pPr algn="ctr">
                        <a:lnSpc>
                          <a:spcPts val="1200"/>
                        </a:lnSpc>
                        <a:spcAft>
                          <a:spcPts val="0"/>
                        </a:spcAft>
                      </a:pPr>
                      <a:r>
                        <a:rPr lang="en-US" sz="800">
                          <a:effectLst/>
                        </a:rPr>
                        <a:t>-1.01e+05</a:t>
                      </a:r>
                      <a:endParaRPr lang="ja-JP" sz="900">
                        <a:effectLst/>
                        <a:latin typeface="Mincho"/>
                        <a:cs typeface="Times New Roman" panose="02020603050405020304" pitchFamily="18" charset="0"/>
                      </a:endParaRPr>
                    </a:p>
                  </a:txBody>
                  <a:tcPr marL="62208" marR="62208" marT="0" marB="0" anchor="ctr"/>
                </a:tc>
                <a:tc>
                  <a:txBody>
                    <a:bodyPr/>
                    <a:lstStyle/>
                    <a:p>
                      <a:pPr algn="ctr">
                        <a:lnSpc>
                          <a:spcPts val="1200"/>
                        </a:lnSpc>
                        <a:spcAft>
                          <a:spcPts val="0"/>
                        </a:spcAft>
                      </a:pPr>
                      <a:r>
                        <a:rPr lang="en-US" sz="800">
                          <a:effectLst/>
                        </a:rPr>
                        <a:t>-57.55</a:t>
                      </a:r>
                      <a:endParaRPr lang="ja-JP" sz="900">
                        <a:effectLst/>
                        <a:latin typeface="Mincho"/>
                        <a:cs typeface="Times New Roman" panose="02020603050405020304" pitchFamily="18" charset="0"/>
                      </a:endParaRPr>
                    </a:p>
                  </a:txBody>
                  <a:tcPr marL="62208" marR="62208" marT="0" marB="0" anchor="ctr"/>
                </a:tc>
                <a:tc>
                  <a:txBody>
                    <a:bodyPr/>
                    <a:lstStyle/>
                    <a:p>
                      <a:pPr algn="ctr">
                        <a:lnSpc>
                          <a:spcPts val="1200"/>
                        </a:lnSpc>
                        <a:spcAft>
                          <a:spcPts val="0"/>
                        </a:spcAft>
                      </a:pPr>
                      <a:r>
                        <a:rPr lang="en-US" sz="800">
                          <a:effectLst/>
                        </a:rPr>
                        <a:t>0.80</a:t>
                      </a:r>
                      <a:endParaRPr lang="ja-JP" sz="900">
                        <a:effectLst/>
                        <a:latin typeface="Mincho"/>
                        <a:cs typeface="Times New Roman" panose="02020603050405020304" pitchFamily="18" charset="0"/>
                      </a:endParaRPr>
                    </a:p>
                  </a:txBody>
                  <a:tcPr marL="62208" marR="62208" marT="0" marB="0"/>
                </a:tc>
              </a:tr>
              <a:tr h="138255">
                <a:tc>
                  <a:txBody>
                    <a:bodyPr/>
                    <a:lstStyle/>
                    <a:p>
                      <a:pPr algn="ctr">
                        <a:lnSpc>
                          <a:spcPts val="1200"/>
                        </a:lnSpc>
                        <a:spcAft>
                          <a:spcPts val="0"/>
                        </a:spcAft>
                      </a:pPr>
                      <a:r>
                        <a:rPr lang="en-US" sz="800">
                          <a:effectLst/>
                        </a:rPr>
                        <a:t>2013/07/16</a:t>
                      </a:r>
                      <a:endParaRPr lang="ja-JP" sz="900">
                        <a:effectLst/>
                        <a:latin typeface="Mincho"/>
                        <a:cs typeface="Times New Roman" panose="02020603050405020304" pitchFamily="18" charset="0"/>
                      </a:endParaRPr>
                    </a:p>
                  </a:txBody>
                  <a:tcPr marL="62208" marR="62208" marT="0" marB="0" anchor="ctr"/>
                </a:tc>
                <a:tc>
                  <a:txBody>
                    <a:bodyPr/>
                    <a:lstStyle/>
                    <a:p>
                      <a:pPr algn="ctr">
                        <a:lnSpc>
                          <a:spcPts val="1200"/>
                        </a:lnSpc>
                        <a:spcAft>
                          <a:spcPts val="0"/>
                        </a:spcAft>
                      </a:pPr>
                      <a:r>
                        <a:rPr lang="en-US" sz="800">
                          <a:effectLst/>
                        </a:rPr>
                        <a:t>-1.32e+05</a:t>
                      </a:r>
                      <a:endParaRPr lang="ja-JP" sz="900">
                        <a:effectLst/>
                        <a:latin typeface="Mincho"/>
                        <a:cs typeface="Times New Roman" panose="02020603050405020304" pitchFamily="18" charset="0"/>
                      </a:endParaRPr>
                    </a:p>
                  </a:txBody>
                  <a:tcPr marL="62208" marR="62208" marT="0" marB="0" anchor="ctr"/>
                </a:tc>
                <a:tc>
                  <a:txBody>
                    <a:bodyPr/>
                    <a:lstStyle/>
                    <a:p>
                      <a:pPr algn="ctr">
                        <a:lnSpc>
                          <a:spcPts val="1200"/>
                        </a:lnSpc>
                        <a:spcAft>
                          <a:spcPts val="0"/>
                        </a:spcAft>
                      </a:pPr>
                      <a:r>
                        <a:rPr lang="en-US" sz="800">
                          <a:effectLst/>
                        </a:rPr>
                        <a:t>-68.21</a:t>
                      </a:r>
                      <a:endParaRPr lang="ja-JP" sz="900">
                        <a:effectLst/>
                        <a:latin typeface="Mincho"/>
                        <a:cs typeface="Times New Roman" panose="02020603050405020304" pitchFamily="18" charset="0"/>
                      </a:endParaRPr>
                    </a:p>
                  </a:txBody>
                  <a:tcPr marL="62208" marR="62208" marT="0" marB="0" anchor="ctr"/>
                </a:tc>
                <a:tc>
                  <a:txBody>
                    <a:bodyPr/>
                    <a:lstStyle/>
                    <a:p>
                      <a:pPr algn="ctr">
                        <a:lnSpc>
                          <a:spcPts val="1200"/>
                        </a:lnSpc>
                        <a:spcAft>
                          <a:spcPts val="0"/>
                        </a:spcAft>
                      </a:pPr>
                      <a:r>
                        <a:rPr lang="en-US" sz="800">
                          <a:effectLst/>
                        </a:rPr>
                        <a:t>0.78</a:t>
                      </a:r>
                      <a:endParaRPr lang="ja-JP" sz="900">
                        <a:effectLst/>
                        <a:latin typeface="Mincho"/>
                        <a:cs typeface="Times New Roman" panose="02020603050405020304" pitchFamily="18" charset="0"/>
                      </a:endParaRPr>
                    </a:p>
                  </a:txBody>
                  <a:tcPr marL="62208" marR="62208" marT="0" marB="0"/>
                </a:tc>
              </a:tr>
              <a:tr h="138255">
                <a:tc>
                  <a:txBody>
                    <a:bodyPr/>
                    <a:lstStyle/>
                    <a:p>
                      <a:pPr algn="ctr">
                        <a:lnSpc>
                          <a:spcPts val="1200"/>
                        </a:lnSpc>
                        <a:spcAft>
                          <a:spcPts val="0"/>
                        </a:spcAft>
                      </a:pPr>
                      <a:r>
                        <a:rPr lang="en-US" sz="800">
                          <a:effectLst/>
                        </a:rPr>
                        <a:t>2013/07/17</a:t>
                      </a:r>
                      <a:endParaRPr lang="ja-JP" sz="900">
                        <a:effectLst/>
                        <a:latin typeface="Mincho"/>
                        <a:cs typeface="Times New Roman" panose="02020603050405020304" pitchFamily="18" charset="0"/>
                      </a:endParaRPr>
                    </a:p>
                  </a:txBody>
                  <a:tcPr marL="62208" marR="62208" marT="0" marB="0" anchor="ctr"/>
                </a:tc>
                <a:tc>
                  <a:txBody>
                    <a:bodyPr/>
                    <a:lstStyle/>
                    <a:p>
                      <a:pPr algn="ctr">
                        <a:lnSpc>
                          <a:spcPts val="1200"/>
                        </a:lnSpc>
                        <a:spcAft>
                          <a:spcPts val="0"/>
                        </a:spcAft>
                      </a:pPr>
                      <a:r>
                        <a:rPr lang="en-US" sz="800">
                          <a:effectLst/>
                        </a:rPr>
                        <a:t>-1.00e+05</a:t>
                      </a:r>
                      <a:endParaRPr lang="ja-JP" sz="900">
                        <a:effectLst/>
                        <a:latin typeface="Mincho"/>
                        <a:cs typeface="Times New Roman" panose="02020603050405020304" pitchFamily="18" charset="0"/>
                      </a:endParaRPr>
                    </a:p>
                  </a:txBody>
                  <a:tcPr marL="62208" marR="62208" marT="0" marB="0" anchor="ctr"/>
                </a:tc>
                <a:tc>
                  <a:txBody>
                    <a:bodyPr/>
                    <a:lstStyle/>
                    <a:p>
                      <a:pPr algn="ctr">
                        <a:lnSpc>
                          <a:spcPts val="1200"/>
                        </a:lnSpc>
                        <a:spcAft>
                          <a:spcPts val="0"/>
                        </a:spcAft>
                      </a:pPr>
                      <a:r>
                        <a:rPr lang="en-US" sz="800">
                          <a:effectLst/>
                        </a:rPr>
                        <a:t>-55.87</a:t>
                      </a:r>
                      <a:endParaRPr lang="ja-JP" sz="900">
                        <a:effectLst/>
                        <a:latin typeface="Mincho"/>
                        <a:cs typeface="Times New Roman" panose="02020603050405020304" pitchFamily="18" charset="0"/>
                      </a:endParaRPr>
                    </a:p>
                  </a:txBody>
                  <a:tcPr marL="62208" marR="62208" marT="0" marB="0" anchor="ctr"/>
                </a:tc>
                <a:tc>
                  <a:txBody>
                    <a:bodyPr/>
                    <a:lstStyle/>
                    <a:p>
                      <a:pPr algn="ctr">
                        <a:lnSpc>
                          <a:spcPts val="1200"/>
                        </a:lnSpc>
                        <a:spcAft>
                          <a:spcPts val="0"/>
                        </a:spcAft>
                      </a:pPr>
                      <a:r>
                        <a:rPr lang="en-US" sz="800">
                          <a:effectLst/>
                        </a:rPr>
                        <a:t>0.75</a:t>
                      </a:r>
                      <a:endParaRPr lang="ja-JP" sz="900">
                        <a:effectLst/>
                        <a:latin typeface="Mincho"/>
                        <a:cs typeface="Times New Roman" panose="02020603050405020304" pitchFamily="18" charset="0"/>
                      </a:endParaRPr>
                    </a:p>
                  </a:txBody>
                  <a:tcPr marL="62208" marR="62208" marT="0" marB="0"/>
                </a:tc>
              </a:tr>
              <a:tr h="138255">
                <a:tc>
                  <a:txBody>
                    <a:bodyPr/>
                    <a:lstStyle/>
                    <a:p>
                      <a:pPr algn="ctr">
                        <a:lnSpc>
                          <a:spcPts val="1200"/>
                        </a:lnSpc>
                        <a:spcAft>
                          <a:spcPts val="0"/>
                        </a:spcAft>
                      </a:pPr>
                      <a:r>
                        <a:rPr lang="en-US" sz="800">
                          <a:effectLst/>
                        </a:rPr>
                        <a:t>2013/08/14</a:t>
                      </a:r>
                      <a:endParaRPr lang="ja-JP" sz="900">
                        <a:effectLst/>
                        <a:latin typeface="Mincho"/>
                        <a:cs typeface="Times New Roman" panose="02020603050405020304" pitchFamily="18" charset="0"/>
                      </a:endParaRPr>
                    </a:p>
                  </a:txBody>
                  <a:tcPr marL="62208" marR="62208" marT="0" marB="0" anchor="ctr"/>
                </a:tc>
                <a:tc>
                  <a:txBody>
                    <a:bodyPr/>
                    <a:lstStyle/>
                    <a:p>
                      <a:pPr algn="ctr">
                        <a:lnSpc>
                          <a:spcPts val="1200"/>
                        </a:lnSpc>
                        <a:spcAft>
                          <a:spcPts val="0"/>
                        </a:spcAft>
                      </a:pPr>
                      <a:r>
                        <a:rPr lang="en-US" sz="800">
                          <a:effectLst/>
                        </a:rPr>
                        <a:t>-1.91e+05</a:t>
                      </a:r>
                      <a:endParaRPr lang="ja-JP" sz="900">
                        <a:effectLst/>
                        <a:latin typeface="Mincho"/>
                        <a:cs typeface="Times New Roman" panose="02020603050405020304" pitchFamily="18" charset="0"/>
                      </a:endParaRPr>
                    </a:p>
                  </a:txBody>
                  <a:tcPr marL="62208" marR="62208" marT="0" marB="0" anchor="ctr"/>
                </a:tc>
                <a:tc>
                  <a:txBody>
                    <a:bodyPr/>
                    <a:lstStyle/>
                    <a:p>
                      <a:pPr algn="ctr">
                        <a:lnSpc>
                          <a:spcPts val="1200"/>
                        </a:lnSpc>
                        <a:spcAft>
                          <a:spcPts val="0"/>
                        </a:spcAft>
                      </a:pPr>
                      <a:r>
                        <a:rPr lang="en-US" sz="800">
                          <a:effectLst/>
                        </a:rPr>
                        <a:t>-31.46</a:t>
                      </a:r>
                      <a:endParaRPr lang="ja-JP" sz="900">
                        <a:effectLst/>
                        <a:latin typeface="Mincho"/>
                        <a:cs typeface="Times New Roman" panose="02020603050405020304" pitchFamily="18" charset="0"/>
                      </a:endParaRPr>
                    </a:p>
                  </a:txBody>
                  <a:tcPr marL="62208" marR="62208" marT="0" marB="0" anchor="ctr"/>
                </a:tc>
                <a:tc>
                  <a:txBody>
                    <a:bodyPr/>
                    <a:lstStyle/>
                    <a:p>
                      <a:pPr algn="ctr">
                        <a:lnSpc>
                          <a:spcPts val="1200"/>
                        </a:lnSpc>
                        <a:spcAft>
                          <a:spcPts val="0"/>
                        </a:spcAft>
                      </a:pPr>
                      <a:r>
                        <a:rPr lang="en-US" sz="800">
                          <a:effectLst/>
                        </a:rPr>
                        <a:t>0.96</a:t>
                      </a:r>
                      <a:endParaRPr lang="ja-JP" sz="900">
                        <a:effectLst/>
                        <a:latin typeface="Mincho"/>
                        <a:cs typeface="Times New Roman" panose="02020603050405020304" pitchFamily="18" charset="0"/>
                      </a:endParaRPr>
                    </a:p>
                  </a:txBody>
                  <a:tcPr marL="62208" marR="62208" marT="0" marB="0"/>
                </a:tc>
              </a:tr>
              <a:tr h="138255">
                <a:tc>
                  <a:txBody>
                    <a:bodyPr/>
                    <a:lstStyle/>
                    <a:p>
                      <a:pPr algn="ctr">
                        <a:lnSpc>
                          <a:spcPts val="1200"/>
                        </a:lnSpc>
                        <a:spcAft>
                          <a:spcPts val="0"/>
                        </a:spcAft>
                      </a:pPr>
                      <a:r>
                        <a:rPr lang="en-US" sz="800">
                          <a:effectLst/>
                        </a:rPr>
                        <a:t>2013/08/24</a:t>
                      </a:r>
                      <a:endParaRPr lang="ja-JP" sz="900">
                        <a:effectLst/>
                        <a:latin typeface="Mincho"/>
                        <a:cs typeface="Times New Roman" panose="02020603050405020304" pitchFamily="18" charset="0"/>
                      </a:endParaRPr>
                    </a:p>
                  </a:txBody>
                  <a:tcPr marL="62208" marR="62208" marT="0" marB="0" anchor="ctr"/>
                </a:tc>
                <a:tc>
                  <a:txBody>
                    <a:bodyPr/>
                    <a:lstStyle/>
                    <a:p>
                      <a:pPr algn="ctr">
                        <a:lnSpc>
                          <a:spcPts val="1200"/>
                        </a:lnSpc>
                        <a:spcAft>
                          <a:spcPts val="0"/>
                        </a:spcAft>
                      </a:pPr>
                      <a:r>
                        <a:rPr lang="en-US" sz="800">
                          <a:effectLst/>
                        </a:rPr>
                        <a:t>-2.62e+05</a:t>
                      </a:r>
                      <a:endParaRPr lang="ja-JP" sz="900">
                        <a:effectLst/>
                        <a:latin typeface="Mincho"/>
                        <a:cs typeface="Times New Roman" panose="02020603050405020304" pitchFamily="18" charset="0"/>
                      </a:endParaRPr>
                    </a:p>
                  </a:txBody>
                  <a:tcPr marL="62208" marR="62208" marT="0" marB="0" anchor="ctr"/>
                </a:tc>
                <a:tc>
                  <a:txBody>
                    <a:bodyPr/>
                    <a:lstStyle/>
                    <a:p>
                      <a:pPr algn="ctr">
                        <a:lnSpc>
                          <a:spcPts val="1200"/>
                        </a:lnSpc>
                        <a:spcAft>
                          <a:spcPts val="0"/>
                        </a:spcAft>
                      </a:pPr>
                      <a:r>
                        <a:rPr lang="en-US" sz="800">
                          <a:effectLst/>
                        </a:rPr>
                        <a:t>-3.26</a:t>
                      </a:r>
                      <a:endParaRPr lang="ja-JP" sz="900">
                        <a:effectLst/>
                        <a:latin typeface="Mincho"/>
                        <a:cs typeface="Times New Roman" panose="02020603050405020304" pitchFamily="18" charset="0"/>
                      </a:endParaRPr>
                    </a:p>
                  </a:txBody>
                  <a:tcPr marL="62208" marR="62208" marT="0" marB="0" anchor="ctr"/>
                </a:tc>
                <a:tc>
                  <a:txBody>
                    <a:bodyPr/>
                    <a:lstStyle/>
                    <a:p>
                      <a:pPr algn="ctr">
                        <a:lnSpc>
                          <a:spcPts val="1200"/>
                        </a:lnSpc>
                        <a:spcAft>
                          <a:spcPts val="0"/>
                        </a:spcAft>
                      </a:pPr>
                      <a:r>
                        <a:rPr lang="en-US" sz="800">
                          <a:effectLst/>
                        </a:rPr>
                        <a:t>0.77</a:t>
                      </a:r>
                      <a:endParaRPr lang="ja-JP" sz="900">
                        <a:effectLst/>
                        <a:latin typeface="Mincho"/>
                        <a:cs typeface="Times New Roman" panose="02020603050405020304" pitchFamily="18" charset="0"/>
                      </a:endParaRPr>
                    </a:p>
                  </a:txBody>
                  <a:tcPr marL="62208" marR="62208" marT="0" marB="0"/>
                </a:tc>
              </a:tr>
              <a:tr h="138255">
                <a:tc>
                  <a:txBody>
                    <a:bodyPr/>
                    <a:lstStyle/>
                    <a:p>
                      <a:pPr algn="ctr">
                        <a:lnSpc>
                          <a:spcPts val="1200"/>
                        </a:lnSpc>
                        <a:spcAft>
                          <a:spcPts val="0"/>
                        </a:spcAft>
                      </a:pPr>
                      <a:r>
                        <a:rPr lang="en-US" sz="800">
                          <a:effectLst/>
                        </a:rPr>
                        <a:t>2013/09/11</a:t>
                      </a:r>
                      <a:endParaRPr lang="ja-JP" sz="900">
                        <a:effectLst/>
                        <a:latin typeface="Mincho"/>
                        <a:cs typeface="Times New Roman" panose="02020603050405020304" pitchFamily="18" charset="0"/>
                      </a:endParaRPr>
                    </a:p>
                  </a:txBody>
                  <a:tcPr marL="62208" marR="62208" marT="0" marB="0" anchor="ctr"/>
                </a:tc>
                <a:tc>
                  <a:txBody>
                    <a:bodyPr/>
                    <a:lstStyle/>
                    <a:p>
                      <a:pPr algn="ctr">
                        <a:lnSpc>
                          <a:spcPts val="1200"/>
                        </a:lnSpc>
                        <a:spcAft>
                          <a:spcPts val="0"/>
                        </a:spcAft>
                      </a:pPr>
                      <a:r>
                        <a:rPr lang="en-US" sz="800">
                          <a:effectLst/>
                        </a:rPr>
                        <a:t>-1.43e+05</a:t>
                      </a:r>
                      <a:endParaRPr lang="ja-JP" sz="900">
                        <a:effectLst/>
                        <a:latin typeface="Mincho"/>
                        <a:cs typeface="Times New Roman" panose="02020603050405020304" pitchFamily="18" charset="0"/>
                      </a:endParaRPr>
                    </a:p>
                  </a:txBody>
                  <a:tcPr marL="62208" marR="62208" marT="0" marB="0" anchor="ctr"/>
                </a:tc>
                <a:tc>
                  <a:txBody>
                    <a:bodyPr/>
                    <a:lstStyle/>
                    <a:p>
                      <a:pPr algn="ctr">
                        <a:lnSpc>
                          <a:spcPts val="1200"/>
                        </a:lnSpc>
                        <a:spcAft>
                          <a:spcPts val="0"/>
                        </a:spcAft>
                      </a:pPr>
                      <a:r>
                        <a:rPr lang="en-US" sz="800">
                          <a:effectLst/>
                        </a:rPr>
                        <a:t>-5.28</a:t>
                      </a:r>
                      <a:endParaRPr lang="ja-JP" sz="900">
                        <a:effectLst/>
                        <a:latin typeface="Mincho"/>
                        <a:cs typeface="Times New Roman" panose="02020603050405020304" pitchFamily="18" charset="0"/>
                      </a:endParaRPr>
                    </a:p>
                  </a:txBody>
                  <a:tcPr marL="62208" marR="62208" marT="0" marB="0" anchor="ctr"/>
                </a:tc>
                <a:tc>
                  <a:txBody>
                    <a:bodyPr/>
                    <a:lstStyle/>
                    <a:p>
                      <a:pPr algn="ctr">
                        <a:lnSpc>
                          <a:spcPts val="1200"/>
                        </a:lnSpc>
                        <a:spcAft>
                          <a:spcPts val="0"/>
                        </a:spcAft>
                      </a:pPr>
                      <a:r>
                        <a:rPr lang="en-US" sz="800">
                          <a:effectLst/>
                        </a:rPr>
                        <a:t>0.98</a:t>
                      </a:r>
                      <a:endParaRPr lang="ja-JP" sz="900">
                        <a:effectLst/>
                        <a:latin typeface="Mincho"/>
                        <a:cs typeface="Times New Roman" panose="02020603050405020304" pitchFamily="18" charset="0"/>
                      </a:endParaRPr>
                    </a:p>
                  </a:txBody>
                  <a:tcPr marL="62208" marR="62208" marT="0" marB="0"/>
                </a:tc>
              </a:tr>
              <a:tr h="138255">
                <a:tc>
                  <a:txBody>
                    <a:bodyPr/>
                    <a:lstStyle/>
                    <a:p>
                      <a:pPr algn="ctr">
                        <a:lnSpc>
                          <a:spcPts val="1200"/>
                        </a:lnSpc>
                        <a:spcAft>
                          <a:spcPts val="0"/>
                        </a:spcAft>
                      </a:pPr>
                      <a:r>
                        <a:rPr lang="en-US" sz="800">
                          <a:effectLst/>
                        </a:rPr>
                        <a:t>2013/09/30</a:t>
                      </a:r>
                      <a:endParaRPr lang="ja-JP" sz="900">
                        <a:effectLst/>
                        <a:latin typeface="Mincho"/>
                        <a:cs typeface="Times New Roman" panose="02020603050405020304" pitchFamily="18" charset="0"/>
                      </a:endParaRPr>
                    </a:p>
                  </a:txBody>
                  <a:tcPr marL="62208" marR="62208" marT="0" marB="0" anchor="ctr"/>
                </a:tc>
                <a:tc>
                  <a:txBody>
                    <a:bodyPr/>
                    <a:lstStyle/>
                    <a:p>
                      <a:pPr algn="ctr">
                        <a:lnSpc>
                          <a:spcPts val="1200"/>
                        </a:lnSpc>
                        <a:spcAft>
                          <a:spcPts val="0"/>
                        </a:spcAft>
                      </a:pPr>
                      <a:r>
                        <a:rPr lang="en-US" sz="800">
                          <a:effectLst/>
                        </a:rPr>
                        <a:t>-1.39e+05</a:t>
                      </a:r>
                      <a:endParaRPr lang="ja-JP" sz="900">
                        <a:effectLst/>
                        <a:latin typeface="Mincho"/>
                        <a:cs typeface="Times New Roman" panose="02020603050405020304" pitchFamily="18" charset="0"/>
                      </a:endParaRPr>
                    </a:p>
                  </a:txBody>
                  <a:tcPr marL="62208" marR="62208" marT="0" marB="0" anchor="ctr"/>
                </a:tc>
                <a:tc>
                  <a:txBody>
                    <a:bodyPr/>
                    <a:lstStyle/>
                    <a:p>
                      <a:pPr algn="ctr">
                        <a:lnSpc>
                          <a:spcPts val="1200"/>
                        </a:lnSpc>
                        <a:spcAft>
                          <a:spcPts val="0"/>
                        </a:spcAft>
                      </a:pPr>
                      <a:r>
                        <a:rPr lang="en-US" sz="800" dirty="0">
                          <a:effectLst/>
                        </a:rPr>
                        <a:t>-4.63</a:t>
                      </a:r>
                      <a:endParaRPr lang="ja-JP" sz="900" dirty="0">
                        <a:effectLst/>
                        <a:latin typeface="Mincho"/>
                        <a:cs typeface="Times New Roman" panose="02020603050405020304" pitchFamily="18" charset="0"/>
                      </a:endParaRPr>
                    </a:p>
                  </a:txBody>
                  <a:tcPr marL="62208" marR="62208" marT="0" marB="0" anchor="ctr"/>
                </a:tc>
                <a:tc>
                  <a:txBody>
                    <a:bodyPr/>
                    <a:lstStyle/>
                    <a:p>
                      <a:pPr algn="ctr">
                        <a:lnSpc>
                          <a:spcPts val="1200"/>
                        </a:lnSpc>
                        <a:spcAft>
                          <a:spcPts val="0"/>
                        </a:spcAft>
                      </a:pPr>
                      <a:r>
                        <a:rPr lang="en-US" sz="800" dirty="0">
                          <a:effectLst/>
                        </a:rPr>
                        <a:t>0.91</a:t>
                      </a:r>
                      <a:endParaRPr lang="ja-JP" sz="900" dirty="0">
                        <a:effectLst/>
                        <a:latin typeface="Mincho"/>
                        <a:cs typeface="Times New Roman" panose="02020603050405020304" pitchFamily="18" charset="0"/>
                      </a:endParaRPr>
                    </a:p>
                  </a:txBody>
                  <a:tcPr marL="62208" marR="62208" marT="0" marB="0"/>
                </a:tc>
              </a:tr>
            </a:tbl>
          </a:graphicData>
        </a:graphic>
      </p:graphicFrame>
      <p:sp>
        <p:nvSpPr>
          <p:cNvPr id="5" name="Rectangle 3"/>
          <p:cNvSpPr>
            <a:spLocks noChangeArrowheads="1"/>
          </p:cNvSpPr>
          <p:nvPr/>
        </p:nvSpPr>
        <p:spPr bwMode="auto">
          <a:xfrm>
            <a:off x="345890" y="5218910"/>
            <a:ext cx="167510" cy="3607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82945" tIns="41473" rIns="82945" bIns="41473" numCol="1" anchor="ctr" anchorCtr="0" compatLnSpc="1">
            <a:prstTxWarp prst="textNoShape">
              <a:avLst/>
            </a:prstTxWarp>
            <a:spAutoFit/>
          </a:bodyPr>
          <a:lstStyle/>
          <a:p>
            <a:endParaRPr lang="ja-JP" altLang="en-US"/>
          </a:p>
        </p:txBody>
      </p:sp>
      <p:cxnSp>
        <p:nvCxnSpPr>
          <p:cNvPr id="16" name="Straight Arrow Connector 15"/>
          <p:cNvCxnSpPr/>
          <p:nvPr/>
        </p:nvCxnSpPr>
        <p:spPr>
          <a:xfrm>
            <a:off x="2773450" y="3104567"/>
            <a:ext cx="848165" cy="19580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3252062" y="3055288"/>
            <a:ext cx="2439046" cy="203389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2447259" y="3104567"/>
            <a:ext cx="443463"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3087817" y="3079928"/>
            <a:ext cx="229944" cy="1"/>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867887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15656</TotalTime>
  <Words>1527</Words>
  <Application>Microsoft Office PowerPoint</Application>
  <PresentationFormat>画面に合わせる (4:3)</PresentationFormat>
  <Paragraphs>274</Paragraphs>
  <Slides>44</Slides>
  <Notes>3</Notes>
  <HiddenSlides>0</HiddenSlides>
  <MMClips>0</MMClips>
  <ScaleCrop>false</ScaleCrop>
  <HeadingPairs>
    <vt:vector size="4" baseType="variant">
      <vt:variant>
        <vt:lpstr>テーマ</vt:lpstr>
      </vt:variant>
      <vt:variant>
        <vt:i4>1</vt:i4>
      </vt:variant>
      <vt:variant>
        <vt:lpstr>スライド タイトル</vt:lpstr>
      </vt:variant>
      <vt:variant>
        <vt:i4>44</vt:i4>
      </vt:variant>
    </vt:vector>
  </HeadingPairs>
  <TitlesOfParts>
    <vt:vector size="45" baseType="lpstr">
      <vt:lpstr>Office ​​テーマ</vt:lpstr>
      <vt:lpstr>真瀬での水蒸気同位体比測定</vt:lpstr>
      <vt:lpstr>PowerPoint プレゼンテーション</vt:lpstr>
      <vt:lpstr>Lake Basin Scale Budget Analysis</vt:lpstr>
      <vt:lpstr>Result</vt:lpstr>
      <vt:lpstr>Offline MATSIRO experiment  (as a typical LSM)</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100% transpiration after harvest?</vt:lpstr>
      <vt:lpstr>PowerPoint プレゼンテーション</vt:lpstr>
      <vt:lpstr>Big change in diurnal cycle in d-excess</vt:lpstr>
      <vt:lpstr>Wind River Obs/Model comparison on d-excess diurnal cycle of vapor</vt:lpstr>
      <vt:lpstr>FY2014 Plan and Request</vt:lpstr>
      <vt:lpstr>Diurnal cycle of D-excess</vt:lpstr>
      <vt:lpstr>PowerPoint プレゼンテーション</vt:lpstr>
      <vt:lpstr>PowerPoint プレゼンテーション</vt:lpstr>
      <vt:lpstr>PowerPoint プレゼンテーション</vt:lpstr>
      <vt:lpstr>2013重要な知見</vt:lpstr>
      <vt:lpstr>2014に向けて</vt:lpstr>
      <vt:lpstr>Keeling plot</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How did they do?</vt:lpstr>
      <vt:lpstr>ET Partitioning</vt:lpstr>
      <vt:lpstr>PowerPoint プレゼンテーション</vt:lpstr>
      <vt:lpstr>Typical Climate Model Estimate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Kei Yoshimura</dc:creator>
  <cp:lastModifiedBy>Kei Yoshimura</cp:lastModifiedBy>
  <cp:revision>137</cp:revision>
  <dcterms:created xsi:type="dcterms:W3CDTF">2012-07-08T15:20:53Z</dcterms:created>
  <dcterms:modified xsi:type="dcterms:W3CDTF">2014-02-07T04:48:22Z</dcterms:modified>
</cp:coreProperties>
</file>