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1" r:id="rId2"/>
    <p:sldId id="273" r:id="rId3"/>
    <p:sldId id="276" r:id="rId4"/>
    <p:sldId id="274" r:id="rId5"/>
    <p:sldId id="275" r:id="rId6"/>
    <p:sldId id="277" r:id="rId7"/>
    <p:sldId id="259" r:id="rId8"/>
    <p:sldId id="260" r:id="rId9"/>
    <p:sldId id="280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3794"/>
  </p:normalViewPr>
  <p:slideViewPr>
    <p:cSldViewPr snapToGrid="0" snapToObjects="1">
      <p:cViewPr varScale="1">
        <p:scale>
          <a:sx n="91" d="100"/>
          <a:sy n="91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1CBE3-FC56-BF4C-9C86-8564C10C634D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8C18-2D47-7747-847F-26E6589A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5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CDFt</a:t>
            </a:r>
            <a:r>
              <a:rPr lang="en-US" dirty="0"/>
              <a:t> did provide better performance although relatively poorer statistical skill relative to ML (advantages versus disadvantages) </a:t>
            </a:r>
            <a:r>
              <a:rPr lang="en-US" dirty="0">
                <a:sym typeface="Wingdings" pitchFamily="2" charset="2"/>
              </a:rPr>
              <a:t> increasing data set size will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88C18-2D47-7747-847F-26E6589A8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DE4E-D1FD-DB48-874E-7BA5CBCB8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A16B0-3028-B549-A856-BC1239B15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4D410-A9A6-A240-9691-E3CBC598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57B7-64D8-BB49-88D0-24972BB2A546}" type="datetime1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E7833-A791-CD47-826A-5FF5931C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EE4F5-0AB6-3140-B634-30ADA128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7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4324-DE70-B043-925E-3B4846E4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28B9D-1D36-E948-85EB-B2210EFF9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F5E60-0E81-F443-873E-27928344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0E5-3825-3A49-AE99-8C247EFF1355}" type="datetime1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A609-4211-A847-9380-FF8FE6AF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23DB8-C87C-454F-9ABD-824988BC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3F8F82-C182-C94D-A9D1-4556FE9A0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CC2CD4-7BC3-5948-8808-DDC7DCF8A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931F-05F4-D743-B882-E801687E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80CC5-F5D2-534B-9C8D-D0E536CC8C35}" type="datetime1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72A61-9AAA-044B-ABC2-969D594E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80721-46B3-BE48-BA28-FD3162A4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3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4B4A-DECB-CA40-99D3-67058A39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6C58F-1519-E742-A60F-D00C03A59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B3572-361D-F248-B914-DC4C2A7E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E881-19A5-DA46-97B8-B3929653111C}" type="datetime1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A2F00-DAFB-904D-B792-FBE42720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A64A9-B582-8843-A9E3-C9833D39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0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0708-C1E5-9847-8AEA-FFC66C71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DB65E-73FE-544F-B2C3-179300F67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B281-57EB-164D-81A3-AD514460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504A-7792-BA4A-9720-EF45A896FCAC}" type="datetime1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1EB99-7BE7-984B-A498-03348293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B003A-EDC0-4D48-9263-16A52564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09255-D50A-664B-93CB-47FC8E2D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FB909-7C71-2E48-8DE5-CACC1B75B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8626C-8DD4-8C44-924F-62A01A06B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6B14A-5D0D-8246-896A-2B9CC55E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8ADFF-DC1E-D040-AC57-527C51CCE0CE}" type="datetime1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8D58C-606D-2142-8B21-FA6F1FB6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292C5-8F5E-714B-9B6F-845914AF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0C0B-B4F0-8540-9FE3-0A9196C6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4E116-F61C-2748-824E-B23377BE3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3C046-321D-0544-B422-76EB8F895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85D9F-8998-644E-8302-2F046F313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E50E1-E8BF-C94B-B36A-A547432CD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A40FD-8617-6042-A79E-9AB95DD9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079EE-1254-4049-BFB7-A22447A06C52}" type="datetime1">
              <a:rPr lang="en-US" smtClean="0"/>
              <a:t>2/24/21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C3B16-77D0-8547-A246-039889D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324A8-A5AA-4E48-8108-D8D2DFD9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5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77A2-3B1C-6946-A9B8-4AA7367A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1B3E-4A26-AA4F-B383-2ECBD089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B1071-8B8C-6649-A2F5-0BE6A8AEB701}" type="datetime1">
              <a:rPr lang="en-US" smtClean="0"/>
              <a:t>2/24/21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5ECBA-917A-6B4F-AC05-EF0FBC68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EB47D-7810-A74A-8694-45DD1E74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5BEA4-4C41-844D-AAD0-80061235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5EF0-5D5C-E64E-A494-744C6934EB4E}" type="datetime1">
              <a:rPr lang="en-US" smtClean="0"/>
              <a:t>2/24/21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6D7A4-F2BF-E044-9D75-B5767330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61789-C1B5-7B4F-8EBD-0698C30F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0F1D-9080-F941-904C-9649BA16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24F5-C2B7-B24D-841F-0DECF8FC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EE1E0-D77D-FC41-979D-9345A83EC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7281F-CA1A-A847-8A04-1E550C13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345D-341C-7442-A8BD-7D64084009E0}" type="datetime1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D20D-A7DC-704F-91D7-140904D4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57C08-8FAB-D04D-ACBD-6F04732C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4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1499-CAF0-BF42-B79D-2A2C336E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DA3628-A72A-3E47-A87A-CCEA7AB3A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C1F1-FD42-0E48-909F-B826EC680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5EE90-0942-CF46-B15A-B8496743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BA09-C6A4-3A43-BAAF-AE71F4107D4B}" type="datetime1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11DF6-7B80-8A44-91B8-393F5BD9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120AB-70A2-B746-B288-A2AC3B4C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6224A-F43D-404B-A07B-CE204B36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42F6D-CEAD-FD41-A1F4-1BDF6B256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D5A00-BCB8-6540-8995-42D7A2021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ADE8E-9999-7D4F-85E1-A59AA22A151C}" type="datetime1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5C2D5-B6A3-E14B-B75C-D08FF7D0C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72F3D-949F-A043-8914-9C48ADFE9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6A45-E531-DB49-9827-71E1C800E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38861-568A-C34F-A98F-58BF129621D8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Progress (02/24/2021)</a:t>
            </a:r>
            <a:endParaRPr lang="en-JP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2547A-4081-0743-B73D-16E456DEC39E}"/>
              </a:ext>
            </a:extLst>
          </p:cNvPr>
          <p:cNvSpPr txBox="1"/>
          <p:nvPr/>
        </p:nvSpPr>
        <p:spPr>
          <a:xfrm>
            <a:off x="631371" y="1099457"/>
            <a:ext cx="10352315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ML-Japan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Analysis of ML results for site C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Absolute value of the Relative Differences (ARD) time series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Statistical skill versus forecast time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ML-Global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Quality control for </a:t>
            </a:r>
            <a:r>
              <a:rPr lang="en-US" sz="2400" dirty="0" err="1"/>
              <a:t>GSMaP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62F07-5BE0-E443-A488-174E563E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94B6E-3A02-DE41-A645-64F321CFCF72}"/>
              </a:ext>
            </a:extLst>
          </p:cNvPr>
          <p:cNvSpPr txBox="1"/>
          <p:nvPr/>
        </p:nvSpPr>
        <p:spPr>
          <a:xfrm>
            <a:off x="10346238" y="0"/>
            <a:ext cx="201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Gaohong Yin</a:t>
            </a:r>
            <a:endParaRPr lang="en-JP" sz="2400" b="1" dirty="0"/>
          </a:p>
        </p:txBody>
      </p:sp>
    </p:spTree>
    <p:extLst>
      <p:ext uri="{BB962C8B-B14F-4D97-AF65-F5344CB8AC3E}">
        <p14:creationId xmlns:p14="http://schemas.microsoft.com/office/powerpoint/2010/main" val="428689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38861-568A-C34F-A98F-58BF129621D8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Plan</a:t>
            </a:r>
            <a:endParaRPr lang="en-JP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171E4-2A80-1D44-904E-A8E57D20BD4A}"/>
              </a:ext>
            </a:extLst>
          </p:cNvPr>
          <p:cNvSpPr txBox="1"/>
          <p:nvPr/>
        </p:nvSpPr>
        <p:spPr>
          <a:xfrm>
            <a:off x="533400" y="1196061"/>
            <a:ext cx="9468730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Test over a small region (100*100 grids over Japan area):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000" dirty="0">
                <a:sym typeface="Wingdings" pitchFamily="2" charset="2"/>
              </a:rPr>
              <a:t>Downscale GSM-GPV from 0.5 degree resolution to 0.1 degree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000" dirty="0">
                <a:sym typeface="Wingdings" pitchFamily="2" charset="2"/>
              </a:rPr>
              <a:t>Case 1: no pre-processing on </a:t>
            </a:r>
            <a:r>
              <a:rPr lang="en-US" sz="2000" dirty="0" err="1">
                <a:sym typeface="Wingdings" pitchFamily="2" charset="2"/>
              </a:rPr>
              <a:t>GSMaP</a:t>
            </a:r>
            <a:r>
              <a:rPr lang="en-US" sz="2000" dirty="0">
                <a:sym typeface="Wingdings" pitchFamily="2" charset="2"/>
              </a:rPr>
              <a:t> (baseline)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      Case 2: Do not use IR-based values in </a:t>
            </a:r>
            <a:r>
              <a:rPr lang="en-US" sz="2000" dirty="0" err="1">
                <a:sym typeface="Wingdings" pitchFamily="2" charset="2"/>
              </a:rPr>
              <a:t>GSMaP</a:t>
            </a:r>
            <a:r>
              <a:rPr lang="en-US" sz="2000" dirty="0">
                <a:sym typeface="Wingdings" pitchFamily="2" charset="2"/>
              </a:rPr>
              <a:t> and calculate 6-hour average  Run ML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      Case 3: Do not use IR-based values in </a:t>
            </a:r>
            <a:r>
              <a:rPr lang="en-US" sz="2000" dirty="0" err="1">
                <a:sym typeface="Wingdings" pitchFamily="2" charset="2"/>
              </a:rPr>
              <a:t>GSMaP</a:t>
            </a:r>
            <a:r>
              <a:rPr lang="en-US" sz="2000" dirty="0">
                <a:sym typeface="Wingdings" pitchFamily="2" charset="2"/>
              </a:rPr>
              <a:t> and calculate 6-hour average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                     use 3 months data to conduct ML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       * hyperparameter selection need to be done first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       * Radar-</a:t>
            </a:r>
            <a:r>
              <a:rPr lang="en-US" sz="2000" dirty="0" err="1">
                <a:sym typeface="Wingdings" pitchFamily="2" charset="2"/>
              </a:rPr>
              <a:t>AMeDAS</a:t>
            </a:r>
            <a:r>
              <a:rPr lang="en-US" sz="2000" dirty="0">
                <a:sym typeface="Wingdings" pitchFamily="2" charset="2"/>
              </a:rPr>
              <a:t> data can be used for results assessment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89887-E37D-E640-9CF8-9B45629B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9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38861-568A-C34F-A98F-58BF129621D8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ML-Japan (Site C; July)</a:t>
            </a:r>
            <a:endParaRPr lang="en-JP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62F07-5BE0-E443-A488-174E563E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66807-D5CE-924D-B062-926043779E9B}"/>
              </a:ext>
            </a:extLst>
          </p:cNvPr>
          <p:cNvSpPr txBox="1"/>
          <p:nvPr/>
        </p:nvSpPr>
        <p:spPr>
          <a:xfrm>
            <a:off x="395293" y="746231"/>
            <a:ext cx="671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u="sng" dirty="0"/>
              <a:t>Scatter Plot </a:t>
            </a:r>
            <a:r>
              <a:rPr lang="en-JP" sz="2000" b="1" u="sng"/>
              <a:t>and R</a:t>
            </a:r>
            <a:r>
              <a:rPr lang="en-US" sz="2000" b="1" u="sng" dirty="0"/>
              <a:t> </a:t>
            </a:r>
            <a:r>
              <a:rPr lang="en-US" sz="2000" dirty="0"/>
              <a:t>(12-year monthly averaged precipitation)</a:t>
            </a:r>
            <a:endParaRPr lang="en-JP" sz="2000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53DF0EB-3C2C-D243-9C99-1FE39DCB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2431" y="1133458"/>
            <a:ext cx="2376000" cy="237600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C26788B6-1F08-F943-9DF6-347D65833C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7872" y="1133458"/>
            <a:ext cx="2376000" cy="2376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B036AB6D-06F0-294F-96B3-8043DC90B5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549" y="3617844"/>
            <a:ext cx="2376000" cy="2376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8C9946D-2CFF-2C49-A1EE-E625C20F92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990" y="3617844"/>
            <a:ext cx="2376000" cy="237600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C19A7E91-F828-2145-BF97-CCD0657868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3313" y="3617844"/>
            <a:ext cx="2376000" cy="2376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48E343BC-A6D6-694C-B84B-BBC4BD29E2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2431" y="3617844"/>
            <a:ext cx="2376000" cy="237600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80717498-C565-684D-9940-8931A1017A3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7872" y="3617844"/>
            <a:ext cx="2376000" cy="237600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36FCF032-3FFD-384C-8B32-CFBDEF39D7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3313" y="1133458"/>
            <a:ext cx="2376000" cy="2376000"/>
          </a:xfrm>
          <a:prstGeom prst="rect">
            <a:avLst/>
          </a:prstGeom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F3FAD02D-8186-5349-A052-DE6F3AFF9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990" y="1133458"/>
            <a:ext cx="2376000" cy="23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8A42EF-B03E-B441-AB73-79183700B906}"/>
              </a:ext>
            </a:extLst>
          </p:cNvPr>
          <p:cNvSpPr txBox="1"/>
          <p:nvPr/>
        </p:nvSpPr>
        <p:spPr>
          <a:xfrm>
            <a:off x="335711" y="1632809"/>
            <a:ext cx="237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Steps:</a:t>
            </a:r>
          </a:p>
          <a:p>
            <a:pPr marL="342900" indent="-342900">
              <a:buAutoNum type="arabicPeriod"/>
            </a:pPr>
            <a:r>
              <a:rPr lang="en-US" dirty="0"/>
              <a:t>Calculate 12-year monthly mean precipitation</a:t>
            </a:r>
          </a:p>
          <a:p>
            <a:pPr marL="342900" indent="-342900">
              <a:buAutoNum type="arabicPeriod"/>
            </a:pPr>
            <a:r>
              <a:rPr lang="en-US" dirty="0"/>
              <a:t>Calculate 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00723A-E93A-874F-B042-0626E4370889}"/>
              </a:ext>
            </a:extLst>
          </p:cNvPr>
          <p:cNvSpPr txBox="1"/>
          <p:nvPr/>
        </p:nvSpPr>
        <p:spPr>
          <a:xfrm>
            <a:off x="3063446" y="1446091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MSM-GPV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F419DA-505B-8A4F-84D7-E4B1851B4F88}"/>
              </a:ext>
            </a:extLst>
          </p:cNvPr>
          <p:cNvSpPr txBox="1"/>
          <p:nvPr/>
        </p:nvSpPr>
        <p:spPr>
          <a:xfrm>
            <a:off x="5439446" y="1446091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96CF0-B83A-B34A-9590-9DA5EC65083E}"/>
              </a:ext>
            </a:extLst>
          </p:cNvPr>
          <p:cNvSpPr txBox="1"/>
          <p:nvPr/>
        </p:nvSpPr>
        <p:spPr>
          <a:xfrm>
            <a:off x="7626587" y="1446091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ML-CDF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6D2727-4FE1-9F41-AF25-4B7BC5B87370}"/>
              </a:ext>
            </a:extLst>
          </p:cNvPr>
          <p:cNvSpPr txBox="1"/>
          <p:nvPr/>
        </p:nvSpPr>
        <p:spPr>
          <a:xfrm>
            <a:off x="9799769" y="1446091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ML-</a:t>
            </a:r>
            <a:r>
              <a:rPr lang="en-US" dirty="0" err="1"/>
              <a:t>CDFt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62F07-5BE0-E443-A488-174E563E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AD45A-FDCF-FE4E-A80A-3769C6EE913C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ML-Japan (Site C; July)</a:t>
            </a:r>
            <a:endParaRPr lang="en-JP" sz="2400" b="1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F333778-C760-DD4B-A1C4-33445E47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4441665" y="611316"/>
            <a:ext cx="2417790" cy="2103120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53B5D533-E89C-3844-B782-A557A6278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6339465" y="611316"/>
            <a:ext cx="2417790" cy="2103120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004CBCC1-524C-E044-880A-ACEBBB9466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589801" y="2576258"/>
            <a:ext cx="2417790" cy="210312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F683D33-2BD7-A04A-ABF4-087D90CDCD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2487603" y="2576258"/>
            <a:ext cx="2417789" cy="2103120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BB77525D-B85D-6C46-9134-2430737BBB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5401" y="2576258"/>
            <a:ext cx="3154680" cy="210312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A053996D-F4F6-B145-94D6-EE73D9BB5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4441666" y="2576258"/>
            <a:ext cx="2417790" cy="210312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78BEABC4-2859-B746-9092-D68812712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6339468" y="2576258"/>
            <a:ext cx="2417789" cy="2103120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F521CE2A-108F-5D4F-A8CF-66CFFA40A89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5399" y="611316"/>
            <a:ext cx="3154680" cy="2103120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4E94661-144E-104C-B07D-156AC3A764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2487601" y="611316"/>
            <a:ext cx="2417790" cy="2103120"/>
          </a:xfrm>
          <a:prstGeom prst="rect">
            <a:avLst/>
          </a:prstGeom>
        </p:spPr>
      </p:pic>
      <p:pic>
        <p:nvPicPr>
          <p:cNvPr id="16" name="Picture 15" descr="Chart&#10;&#10;Description automatically generated with low confidence">
            <a:extLst>
              <a:ext uri="{FF2B5EF4-FFF2-40B4-BE49-F238E27FC236}">
                <a16:creationId xmlns:a16="http://schemas.microsoft.com/office/drawing/2014/main" id="{17D2AF7E-B067-4549-B337-7550607759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59"/>
          <a:stretch/>
        </p:blipFill>
        <p:spPr>
          <a:xfrm>
            <a:off x="589801" y="611316"/>
            <a:ext cx="2417790" cy="2103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4787FA-C232-5547-AB89-E4126AB58EDE}"/>
              </a:ext>
            </a:extLst>
          </p:cNvPr>
          <p:cNvSpPr txBox="1"/>
          <p:nvPr/>
        </p:nvSpPr>
        <p:spPr>
          <a:xfrm>
            <a:off x="4978628" y="118938"/>
            <a:ext cx="615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u="sng" dirty="0"/>
              <a:t>99% Precipitation</a:t>
            </a:r>
            <a:r>
              <a:rPr lang="en-JP" sz="2000" b="1" dirty="0"/>
              <a:t> </a:t>
            </a:r>
            <a:r>
              <a:rPr lang="en-JP" sz="2000" dirty="0"/>
              <a:t>(12</a:t>
            </a:r>
            <a:r>
              <a:rPr lang="en-US" sz="2000" dirty="0"/>
              <a:t>-</a:t>
            </a:r>
            <a:r>
              <a:rPr lang="en-JP" sz="2000" dirty="0"/>
              <a:t>year hourly precipitation)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C6D46F-0EA0-E349-9E38-0B1C01474F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387"/>
          <a:stretch/>
        </p:blipFill>
        <p:spPr>
          <a:xfrm>
            <a:off x="6445438" y="4709795"/>
            <a:ext cx="2311817" cy="2011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33FAC3-63D1-FC40-9016-822755B7B8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"/>
          <a:stretch/>
        </p:blipFill>
        <p:spPr>
          <a:xfrm>
            <a:off x="8403086" y="4664348"/>
            <a:ext cx="3016407" cy="2011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5A7E9A-2592-D04F-AE2B-FA41C3ABA3BF}"/>
              </a:ext>
            </a:extLst>
          </p:cNvPr>
          <p:cNvSpPr txBox="1"/>
          <p:nvPr/>
        </p:nvSpPr>
        <p:spPr>
          <a:xfrm>
            <a:off x="4978628" y="5530969"/>
            <a:ext cx="187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Map</a:t>
            </a:r>
          </a:p>
        </p:txBody>
      </p:sp>
    </p:spTree>
    <p:extLst>
      <p:ext uri="{BB962C8B-B14F-4D97-AF65-F5344CB8AC3E}">
        <p14:creationId xmlns:p14="http://schemas.microsoft.com/office/powerpoint/2010/main" val="95329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62F07-5BE0-E443-A488-174E563E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AD45A-FDCF-FE4E-A80A-3769C6EE913C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ML-Japan (Site C; Jan-Dec)</a:t>
            </a:r>
            <a:endParaRPr lang="en-JP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1FB2A-A195-7F43-BAD9-4C6320B5C210}"/>
              </a:ext>
            </a:extLst>
          </p:cNvPr>
          <p:cNvSpPr txBox="1"/>
          <p:nvPr/>
        </p:nvSpPr>
        <p:spPr>
          <a:xfrm>
            <a:off x="240650" y="789974"/>
            <a:ext cx="557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u="sng" dirty="0"/>
              <a:t>Absolute </a:t>
            </a:r>
            <a:r>
              <a:rPr lang="en-US" sz="2000" b="1" u="sng" dirty="0"/>
              <a:t>v</a:t>
            </a:r>
            <a:r>
              <a:rPr lang="en-JP" sz="2000" b="1" u="sng" dirty="0"/>
              <a:t>alue of the Relative Differences</a:t>
            </a:r>
            <a:r>
              <a:rPr lang="en-US" sz="2000" b="1" u="sng" dirty="0"/>
              <a:t> (ARD)</a:t>
            </a:r>
            <a:endParaRPr lang="en-JP" sz="20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12DDCD-3535-CA43-81AD-8A71DCE074B5}"/>
                  </a:ext>
                </a:extLst>
              </p:cNvPr>
              <p:cNvSpPr txBox="1"/>
              <p:nvPr/>
            </p:nvSpPr>
            <p:spPr>
              <a:xfrm>
                <a:off x="990237" y="1572637"/>
                <a:ext cx="1798890" cy="594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𝐴𝑅𝐷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n-JP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12DDCD-3535-CA43-81AD-8A71DCE07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37" y="1572637"/>
                <a:ext cx="1798890" cy="594073"/>
              </a:xfrm>
              <a:prstGeom prst="rect">
                <a:avLst/>
              </a:prstGeom>
              <a:blipFill>
                <a:blip r:embed="rId2"/>
                <a:stretch>
                  <a:fillRect l="-2797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613A151-50B4-5D44-BCA5-3E6F866A5037}"/>
              </a:ext>
            </a:extLst>
          </p:cNvPr>
          <p:cNvSpPr txBox="1"/>
          <p:nvPr/>
        </p:nvSpPr>
        <p:spPr>
          <a:xfrm>
            <a:off x="240650" y="2400729"/>
            <a:ext cx="404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i="1" dirty="0"/>
              <a:t>X and X’ are statistics from observed and predicted precipitation, respectively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C12E61-6DF2-0846-AEEA-18B67E4E0F13}"/>
              </a:ext>
            </a:extLst>
          </p:cNvPr>
          <p:cNvSpPr/>
          <p:nvPr/>
        </p:nvSpPr>
        <p:spPr>
          <a:xfrm>
            <a:off x="210222" y="5127798"/>
            <a:ext cx="4281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Lafon, T.,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Dadson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S., Buys, G., &amp; Prudhomme, C. (2013). Bias correction of daily precipitation simulated by a regional climate model: a comparison of methods.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International Journal of Climatology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33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(6), 1367-1381.</a:t>
            </a:r>
            <a:endParaRPr lang="en-JP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8C56A-C7B0-E748-A599-BA184BE7297F}"/>
              </a:ext>
            </a:extLst>
          </p:cNvPr>
          <p:cNvSpPr txBox="1"/>
          <p:nvPr/>
        </p:nvSpPr>
        <p:spPr>
          <a:xfrm>
            <a:off x="240650" y="3303076"/>
            <a:ext cx="4582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Area-averaged; Closer to 0 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 higher consistency with </a:t>
            </a:r>
            <a:r>
              <a:rPr lang="en-US" sz="2000" dirty="0" err="1">
                <a:solidFill>
                  <a:srgbClr val="FF0000"/>
                </a:solidFill>
                <a:sym typeface="Wingdings" pitchFamily="2" charset="2"/>
              </a:rPr>
              <a:t>obs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9DAB0-FEC3-B144-8CAB-5CBDB1EE12C6}"/>
              </a:ext>
            </a:extLst>
          </p:cNvPr>
          <p:cNvGrpSpPr>
            <a:grpSpLocks noChangeAspect="1"/>
          </p:cNvGrpSpPr>
          <p:nvPr/>
        </p:nvGrpSpPr>
        <p:grpSpPr>
          <a:xfrm>
            <a:off x="4521904" y="1190084"/>
            <a:ext cx="7543800" cy="5029200"/>
            <a:chOff x="4572000" y="1121228"/>
            <a:chExt cx="5486400" cy="3657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D9ACA2-D7C1-1B49-9766-990E0CA8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200" y="2950028"/>
              <a:ext cx="2743200" cy="1828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B04986-8FEF-B74B-9D2D-07F1CAC9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121228"/>
              <a:ext cx="2743200" cy="1828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F89923-EFBE-7945-967B-8758390E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2950028"/>
              <a:ext cx="2743200" cy="18288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244067-C8D0-E240-B838-A2854EAF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5200" y="1121228"/>
              <a:ext cx="2743200" cy="182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3CD496-506A-4A49-92E0-CEB94DB81DA4}"/>
                </a:ext>
              </a:extLst>
            </p:cNvPr>
            <p:cNvSpPr txBox="1"/>
            <p:nvPr/>
          </p:nvSpPr>
          <p:spPr>
            <a:xfrm>
              <a:off x="6738256" y="131366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(a)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CD04EE-E4CB-764C-93A7-268D50AAFEFD}"/>
                </a:ext>
              </a:extLst>
            </p:cNvPr>
            <p:cNvSpPr txBox="1"/>
            <p:nvPr/>
          </p:nvSpPr>
          <p:spPr>
            <a:xfrm>
              <a:off x="9449465" y="1313659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(b)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3A2D53-D824-6C48-A8A3-48A5C088E9BC}"/>
                </a:ext>
              </a:extLst>
            </p:cNvPr>
            <p:cNvSpPr txBox="1"/>
            <p:nvPr/>
          </p:nvSpPr>
          <p:spPr>
            <a:xfrm>
              <a:off x="6738256" y="314246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(c)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F3BDB-0699-6043-B78C-1AD78576BA2E}"/>
                </a:ext>
              </a:extLst>
            </p:cNvPr>
            <p:cNvSpPr txBox="1"/>
            <p:nvPr/>
          </p:nvSpPr>
          <p:spPr>
            <a:xfrm>
              <a:off x="9449465" y="3142459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19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62F07-5BE0-E443-A488-174E563E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AD45A-FDCF-FE4E-A80A-3769C6EE913C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ML-Japan (Site C; July)</a:t>
            </a:r>
            <a:endParaRPr lang="en-JP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8EC5C-03ED-7A43-A453-440CD2FEB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49" y="1895624"/>
            <a:ext cx="585216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1C0F5-A5D3-684B-A9D2-64394160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220" y="1895624"/>
            <a:ext cx="585216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19A32-CE81-BF41-B65C-75B1ECF84833}"/>
              </a:ext>
            </a:extLst>
          </p:cNvPr>
          <p:cNvSpPr txBox="1"/>
          <p:nvPr/>
        </p:nvSpPr>
        <p:spPr>
          <a:xfrm>
            <a:off x="502620" y="698503"/>
            <a:ext cx="1086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Training period: 2007-2018 July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Forecasting period: 2019 July (Used MSM-GPV 39 </a:t>
            </a:r>
            <a:r>
              <a:rPr lang="en-US" sz="2000" dirty="0" err="1"/>
              <a:t>hr</a:t>
            </a:r>
            <a:r>
              <a:rPr lang="en-US" sz="2000" dirty="0"/>
              <a:t> forecast data)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Testing site: Site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</a:t>
            </a:r>
            <a:r>
              <a:rPr lang="en-US" sz="2000" dirty="0" err="1"/>
              <a:t>CDFt</a:t>
            </a:r>
            <a:r>
              <a:rPr lang="en-US" sz="2000" dirty="0"/>
              <a:t> conducted in this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052DD-D81B-BC49-B231-C166E8885C17}"/>
              </a:ext>
            </a:extLst>
          </p:cNvPr>
          <p:cNvSpPr txBox="1"/>
          <p:nvPr/>
        </p:nvSpPr>
        <p:spPr>
          <a:xfrm>
            <a:off x="686972" y="5949171"/>
            <a:ext cx="1081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As forecast time increase, the correlation between ML (or MSM-GPV) and OBS decreases as expected.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There is no clear decreasing pattern found in RMSE, but RMSE</a:t>
            </a:r>
            <a:r>
              <a:rPr lang="en-US" baseline="-25000" dirty="0"/>
              <a:t>ML</a:t>
            </a:r>
            <a:r>
              <a:rPr lang="en-US" dirty="0"/>
              <a:t> &lt; RMSE</a:t>
            </a:r>
            <a:r>
              <a:rPr lang="en-US" baseline="-25000" dirty="0"/>
              <a:t>MSM-GPV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723824-9DC9-8440-9859-BB16EBD7D04E}"/>
                  </a:ext>
                </a:extLst>
              </p:cNvPr>
              <p:cNvSpPr txBox="1"/>
              <p:nvPr/>
            </p:nvSpPr>
            <p:spPr>
              <a:xfrm>
                <a:off x="6354780" y="1526292"/>
                <a:ext cx="5593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</a:rPr>
                  <a:t>8 forecast time series/day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 31 day = 248 ensembles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723824-9DC9-8440-9859-BB16EBD7D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780" y="1526292"/>
                <a:ext cx="5593380" cy="369332"/>
              </a:xfrm>
              <a:prstGeom prst="rect">
                <a:avLst/>
              </a:prstGeom>
              <a:blipFill>
                <a:blip r:embed="rId4"/>
                <a:stretch>
                  <a:fillRect l="-90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69F66D9-FD5A-2745-84D7-B481761A6134}"/>
              </a:ext>
            </a:extLst>
          </p:cNvPr>
          <p:cNvSpPr txBox="1"/>
          <p:nvPr/>
        </p:nvSpPr>
        <p:spPr>
          <a:xfrm>
            <a:off x="1088471" y="5553224"/>
            <a:ext cx="9692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*Lines in the figure represent ensemble mean time series</a:t>
            </a:r>
          </a:p>
        </p:txBody>
      </p:sp>
    </p:spTree>
    <p:extLst>
      <p:ext uri="{BB962C8B-B14F-4D97-AF65-F5344CB8AC3E}">
        <p14:creationId xmlns:p14="http://schemas.microsoft.com/office/powerpoint/2010/main" val="92478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7F377-47F4-E74B-A9B4-C95ED4F49765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62F07-5BE0-E443-A488-174E563E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6A45-E531-DB49-9827-71E1C800E57A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AD45A-FDCF-FE4E-A80A-3769C6EE913C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ML-Global</a:t>
            </a:r>
            <a:endParaRPr lang="en-JP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D817D-C16B-E949-9482-24B4CF224842}"/>
              </a:ext>
            </a:extLst>
          </p:cNvPr>
          <p:cNvSpPr txBox="1"/>
          <p:nvPr/>
        </p:nvSpPr>
        <p:spPr>
          <a:xfrm>
            <a:off x="520505" y="858129"/>
            <a:ext cx="1063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GSM-GPV (cumulative precipitation every 6 hours)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GSMaP</a:t>
            </a:r>
            <a:r>
              <a:rPr lang="en-US" sz="2000" dirty="0"/>
              <a:t> (hourly precipitation; version 6; </a:t>
            </a:r>
            <a:r>
              <a:rPr lang="en-US" sz="2000" dirty="0" err="1"/>
              <a:t>GSMaP_Gauge_NRT</a:t>
            </a:r>
            <a:r>
              <a:rPr lang="en-US" sz="2000" dirty="0"/>
              <a:t>; 2008-2020)</a:t>
            </a:r>
          </a:p>
        </p:txBody>
      </p:sp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489FECBF-4A74-3C4F-BB1C-8615C55B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54" y="1948303"/>
            <a:ext cx="8528342" cy="43766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04F83FA-0744-B34F-9CD9-CD4E1F3E9387}"/>
              </a:ext>
            </a:extLst>
          </p:cNvPr>
          <p:cNvSpPr/>
          <p:nvPr/>
        </p:nvSpPr>
        <p:spPr>
          <a:xfrm>
            <a:off x="5012787" y="4554057"/>
            <a:ext cx="2166425" cy="11254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7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496853E0-E90C-B643-B6F7-7D6BD0852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15362"/>
          <a:stretch/>
        </p:blipFill>
        <p:spPr>
          <a:xfrm>
            <a:off x="43457" y="539383"/>
            <a:ext cx="3656346" cy="216000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132A2D4-0D9F-6549-A61A-59744E250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15362"/>
          <a:stretch/>
        </p:blipFill>
        <p:spPr>
          <a:xfrm>
            <a:off x="3912663" y="539383"/>
            <a:ext cx="3656346" cy="2160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33C243A-3E2D-8042-8C43-AA8ADD06DA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1869" y="539383"/>
            <a:ext cx="4320000" cy="2160000"/>
          </a:xfrm>
          <a:prstGeom prst="rect">
            <a:avLst/>
          </a:prstGeom>
        </p:spPr>
      </p:pic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3EBB45A0-F93D-6B47-8944-65180DE14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15362"/>
          <a:stretch/>
        </p:blipFill>
        <p:spPr>
          <a:xfrm>
            <a:off x="43457" y="2511056"/>
            <a:ext cx="3656346" cy="2160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AF0F931-AFEC-B44C-9BAA-E8D88D5F3A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r="15362"/>
          <a:stretch/>
        </p:blipFill>
        <p:spPr>
          <a:xfrm>
            <a:off x="3912663" y="2511056"/>
            <a:ext cx="3656346" cy="21600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E6AA789-73D5-E94E-96EE-EEC772C41B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1869" y="2511056"/>
            <a:ext cx="4320000" cy="2160000"/>
          </a:xfrm>
          <a:prstGeom prst="rect">
            <a:avLst/>
          </a:prstGeom>
        </p:spPr>
      </p:pic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47E6A521-CC51-1441-B4A0-193CF186A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803" y="4642919"/>
            <a:ext cx="4320000" cy="21600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1096E5-8E38-3949-B621-7D4D9D863110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FDCF1-49FC-154F-ADB5-0AA3ACBA5BB4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ML-Global</a:t>
            </a:r>
            <a:endParaRPr lang="en-JP" sz="24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D6644-47A8-BC4D-8961-55A7E09C7FE6}"/>
              </a:ext>
            </a:extLst>
          </p:cNvPr>
          <p:cNvSpPr/>
          <p:nvPr/>
        </p:nvSpPr>
        <p:spPr>
          <a:xfrm>
            <a:off x="9514449" y="3703599"/>
            <a:ext cx="1162930" cy="497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809821-3A13-B944-992F-206B7AC17024}"/>
              </a:ext>
            </a:extLst>
          </p:cNvPr>
          <p:cNvSpPr/>
          <p:nvPr/>
        </p:nvSpPr>
        <p:spPr>
          <a:xfrm>
            <a:off x="5390271" y="5722918"/>
            <a:ext cx="1162930" cy="497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0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AFD9515A-E230-3D42-A241-61C047E86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8833" t="7798" r="57690" b="60532"/>
          <a:stretch/>
        </p:blipFill>
        <p:spPr>
          <a:xfrm>
            <a:off x="383524" y="1774618"/>
            <a:ext cx="5187280" cy="2103120"/>
          </a:xfrm>
          <a:prstGeom prst="rect">
            <a:avLst/>
          </a:prstGeom>
        </p:spPr>
      </p:pic>
      <p:pic>
        <p:nvPicPr>
          <p:cNvPr id="4" name="Picture 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1467C8B-DAE5-1549-889C-A909D39C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8833" t="54973" r="57689" b="13358"/>
          <a:stretch/>
        </p:blipFill>
        <p:spPr>
          <a:xfrm>
            <a:off x="383521" y="4031822"/>
            <a:ext cx="5187284" cy="2103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D13AB1-37C6-5941-80C6-062313A88C77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DA48F-58A2-7F45-BF69-49BB543419F8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ML-Global</a:t>
            </a:r>
            <a:endParaRPr lang="en-JP" sz="2400" b="1" dirty="0"/>
          </a:p>
        </p:txBody>
      </p:sp>
      <p:pic>
        <p:nvPicPr>
          <p:cNvPr id="9" name="Picture 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93040AF4-B313-284F-89A6-CC49B103E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52205" t="7798" r="8204" b="60532"/>
          <a:stretch/>
        </p:blipFill>
        <p:spPr>
          <a:xfrm>
            <a:off x="5673832" y="1774618"/>
            <a:ext cx="6134644" cy="2103120"/>
          </a:xfrm>
          <a:prstGeom prst="rect">
            <a:avLst/>
          </a:prstGeom>
        </p:spPr>
      </p:pic>
      <p:pic>
        <p:nvPicPr>
          <p:cNvPr id="10" name="Picture 9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1A1BBC89-F2FA-DC49-B22C-63C016BFC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52205" t="54973" r="8204" b="13358"/>
          <a:stretch/>
        </p:blipFill>
        <p:spPr>
          <a:xfrm>
            <a:off x="5673835" y="4031822"/>
            <a:ext cx="6134644" cy="210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38FD5-F558-0448-8FA1-FFB1812D7D07}"/>
              </a:ext>
            </a:extLst>
          </p:cNvPr>
          <p:cNvSpPr txBox="1"/>
          <p:nvPr/>
        </p:nvSpPr>
        <p:spPr>
          <a:xfrm>
            <a:off x="315748" y="635747"/>
            <a:ext cx="1165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Every 6 hour MWR can cover 88% of the globe </a:t>
            </a:r>
            <a:r>
              <a:rPr lang="en-US" sz="2000" dirty="0">
                <a:sym typeface="Wingdings" pitchFamily="2" charset="2"/>
              </a:rPr>
              <a:t> Consider of not using IR-based results, and calculate 6-hour averaged rain rate?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84FE6-0FA5-174A-BB6D-83A8428C682B}"/>
              </a:ext>
            </a:extLst>
          </p:cNvPr>
          <p:cNvSpPr txBox="1"/>
          <p:nvPr/>
        </p:nvSpPr>
        <p:spPr>
          <a:xfrm>
            <a:off x="1132227" y="1300413"/>
            <a:ext cx="1031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Problem: If only one value --&gt; using hourly value to represent averaged (over/under-estimation)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FA17F-B895-C348-838D-71EF252DDA32}"/>
              </a:ext>
            </a:extLst>
          </p:cNvPr>
          <p:cNvSpPr txBox="1"/>
          <p:nvPr/>
        </p:nvSpPr>
        <p:spPr>
          <a:xfrm>
            <a:off x="970671" y="6289794"/>
            <a:ext cx="998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time information and find locations where X&gt;0 and X&lt;=1 </a:t>
            </a:r>
            <a:r>
              <a:rPr lang="en-US" dirty="0">
                <a:sym typeface="Wingdings" pitchFamily="2" charset="2"/>
              </a:rPr>
              <a:t> there is MWR at current 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8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6162B5-8A49-4046-BAD7-6D598D00E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9003" t="8067" r="57383" b="59895"/>
          <a:stretch/>
        </p:blipFill>
        <p:spPr>
          <a:xfrm>
            <a:off x="478301" y="1834950"/>
            <a:ext cx="5148776" cy="210312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48FF3-D702-5043-9218-E89FB02EA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9003" t="54959" r="57383" b="13003"/>
          <a:stretch/>
        </p:blipFill>
        <p:spPr>
          <a:xfrm>
            <a:off x="478301" y="3938070"/>
            <a:ext cx="5148775" cy="210312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CED08E-E68E-4B4F-98C2-5BBFAC787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52081" t="8067" r="8328" b="59895"/>
          <a:stretch/>
        </p:blipFill>
        <p:spPr>
          <a:xfrm>
            <a:off x="5772309" y="1834950"/>
            <a:ext cx="6064058" cy="210312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602D89-930E-424B-8B39-6351F9F47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52081" t="54959" r="8328" b="13003"/>
          <a:stretch/>
        </p:blipFill>
        <p:spPr>
          <a:xfrm>
            <a:off x="5772310" y="3938070"/>
            <a:ext cx="6064057" cy="2103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53F525-00D2-6044-B66C-CFFD36116384}"/>
              </a:ext>
            </a:extLst>
          </p:cNvPr>
          <p:cNvSpPr/>
          <p:nvPr/>
        </p:nvSpPr>
        <p:spPr>
          <a:xfrm>
            <a:off x="0" y="0"/>
            <a:ext cx="12192000" cy="5417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489CB-A20E-1E44-9BA7-48C86AAC2C5B}"/>
              </a:ext>
            </a:extLst>
          </p:cNvPr>
          <p:cNvSpPr txBox="1"/>
          <p:nvPr/>
        </p:nvSpPr>
        <p:spPr>
          <a:xfrm>
            <a:off x="14197" y="48652"/>
            <a:ext cx="675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ML-Global</a:t>
            </a:r>
            <a:endParaRPr lang="en-JP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CA4B4A-1642-CE4D-BC69-1C2C1985C110}"/>
              </a:ext>
            </a:extLst>
          </p:cNvPr>
          <p:cNvSpPr txBox="1"/>
          <p:nvPr/>
        </p:nvSpPr>
        <p:spPr>
          <a:xfrm>
            <a:off x="315748" y="635747"/>
            <a:ext cx="1165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Every 6 hour MWR can cover 88% of the globe </a:t>
            </a:r>
            <a:r>
              <a:rPr lang="en-US" sz="2000" dirty="0">
                <a:sym typeface="Wingdings" pitchFamily="2" charset="2"/>
              </a:rPr>
              <a:t> Consider of not using IR-based results, and calculate 6-hour averaged rain rate?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2D37D-3695-764B-ACA3-7AFAEE686994}"/>
              </a:ext>
            </a:extLst>
          </p:cNvPr>
          <p:cNvSpPr txBox="1"/>
          <p:nvPr/>
        </p:nvSpPr>
        <p:spPr>
          <a:xfrm>
            <a:off x="1132227" y="1300413"/>
            <a:ext cx="1031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Problem: If only one value --&gt; using hourly value to represent averaged (over/under-estimation)</a:t>
            </a:r>
          </a:p>
        </p:txBody>
      </p:sp>
    </p:spTree>
    <p:extLst>
      <p:ext uri="{BB962C8B-B14F-4D97-AF65-F5344CB8AC3E}">
        <p14:creationId xmlns:p14="http://schemas.microsoft.com/office/powerpoint/2010/main" val="3106685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540</Words>
  <Application>Microsoft Macintosh PowerPoint</Application>
  <PresentationFormat>Widescreen</PresentationFormat>
  <Paragraphs>68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Gaohong Yin</dc:creator>
  <cp:lastModifiedBy>Gaohong Yin</cp:lastModifiedBy>
  <cp:revision>19</cp:revision>
  <dcterms:created xsi:type="dcterms:W3CDTF">2021-01-12T04:00:44Z</dcterms:created>
  <dcterms:modified xsi:type="dcterms:W3CDTF">2021-02-24T13:32:45Z</dcterms:modified>
</cp:coreProperties>
</file>