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353" r:id="rId2"/>
    <p:sldId id="2351" r:id="rId3"/>
    <p:sldId id="2352" r:id="rId4"/>
    <p:sldId id="2354" r:id="rId5"/>
    <p:sldId id="2357" r:id="rId6"/>
    <p:sldId id="265" r:id="rId7"/>
    <p:sldId id="257" r:id="rId8"/>
    <p:sldId id="264" r:id="rId9"/>
    <p:sldId id="272" r:id="rId10"/>
    <p:sldId id="263" r:id="rId11"/>
    <p:sldId id="271" r:id="rId12"/>
    <p:sldId id="262" r:id="rId13"/>
    <p:sldId id="270" r:id="rId14"/>
    <p:sldId id="261" r:id="rId15"/>
    <p:sldId id="269" r:id="rId16"/>
    <p:sldId id="260" r:id="rId17"/>
    <p:sldId id="268" r:id="rId18"/>
    <p:sldId id="259" r:id="rId19"/>
    <p:sldId id="267" r:id="rId20"/>
    <p:sldId id="258" r:id="rId21"/>
    <p:sldId id="266" r:id="rId22"/>
    <p:sldId id="2356" r:id="rId23"/>
    <p:sldId id="2349" r:id="rId24"/>
    <p:sldId id="2350" r:id="rId25"/>
    <p:sldId id="2355" r:id="rId26"/>
    <p:sldId id="2358" r:id="rId27"/>
    <p:sldId id="2359" r:id="rId2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14" autoAdjust="0"/>
    <p:restoredTop sz="93002"/>
  </p:normalViewPr>
  <p:slideViewPr>
    <p:cSldViewPr>
      <p:cViewPr varScale="1">
        <p:scale>
          <a:sx n="208" d="100"/>
          <a:sy n="208" d="100"/>
        </p:scale>
        <p:origin x="3760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FF629-9332-4421-817C-E141CD999532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A4C12-C0C9-4E93-BC74-C49CFC3BE9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037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25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024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131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92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535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189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909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118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94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86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46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87C1C-A26B-4CC8-B74A-551FA607F989}" type="datetimeFigureOut">
              <a:rPr kumimoji="1" lang="ja-JP" altLang="en-US" smtClean="0"/>
              <a:t>2020/7/9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BE856-3896-456E-A753-066345D203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35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47755-AF02-944B-8040-47592689BC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令和</a:t>
            </a:r>
            <a:r>
              <a:rPr lang="en-US" altLang="ja-JP" dirty="0"/>
              <a:t>2</a:t>
            </a:r>
            <a:r>
              <a:rPr lang="ja-JP" altLang="en-US"/>
              <a:t>年</a:t>
            </a:r>
            <a:r>
              <a:rPr lang="en-US" altLang="ja-JP" dirty="0"/>
              <a:t>7</a:t>
            </a:r>
            <a:r>
              <a:rPr lang="ja-JP" altLang="en-US"/>
              <a:t>月豪雨と</a:t>
            </a:r>
            <a:r>
              <a:rPr lang="en-US" altLang="ja-JP" dirty="0"/>
              <a:t>TE</a:t>
            </a:r>
            <a:br>
              <a:rPr lang="en-US" altLang="ja-JP" dirty="0"/>
            </a:br>
            <a:r>
              <a:rPr lang="ja-JP" altLang="en-US"/>
              <a:t>性能と改善案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7F03B6B-4C6C-1D45-ACAD-E8629803EA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/>
              <a:t>芳村・馬・</a:t>
            </a:r>
            <a:r>
              <a:rPr lang="en-US" altLang="ja-JP" dirty="0"/>
              <a:t>TE</a:t>
            </a:r>
            <a:r>
              <a:rPr lang="ja-JP" altLang="en-US"/>
              <a:t>チーム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5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1FF9B5-36C3-734B-9728-686DF2E25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889" y="857250"/>
            <a:ext cx="6367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65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021D4E-FD53-FF43-859D-76B64386D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405" y="857250"/>
            <a:ext cx="62959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78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F18E64-74D1-2F48-B4AE-3CE8FDB4E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079" y="857250"/>
            <a:ext cx="689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61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3F46C4-F223-2D4E-B6C5-CA5935C96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85" y="857250"/>
            <a:ext cx="68533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81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8C2F9-921C-6840-8379-68061619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04" y="857250"/>
            <a:ext cx="75377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2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3A3F36-62C0-A34D-A8EC-1B901052A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89" y="857250"/>
            <a:ext cx="75377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2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6DDEE-FB8D-6E4F-BC3E-CE5A5ECBB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693"/>
            <a:ext cx="9144000" cy="49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06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5109E3-72B6-B24D-966A-1F945688F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693"/>
            <a:ext cx="9144000" cy="49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05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04B9BD-C237-0746-8202-B2BA9E532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0702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12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9AE581-3F0A-C645-887E-49357B7DD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90149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6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58DC51-D2EE-514A-957F-4C823286B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81" y="363637"/>
            <a:ext cx="4526219" cy="2897525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B95ACDE8-1063-FD4E-B974-6C2FBFF00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4250"/>
            <a:ext cx="4192381" cy="922970"/>
          </a:xfrm>
        </p:spPr>
        <p:txBody>
          <a:bodyPr>
            <a:noAutofit/>
          </a:bodyPr>
          <a:lstStyle/>
          <a:p>
            <a:r>
              <a:rPr lang="ja-JP" altLang="en-US" sz="2800"/>
              <a:t>川辺川球磨川合流地点</a:t>
            </a:r>
            <a:br>
              <a:rPr lang="en-US" altLang="ja-JP" sz="2800" dirty="0"/>
            </a:br>
            <a:r>
              <a:rPr lang="ja-JP" altLang="en-US" sz="2800"/>
              <a:t>氾濫面積予測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B5D5F-B285-2B4C-842A-A0B9E2581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A03A99-E49D-4BCE-AD46-37C550729002}" type="slidenum">
              <a:rPr lang="ja-JP" altLang="en-US" smtClean="0"/>
              <a:pPr>
                <a:defRPr/>
              </a:pPr>
              <a:t>2</a:t>
            </a:fld>
            <a:endParaRPr lang="en-US" altLang="ja-JP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B84B1-A2CC-C94F-A545-D389AF141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0953"/>
            <a:ext cx="9144000" cy="3426722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B3E54DD-4170-1447-9338-F0137455C56B}"/>
              </a:ext>
            </a:extLst>
          </p:cNvPr>
          <p:cNvSpPr/>
          <p:nvPr/>
        </p:nvSpPr>
        <p:spPr>
          <a:xfrm rot="18969205">
            <a:off x="5681018" y="2668795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1224E-F5D2-CE43-B60C-57FB514EBB72}"/>
              </a:ext>
            </a:extLst>
          </p:cNvPr>
          <p:cNvSpPr txBox="1"/>
          <p:nvPr/>
        </p:nvSpPr>
        <p:spPr>
          <a:xfrm>
            <a:off x="6411111" y="162773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chemeClr val="bg1">
                    <a:lumMod val="85000"/>
                  </a:schemeClr>
                </a:solidFill>
              </a:rPr>
              <a:t>川辺川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8B7F1-4E2E-5648-9770-487720EBB7B7}"/>
              </a:ext>
            </a:extLst>
          </p:cNvPr>
          <p:cNvSpPr txBox="1"/>
          <p:nvPr/>
        </p:nvSpPr>
        <p:spPr>
          <a:xfrm>
            <a:off x="6640848" y="240907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chemeClr val="bg1">
                    <a:lumMod val="85000"/>
                  </a:schemeClr>
                </a:solidFill>
              </a:rPr>
              <a:t>球磨川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ECD64-42F5-2546-B7FB-4A184F04A09E}"/>
              </a:ext>
            </a:extLst>
          </p:cNvPr>
          <p:cNvSpPr txBox="1"/>
          <p:nvPr/>
        </p:nvSpPr>
        <p:spPr>
          <a:xfrm>
            <a:off x="6949709" y="513431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</a:t>
            </a:r>
            <a:r>
              <a:rPr lang="ja-JP" altLang="en-US" sz="1800"/>
              <a:t>日</a:t>
            </a:r>
            <a:r>
              <a:rPr lang="en-US" altLang="ja-JP" sz="1800" dirty="0"/>
              <a:t>12</a:t>
            </a:r>
            <a:r>
              <a:rPr lang="ja-JP" altLang="en-US" sz="1800"/>
              <a:t>時からの予測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A4B869-A95A-5E44-AC73-39E64DEA680F}"/>
              </a:ext>
            </a:extLst>
          </p:cNvPr>
          <p:cNvSpPr txBox="1"/>
          <p:nvPr/>
        </p:nvSpPr>
        <p:spPr>
          <a:xfrm>
            <a:off x="6708883" y="4484221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</a:t>
            </a:r>
            <a:r>
              <a:rPr lang="ja-JP" altLang="en-US" sz="1800"/>
              <a:t>日</a:t>
            </a:r>
            <a:r>
              <a:rPr lang="en-US" altLang="ja-JP" sz="1800" dirty="0"/>
              <a:t>15</a:t>
            </a:r>
            <a:r>
              <a:rPr lang="ja-JP" altLang="en-US" sz="1800"/>
              <a:t>時からの予測</a:t>
            </a:r>
            <a:endParaRPr lang="en-US" sz="18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EDC416-00C5-8B4B-96BA-4BAA321D6305}"/>
              </a:ext>
            </a:extLst>
          </p:cNvPr>
          <p:cNvCxnSpPr/>
          <p:nvPr/>
        </p:nvCxnSpPr>
        <p:spPr>
          <a:xfrm flipH="1">
            <a:off x="6516216" y="5503646"/>
            <a:ext cx="864072" cy="269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0E8592-58AA-0046-9187-F348181F7D58}"/>
              </a:ext>
            </a:extLst>
          </p:cNvPr>
          <p:cNvCxnSpPr>
            <a:cxnSpLocks/>
          </p:cNvCxnSpPr>
          <p:nvPr/>
        </p:nvCxnSpPr>
        <p:spPr>
          <a:xfrm flipH="1">
            <a:off x="6862076" y="4853553"/>
            <a:ext cx="518212" cy="14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D84FB34-6515-C040-B3A0-0DF99CEBC6E2}"/>
              </a:ext>
            </a:extLst>
          </p:cNvPr>
          <p:cNvSpPr txBox="1"/>
          <p:nvPr/>
        </p:nvSpPr>
        <p:spPr>
          <a:xfrm>
            <a:off x="3622162" y="4565230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</a:t>
            </a:r>
            <a:r>
              <a:rPr lang="ja-JP" altLang="en-US" sz="1800"/>
              <a:t>日</a:t>
            </a:r>
            <a:r>
              <a:rPr lang="en-US" altLang="ja-JP" sz="1800" dirty="0"/>
              <a:t>18</a:t>
            </a:r>
            <a:r>
              <a:rPr lang="ja-JP" altLang="en-US" sz="1800"/>
              <a:t>時からの予測</a:t>
            </a:r>
            <a:endParaRPr lang="en-US" sz="1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2098E26-EBE4-4D44-9322-CF027937CF62}"/>
              </a:ext>
            </a:extLst>
          </p:cNvPr>
          <p:cNvCxnSpPr>
            <a:cxnSpLocks/>
          </p:cNvCxnSpPr>
          <p:nvPr/>
        </p:nvCxnSpPr>
        <p:spPr>
          <a:xfrm>
            <a:off x="4932040" y="4934562"/>
            <a:ext cx="1008111" cy="384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6ECB8D7-C912-C14D-8323-22301C41DA85}"/>
              </a:ext>
            </a:extLst>
          </p:cNvPr>
          <p:cNvSpPr txBox="1"/>
          <p:nvPr/>
        </p:nvSpPr>
        <p:spPr>
          <a:xfrm>
            <a:off x="24696" y="647417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2</a:t>
            </a:r>
            <a:r>
              <a:rPr lang="ja-JP" altLang="en-US" sz="1800"/>
              <a:t>日</a:t>
            </a:r>
            <a:r>
              <a:rPr lang="en-US" altLang="ja-JP" sz="1800" dirty="0"/>
              <a:t>21</a:t>
            </a:r>
            <a:r>
              <a:rPr lang="ja-JP" altLang="en-US" sz="1800"/>
              <a:t>時</a:t>
            </a:r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BD4126-FE43-C340-B2BE-A3788DCD2CFC}"/>
              </a:ext>
            </a:extLst>
          </p:cNvPr>
          <p:cNvSpPr txBox="1"/>
          <p:nvPr/>
        </p:nvSpPr>
        <p:spPr>
          <a:xfrm>
            <a:off x="1041971" y="647417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3</a:t>
            </a:r>
            <a:r>
              <a:rPr lang="ja-JP" altLang="en-US" sz="1800"/>
              <a:t>日</a:t>
            </a:r>
            <a:r>
              <a:rPr lang="en-US" altLang="ja-JP" sz="1800" dirty="0"/>
              <a:t>3</a:t>
            </a:r>
            <a:r>
              <a:rPr lang="ja-JP" altLang="en-US" sz="1800"/>
              <a:t>時</a:t>
            </a:r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41C8AE-299B-894D-B819-BEBB60D3FBE2}"/>
              </a:ext>
            </a:extLst>
          </p:cNvPr>
          <p:cNvSpPr txBox="1"/>
          <p:nvPr/>
        </p:nvSpPr>
        <p:spPr>
          <a:xfrm>
            <a:off x="5279013" y="646325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4</a:t>
            </a:r>
            <a:r>
              <a:rPr lang="ja-JP" altLang="en-US" sz="1800"/>
              <a:t>日</a:t>
            </a:r>
            <a:r>
              <a:rPr lang="en-US" altLang="ja-JP" sz="1800" dirty="0"/>
              <a:t>3</a:t>
            </a:r>
            <a:r>
              <a:rPr lang="ja-JP" altLang="en-US" sz="1800"/>
              <a:t>時</a:t>
            </a:r>
            <a:endParaRPr lang="en-US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859A54-59D0-D444-84E2-AF495599683E}"/>
              </a:ext>
            </a:extLst>
          </p:cNvPr>
          <p:cNvSpPr txBox="1"/>
          <p:nvPr/>
        </p:nvSpPr>
        <p:spPr>
          <a:xfrm>
            <a:off x="6270301" y="646325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4</a:t>
            </a:r>
            <a:r>
              <a:rPr lang="ja-JP" altLang="en-US" sz="1800"/>
              <a:t>日</a:t>
            </a:r>
            <a:r>
              <a:rPr lang="en-US" altLang="ja-JP" sz="1800" dirty="0"/>
              <a:t>9</a:t>
            </a:r>
            <a:r>
              <a:rPr lang="ja-JP" altLang="en-US" sz="1800"/>
              <a:t>時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88BD2-7ABF-F441-8057-B22C9664F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7" y="914400"/>
            <a:ext cx="3631187" cy="25690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106DA7-3665-4F43-A0B3-5E87BE7A6DE4}"/>
              </a:ext>
            </a:extLst>
          </p:cNvPr>
          <p:cNvSpPr txBox="1"/>
          <p:nvPr/>
        </p:nvSpPr>
        <p:spPr>
          <a:xfrm>
            <a:off x="1041971" y="3425705"/>
            <a:ext cx="205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ALOS-2 at 7/4 13:00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35037-6318-3845-BD26-2E4C39528BC1}"/>
              </a:ext>
            </a:extLst>
          </p:cNvPr>
          <p:cNvSpPr txBox="1"/>
          <p:nvPr/>
        </p:nvSpPr>
        <p:spPr>
          <a:xfrm>
            <a:off x="6324600" y="3483432"/>
            <a:ext cx="290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6:30</a:t>
            </a:r>
            <a:r>
              <a:rPr lang="ja-JP" altLang="en-US"/>
              <a:t>氾濫発生情報（球磨村）</a:t>
            </a:r>
            <a:endParaRPr lang="en-US" dirty="0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B6D4D2C2-3C93-9E4D-8959-44E6454731D9}"/>
              </a:ext>
            </a:extLst>
          </p:cNvPr>
          <p:cNvSpPr/>
          <p:nvPr/>
        </p:nvSpPr>
        <p:spPr>
          <a:xfrm>
            <a:off x="6164359" y="3610371"/>
            <a:ext cx="152400" cy="326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95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534B6-9D0E-3C46-9F39-3A50DC9A7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573" y="857250"/>
            <a:ext cx="6367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55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23B2F-5974-F346-BA56-5572B368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94" y="857250"/>
            <a:ext cx="62959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31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F2F1-5D2B-404F-B13A-6E5E448E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DPI</a:t>
            </a:r>
            <a:r>
              <a:rPr lang="ja-JP" altLang="en-US"/>
              <a:t>が降水に追随しすぎる問題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958F2-82D8-F746-8856-8D6452E3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降水のレスポンスがすごく短い小さい流域では、そういうもの。それを加味してもおかしい？</a:t>
            </a:r>
            <a:endParaRPr lang="en-US" altLang="ja-JP" dirty="0"/>
          </a:p>
          <a:p>
            <a:r>
              <a:rPr lang="ja-JP" altLang="en-US"/>
              <a:t>予測の部分で顕著？</a:t>
            </a:r>
            <a:endParaRPr lang="en-US" altLang="ja-JP" dirty="0"/>
          </a:p>
          <a:p>
            <a:endParaRPr lang="en-US" dirty="0"/>
          </a:p>
          <a:p>
            <a:r>
              <a:rPr lang="ja-JP" altLang="en-US"/>
              <a:t>調査中。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770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463D61-4B04-0F40-BD0E-8024B0AB9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A03A99-E49D-4BCE-AD46-37C550729002}" type="slidenum">
              <a:rPr lang="ja-JP" altLang="en-US" smtClean="0"/>
              <a:pPr>
                <a:defRPr/>
              </a:pPr>
              <a:t>23</a:t>
            </a:fld>
            <a:endParaRPr lang="en-US" altLang="ja-JP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FF889-AAD0-A649-B3E6-D946D9BDA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133" y="857250"/>
            <a:ext cx="2408873" cy="2571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4F1C01-9446-E341-B5AB-48376C595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548" y="3429000"/>
            <a:ext cx="2698623" cy="2580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E9D8E3-0673-CD4F-B476-74901B379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424" y="869531"/>
            <a:ext cx="2384870" cy="2580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7D212-B77F-4047-BB39-91DE1382B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08" y="3429000"/>
            <a:ext cx="2384870" cy="2571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D024D8-B78A-5941-8945-1033846A1ED9}"/>
              </a:ext>
            </a:extLst>
          </p:cNvPr>
          <p:cNvSpPr txBox="1"/>
          <p:nvPr/>
        </p:nvSpPr>
        <p:spPr>
          <a:xfrm>
            <a:off x="65315" y="849808"/>
            <a:ext cx="33535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FORECAST (probably started from 07/05 18Z)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A6F79-2F02-5645-B560-88C9E6BB5C3D}"/>
              </a:ext>
            </a:extLst>
          </p:cNvPr>
          <p:cNvSpPr txBox="1"/>
          <p:nvPr/>
        </p:nvSpPr>
        <p:spPr>
          <a:xfrm>
            <a:off x="4953000" y="6096000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中国地方の降水域の動きにほぼ追従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37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2E071-EAB5-3544-92D7-DE7FF8E6D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363" y="857250"/>
            <a:ext cx="2408873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C0241-6334-8548-87E4-9F8420748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03" y="857250"/>
            <a:ext cx="2384870" cy="2580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AC6C07-C947-E64B-A8DE-23BBE160B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366" y="3377215"/>
            <a:ext cx="2384870" cy="257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6D94F-665D-804E-9CC4-D210091D1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127" y="3420427"/>
            <a:ext cx="2698623" cy="2580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F733E2-6E5B-8940-A400-739350E466AA}"/>
              </a:ext>
            </a:extLst>
          </p:cNvPr>
          <p:cNvSpPr txBox="1"/>
          <p:nvPr/>
        </p:nvSpPr>
        <p:spPr>
          <a:xfrm>
            <a:off x="0" y="857250"/>
            <a:ext cx="3553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ANALYSIS (stitching every 3-hour latest forecast)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2D120F-09A6-954C-A2C3-69088E6B62CF}"/>
              </a:ext>
            </a:extLst>
          </p:cNvPr>
          <p:cNvSpPr txBox="1"/>
          <p:nvPr/>
        </p:nvSpPr>
        <p:spPr>
          <a:xfrm>
            <a:off x="4953000" y="6096000"/>
            <a:ext cx="3882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ある程度降水域に追従するも、</a:t>
            </a:r>
            <a:endParaRPr lang="en-US" altLang="ja-JP" dirty="0"/>
          </a:p>
          <a:p>
            <a:r>
              <a:rPr lang="ja-JP" altLang="en-US"/>
              <a:t>四国や関東域で流下の動きも見られる。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21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61A12-9A99-CD43-970F-A487C0FB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15</a:t>
            </a:r>
            <a:r>
              <a:rPr lang="ja-JP" altLang="en-US"/>
              <a:t>秒データのルーチン化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2AC73-9203-FA4A-826D-EDB22FDF9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NHK</a:t>
            </a:r>
            <a:r>
              <a:rPr lang="ja-JP" altLang="en-US"/>
              <a:t>の</a:t>
            </a:r>
            <a:r>
              <a:rPr lang="en-US" altLang="ja-JP" dirty="0"/>
              <a:t>NMAPS</a:t>
            </a:r>
            <a:r>
              <a:rPr lang="ja-JP" altLang="en-US"/>
              <a:t>での表示に</a:t>
            </a:r>
            <a:r>
              <a:rPr lang="en-US" altLang="ja-JP" dirty="0"/>
              <a:t>15</a:t>
            </a:r>
            <a:r>
              <a:rPr lang="ja-JP" altLang="en-US"/>
              <a:t>秒</a:t>
            </a:r>
            <a:r>
              <a:rPr lang="en-US" altLang="ja-JP" dirty="0"/>
              <a:t>DS</a:t>
            </a:r>
            <a:r>
              <a:rPr lang="ja-JP" altLang="en-US"/>
              <a:t>（</a:t>
            </a:r>
            <a:r>
              <a:rPr lang="en-US" altLang="ja-JP" dirty="0"/>
              <a:t>15</a:t>
            </a:r>
            <a:r>
              <a:rPr lang="ja-JP" altLang="en-US"/>
              <a:t>秒での流域格子の形に同じ値を塗りつぶす）ことをやっている。</a:t>
            </a:r>
            <a:endParaRPr lang="en-US" altLang="ja-JP" dirty="0"/>
          </a:p>
          <a:p>
            <a:r>
              <a:rPr lang="ja-JP" altLang="en-US"/>
              <a:t>今は、</a:t>
            </a:r>
            <a:r>
              <a:rPr lang="en-US" altLang="ja-JP" dirty="0"/>
              <a:t>FLDFRC</a:t>
            </a:r>
            <a:r>
              <a:rPr lang="ja-JP" altLang="en-US"/>
              <a:t>について馬さんが手動で行っている。</a:t>
            </a:r>
            <a:endParaRPr lang="en-US" altLang="ja-JP" dirty="0"/>
          </a:p>
          <a:p>
            <a:endParaRPr lang="en-US" dirty="0"/>
          </a:p>
          <a:p>
            <a:r>
              <a:rPr lang="ja-JP" altLang="en-US"/>
              <a:t>今後は、</a:t>
            </a:r>
            <a:r>
              <a:rPr lang="en-US" altLang="ja-JP" dirty="0" err="1"/>
              <a:t>NewFLDFRC</a:t>
            </a:r>
            <a:r>
              <a:rPr lang="ja-JP" altLang="en-US"/>
              <a:t>と</a:t>
            </a:r>
            <a:r>
              <a:rPr lang="en-US" altLang="ja-JP" dirty="0"/>
              <a:t>DPI</a:t>
            </a:r>
            <a:r>
              <a:rPr lang="ja-JP" altLang="en-US"/>
              <a:t>（？）について、ルーチンとしてデータ化していきたい。</a:t>
            </a:r>
            <a:endParaRPr lang="en-US" altLang="ja-JP" dirty="0"/>
          </a:p>
          <a:p>
            <a:r>
              <a:rPr lang="en-US" altLang="ja-JP" dirty="0"/>
              <a:t>SAR</a:t>
            </a:r>
            <a:r>
              <a:rPr lang="ja-JP" altLang="en-US"/>
              <a:t>チームにも良いし、タイルマップ表示もこちらに？</a:t>
            </a:r>
            <a:r>
              <a:rPr lang="en-US" altLang="ja-JP" dirty="0"/>
              <a:t>SIP</a:t>
            </a:r>
            <a:r>
              <a:rPr lang="ja-JP" altLang="en-US"/>
              <a:t>も？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28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A592D-2782-1B48-B5A5-586C5A5B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シグマがおかしい変数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91243-9426-B743-AABB-8C3078932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FLDFRC</a:t>
            </a:r>
            <a:r>
              <a:rPr lang="ja-JP" altLang="en-US"/>
              <a:t>とか。</a:t>
            </a:r>
            <a:r>
              <a:rPr lang="en-US" altLang="ja-JP" dirty="0"/>
              <a:t>0-1</a:t>
            </a:r>
            <a:r>
              <a:rPr lang="ja-JP" altLang="en-US"/>
              <a:t>の変数にシグマを適用するとおかしくなる。どうするか。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62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D500-B5F5-B84C-A059-9F23A33C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予測データ置き場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85EA5-AF0B-3B47-9073-C550A831B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現状、</a:t>
            </a:r>
            <a:r>
              <a:rPr lang="en-US" altLang="ja-JP" dirty="0"/>
              <a:t>TE-Japan</a:t>
            </a:r>
            <a:r>
              <a:rPr lang="ja-JP" altLang="en-US"/>
              <a:t>では予測上書き。</a:t>
            </a:r>
            <a:endParaRPr lang="en-US" altLang="ja-JP" dirty="0"/>
          </a:p>
          <a:p>
            <a:r>
              <a:rPr lang="ja-JP" altLang="en-US"/>
              <a:t>馬さんが芳村研サーバにセーブしてくれている。</a:t>
            </a:r>
            <a:endParaRPr lang="en-US" altLang="ja-JP" dirty="0"/>
          </a:p>
          <a:p>
            <a:endParaRPr lang="en-US" dirty="0"/>
          </a:p>
          <a:p>
            <a:r>
              <a:rPr lang="ja-JP" altLang="en-US"/>
              <a:t>このままでよいか？（</a:t>
            </a:r>
            <a:r>
              <a:rPr lang="en-US" altLang="ja-JP" dirty="0"/>
              <a:t>15</a:t>
            </a:r>
            <a:r>
              <a:rPr lang="ja-JP" altLang="en-US"/>
              <a:t>秒</a:t>
            </a:r>
            <a:r>
              <a:rPr lang="en-US" altLang="ja-JP" dirty="0"/>
              <a:t>DS</a:t>
            </a:r>
            <a:r>
              <a:rPr lang="ja-JP" altLang="en-US"/>
              <a:t>データはどうする？）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52399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AD8CD4D-E446-C249-A925-719BD9060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" y="3434355"/>
            <a:ext cx="9144000" cy="3055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C1B3D1-2D11-C64C-B2B2-839A0E1B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52" y="0"/>
            <a:ext cx="4473211" cy="3475653"/>
          </a:xfrm>
          <a:prstGeom prst="rect">
            <a:avLst/>
          </a:prstGeom>
        </p:spPr>
      </p:pic>
      <p:sp>
        <p:nvSpPr>
          <p:cNvPr id="7" name="Title 23">
            <a:extLst>
              <a:ext uri="{FF2B5EF4-FFF2-40B4-BE49-F238E27FC236}">
                <a16:creationId xmlns:a16="http://schemas.microsoft.com/office/drawing/2014/main" id="{24222B7E-FE9F-644C-A492-23B4CDA8FF18}"/>
              </a:ext>
            </a:extLst>
          </p:cNvPr>
          <p:cNvSpPr txBox="1">
            <a:spLocks/>
          </p:cNvSpPr>
          <p:nvPr/>
        </p:nvSpPr>
        <p:spPr>
          <a:xfrm>
            <a:off x="179512" y="584870"/>
            <a:ext cx="3589690" cy="1908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/>
              <a:t>玖珠川筑後川合流地点</a:t>
            </a:r>
            <a:br>
              <a:rPr lang="en-US" altLang="ja-JP" dirty="0"/>
            </a:br>
            <a:r>
              <a:rPr lang="ja-JP" altLang="en-US"/>
              <a:t>氾濫面積予測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F3A06-1EF2-C141-A606-5B961A196961}"/>
              </a:ext>
            </a:extLst>
          </p:cNvPr>
          <p:cNvSpPr txBox="1"/>
          <p:nvPr/>
        </p:nvSpPr>
        <p:spPr>
          <a:xfrm>
            <a:off x="7620000" y="4038600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JST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E337233-414C-E640-8B58-A10E0D737BCA}"/>
              </a:ext>
            </a:extLst>
          </p:cNvPr>
          <p:cNvSpPr/>
          <p:nvPr/>
        </p:nvSpPr>
        <p:spPr>
          <a:xfrm rot="18280000">
            <a:off x="5891273" y="1924324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AF288-0A6A-534B-9D01-89EF9AEFB6B5}"/>
              </a:ext>
            </a:extLst>
          </p:cNvPr>
          <p:cNvSpPr txBox="1"/>
          <p:nvPr/>
        </p:nvSpPr>
        <p:spPr>
          <a:xfrm>
            <a:off x="5257800" y="3276600"/>
            <a:ext cx="267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8:30</a:t>
            </a:r>
            <a:r>
              <a:rPr lang="ja-JP" altLang="en-US"/>
              <a:t>氾濫発生情報（日田）</a:t>
            </a:r>
            <a:endParaRPr lang="en-US" dirty="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B98F2634-8260-B544-A827-62CAFC8654F4}"/>
              </a:ext>
            </a:extLst>
          </p:cNvPr>
          <p:cNvSpPr/>
          <p:nvPr/>
        </p:nvSpPr>
        <p:spPr>
          <a:xfrm>
            <a:off x="5349659" y="3581400"/>
            <a:ext cx="152400" cy="326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3E3DC8-F3A7-8D4D-B7C4-A7C548420D21}"/>
              </a:ext>
            </a:extLst>
          </p:cNvPr>
          <p:cNvSpPr txBox="1"/>
          <p:nvPr/>
        </p:nvSpPr>
        <p:spPr>
          <a:xfrm>
            <a:off x="1693268" y="4770119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  <a:r>
              <a:rPr lang="ja-JP" altLang="en-US" sz="1800"/>
              <a:t>日</a:t>
            </a:r>
            <a:r>
              <a:rPr lang="en-US" altLang="ja-JP" dirty="0"/>
              <a:t>3</a:t>
            </a:r>
            <a:r>
              <a:rPr lang="ja-JP" altLang="en-US" sz="1800"/>
              <a:t>時からの予測</a:t>
            </a:r>
            <a:endParaRPr lang="en-US" sz="18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CCF08E-B1F9-724E-A5AB-1E6537D5E7C8}"/>
              </a:ext>
            </a:extLst>
          </p:cNvPr>
          <p:cNvCxnSpPr>
            <a:cxnSpLocks/>
          </p:cNvCxnSpPr>
          <p:nvPr/>
        </p:nvCxnSpPr>
        <p:spPr>
          <a:xfrm>
            <a:off x="2741077" y="5134209"/>
            <a:ext cx="1221323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BCCA91-D0C2-714E-A832-F9B1793D94FD}"/>
              </a:ext>
            </a:extLst>
          </p:cNvPr>
          <p:cNvSpPr txBox="1"/>
          <p:nvPr/>
        </p:nvSpPr>
        <p:spPr>
          <a:xfrm>
            <a:off x="381000" y="5241823"/>
            <a:ext cx="199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5</a:t>
            </a:r>
            <a:r>
              <a:rPr lang="ja-JP" altLang="en-US" sz="1800"/>
              <a:t>日</a:t>
            </a:r>
            <a:r>
              <a:rPr lang="en-US" altLang="ja-JP" sz="1800" dirty="0"/>
              <a:t>15</a:t>
            </a:r>
            <a:r>
              <a:rPr lang="ja-JP" altLang="en-US" sz="1800"/>
              <a:t>時からの予測</a:t>
            </a:r>
            <a:endParaRPr lang="en-US" sz="18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97D2B3-7C75-9443-88E1-3B5FF5332F36}"/>
              </a:ext>
            </a:extLst>
          </p:cNvPr>
          <p:cNvCxnSpPr>
            <a:cxnSpLocks/>
          </p:cNvCxnSpPr>
          <p:nvPr/>
        </p:nvCxnSpPr>
        <p:spPr>
          <a:xfrm>
            <a:off x="1901938" y="5575929"/>
            <a:ext cx="1315865" cy="301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B9E635E-ECE3-6D48-88B6-19BCAFAB322C}"/>
              </a:ext>
            </a:extLst>
          </p:cNvPr>
          <p:cNvSpPr txBox="1"/>
          <p:nvPr/>
        </p:nvSpPr>
        <p:spPr>
          <a:xfrm>
            <a:off x="2194081" y="3470411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6</a:t>
            </a:r>
            <a:r>
              <a:rPr lang="ja-JP" altLang="en-US" sz="1800"/>
              <a:t>日</a:t>
            </a:r>
            <a:r>
              <a:rPr lang="en-US" altLang="ja-JP" dirty="0"/>
              <a:t>3</a:t>
            </a:r>
            <a:r>
              <a:rPr lang="ja-JP" altLang="en-US" sz="1800"/>
              <a:t>時からの予測</a:t>
            </a:r>
            <a:endParaRPr lang="en-US" sz="1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E6EB69-9987-C248-9E7A-D606F3BCCAA1}"/>
              </a:ext>
            </a:extLst>
          </p:cNvPr>
          <p:cNvCxnSpPr>
            <a:cxnSpLocks/>
          </p:cNvCxnSpPr>
          <p:nvPr/>
        </p:nvCxnSpPr>
        <p:spPr>
          <a:xfrm>
            <a:off x="3545216" y="3839743"/>
            <a:ext cx="721984" cy="656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3500163-548D-EB40-8C8D-7F61C726531E}"/>
              </a:ext>
            </a:extLst>
          </p:cNvPr>
          <p:cNvSpPr txBox="1"/>
          <p:nvPr/>
        </p:nvSpPr>
        <p:spPr>
          <a:xfrm>
            <a:off x="4324814" y="5483469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6</a:t>
            </a:r>
            <a:r>
              <a:rPr lang="ja-JP" altLang="en-US" sz="1800"/>
              <a:t>日</a:t>
            </a:r>
            <a:r>
              <a:rPr lang="en-US" altLang="ja-JP" sz="1800" dirty="0"/>
              <a:t>15</a:t>
            </a:r>
            <a:r>
              <a:rPr lang="ja-JP" altLang="en-US" sz="1800"/>
              <a:t>時からの予測</a:t>
            </a:r>
            <a:endParaRPr lang="en-US" sz="18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4904DB0-31F7-8848-87A4-78D4D71E47D6}"/>
              </a:ext>
            </a:extLst>
          </p:cNvPr>
          <p:cNvCxnSpPr>
            <a:cxnSpLocks/>
          </p:cNvCxnSpPr>
          <p:nvPr/>
        </p:nvCxnSpPr>
        <p:spPr>
          <a:xfrm flipV="1">
            <a:off x="4873058" y="5134209"/>
            <a:ext cx="70321" cy="441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82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7542B7-BC37-E843-9322-D64C80346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問題点等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87273-BFE3-014F-A22D-1CBC2D5A8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氾濫面積割合で、パーマネントウォーターが赤くなりすぎる。</a:t>
            </a:r>
            <a:endParaRPr lang="en-US" altLang="ja-JP" dirty="0"/>
          </a:p>
          <a:p>
            <a:r>
              <a:rPr lang="en-US" altLang="ja-JP" dirty="0"/>
              <a:t>DPI</a:t>
            </a:r>
            <a:r>
              <a:rPr lang="ja-JP" altLang="en-US"/>
              <a:t>が降水に追随しすぎる。過大。</a:t>
            </a:r>
            <a:endParaRPr lang="en-US" altLang="ja-JP" dirty="0"/>
          </a:p>
          <a:p>
            <a:r>
              <a:rPr lang="ja-JP" altLang="en-US"/>
              <a:t>流域格子形状でのデータ（</a:t>
            </a:r>
            <a:r>
              <a:rPr lang="en-US" altLang="ja-JP" dirty="0"/>
              <a:t>semi-downscaling</a:t>
            </a:r>
            <a:r>
              <a:rPr lang="ja-JP" altLang="en-US"/>
              <a:t>）のルーチン化。</a:t>
            </a:r>
            <a:endParaRPr lang="en-US" altLang="ja-JP" dirty="0"/>
          </a:p>
          <a:p>
            <a:r>
              <a:rPr lang="en-US" altLang="ja-JP" dirty="0"/>
              <a:t>FLDFRC</a:t>
            </a:r>
            <a:r>
              <a:rPr lang="ja-JP" altLang="en-US"/>
              <a:t>等、シグマがおかしい変数がある。</a:t>
            </a:r>
            <a:endParaRPr lang="en-US" altLang="ja-JP" dirty="0"/>
          </a:p>
          <a:p>
            <a:r>
              <a:rPr lang="ja-JP" altLang="en-US"/>
              <a:t>予測データ置き場はどうするか？</a:t>
            </a:r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77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5B3B-B9AC-C940-BF8B-7DE3C0CE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氾濫面積割合問題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4CE60-AD02-A04B-8DED-D95B38246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ja-JP" altLang="en-US"/>
              <a:t>パーマネントウォーター面積（</a:t>
            </a:r>
            <a:r>
              <a:rPr lang="en-US" altLang="ja-JP" dirty="0" err="1"/>
              <a:t>prmwat</a:t>
            </a:r>
            <a:r>
              <a:rPr lang="ja-JP" altLang="en-US"/>
              <a:t>）を除いた、</a:t>
            </a:r>
            <a:r>
              <a:rPr lang="en-US" altLang="ja-JP" dirty="0"/>
              <a:t>New FLDFRC</a:t>
            </a:r>
            <a:r>
              <a:rPr lang="ja-JP" altLang="en-US"/>
              <a:t>の提案（山崎さんより）</a:t>
            </a:r>
            <a:endParaRPr lang="en-US" altLang="ja-JP" dirty="0"/>
          </a:p>
          <a:p>
            <a:r>
              <a:rPr lang="en-US" altLang="ja-JP" dirty="0"/>
              <a:t>Old FLDFRC = </a:t>
            </a:r>
            <a:r>
              <a:rPr lang="en-US" altLang="ja-JP" dirty="0" err="1"/>
              <a:t>fldare</a:t>
            </a:r>
            <a:r>
              <a:rPr lang="en-US" altLang="ja-JP" dirty="0"/>
              <a:t> / </a:t>
            </a:r>
            <a:r>
              <a:rPr lang="en-US" altLang="ja-JP" dirty="0" err="1"/>
              <a:t>ctmare</a:t>
            </a:r>
            <a:endParaRPr lang="en-US" altLang="ja-JP" dirty="0"/>
          </a:p>
          <a:p>
            <a:r>
              <a:rPr lang="en-US" altLang="ja-JP" dirty="0">
                <a:solidFill>
                  <a:srgbClr val="C00000"/>
                </a:solidFill>
              </a:rPr>
              <a:t> : permanent water included</a:t>
            </a:r>
            <a:endParaRPr lang="en-US" altLang="ja-JP" dirty="0"/>
          </a:p>
          <a:p>
            <a:r>
              <a:rPr lang="en-US" altLang="ja-JP" dirty="0"/>
              <a:t>New FLDFRC = (</a:t>
            </a:r>
            <a:r>
              <a:rPr lang="en-US" altLang="ja-JP" dirty="0" err="1"/>
              <a:t>fldare-prmwat</a:t>
            </a:r>
            <a:r>
              <a:rPr lang="en-US" altLang="ja-JP" dirty="0"/>
              <a:t>) / (</a:t>
            </a:r>
            <a:r>
              <a:rPr lang="en-US" altLang="ja-JP" dirty="0" err="1"/>
              <a:t>ctmare-prmwat</a:t>
            </a:r>
            <a:r>
              <a:rPr lang="en-US" altLang="ja-JP" dirty="0"/>
              <a:t>) 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: permanent water excluded</a:t>
            </a:r>
            <a:endParaRPr lang="ja-JP" altLang="en-US">
              <a:solidFill>
                <a:srgbClr val="FF0000"/>
              </a:solidFill>
            </a:endParaRPr>
          </a:p>
          <a:p>
            <a:r>
              <a:rPr lang="ja-JP" altLang="en-US"/>
              <a:t>以下、</a:t>
            </a:r>
            <a:r>
              <a:rPr lang="en-US" altLang="ja-JP" dirty="0" err="1"/>
              <a:t>NewFLDFRC</a:t>
            </a:r>
            <a:r>
              <a:rPr lang="ja-JP" altLang="en-US"/>
              <a:t>を洪水例（</a:t>
            </a:r>
            <a:r>
              <a:rPr lang="en-US" altLang="ja-JP" dirty="0"/>
              <a:t>7/8</a:t>
            </a:r>
            <a:r>
              <a:rPr lang="ja-JP" altLang="en-US"/>
              <a:t>）非洪水例（</a:t>
            </a:r>
            <a:r>
              <a:rPr lang="en-US" altLang="ja-JP" dirty="0"/>
              <a:t>3/15</a:t>
            </a:r>
            <a:r>
              <a:rPr lang="ja-JP" altLang="en-US"/>
              <a:t>）で比較</a:t>
            </a:r>
            <a:endParaRPr lang="en-US" altLang="ja-JP" dirty="0"/>
          </a:p>
          <a:p>
            <a:pPr lvl="1"/>
            <a:r>
              <a:rPr lang="ja-JP" altLang="en-US"/>
              <a:t>湖や大河川はきれいに取れる。</a:t>
            </a:r>
            <a:endParaRPr lang="en-US" altLang="ja-JP" dirty="0"/>
          </a:p>
          <a:p>
            <a:pPr lvl="1"/>
            <a:r>
              <a:rPr lang="ja-JP" altLang="en-US"/>
              <a:t>濃尾平野など平坦部で値が大きくなるのは残る。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今後、すべての</a:t>
            </a:r>
            <a:r>
              <a:rPr lang="en-US" altLang="ja-JP" dirty="0"/>
              <a:t>FLDFRC</a:t>
            </a:r>
            <a:r>
              <a:rPr lang="ja-JP" altLang="en-US"/>
              <a:t>に後処理をあてて、</a:t>
            </a:r>
            <a:r>
              <a:rPr lang="en-US" altLang="ja-JP" dirty="0"/>
              <a:t>New FLDFRC</a:t>
            </a:r>
            <a:r>
              <a:rPr lang="ja-JP" altLang="en-US"/>
              <a:t>を標準プロダクトとしたい。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0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D61F11-8452-C049-8860-63A3EAAEB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395"/>
            <a:ext cx="9144000" cy="47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94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2C4EC-51F8-D84C-8062-63CA7635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7A011-8103-7945-A2F7-B76B4E1CF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395"/>
            <a:ext cx="9144000" cy="47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49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5AF89-740F-9649-8D06-C04C6D56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66" y="857250"/>
            <a:ext cx="67303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30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CFDEF6-4FB2-784C-BF76-56C27356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16" y="857250"/>
            <a:ext cx="64867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0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95259</TotalTime>
  <Words>505</Words>
  <Application>Microsoft Macintosh PowerPoint</Application>
  <PresentationFormat>On-screen Show (4:3)</PresentationFormat>
  <Paragraphs>63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ＭＳ Ｐゴシック</vt:lpstr>
      <vt:lpstr>Arial</vt:lpstr>
      <vt:lpstr>Calibri</vt:lpstr>
      <vt:lpstr>Office ​​テーマ</vt:lpstr>
      <vt:lpstr>令和2年7月豪雨とTE 性能と改善案</vt:lpstr>
      <vt:lpstr>川辺川球磨川合流地点 氾濫面積予測</vt:lpstr>
      <vt:lpstr>PowerPoint Presentation</vt:lpstr>
      <vt:lpstr>問題点等</vt:lpstr>
      <vt:lpstr>氾濫面積割合問題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DPIが降水に追随しすぎる問題</vt:lpstr>
      <vt:lpstr>PowerPoint Presentation</vt:lpstr>
      <vt:lpstr>PowerPoint Presentation</vt:lpstr>
      <vt:lpstr>15秒データのルーチン化</vt:lpstr>
      <vt:lpstr>シグマがおかしい変数</vt:lpstr>
      <vt:lpstr>予測データ置き場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Activity in previous two weeks</dc:title>
  <dc:creator>Kei Yoshimura</dc:creator>
  <cp:lastModifiedBy>芳村 圭</cp:lastModifiedBy>
  <cp:revision>1291</cp:revision>
  <cp:lastPrinted>2017-08-09T01:26:59Z</cp:lastPrinted>
  <dcterms:created xsi:type="dcterms:W3CDTF">2012-07-31T06:23:10Z</dcterms:created>
  <dcterms:modified xsi:type="dcterms:W3CDTF">2020-07-09T02:56:19Z</dcterms:modified>
</cp:coreProperties>
</file>