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61" r:id="rId3"/>
    <p:sldId id="262" r:id="rId4"/>
    <p:sldId id="256" r:id="rId5"/>
    <p:sldId id="260" r:id="rId6"/>
    <p:sldId id="258" r:id="rId7"/>
    <p:sldId id="259" r:id="rId8"/>
    <p:sldId id="263" r:id="rId9"/>
    <p:sldId id="264" r:id="rId10"/>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59"/>
    <p:restoredTop sz="94694"/>
  </p:normalViewPr>
  <p:slideViewPr>
    <p:cSldViewPr snapToGrid="0" snapToObjects="1">
      <p:cViewPr varScale="1">
        <p:scale>
          <a:sx n="121" d="100"/>
          <a:sy n="121" d="100"/>
        </p:scale>
        <p:origin x="9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032D3-8D1E-A149-B23F-D3B220C8B96B}" type="datetimeFigureOut">
              <a:rPr lang="en-JP" smtClean="0"/>
              <a:t>2022/08/04</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955AA1-A180-1C45-B29C-533C05B92F6A}" type="slidenum">
              <a:rPr lang="en-JP" smtClean="0"/>
              <a:t>‹#›</a:t>
            </a:fld>
            <a:endParaRPr lang="en-JP"/>
          </a:p>
        </p:txBody>
      </p:sp>
    </p:spTree>
    <p:extLst>
      <p:ext uri="{BB962C8B-B14F-4D97-AF65-F5344CB8AC3E}">
        <p14:creationId xmlns:p14="http://schemas.microsoft.com/office/powerpoint/2010/main" val="2265318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16E9B-748E-9736-392F-0E3ED3A416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028949A7-4C75-9869-79DB-2C67B0D360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F4131B49-72FA-B70C-4256-C3F8B2F7C7FA}"/>
              </a:ext>
            </a:extLst>
          </p:cNvPr>
          <p:cNvSpPr>
            <a:spLocks noGrp="1"/>
          </p:cNvSpPr>
          <p:nvPr>
            <p:ph type="dt" sz="half" idx="10"/>
          </p:nvPr>
        </p:nvSpPr>
        <p:spPr/>
        <p:txBody>
          <a:bodyPr/>
          <a:lstStyle/>
          <a:p>
            <a:fld id="{6D561F7C-A42E-7545-9D63-34AE3D7FC0E6}" type="datetime1">
              <a:rPr lang="en-US" smtClean="0"/>
              <a:t>8/4/22</a:t>
            </a:fld>
            <a:endParaRPr lang="en-JP"/>
          </a:p>
        </p:txBody>
      </p:sp>
      <p:sp>
        <p:nvSpPr>
          <p:cNvPr id="5" name="Footer Placeholder 4">
            <a:extLst>
              <a:ext uri="{FF2B5EF4-FFF2-40B4-BE49-F238E27FC236}">
                <a16:creationId xmlns:a16="http://schemas.microsoft.com/office/drawing/2014/main" id="{6315F647-293C-7F3F-48AD-43381A605A3F}"/>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C2E7361E-724C-AB9E-1485-728AA1A06152}"/>
              </a:ext>
            </a:extLst>
          </p:cNvPr>
          <p:cNvSpPr>
            <a:spLocks noGrp="1"/>
          </p:cNvSpPr>
          <p:nvPr>
            <p:ph type="sldNum" sz="quarter" idx="12"/>
          </p:nvPr>
        </p:nvSpPr>
        <p:spPr/>
        <p:txBody>
          <a:bodyPr/>
          <a:lstStyle/>
          <a:p>
            <a:fld id="{D815B02A-28B9-D949-982E-91CA65C0BB1C}" type="slidenum">
              <a:rPr lang="en-JP" smtClean="0"/>
              <a:t>‹#›</a:t>
            </a:fld>
            <a:endParaRPr lang="en-JP"/>
          </a:p>
        </p:txBody>
      </p:sp>
    </p:spTree>
    <p:extLst>
      <p:ext uri="{BB962C8B-B14F-4D97-AF65-F5344CB8AC3E}">
        <p14:creationId xmlns:p14="http://schemas.microsoft.com/office/powerpoint/2010/main" val="1308462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A7F64-3FD0-A5ED-9EC9-4B5BB192EDBD}"/>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355A6EB4-167B-70EC-A69A-0758BDE7E8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C6FE4D5F-68ED-1E1B-366A-9F4BD5F51E18}"/>
              </a:ext>
            </a:extLst>
          </p:cNvPr>
          <p:cNvSpPr>
            <a:spLocks noGrp="1"/>
          </p:cNvSpPr>
          <p:nvPr>
            <p:ph type="dt" sz="half" idx="10"/>
          </p:nvPr>
        </p:nvSpPr>
        <p:spPr/>
        <p:txBody>
          <a:bodyPr/>
          <a:lstStyle/>
          <a:p>
            <a:fld id="{193BDEF1-5781-7E4C-9786-3D4E22065BB9}" type="datetime1">
              <a:rPr lang="en-US" smtClean="0"/>
              <a:t>8/4/22</a:t>
            </a:fld>
            <a:endParaRPr lang="en-JP"/>
          </a:p>
        </p:txBody>
      </p:sp>
      <p:sp>
        <p:nvSpPr>
          <p:cNvPr id="5" name="Footer Placeholder 4">
            <a:extLst>
              <a:ext uri="{FF2B5EF4-FFF2-40B4-BE49-F238E27FC236}">
                <a16:creationId xmlns:a16="http://schemas.microsoft.com/office/drawing/2014/main" id="{FEBE17E3-CB17-2DCA-DC65-6A8EE63E9AF8}"/>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A60670E3-9C63-F975-D4A3-FA6240742E9D}"/>
              </a:ext>
            </a:extLst>
          </p:cNvPr>
          <p:cNvSpPr>
            <a:spLocks noGrp="1"/>
          </p:cNvSpPr>
          <p:nvPr>
            <p:ph type="sldNum" sz="quarter" idx="12"/>
          </p:nvPr>
        </p:nvSpPr>
        <p:spPr/>
        <p:txBody>
          <a:bodyPr/>
          <a:lstStyle/>
          <a:p>
            <a:fld id="{D815B02A-28B9-D949-982E-91CA65C0BB1C}" type="slidenum">
              <a:rPr lang="en-JP" smtClean="0"/>
              <a:t>‹#›</a:t>
            </a:fld>
            <a:endParaRPr lang="en-JP"/>
          </a:p>
        </p:txBody>
      </p:sp>
    </p:spTree>
    <p:extLst>
      <p:ext uri="{BB962C8B-B14F-4D97-AF65-F5344CB8AC3E}">
        <p14:creationId xmlns:p14="http://schemas.microsoft.com/office/powerpoint/2010/main" val="2632564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650A19-A547-5005-1258-B63289783A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E2E728ED-8467-B897-88A7-E3980C8C18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61873BF5-F1E4-E7F6-1346-42DE4B66DB8D}"/>
              </a:ext>
            </a:extLst>
          </p:cNvPr>
          <p:cNvSpPr>
            <a:spLocks noGrp="1"/>
          </p:cNvSpPr>
          <p:nvPr>
            <p:ph type="dt" sz="half" idx="10"/>
          </p:nvPr>
        </p:nvSpPr>
        <p:spPr/>
        <p:txBody>
          <a:bodyPr/>
          <a:lstStyle/>
          <a:p>
            <a:fld id="{3F0CCF4B-BB2F-CA4D-9754-C4B624155DF3}" type="datetime1">
              <a:rPr lang="en-US" smtClean="0"/>
              <a:t>8/4/22</a:t>
            </a:fld>
            <a:endParaRPr lang="en-JP"/>
          </a:p>
        </p:txBody>
      </p:sp>
      <p:sp>
        <p:nvSpPr>
          <p:cNvPr id="5" name="Footer Placeholder 4">
            <a:extLst>
              <a:ext uri="{FF2B5EF4-FFF2-40B4-BE49-F238E27FC236}">
                <a16:creationId xmlns:a16="http://schemas.microsoft.com/office/drawing/2014/main" id="{A4E34300-A5DA-ED37-EE21-E3FF1ABB0685}"/>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7A62C4FD-3FC5-F2B3-C1A4-38286B809129}"/>
              </a:ext>
            </a:extLst>
          </p:cNvPr>
          <p:cNvSpPr>
            <a:spLocks noGrp="1"/>
          </p:cNvSpPr>
          <p:nvPr>
            <p:ph type="sldNum" sz="quarter" idx="12"/>
          </p:nvPr>
        </p:nvSpPr>
        <p:spPr/>
        <p:txBody>
          <a:bodyPr/>
          <a:lstStyle/>
          <a:p>
            <a:fld id="{D815B02A-28B9-D949-982E-91CA65C0BB1C}" type="slidenum">
              <a:rPr lang="en-JP" smtClean="0"/>
              <a:t>‹#›</a:t>
            </a:fld>
            <a:endParaRPr lang="en-JP"/>
          </a:p>
        </p:txBody>
      </p:sp>
    </p:spTree>
    <p:extLst>
      <p:ext uri="{BB962C8B-B14F-4D97-AF65-F5344CB8AC3E}">
        <p14:creationId xmlns:p14="http://schemas.microsoft.com/office/powerpoint/2010/main" val="71320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A128-0FFB-1289-CA38-310AD8701132}"/>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79E091C7-EBA7-D720-2026-59A7971C99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DCE03C39-D3BD-6491-125F-50A28F0AFEC7}"/>
              </a:ext>
            </a:extLst>
          </p:cNvPr>
          <p:cNvSpPr>
            <a:spLocks noGrp="1"/>
          </p:cNvSpPr>
          <p:nvPr>
            <p:ph type="dt" sz="half" idx="10"/>
          </p:nvPr>
        </p:nvSpPr>
        <p:spPr/>
        <p:txBody>
          <a:bodyPr/>
          <a:lstStyle/>
          <a:p>
            <a:fld id="{811EB404-DBDC-7D40-BA27-A41E82C66214}" type="datetime1">
              <a:rPr lang="en-US" smtClean="0"/>
              <a:t>8/4/22</a:t>
            </a:fld>
            <a:endParaRPr lang="en-JP"/>
          </a:p>
        </p:txBody>
      </p:sp>
      <p:sp>
        <p:nvSpPr>
          <p:cNvPr id="5" name="Footer Placeholder 4">
            <a:extLst>
              <a:ext uri="{FF2B5EF4-FFF2-40B4-BE49-F238E27FC236}">
                <a16:creationId xmlns:a16="http://schemas.microsoft.com/office/drawing/2014/main" id="{5E6509A5-BA6E-4677-E038-8BC0C6DB986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8D368863-9E9C-945B-0CF3-940C8387993D}"/>
              </a:ext>
            </a:extLst>
          </p:cNvPr>
          <p:cNvSpPr>
            <a:spLocks noGrp="1"/>
          </p:cNvSpPr>
          <p:nvPr>
            <p:ph type="sldNum" sz="quarter" idx="12"/>
          </p:nvPr>
        </p:nvSpPr>
        <p:spPr/>
        <p:txBody>
          <a:bodyPr/>
          <a:lstStyle/>
          <a:p>
            <a:fld id="{D815B02A-28B9-D949-982E-91CA65C0BB1C}" type="slidenum">
              <a:rPr lang="en-JP" smtClean="0"/>
              <a:t>‹#›</a:t>
            </a:fld>
            <a:endParaRPr lang="en-JP"/>
          </a:p>
        </p:txBody>
      </p:sp>
    </p:spTree>
    <p:extLst>
      <p:ext uri="{BB962C8B-B14F-4D97-AF65-F5344CB8AC3E}">
        <p14:creationId xmlns:p14="http://schemas.microsoft.com/office/powerpoint/2010/main" val="106276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25D8-E54A-96C9-53BB-7C50859772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76C91404-8A4A-23D9-8856-5E911D54E3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9C4626-EBE5-3F3A-640E-A14BABE3FB4E}"/>
              </a:ext>
            </a:extLst>
          </p:cNvPr>
          <p:cNvSpPr>
            <a:spLocks noGrp="1"/>
          </p:cNvSpPr>
          <p:nvPr>
            <p:ph type="dt" sz="half" idx="10"/>
          </p:nvPr>
        </p:nvSpPr>
        <p:spPr/>
        <p:txBody>
          <a:bodyPr/>
          <a:lstStyle/>
          <a:p>
            <a:fld id="{85AE433F-2B89-D745-B2EA-58F16AF390F9}" type="datetime1">
              <a:rPr lang="en-US" smtClean="0"/>
              <a:t>8/4/22</a:t>
            </a:fld>
            <a:endParaRPr lang="en-JP"/>
          </a:p>
        </p:txBody>
      </p:sp>
      <p:sp>
        <p:nvSpPr>
          <p:cNvPr id="5" name="Footer Placeholder 4">
            <a:extLst>
              <a:ext uri="{FF2B5EF4-FFF2-40B4-BE49-F238E27FC236}">
                <a16:creationId xmlns:a16="http://schemas.microsoft.com/office/drawing/2014/main" id="{F26E7B81-3F36-C650-BA38-6CE28D129C0D}"/>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2022E79C-619C-0A67-343C-A0E021C2CEAD}"/>
              </a:ext>
            </a:extLst>
          </p:cNvPr>
          <p:cNvSpPr>
            <a:spLocks noGrp="1"/>
          </p:cNvSpPr>
          <p:nvPr>
            <p:ph type="sldNum" sz="quarter" idx="12"/>
          </p:nvPr>
        </p:nvSpPr>
        <p:spPr/>
        <p:txBody>
          <a:bodyPr/>
          <a:lstStyle/>
          <a:p>
            <a:fld id="{D815B02A-28B9-D949-982E-91CA65C0BB1C}" type="slidenum">
              <a:rPr lang="en-JP" smtClean="0"/>
              <a:t>‹#›</a:t>
            </a:fld>
            <a:endParaRPr lang="en-JP"/>
          </a:p>
        </p:txBody>
      </p:sp>
    </p:spTree>
    <p:extLst>
      <p:ext uri="{BB962C8B-B14F-4D97-AF65-F5344CB8AC3E}">
        <p14:creationId xmlns:p14="http://schemas.microsoft.com/office/powerpoint/2010/main" val="3734184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EEDC-3681-73CF-05FA-6EA08BF2161B}"/>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65980F9D-F2E4-0FBD-6C2C-1E6B0DABE1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B66FDDAA-5721-1763-ED76-3F9D2692DD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9A71CECD-A343-2C0F-0C88-1845DC43D4A1}"/>
              </a:ext>
            </a:extLst>
          </p:cNvPr>
          <p:cNvSpPr>
            <a:spLocks noGrp="1"/>
          </p:cNvSpPr>
          <p:nvPr>
            <p:ph type="dt" sz="half" idx="10"/>
          </p:nvPr>
        </p:nvSpPr>
        <p:spPr/>
        <p:txBody>
          <a:bodyPr/>
          <a:lstStyle/>
          <a:p>
            <a:fld id="{9CA586C1-E7A2-234E-BDAC-17A1BCE30984}" type="datetime1">
              <a:rPr lang="en-US" smtClean="0"/>
              <a:t>8/4/22</a:t>
            </a:fld>
            <a:endParaRPr lang="en-JP"/>
          </a:p>
        </p:txBody>
      </p:sp>
      <p:sp>
        <p:nvSpPr>
          <p:cNvPr id="6" name="Footer Placeholder 5">
            <a:extLst>
              <a:ext uri="{FF2B5EF4-FFF2-40B4-BE49-F238E27FC236}">
                <a16:creationId xmlns:a16="http://schemas.microsoft.com/office/drawing/2014/main" id="{705BA61A-DC3A-4B0E-C8CF-48AF9D5DE44F}"/>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D3A5FC9E-7A95-CF9E-585E-59A5CDAC4ED0}"/>
              </a:ext>
            </a:extLst>
          </p:cNvPr>
          <p:cNvSpPr>
            <a:spLocks noGrp="1"/>
          </p:cNvSpPr>
          <p:nvPr>
            <p:ph type="sldNum" sz="quarter" idx="12"/>
          </p:nvPr>
        </p:nvSpPr>
        <p:spPr/>
        <p:txBody>
          <a:bodyPr/>
          <a:lstStyle/>
          <a:p>
            <a:fld id="{D815B02A-28B9-D949-982E-91CA65C0BB1C}" type="slidenum">
              <a:rPr lang="en-JP" smtClean="0"/>
              <a:t>‹#›</a:t>
            </a:fld>
            <a:endParaRPr lang="en-JP"/>
          </a:p>
        </p:txBody>
      </p:sp>
    </p:spTree>
    <p:extLst>
      <p:ext uri="{BB962C8B-B14F-4D97-AF65-F5344CB8AC3E}">
        <p14:creationId xmlns:p14="http://schemas.microsoft.com/office/powerpoint/2010/main" val="11429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F130-7337-C92D-6FD3-A5AFE8F1CC8F}"/>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9C255130-277E-D73C-E5FA-F2C80ECBC6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E60B86-9123-AFBB-F9B5-1C6A6D5DBA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F82A0CC1-A644-5C35-BEFD-E1BAD5D7D3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49494F-CD71-3BAD-1AE9-C2CB8D6351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A56309CF-7F21-63AB-E589-E53052152ECA}"/>
              </a:ext>
            </a:extLst>
          </p:cNvPr>
          <p:cNvSpPr>
            <a:spLocks noGrp="1"/>
          </p:cNvSpPr>
          <p:nvPr>
            <p:ph type="dt" sz="half" idx="10"/>
          </p:nvPr>
        </p:nvSpPr>
        <p:spPr/>
        <p:txBody>
          <a:bodyPr/>
          <a:lstStyle/>
          <a:p>
            <a:fld id="{24C42327-0B9B-5842-A8F2-5F3229BBBB14}" type="datetime1">
              <a:rPr lang="en-US" smtClean="0"/>
              <a:t>8/4/22</a:t>
            </a:fld>
            <a:endParaRPr lang="en-JP"/>
          </a:p>
        </p:txBody>
      </p:sp>
      <p:sp>
        <p:nvSpPr>
          <p:cNvPr id="8" name="Footer Placeholder 7">
            <a:extLst>
              <a:ext uri="{FF2B5EF4-FFF2-40B4-BE49-F238E27FC236}">
                <a16:creationId xmlns:a16="http://schemas.microsoft.com/office/drawing/2014/main" id="{AD4ACA81-D04A-AC62-BC78-E7B7EF563733}"/>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E3F31692-2FB8-1394-E4D1-97259F23321D}"/>
              </a:ext>
            </a:extLst>
          </p:cNvPr>
          <p:cNvSpPr>
            <a:spLocks noGrp="1"/>
          </p:cNvSpPr>
          <p:nvPr>
            <p:ph type="sldNum" sz="quarter" idx="12"/>
          </p:nvPr>
        </p:nvSpPr>
        <p:spPr/>
        <p:txBody>
          <a:bodyPr/>
          <a:lstStyle/>
          <a:p>
            <a:fld id="{D815B02A-28B9-D949-982E-91CA65C0BB1C}" type="slidenum">
              <a:rPr lang="en-JP" smtClean="0"/>
              <a:t>‹#›</a:t>
            </a:fld>
            <a:endParaRPr lang="en-JP"/>
          </a:p>
        </p:txBody>
      </p:sp>
    </p:spTree>
    <p:extLst>
      <p:ext uri="{BB962C8B-B14F-4D97-AF65-F5344CB8AC3E}">
        <p14:creationId xmlns:p14="http://schemas.microsoft.com/office/powerpoint/2010/main" val="275329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5B1B-CDF2-B5B9-647F-C7D3715EE521}"/>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F8CD5C8E-DD0D-D16A-4BC7-99952B9FD883}"/>
              </a:ext>
            </a:extLst>
          </p:cNvPr>
          <p:cNvSpPr>
            <a:spLocks noGrp="1"/>
          </p:cNvSpPr>
          <p:nvPr>
            <p:ph type="dt" sz="half" idx="10"/>
          </p:nvPr>
        </p:nvSpPr>
        <p:spPr/>
        <p:txBody>
          <a:bodyPr/>
          <a:lstStyle/>
          <a:p>
            <a:fld id="{C27EF1B2-B166-4949-9EF9-30E27CF4A9C7}" type="datetime1">
              <a:rPr lang="en-US" smtClean="0"/>
              <a:t>8/4/22</a:t>
            </a:fld>
            <a:endParaRPr lang="en-JP"/>
          </a:p>
        </p:txBody>
      </p:sp>
      <p:sp>
        <p:nvSpPr>
          <p:cNvPr id="4" name="Footer Placeholder 3">
            <a:extLst>
              <a:ext uri="{FF2B5EF4-FFF2-40B4-BE49-F238E27FC236}">
                <a16:creationId xmlns:a16="http://schemas.microsoft.com/office/drawing/2014/main" id="{9EE314D3-6D2B-A3D7-A796-4A5B37C14D5B}"/>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D22D0D9B-B3E6-3A12-AE7B-B1B6D873DA02}"/>
              </a:ext>
            </a:extLst>
          </p:cNvPr>
          <p:cNvSpPr>
            <a:spLocks noGrp="1"/>
          </p:cNvSpPr>
          <p:nvPr>
            <p:ph type="sldNum" sz="quarter" idx="12"/>
          </p:nvPr>
        </p:nvSpPr>
        <p:spPr/>
        <p:txBody>
          <a:bodyPr/>
          <a:lstStyle/>
          <a:p>
            <a:fld id="{D815B02A-28B9-D949-982E-91CA65C0BB1C}" type="slidenum">
              <a:rPr lang="en-JP" smtClean="0"/>
              <a:t>‹#›</a:t>
            </a:fld>
            <a:endParaRPr lang="en-JP"/>
          </a:p>
        </p:txBody>
      </p:sp>
    </p:spTree>
    <p:extLst>
      <p:ext uri="{BB962C8B-B14F-4D97-AF65-F5344CB8AC3E}">
        <p14:creationId xmlns:p14="http://schemas.microsoft.com/office/powerpoint/2010/main" val="165362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FDDCF-6F50-F631-F1F1-EA17C4805F46}"/>
              </a:ext>
            </a:extLst>
          </p:cNvPr>
          <p:cNvSpPr>
            <a:spLocks noGrp="1"/>
          </p:cNvSpPr>
          <p:nvPr>
            <p:ph type="dt" sz="half" idx="10"/>
          </p:nvPr>
        </p:nvSpPr>
        <p:spPr/>
        <p:txBody>
          <a:bodyPr/>
          <a:lstStyle/>
          <a:p>
            <a:fld id="{317BF471-EC4E-F641-B002-D023850CA482}" type="datetime1">
              <a:rPr lang="en-US" smtClean="0"/>
              <a:t>8/4/22</a:t>
            </a:fld>
            <a:endParaRPr lang="en-JP"/>
          </a:p>
        </p:txBody>
      </p:sp>
      <p:sp>
        <p:nvSpPr>
          <p:cNvPr id="3" name="Footer Placeholder 2">
            <a:extLst>
              <a:ext uri="{FF2B5EF4-FFF2-40B4-BE49-F238E27FC236}">
                <a16:creationId xmlns:a16="http://schemas.microsoft.com/office/drawing/2014/main" id="{6FE42293-BF46-5E2B-E9FC-4B0DA178D4CE}"/>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DC911ABE-CE8F-3DAA-7CF9-EB09169E974E}"/>
              </a:ext>
            </a:extLst>
          </p:cNvPr>
          <p:cNvSpPr>
            <a:spLocks noGrp="1"/>
          </p:cNvSpPr>
          <p:nvPr>
            <p:ph type="sldNum" sz="quarter" idx="12"/>
          </p:nvPr>
        </p:nvSpPr>
        <p:spPr/>
        <p:txBody>
          <a:bodyPr/>
          <a:lstStyle/>
          <a:p>
            <a:fld id="{D815B02A-28B9-D949-982E-91CA65C0BB1C}" type="slidenum">
              <a:rPr lang="en-JP" smtClean="0"/>
              <a:t>‹#›</a:t>
            </a:fld>
            <a:endParaRPr lang="en-JP"/>
          </a:p>
        </p:txBody>
      </p:sp>
    </p:spTree>
    <p:extLst>
      <p:ext uri="{BB962C8B-B14F-4D97-AF65-F5344CB8AC3E}">
        <p14:creationId xmlns:p14="http://schemas.microsoft.com/office/powerpoint/2010/main" val="2961702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2214-255C-B4FA-E18A-F012F92B4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D0B93132-6808-0F19-E83C-B674AA8EBA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4DF98C65-641B-16A9-AABE-D56E08C4C6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79E18-9C30-B970-E6C0-28C947D43076}"/>
              </a:ext>
            </a:extLst>
          </p:cNvPr>
          <p:cNvSpPr>
            <a:spLocks noGrp="1"/>
          </p:cNvSpPr>
          <p:nvPr>
            <p:ph type="dt" sz="half" idx="10"/>
          </p:nvPr>
        </p:nvSpPr>
        <p:spPr/>
        <p:txBody>
          <a:bodyPr/>
          <a:lstStyle/>
          <a:p>
            <a:fld id="{2E110B2D-79A7-874D-9C2D-B160C28B1687}" type="datetime1">
              <a:rPr lang="en-US" smtClean="0"/>
              <a:t>8/4/22</a:t>
            </a:fld>
            <a:endParaRPr lang="en-JP"/>
          </a:p>
        </p:txBody>
      </p:sp>
      <p:sp>
        <p:nvSpPr>
          <p:cNvPr id="6" name="Footer Placeholder 5">
            <a:extLst>
              <a:ext uri="{FF2B5EF4-FFF2-40B4-BE49-F238E27FC236}">
                <a16:creationId xmlns:a16="http://schemas.microsoft.com/office/drawing/2014/main" id="{A373EC14-8A48-B548-A41A-32222D59FD29}"/>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89E6E425-B1D9-84AB-AE16-A1341E54FE7A}"/>
              </a:ext>
            </a:extLst>
          </p:cNvPr>
          <p:cNvSpPr>
            <a:spLocks noGrp="1"/>
          </p:cNvSpPr>
          <p:nvPr>
            <p:ph type="sldNum" sz="quarter" idx="12"/>
          </p:nvPr>
        </p:nvSpPr>
        <p:spPr/>
        <p:txBody>
          <a:bodyPr/>
          <a:lstStyle/>
          <a:p>
            <a:fld id="{D815B02A-28B9-D949-982E-91CA65C0BB1C}" type="slidenum">
              <a:rPr lang="en-JP" smtClean="0"/>
              <a:t>‹#›</a:t>
            </a:fld>
            <a:endParaRPr lang="en-JP"/>
          </a:p>
        </p:txBody>
      </p:sp>
    </p:spTree>
    <p:extLst>
      <p:ext uri="{BB962C8B-B14F-4D97-AF65-F5344CB8AC3E}">
        <p14:creationId xmlns:p14="http://schemas.microsoft.com/office/powerpoint/2010/main" val="1383427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DA9B6-C740-9A5D-8163-B863C1811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2ECBA061-F85B-1A74-9741-6B27EBC799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A3A9DC72-2E3F-81BF-5F78-6138EF3BD6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73C41F-F6C3-31E3-3CE8-2C9005F5FB65}"/>
              </a:ext>
            </a:extLst>
          </p:cNvPr>
          <p:cNvSpPr>
            <a:spLocks noGrp="1"/>
          </p:cNvSpPr>
          <p:nvPr>
            <p:ph type="dt" sz="half" idx="10"/>
          </p:nvPr>
        </p:nvSpPr>
        <p:spPr/>
        <p:txBody>
          <a:bodyPr/>
          <a:lstStyle/>
          <a:p>
            <a:fld id="{FE52297D-76A2-2F4D-95FE-C4825414EC1A}" type="datetime1">
              <a:rPr lang="en-US" smtClean="0"/>
              <a:t>8/4/22</a:t>
            </a:fld>
            <a:endParaRPr lang="en-JP"/>
          </a:p>
        </p:txBody>
      </p:sp>
      <p:sp>
        <p:nvSpPr>
          <p:cNvPr id="6" name="Footer Placeholder 5">
            <a:extLst>
              <a:ext uri="{FF2B5EF4-FFF2-40B4-BE49-F238E27FC236}">
                <a16:creationId xmlns:a16="http://schemas.microsoft.com/office/drawing/2014/main" id="{4D6042E8-3A9E-AC3B-0A3A-0C42940C27EC}"/>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0DF06A2D-3357-0801-B6C0-4283455CC89B}"/>
              </a:ext>
            </a:extLst>
          </p:cNvPr>
          <p:cNvSpPr>
            <a:spLocks noGrp="1"/>
          </p:cNvSpPr>
          <p:nvPr>
            <p:ph type="sldNum" sz="quarter" idx="12"/>
          </p:nvPr>
        </p:nvSpPr>
        <p:spPr/>
        <p:txBody>
          <a:bodyPr/>
          <a:lstStyle/>
          <a:p>
            <a:fld id="{D815B02A-28B9-D949-982E-91CA65C0BB1C}" type="slidenum">
              <a:rPr lang="en-JP" smtClean="0"/>
              <a:t>‹#›</a:t>
            </a:fld>
            <a:endParaRPr lang="en-JP"/>
          </a:p>
        </p:txBody>
      </p:sp>
    </p:spTree>
    <p:extLst>
      <p:ext uri="{BB962C8B-B14F-4D97-AF65-F5344CB8AC3E}">
        <p14:creationId xmlns:p14="http://schemas.microsoft.com/office/powerpoint/2010/main" val="369036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7873E5-FB86-AC3E-3A88-9729E799A4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D2051794-EA10-0220-4846-DF4845A83D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85AAF4AF-DD85-BA6B-268B-37CA25AFB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C5258-BC1B-8A43-89A5-758C79784B57}" type="datetime1">
              <a:rPr lang="en-US" smtClean="0"/>
              <a:t>8/4/22</a:t>
            </a:fld>
            <a:endParaRPr lang="en-JP"/>
          </a:p>
        </p:txBody>
      </p:sp>
      <p:sp>
        <p:nvSpPr>
          <p:cNvPr id="5" name="Footer Placeholder 4">
            <a:extLst>
              <a:ext uri="{FF2B5EF4-FFF2-40B4-BE49-F238E27FC236}">
                <a16:creationId xmlns:a16="http://schemas.microsoft.com/office/drawing/2014/main" id="{F0132B04-4BE5-A160-D9F8-5045FBD80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4C9E531A-D4E6-67EF-F2F7-4293A25009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15B02A-28B9-D949-982E-91CA65C0BB1C}" type="slidenum">
              <a:rPr lang="en-JP" smtClean="0"/>
              <a:t>‹#›</a:t>
            </a:fld>
            <a:endParaRPr lang="en-JP"/>
          </a:p>
        </p:txBody>
      </p:sp>
    </p:spTree>
    <p:extLst>
      <p:ext uri="{BB962C8B-B14F-4D97-AF65-F5344CB8AC3E}">
        <p14:creationId xmlns:p14="http://schemas.microsoft.com/office/powerpoint/2010/main" val="3378012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slideLayout" Target="../slideLayouts/slideLayout1.xml"/><Relationship Id="rId18" Type="http://schemas.openxmlformats.org/officeDocument/2006/relationships/image" Target="../media/image6.png"/><Relationship Id="rId3" Type="http://schemas.microsoft.com/office/2007/relationships/media" Target="../media/media2.mp4"/><Relationship Id="rId7" Type="http://schemas.microsoft.com/office/2007/relationships/media" Target="../media/media4.mp4"/><Relationship Id="rId12" Type="http://schemas.openxmlformats.org/officeDocument/2006/relationships/video" Target="../media/media6.mp4"/><Relationship Id="rId17" Type="http://schemas.openxmlformats.org/officeDocument/2006/relationships/image" Target="../media/image5.png"/><Relationship Id="rId2" Type="http://schemas.openxmlformats.org/officeDocument/2006/relationships/video" Target="../media/media1.mp4"/><Relationship Id="rId16" Type="http://schemas.openxmlformats.org/officeDocument/2006/relationships/image" Target="../media/image4.png"/><Relationship Id="rId1" Type="http://schemas.microsoft.com/office/2007/relationships/media" Target="../media/media1.mp4"/><Relationship Id="rId6" Type="http://schemas.openxmlformats.org/officeDocument/2006/relationships/video" Target="../media/media3.mp4"/><Relationship Id="rId11" Type="http://schemas.microsoft.com/office/2007/relationships/media" Target="../media/media6.mp4"/><Relationship Id="rId5" Type="http://schemas.microsoft.com/office/2007/relationships/media" Target="../media/media3.mp4"/><Relationship Id="rId15" Type="http://schemas.openxmlformats.org/officeDocument/2006/relationships/image" Target="../media/image3.png"/><Relationship Id="rId10" Type="http://schemas.openxmlformats.org/officeDocument/2006/relationships/video" Target="../media/media5.mp4"/><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9ACB575-8A99-D6E7-5D90-BA0DC9ECF2C3}"/>
              </a:ext>
            </a:extLst>
          </p:cNvPr>
          <p:cNvGraphicFramePr>
            <a:graphicFrameLocks noGrp="1"/>
          </p:cNvGraphicFramePr>
          <p:nvPr>
            <p:extLst>
              <p:ext uri="{D42A27DB-BD31-4B8C-83A1-F6EECF244321}">
                <p14:modId xmlns:p14="http://schemas.microsoft.com/office/powerpoint/2010/main" val="1200957036"/>
              </p:ext>
            </p:extLst>
          </p:nvPr>
        </p:nvGraphicFramePr>
        <p:xfrm>
          <a:off x="449385" y="675704"/>
          <a:ext cx="10831146" cy="4124960"/>
        </p:xfrm>
        <a:graphic>
          <a:graphicData uri="http://schemas.openxmlformats.org/drawingml/2006/table">
            <a:tbl>
              <a:tblPr firstRow="1" bandRow="1">
                <a:tableStyleId>{5C22544A-7EE6-4342-B048-85BDC9FD1C3A}</a:tableStyleId>
              </a:tblPr>
              <a:tblGrid>
                <a:gridCol w="1170337">
                  <a:extLst>
                    <a:ext uri="{9D8B030D-6E8A-4147-A177-3AD203B41FA5}">
                      <a16:colId xmlns:a16="http://schemas.microsoft.com/office/drawing/2014/main" val="2349369866"/>
                    </a:ext>
                  </a:extLst>
                </a:gridCol>
                <a:gridCol w="2950826">
                  <a:extLst>
                    <a:ext uri="{9D8B030D-6E8A-4147-A177-3AD203B41FA5}">
                      <a16:colId xmlns:a16="http://schemas.microsoft.com/office/drawing/2014/main" val="300384630"/>
                    </a:ext>
                  </a:extLst>
                </a:gridCol>
                <a:gridCol w="6709983">
                  <a:extLst>
                    <a:ext uri="{9D8B030D-6E8A-4147-A177-3AD203B41FA5}">
                      <a16:colId xmlns:a16="http://schemas.microsoft.com/office/drawing/2014/main" val="2179640564"/>
                    </a:ext>
                  </a:extLst>
                </a:gridCol>
              </a:tblGrid>
              <a:tr h="370840">
                <a:tc>
                  <a:txBody>
                    <a:bodyPr/>
                    <a:lstStyle/>
                    <a:p>
                      <a:pPr algn="ctr"/>
                      <a:r>
                        <a:rPr lang="en-JP" sz="1600" dirty="0"/>
                        <a:t>version</a:t>
                      </a:r>
                    </a:p>
                  </a:txBody>
                  <a:tcPr/>
                </a:tc>
                <a:tc>
                  <a:txBody>
                    <a:bodyPr/>
                    <a:lstStyle/>
                    <a:p>
                      <a:pPr algn="ctr"/>
                      <a:r>
                        <a:rPr lang="en-US" sz="1600" dirty="0"/>
                        <a:t>case</a:t>
                      </a:r>
                      <a:endParaRPr lang="en-JP" sz="1600" dirty="0"/>
                    </a:p>
                  </a:txBody>
                  <a:tcPr/>
                </a:tc>
                <a:tc>
                  <a:txBody>
                    <a:bodyPr/>
                    <a:lstStyle/>
                    <a:p>
                      <a:pPr algn="ctr"/>
                      <a:r>
                        <a:rPr lang="en-JP" sz="1600" dirty="0"/>
                        <a:t>description</a:t>
                      </a:r>
                    </a:p>
                  </a:txBody>
                  <a:tcPr/>
                </a:tc>
                <a:extLst>
                  <a:ext uri="{0D108BD9-81ED-4DB2-BD59-A6C34878D82A}">
                    <a16:rowId xmlns:a16="http://schemas.microsoft.com/office/drawing/2014/main" val="4256483804"/>
                  </a:ext>
                </a:extLst>
              </a:tr>
              <a:tr h="370840">
                <a:tc>
                  <a:txBody>
                    <a:bodyPr/>
                    <a:lstStyle/>
                    <a:p>
                      <a:pPr algn="ctr"/>
                      <a:r>
                        <a:rPr lang="en-JP" sz="1600" dirty="0"/>
                        <a:t>v1</a:t>
                      </a:r>
                    </a:p>
                  </a:txBody>
                  <a:tcPr/>
                </a:tc>
                <a:tc>
                  <a:txBody>
                    <a:bodyPr/>
                    <a:lstStyle/>
                    <a:p>
                      <a:pPr algn="ctr"/>
                      <a:r>
                        <a:rPr lang="en-JP" sz="1600" dirty="0"/>
                        <a:t>1hr</a:t>
                      </a:r>
                    </a:p>
                  </a:txBody>
                  <a:tcPr/>
                </a:tc>
                <a:tc>
                  <a:txBody>
                    <a:bodyPr/>
                    <a:lstStyle/>
                    <a:p>
                      <a:pPr algn="ctr"/>
                      <a:r>
                        <a:rPr lang="en-US" sz="1600" dirty="0"/>
                        <a:t>C</a:t>
                      </a:r>
                      <a:r>
                        <a:rPr lang="en-JP" sz="1600" dirty="0"/>
                        <a:t>urrent version (using one 39 hr fcst time series a</a:t>
                      </a:r>
                      <a:r>
                        <a:rPr lang="en-US" sz="1600" dirty="0" err="1"/>
                        <a:t>nd</a:t>
                      </a:r>
                      <a:r>
                        <a:rPr lang="en-JP" sz="1600" dirty="0"/>
                        <a:t> time t)</a:t>
                      </a:r>
                    </a:p>
                  </a:txBody>
                  <a:tcPr/>
                </a:tc>
                <a:extLst>
                  <a:ext uri="{0D108BD9-81ED-4DB2-BD59-A6C34878D82A}">
                    <a16:rowId xmlns:a16="http://schemas.microsoft.com/office/drawing/2014/main" val="3856669760"/>
                  </a:ext>
                </a:extLst>
              </a:tr>
              <a:tr h="370840">
                <a:tc>
                  <a:txBody>
                    <a:bodyPr/>
                    <a:lstStyle/>
                    <a:p>
                      <a:pPr algn="ctr"/>
                      <a:r>
                        <a:rPr lang="en-JP" sz="1600" dirty="0"/>
                        <a:t>v2</a:t>
                      </a:r>
                    </a:p>
                  </a:txBody>
                  <a:tcPr/>
                </a:tc>
                <a:tc>
                  <a:txBody>
                    <a:bodyPr/>
                    <a:lstStyle/>
                    <a:p>
                      <a:pPr algn="ctr"/>
                      <a:r>
                        <a:rPr lang="en-JP" sz="1600" dirty="0"/>
                        <a:t>3hr</a:t>
                      </a:r>
                    </a:p>
                  </a:txBody>
                  <a:tcPr/>
                </a:tc>
                <a:tc>
                  <a:txBody>
                    <a:bodyPr/>
                    <a:lstStyle/>
                    <a:p>
                      <a:pPr algn="ctr"/>
                      <a:r>
                        <a:rPr lang="en-JP" sz="1600" dirty="0"/>
                        <a:t>Using (1) one 39 hr fcst time series; </a:t>
                      </a:r>
                    </a:p>
                    <a:p>
                      <a:pPr algn="ctr"/>
                      <a:r>
                        <a:rPr lang="en-JP" sz="1600" dirty="0"/>
                        <a:t>           (2) time t, t+1, t+2</a:t>
                      </a:r>
                    </a:p>
                  </a:txBody>
                  <a:tcPr/>
                </a:tc>
                <a:extLst>
                  <a:ext uri="{0D108BD9-81ED-4DB2-BD59-A6C34878D82A}">
                    <a16:rowId xmlns:a16="http://schemas.microsoft.com/office/drawing/2014/main" val="3558406903"/>
                  </a:ext>
                </a:extLst>
              </a:tr>
              <a:tr h="370840">
                <a:tc>
                  <a:txBody>
                    <a:bodyPr/>
                    <a:lstStyle/>
                    <a:p>
                      <a:pPr algn="ctr"/>
                      <a:r>
                        <a:rPr lang="en-JP" sz="1600" dirty="0"/>
                        <a:t>v3</a:t>
                      </a:r>
                    </a:p>
                  </a:txBody>
                  <a:tcPr/>
                </a:tc>
                <a:tc>
                  <a:txBody>
                    <a:bodyPr/>
                    <a:lstStyle/>
                    <a:p>
                      <a:pPr algn="ctr"/>
                      <a:r>
                        <a:rPr lang="en-JP" sz="1600" dirty="0"/>
                        <a:t>3hr_area01_all_level</a:t>
                      </a:r>
                    </a:p>
                  </a:txBody>
                  <a:tcPr/>
                </a:tc>
                <a:tc>
                  <a:txBody>
                    <a:bodyPr/>
                    <a:lstStyle/>
                    <a:p>
                      <a:pPr algn="ctr"/>
                      <a:r>
                        <a:rPr lang="en-JP" sz="1600" dirty="0"/>
                        <a:t>Using (1) one 39 hr fcst time series; </a:t>
                      </a:r>
                    </a:p>
                    <a:p>
                      <a:pPr algn="ctr"/>
                      <a:r>
                        <a:rPr lang="en-JP" sz="1600" dirty="0"/>
                        <a:t>           (2) time t, t+1, t+2; </a:t>
                      </a:r>
                    </a:p>
                    <a:p>
                      <a:pPr algn="ctr"/>
                      <a:r>
                        <a:rPr lang="en-JP" sz="1600" dirty="0"/>
                        <a:t>           (3) if uparea&lt;1km2 </a:t>
                      </a:r>
                      <a:r>
                        <a:rPr lang="en-JP" sz="1600" dirty="0">
                          <a:sym typeface="Wingdings" pitchFamily="2" charset="2"/>
                        </a:rPr>
                        <a:t> all alert level minus 1 </a:t>
                      </a:r>
                      <a:endParaRPr lang="en-JP" sz="1600" dirty="0"/>
                    </a:p>
                  </a:txBody>
                  <a:tcPr/>
                </a:tc>
                <a:extLst>
                  <a:ext uri="{0D108BD9-81ED-4DB2-BD59-A6C34878D82A}">
                    <a16:rowId xmlns:a16="http://schemas.microsoft.com/office/drawing/2014/main" val="2828852914"/>
                  </a:ext>
                </a:extLst>
              </a:tr>
              <a:tr h="370840">
                <a:tc>
                  <a:txBody>
                    <a:bodyPr/>
                    <a:lstStyle/>
                    <a:p>
                      <a:pPr algn="ctr"/>
                      <a:r>
                        <a:rPr lang="en-JP" sz="1600" dirty="0"/>
                        <a:t>v4</a:t>
                      </a:r>
                    </a:p>
                  </a:txBody>
                  <a:tcPr/>
                </a:tc>
                <a:tc>
                  <a:txBody>
                    <a:bodyPr/>
                    <a:lstStyle/>
                    <a:p>
                      <a:pPr algn="ctr"/>
                      <a:r>
                        <a:rPr lang="en-JP" sz="1600" dirty="0"/>
                        <a:t>3hr_area01_level5</a:t>
                      </a:r>
                    </a:p>
                  </a:txBody>
                  <a:tcPr/>
                </a:tc>
                <a:tc>
                  <a:txBody>
                    <a:bodyPr/>
                    <a:lstStyle/>
                    <a:p>
                      <a:pPr algn="ctr"/>
                      <a:r>
                        <a:rPr lang="en-JP" sz="1600" dirty="0"/>
                        <a:t>Using (1) one 39 hr fcst time series; </a:t>
                      </a:r>
                    </a:p>
                    <a:p>
                      <a:pPr algn="ctr"/>
                      <a:r>
                        <a:rPr lang="en-JP" sz="1600" dirty="0"/>
                        <a:t>           (2) time t, t+1, t+2; </a:t>
                      </a:r>
                    </a:p>
                    <a:p>
                      <a:pPr algn="ctr"/>
                      <a:r>
                        <a:rPr lang="en-JP" sz="1600" dirty="0"/>
                        <a:t>           (3) if uparea&lt;1km2 </a:t>
                      </a:r>
                      <a:r>
                        <a:rPr lang="en-JP" sz="1600" dirty="0">
                          <a:sym typeface="Wingdings" pitchFamily="2" charset="2"/>
                        </a:rPr>
                        <a:t> if alert level=5, change to level 4 </a:t>
                      </a:r>
                      <a:endParaRPr lang="en-JP" sz="1600" dirty="0"/>
                    </a:p>
                  </a:txBody>
                  <a:tcPr/>
                </a:tc>
                <a:extLst>
                  <a:ext uri="{0D108BD9-81ED-4DB2-BD59-A6C34878D82A}">
                    <a16:rowId xmlns:a16="http://schemas.microsoft.com/office/drawing/2014/main" val="2508266138"/>
                  </a:ext>
                </a:extLst>
              </a:tr>
              <a:tr h="370840">
                <a:tc>
                  <a:txBody>
                    <a:bodyPr/>
                    <a:lstStyle/>
                    <a:p>
                      <a:pPr algn="ctr"/>
                      <a:r>
                        <a:rPr lang="en-JP" sz="1600" dirty="0"/>
                        <a:t>v5</a:t>
                      </a:r>
                    </a:p>
                  </a:txBody>
                  <a:tcPr/>
                </a:tc>
                <a:tc>
                  <a:txBody>
                    <a:bodyPr/>
                    <a:lstStyle/>
                    <a:p>
                      <a:pPr algn="ctr"/>
                      <a:r>
                        <a:rPr lang="en-JP" sz="1600" dirty="0"/>
                        <a:t>2series</a:t>
                      </a:r>
                    </a:p>
                  </a:txBody>
                  <a:tcPr/>
                </a:tc>
                <a:tc>
                  <a:txBody>
                    <a:bodyPr/>
                    <a:lstStyle/>
                    <a:p>
                      <a:pPr algn="ctr"/>
                      <a:r>
                        <a:rPr lang="en-JP" sz="1600" dirty="0"/>
                        <a:t>Using (1) two 39 hr fcst time series (current and previous)</a:t>
                      </a:r>
                    </a:p>
                    <a:p>
                      <a:pPr algn="ctr"/>
                      <a:r>
                        <a:rPr lang="en-JP" sz="1600" dirty="0"/>
                        <a:t>           (2) time t of the first 39 hr fcst + time t, t+1 of the second 39 hr fcst</a:t>
                      </a:r>
                    </a:p>
                  </a:txBody>
                  <a:tcPr/>
                </a:tc>
                <a:extLst>
                  <a:ext uri="{0D108BD9-81ED-4DB2-BD59-A6C34878D82A}">
                    <a16:rowId xmlns:a16="http://schemas.microsoft.com/office/drawing/2014/main" val="806048640"/>
                  </a:ext>
                </a:extLst>
              </a:tr>
              <a:tr h="370840">
                <a:tc>
                  <a:txBody>
                    <a:bodyPr/>
                    <a:lstStyle/>
                    <a:p>
                      <a:pPr algn="ctr"/>
                      <a:r>
                        <a:rPr lang="en-JP" sz="1600" dirty="0"/>
                        <a:t>v6</a:t>
                      </a:r>
                    </a:p>
                  </a:txBody>
                  <a:tcPr/>
                </a:tc>
                <a:tc>
                  <a:txBody>
                    <a:bodyPr/>
                    <a:lstStyle/>
                    <a:p>
                      <a:pPr algn="ctr"/>
                      <a:r>
                        <a:rPr lang="en-JP" sz="1600" dirty="0"/>
                        <a:t>2series_3hr</a:t>
                      </a:r>
                    </a:p>
                  </a:txBody>
                  <a:tcPr/>
                </a:tc>
                <a:tc>
                  <a:txBody>
                    <a:bodyPr/>
                    <a:lstStyle/>
                    <a:p>
                      <a:pPr algn="ctr"/>
                      <a:r>
                        <a:rPr lang="en-JP" sz="1600" dirty="0"/>
                        <a:t>Using (1) two 39 hr fcst time series (current and previous)</a:t>
                      </a:r>
                    </a:p>
                    <a:p>
                      <a:pPr algn="ctr"/>
                      <a:r>
                        <a:rPr lang="en-JP" sz="1600" dirty="0"/>
                        <a:t>           (2) time t, t+1, t+2 of both two 39 hr fcst</a:t>
                      </a:r>
                    </a:p>
                  </a:txBody>
                  <a:tcPr/>
                </a:tc>
                <a:extLst>
                  <a:ext uri="{0D108BD9-81ED-4DB2-BD59-A6C34878D82A}">
                    <a16:rowId xmlns:a16="http://schemas.microsoft.com/office/drawing/2014/main" val="2034939274"/>
                  </a:ext>
                </a:extLst>
              </a:tr>
            </a:tbl>
          </a:graphicData>
        </a:graphic>
      </p:graphicFrame>
      <p:sp>
        <p:nvSpPr>
          <p:cNvPr id="5" name="TextBox 4">
            <a:extLst>
              <a:ext uri="{FF2B5EF4-FFF2-40B4-BE49-F238E27FC236}">
                <a16:creationId xmlns:a16="http://schemas.microsoft.com/office/drawing/2014/main" id="{B0D0D52A-9D28-A3AC-518D-C36EE380458C}"/>
              </a:ext>
            </a:extLst>
          </p:cNvPr>
          <p:cNvSpPr txBox="1"/>
          <p:nvPr/>
        </p:nvSpPr>
        <p:spPr>
          <a:xfrm>
            <a:off x="386861" y="130558"/>
            <a:ext cx="4879730" cy="369332"/>
          </a:xfrm>
          <a:prstGeom prst="rect">
            <a:avLst/>
          </a:prstGeom>
          <a:noFill/>
        </p:spPr>
        <p:txBody>
          <a:bodyPr wrap="square" rtlCol="0">
            <a:spAutoFit/>
          </a:bodyPr>
          <a:lstStyle/>
          <a:p>
            <a:r>
              <a:rPr lang="en-JP" b="1" dirty="0"/>
              <a:t>Description of examined cases</a:t>
            </a:r>
          </a:p>
        </p:txBody>
      </p:sp>
      <p:sp>
        <p:nvSpPr>
          <p:cNvPr id="6" name="TextBox 5">
            <a:extLst>
              <a:ext uri="{FF2B5EF4-FFF2-40B4-BE49-F238E27FC236}">
                <a16:creationId xmlns:a16="http://schemas.microsoft.com/office/drawing/2014/main" id="{52A9DA6E-35E1-5795-5EF0-8B3039AF0629}"/>
              </a:ext>
            </a:extLst>
          </p:cNvPr>
          <p:cNvSpPr txBox="1"/>
          <p:nvPr/>
        </p:nvSpPr>
        <p:spPr>
          <a:xfrm>
            <a:off x="713154" y="5152293"/>
            <a:ext cx="9696938" cy="861774"/>
          </a:xfrm>
          <a:prstGeom prst="rect">
            <a:avLst/>
          </a:prstGeom>
          <a:noFill/>
        </p:spPr>
        <p:txBody>
          <a:bodyPr wrap="square" rtlCol="0">
            <a:spAutoFit/>
          </a:bodyPr>
          <a:lstStyle/>
          <a:p>
            <a:r>
              <a:rPr lang="en-US" sz="1600" b="1" i="1" dirty="0"/>
              <a:t>v</a:t>
            </a:r>
            <a:r>
              <a:rPr lang="en-JP" sz="1600" b="1" i="1" dirty="0"/>
              <a:t>2</a:t>
            </a:r>
            <a:r>
              <a:rPr lang="en-JP" sz="1600" i="1" dirty="0"/>
              <a:t>: consider 3 hours for each grid</a:t>
            </a:r>
          </a:p>
          <a:p>
            <a:r>
              <a:rPr lang="en-US" sz="1600" b="1" i="1" dirty="0"/>
              <a:t>v</a:t>
            </a:r>
            <a:r>
              <a:rPr lang="en-JP" sz="1600" b="1" i="1" dirty="0"/>
              <a:t>3/v4</a:t>
            </a:r>
            <a:r>
              <a:rPr lang="en-JP" sz="1600" i="1" dirty="0"/>
              <a:t>: consider both 3 hours and uparea for each grid</a:t>
            </a:r>
          </a:p>
          <a:p>
            <a:r>
              <a:rPr lang="en-US" sz="1600" b="1" i="1" dirty="0"/>
              <a:t>v</a:t>
            </a:r>
            <a:r>
              <a:rPr lang="en-JP" sz="1600" b="1" i="1" dirty="0"/>
              <a:t>5/v6</a:t>
            </a:r>
            <a:r>
              <a:rPr lang="en-JP" sz="1600" i="1" dirty="0"/>
              <a:t>: consider both multiple hours and results from two 39-hr forecasts for each grid</a:t>
            </a:r>
          </a:p>
        </p:txBody>
      </p:sp>
      <p:sp>
        <p:nvSpPr>
          <p:cNvPr id="7" name="Slide Number Placeholder 6">
            <a:extLst>
              <a:ext uri="{FF2B5EF4-FFF2-40B4-BE49-F238E27FC236}">
                <a16:creationId xmlns:a16="http://schemas.microsoft.com/office/drawing/2014/main" id="{C3019613-68A9-B9B3-526F-01ED8976AFD9}"/>
              </a:ext>
            </a:extLst>
          </p:cNvPr>
          <p:cNvSpPr>
            <a:spLocks noGrp="1"/>
          </p:cNvSpPr>
          <p:nvPr>
            <p:ph type="sldNum" sz="quarter" idx="12"/>
          </p:nvPr>
        </p:nvSpPr>
        <p:spPr/>
        <p:txBody>
          <a:bodyPr/>
          <a:lstStyle/>
          <a:p>
            <a:fld id="{D815B02A-28B9-D949-982E-91CA65C0BB1C}" type="slidenum">
              <a:rPr lang="en-JP" smtClean="0"/>
              <a:t>1</a:t>
            </a:fld>
            <a:endParaRPr lang="en-JP"/>
          </a:p>
        </p:txBody>
      </p:sp>
    </p:spTree>
    <p:extLst>
      <p:ext uri="{BB962C8B-B14F-4D97-AF65-F5344CB8AC3E}">
        <p14:creationId xmlns:p14="http://schemas.microsoft.com/office/powerpoint/2010/main" val="2403071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0488C7-4B25-0683-AD00-C64CFB338269}"/>
              </a:ext>
            </a:extLst>
          </p:cNvPr>
          <p:cNvSpPr txBox="1"/>
          <p:nvPr/>
        </p:nvSpPr>
        <p:spPr>
          <a:xfrm>
            <a:off x="219807" y="130558"/>
            <a:ext cx="4879730" cy="369332"/>
          </a:xfrm>
          <a:prstGeom prst="rect">
            <a:avLst/>
          </a:prstGeom>
          <a:noFill/>
        </p:spPr>
        <p:txBody>
          <a:bodyPr wrap="square" rtlCol="0">
            <a:spAutoFit/>
          </a:bodyPr>
          <a:lstStyle/>
          <a:p>
            <a:r>
              <a:rPr lang="en-JP" b="1" dirty="0"/>
              <a:t>Description of examined cases</a:t>
            </a:r>
          </a:p>
        </p:txBody>
      </p:sp>
      <p:pic>
        <p:nvPicPr>
          <p:cNvPr id="3" name="Picture 2">
            <a:extLst>
              <a:ext uri="{FF2B5EF4-FFF2-40B4-BE49-F238E27FC236}">
                <a16:creationId xmlns:a16="http://schemas.microsoft.com/office/drawing/2014/main" id="{F9A0DADC-8216-2FB9-7CDE-6AA2E84DB77A}"/>
              </a:ext>
            </a:extLst>
          </p:cNvPr>
          <p:cNvPicPr>
            <a:picLocks noChangeAspect="1"/>
          </p:cNvPicPr>
          <p:nvPr/>
        </p:nvPicPr>
        <p:blipFill rotWithShape="1">
          <a:blip r:embed="rId2"/>
          <a:srcRect l="3112" t="35396" r="8504" b="6914"/>
          <a:stretch/>
        </p:blipFill>
        <p:spPr>
          <a:xfrm>
            <a:off x="6669473" y="318082"/>
            <a:ext cx="5257906" cy="2732050"/>
          </a:xfrm>
          <a:prstGeom prst="rect">
            <a:avLst/>
          </a:prstGeom>
        </p:spPr>
      </p:pic>
      <p:sp>
        <p:nvSpPr>
          <p:cNvPr id="4" name="TextBox 3">
            <a:extLst>
              <a:ext uri="{FF2B5EF4-FFF2-40B4-BE49-F238E27FC236}">
                <a16:creationId xmlns:a16="http://schemas.microsoft.com/office/drawing/2014/main" id="{BDA28352-3390-125B-A54B-BB5AD86C709A}"/>
              </a:ext>
            </a:extLst>
          </p:cNvPr>
          <p:cNvSpPr txBox="1"/>
          <p:nvPr/>
        </p:nvSpPr>
        <p:spPr>
          <a:xfrm>
            <a:off x="670041" y="893214"/>
            <a:ext cx="1544263" cy="369332"/>
          </a:xfrm>
          <a:prstGeom prst="rect">
            <a:avLst/>
          </a:prstGeom>
          <a:noFill/>
        </p:spPr>
        <p:txBody>
          <a:bodyPr wrap="square" rtlCol="0">
            <a:spAutoFit/>
          </a:bodyPr>
          <a:lstStyle/>
          <a:p>
            <a:r>
              <a:rPr lang="en-JP" b="1" i="1" u="sng" dirty="0"/>
              <a:t>v1 (Current)</a:t>
            </a:r>
          </a:p>
        </p:txBody>
      </p:sp>
      <p:cxnSp>
        <p:nvCxnSpPr>
          <p:cNvPr id="5" name="Straight Connector 4">
            <a:extLst>
              <a:ext uri="{FF2B5EF4-FFF2-40B4-BE49-F238E27FC236}">
                <a16:creationId xmlns:a16="http://schemas.microsoft.com/office/drawing/2014/main" id="{62B88EF2-9C03-DFDE-CE0D-1952DC140D2A}"/>
              </a:ext>
            </a:extLst>
          </p:cNvPr>
          <p:cNvCxnSpPr>
            <a:cxnSpLocks/>
          </p:cNvCxnSpPr>
          <p:nvPr/>
        </p:nvCxnSpPr>
        <p:spPr>
          <a:xfrm>
            <a:off x="2282528" y="1524142"/>
            <a:ext cx="3240000" cy="0"/>
          </a:xfrm>
          <a:prstGeom prst="line">
            <a:avLst/>
          </a:prstGeom>
          <a:ln w="2857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16F604F0-1361-F410-4A89-E28799E9436B}"/>
              </a:ext>
            </a:extLst>
          </p:cNvPr>
          <p:cNvSpPr txBox="1"/>
          <p:nvPr/>
        </p:nvSpPr>
        <p:spPr>
          <a:xfrm>
            <a:off x="823311" y="1339476"/>
            <a:ext cx="1459217" cy="369332"/>
          </a:xfrm>
          <a:prstGeom prst="rect">
            <a:avLst/>
          </a:prstGeom>
          <a:noFill/>
        </p:spPr>
        <p:txBody>
          <a:bodyPr wrap="square" rtlCol="0">
            <a:spAutoFit/>
          </a:bodyPr>
          <a:lstStyle/>
          <a:p>
            <a:r>
              <a:rPr lang="en-JP" dirty="0"/>
              <a:t>07-12 00:00</a:t>
            </a:r>
          </a:p>
        </p:txBody>
      </p:sp>
      <p:cxnSp>
        <p:nvCxnSpPr>
          <p:cNvPr id="7" name="Straight Connector 6">
            <a:extLst>
              <a:ext uri="{FF2B5EF4-FFF2-40B4-BE49-F238E27FC236}">
                <a16:creationId xmlns:a16="http://schemas.microsoft.com/office/drawing/2014/main" id="{EECA1DF3-AE38-4236-F990-BD6755DF4332}"/>
              </a:ext>
            </a:extLst>
          </p:cNvPr>
          <p:cNvCxnSpPr>
            <a:cxnSpLocks/>
          </p:cNvCxnSpPr>
          <p:nvPr/>
        </p:nvCxnSpPr>
        <p:spPr>
          <a:xfrm flipV="1">
            <a:off x="2282528" y="143180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963CE1B-ECC7-9921-039C-A19BC7ACB5B2}"/>
              </a:ext>
            </a:extLst>
          </p:cNvPr>
          <p:cNvCxnSpPr>
            <a:cxnSpLocks/>
          </p:cNvCxnSpPr>
          <p:nvPr/>
        </p:nvCxnSpPr>
        <p:spPr>
          <a:xfrm flipV="1">
            <a:off x="2434928" y="143180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3E1CA47-A138-BA0E-0DEF-68A318779DD1}"/>
              </a:ext>
            </a:extLst>
          </p:cNvPr>
          <p:cNvCxnSpPr>
            <a:cxnSpLocks/>
          </p:cNvCxnSpPr>
          <p:nvPr/>
        </p:nvCxnSpPr>
        <p:spPr>
          <a:xfrm flipV="1">
            <a:off x="2585053" y="143180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F6B3521-076D-88FA-645D-3570308B458E}"/>
              </a:ext>
            </a:extLst>
          </p:cNvPr>
          <p:cNvCxnSpPr>
            <a:cxnSpLocks/>
          </p:cNvCxnSpPr>
          <p:nvPr/>
        </p:nvCxnSpPr>
        <p:spPr>
          <a:xfrm flipV="1">
            <a:off x="2726080" y="143180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786185C-98B9-6AB4-E6B6-DCDB2D819F0B}"/>
              </a:ext>
            </a:extLst>
          </p:cNvPr>
          <p:cNvCxnSpPr>
            <a:cxnSpLocks/>
          </p:cNvCxnSpPr>
          <p:nvPr/>
        </p:nvCxnSpPr>
        <p:spPr>
          <a:xfrm flipV="1">
            <a:off x="2871656" y="143180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E9F78F8-6FA1-53B9-E03D-6D1CFFD132F3}"/>
              </a:ext>
            </a:extLst>
          </p:cNvPr>
          <p:cNvCxnSpPr>
            <a:cxnSpLocks/>
          </p:cNvCxnSpPr>
          <p:nvPr/>
        </p:nvCxnSpPr>
        <p:spPr>
          <a:xfrm flipV="1">
            <a:off x="5522528" y="1435404"/>
            <a:ext cx="0" cy="184666"/>
          </a:xfrm>
          <a:prstGeom prst="line">
            <a:avLst/>
          </a:prstGeom>
          <a:ln w="38100"/>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82E1FA6C-5371-39E2-9A8D-E89863D7A5C1}"/>
              </a:ext>
            </a:extLst>
          </p:cNvPr>
          <p:cNvSpPr txBox="1"/>
          <p:nvPr/>
        </p:nvSpPr>
        <p:spPr>
          <a:xfrm>
            <a:off x="3620605" y="744053"/>
            <a:ext cx="1133856" cy="369332"/>
          </a:xfrm>
          <a:prstGeom prst="rect">
            <a:avLst/>
          </a:prstGeom>
          <a:noFill/>
        </p:spPr>
        <p:txBody>
          <a:bodyPr wrap="square" rtlCol="0">
            <a:spAutoFit/>
          </a:bodyPr>
          <a:lstStyle/>
          <a:p>
            <a:r>
              <a:rPr lang="en-JP" dirty="0"/>
              <a:t>39 hr</a:t>
            </a:r>
          </a:p>
        </p:txBody>
      </p:sp>
      <p:sp>
        <p:nvSpPr>
          <p:cNvPr id="14" name="Right Brace 13">
            <a:extLst>
              <a:ext uri="{FF2B5EF4-FFF2-40B4-BE49-F238E27FC236}">
                <a16:creationId xmlns:a16="http://schemas.microsoft.com/office/drawing/2014/main" id="{F2061C41-476D-8946-169B-F63715B624EE}"/>
              </a:ext>
            </a:extLst>
          </p:cNvPr>
          <p:cNvSpPr/>
          <p:nvPr/>
        </p:nvSpPr>
        <p:spPr>
          <a:xfrm rot="16200000">
            <a:off x="3753603" y="-416512"/>
            <a:ext cx="297849" cy="3240000"/>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JP"/>
          </a:p>
        </p:txBody>
      </p:sp>
      <p:sp>
        <p:nvSpPr>
          <p:cNvPr id="15" name="TextBox 14">
            <a:extLst>
              <a:ext uri="{FF2B5EF4-FFF2-40B4-BE49-F238E27FC236}">
                <a16:creationId xmlns:a16="http://schemas.microsoft.com/office/drawing/2014/main" id="{D787AB02-4DAF-E6FA-1FBE-4C70B9049592}"/>
              </a:ext>
            </a:extLst>
          </p:cNvPr>
          <p:cNvSpPr txBox="1"/>
          <p:nvPr/>
        </p:nvSpPr>
        <p:spPr>
          <a:xfrm>
            <a:off x="823310" y="1650039"/>
            <a:ext cx="1459217" cy="369332"/>
          </a:xfrm>
          <a:prstGeom prst="rect">
            <a:avLst/>
          </a:prstGeom>
          <a:noFill/>
        </p:spPr>
        <p:txBody>
          <a:bodyPr wrap="square" rtlCol="0">
            <a:spAutoFit/>
          </a:bodyPr>
          <a:lstStyle/>
          <a:p>
            <a:r>
              <a:rPr lang="en-JP" dirty="0"/>
              <a:t>07-12 01:00</a:t>
            </a:r>
          </a:p>
        </p:txBody>
      </p:sp>
      <p:cxnSp>
        <p:nvCxnSpPr>
          <p:cNvPr id="16" name="Straight Connector 15">
            <a:extLst>
              <a:ext uri="{FF2B5EF4-FFF2-40B4-BE49-F238E27FC236}">
                <a16:creationId xmlns:a16="http://schemas.microsoft.com/office/drawing/2014/main" id="{51E13AB8-C9A5-DEE9-C002-4557E9B9C232}"/>
              </a:ext>
            </a:extLst>
          </p:cNvPr>
          <p:cNvCxnSpPr>
            <a:cxnSpLocks/>
          </p:cNvCxnSpPr>
          <p:nvPr/>
        </p:nvCxnSpPr>
        <p:spPr>
          <a:xfrm>
            <a:off x="2434928" y="1834705"/>
            <a:ext cx="30876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0A8A9A5-C008-3D25-9229-AA882EDCA156}"/>
              </a:ext>
            </a:extLst>
          </p:cNvPr>
          <p:cNvCxnSpPr>
            <a:cxnSpLocks/>
          </p:cNvCxnSpPr>
          <p:nvPr/>
        </p:nvCxnSpPr>
        <p:spPr>
          <a:xfrm flipV="1">
            <a:off x="2434928" y="174746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EC9DCF98-D646-01DC-CBAD-CD53B89C7660}"/>
              </a:ext>
            </a:extLst>
          </p:cNvPr>
          <p:cNvCxnSpPr>
            <a:cxnSpLocks/>
          </p:cNvCxnSpPr>
          <p:nvPr/>
        </p:nvCxnSpPr>
        <p:spPr>
          <a:xfrm flipV="1">
            <a:off x="2585053" y="174746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B145273-4455-D2DD-B455-F493DC83BD51}"/>
              </a:ext>
            </a:extLst>
          </p:cNvPr>
          <p:cNvCxnSpPr>
            <a:cxnSpLocks/>
          </p:cNvCxnSpPr>
          <p:nvPr/>
        </p:nvCxnSpPr>
        <p:spPr>
          <a:xfrm flipV="1">
            <a:off x="2726080" y="174746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490C0CA-C534-FC05-80D4-D94D88235289}"/>
              </a:ext>
            </a:extLst>
          </p:cNvPr>
          <p:cNvCxnSpPr>
            <a:cxnSpLocks/>
          </p:cNvCxnSpPr>
          <p:nvPr/>
        </p:nvCxnSpPr>
        <p:spPr>
          <a:xfrm flipV="1">
            <a:off x="2871656" y="174746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E2F38F7-BC29-455F-F689-0F07467DAD4B}"/>
              </a:ext>
            </a:extLst>
          </p:cNvPr>
          <p:cNvCxnSpPr>
            <a:cxnSpLocks/>
          </p:cNvCxnSpPr>
          <p:nvPr/>
        </p:nvCxnSpPr>
        <p:spPr>
          <a:xfrm flipV="1">
            <a:off x="5522528" y="1751063"/>
            <a:ext cx="0" cy="184666"/>
          </a:xfrm>
          <a:prstGeom prst="line">
            <a:avLst/>
          </a:prstGeom>
          <a:ln w="3810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A115C97F-B974-191E-66BA-115BDE41D695}"/>
              </a:ext>
            </a:extLst>
          </p:cNvPr>
          <p:cNvSpPr txBox="1"/>
          <p:nvPr/>
        </p:nvSpPr>
        <p:spPr>
          <a:xfrm>
            <a:off x="823310" y="1993721"/>
            <a:ext cx="1459217" cy="369332"/>
          </a:xfrm>
          <a:prstGeom prst="rect">
            <a:avLst/>
          </a:prstGeom>
          <a:noFill/>
        </p:spPr>
        <p:txBody>
          <a:bodyPr wrap="square" rtlCol="0">
            <a:spAutoFit/>
          </a:bodyPr>
          <a:lstStyle/>
          <a:p>
            <a:r>
              <a:rPr lang="en-JP" dirty="0"/>
              <a:t>07-12 02:00</a:t>
            </a:r>
          </a:p>
        </p:txBody>
      </p:sp>
      <p:cxnSp>
        <p:nvCxnSpPr>
          <p:cNvPr id="23" name="Straight Connector 22">
            <a:extLst>
              <a:ext uri="{FF2B5EF4-FFF2-40B4-BE49-F238E27FC236}">
                <a16:creationId xmlns:a16="http://schemas.microsoft.com/office/drawing/2014/main" id="{9F1C53D7-6C98-81DD-6E8E-7578DDF230F8}"/>
              </a:ext>
            </a:extLst>
          </p:cNvPr>
          <p:cNvCxnSpPr>
            <a:cxnSpLocks/>
          </p:cNvCxnSpPr>
          <p:nvPr/>
        </p:nvCxnSpPr>
        <p:spPr>
          <a:xfrm>
            <a:off x="2585053" y="2178387"/>
            <a:ext cx="293747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022CF17-B12D-308A-6123-749251A3758E}"/>
              </a:ext>
            </a:extLst>
          </p:cNvPr>
          <p:cNvCxnSpPr>
            <a:cxnSpLocks/>
          </p:cNvCxnSpPr>
          <p:nvPr/>
        </p:nvCxnSpPr>
        <p:spPr>
          <a:xfrm flipV="1">
            <a:off x="2585053" y="2091150"/>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769356E-CAE7-AE5E-A9D1-64126E90DCC2}"/>
              </a:ext>
            </a:extLst>
          </p:cNvPr>
          <p:cNvCxnSpPr>
            <a:cxnSpLocks/>
          </p:cNvCxnSpPr>
          <p:nvPr/>
        </p:nvCxnSpPr>
        <p:spPr>
          <a:xfrm flipV="1">
            <a:off x="2726080" y="2091150"/>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4B05A380-611C-8952-1150-239CA7F2FF11}"/>
              </a:ext>
            </a:extLst>
          </p:cNvPr>
          <p:cNvCxnSpPr>
            <a:cxnSpLocks/>
          </p:cNvCxnSpPr>
          <p:nvPr/>
        </p:nvCxnSpPr>
        <p:spPr>
          <a:xfrm flipV="1">
            <a:off x="2871656" y="2091150"/>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F84158C-0F22-9EB5-2B96-EB3EE5EF7BFF}"/>
              </a:ext>
            </a:extLst>
          </p:cNvPr>
          <p:cNvCxnSpPr>
            <a:cxnSpLocks/>
          </p:cNvCxnSpPr>
          <p:nvPr/>
        </p:nvCxnSpPr>
        <p:spPr>
          <a:xfrm flipV="1">
            <a:off x="5522528" y="2094745"/>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AAA1B2DE-3FAA-BE0F-3B38-AE6285760D5E}"/>
              </a:ext>
            </a:extLst>
          </p:cNvPr>
          <p:cNvCxnSpPr>
            <a:cxnSpLocks/>
          </p:cNvCxnSpPr>
          <p:nvPr/>
        </p:nvCxnSpPr>
        <p:spPr>
          <a:xfrm>
            <a:off x="2726080" y="2529096"/>
            <a:ext cx="3240000"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61DF4672-DF18-6FC0-31A7-75CBD42123E0}"/>
              </a:ext>
            </a:extLst>
          </p:cNvPr>
          <p:cNvSpPr txBox="1"/>
          <p:nvPr/>
        </p:nvSpPr>
        <p:spPr>
          <a:xfrm>
            <a:off x="823310" y="2362718"/>
            <a:ext cx="1459217" cy="369332"/>
          </a:xfrm>
          <a:prstGeom prst="rect">
            <a:avLst/>
          </a:prstGeom>
          <a:noFill/>
        </p:spPr>
        <p:txBody>
          <a:bodyPr wrap="square" rtlCol="0">
            <a:spAutoFit/>
          </a:bodyPr>
          <a:lstStyle/>
          <a:p>
            <a:r>
              <a:rPr lang="en-JP" dirty="0"/>
              <a:t>07-12 03:00</a:t>
            </a:r>
          </a:p>
        </p:txBody>
      </p:sp>
      <p:cxnSp>
        <p:nvCxnSpPr>
          <p:cNvPr id="30" name="Straight Connector 29">
            <a:extLst>
              <a:ext uri="{FF2B5EF4-FFF2-40B4-BE49-F238E27FC236}">
                <a16:creationId xmlns:a16="http://schemas.microsoft.com/office/drawing/2014/main" id="{322FA8C3-81F4-4CE4-E078-59E1A0DD7FD6}"/>
              </a:ext>
            </a:extLst>
          </p:cNvPr>
          <p:cNvCxnSpPr>
            <a:cxnSpLocks/>
          </p:cNvCxnSpPr>
          <p:nvPr/>
        </p:nvCxnSpPr>
        <p:spPr>
          <a:xfrm flipV="1">
            <a:off x="2726080" y="2436763"/>
            <a:ext cx="0" cy="184666"/>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3CC5697-C2FB-BDAC-7493-77E1DC9B644D}"/>
              </a:ext>
            </a:extLst>
          </p:cNvPr>
          <p:cNvCxnSpPr>
            <a:cxnSpLocks/>
          </p:cNvCxnSpPr>
          <p:nvPr/>
        </p:nvCxnSpPr>
        <p:spPr>
          <a:xfrm flipV="1">
            <a:off x="2878480" y="2436763"/>
            <a:ext cx="0" cy="184666"/>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31169F6B-7383-C668-28E3-689C7724B3DF}"/>
              </a:ext>
            </a:extLst>
          </p:cNvPr>
          <p:cNvCxnSpPr>
            <a:cxnSpLocks/>
          </p:cNvCxnSpPr>
          <p:nvPr/>
        </p:nvCxnSpPr>
        <p:spPr>
          <a:xfrm flipV="1">
            <a:off x="3028605" y="2436763"/>
            <a:ext cx="0" cy="184666"/>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D28083B-A9DD-ED2F-4F38-D5BE193BF4C3}"/>
              </a:ext>
            </a:extLst>
          </p:cNvPr>
          <p:cNvCxnSpPr>
            <a:cxnSpLocks/>
          </p:cNvCxnSpPr>
          <p:nvPr/>
        </p:nvCxnSpPr>
        <p:spPr>
          <a:xfrm flipV="1">
            <a:off x="3169632" y="2436763"/>
            <a:ext cx="0" cy="184666"/>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62F58178-8C62-270D-C783-2BB8F35FFADB}"/>
              </a:ext>
            </a:extLst>
          </p:cNvPr>
          <p:cNvCxnSpPr>
            <a:cxnSpLocks/>
          </p:cNvCxnSpPr>
          <p:nvPr/>
        </p:nvCxnSpPr>
        <p:spPr>
          <a:xfrm flipV="1">
            <a:off x="3315208" y="2436763"/>
            <a:ext cx="0" cy="184666"/>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786C2F43-3A8A-3A4E-3A7F-4FAF5DF3A0E0}"/>
              </a:ext>
            </a:extLst>
          </p:cNvPr>
          <p:cNvCxnSpPr>
            <a:cxnSpLocks/>
          </p:cNvCxnSpPr>
          <p:nvPr/>
        </p:nvCxnSpPr>
        <p:spPr>
          <a:xfrm flipV="1">
            <a:off x="5966080" y="2440358"/>
            <a:ext cx="0" cy="184666"/>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B240E974-C040-CA3D-FA94-E6C2EA6A3074}"/>
              </a:ext>
            </a:extLst>
          </p:cNvPr>
          <p:cNvSpPr txBox="1"/>
          <p:nvPr/>
        </p:nvSpPr>
        <p:spPr>
          <a:xfrm>
            <a:off x="743823" y="3274996"/>
            <a:ext cx="1244158" cy="369332"/>
          </a:xfrm>
          <a:prstGeom prst="rect">
            <a:avLst/>
          </a:prstGeom>
          <a:noFill/>
        </p:spPr>
        <p:txBody>
          <a:bodyPr wrap="square" rtlCol="0">
            <a:spAutoFit/>
          </a:bodyPr>
          <a:lstStyle/>
          <a:p>
            <a:r>
              <a:rPr lang="en-JP" b="1" i="1" u="sng" dirty="0"/>
              <a:t>v2</a:t>
            </a:r>
          </a:p>
        </p:txBody>
      </p:sp>
      <p:cxnSp>
        <p:nvCxnSpPr>
          <p:cNvPr id="37" name="Straight Connector 36">
            <a:extLst>
              <a:ext uri="{FF2B5EF4-FFF2-40B4-BE49-F238E27FC236}">
                <a16:creationId xmlns:a16="http://schemas.microsoft.com/office/drawing/2014/main" id="{CF073241-BAA8-74F4-3722-1D60D6C14DB7}"/>
              </a:ext>
            </a:extLst>
          </p:cNvPr>
          <p:cNvCxnSpPr>
            <a:cxnSpLocks/>
          </p:cNvCxnSpPr>
          <p:nvPr/>
        </p:nvCxnSpPr>
        <p:spPr>
          <a:xfrm>
            <a:off x="2282528" y="3870419"/>
            <a:ext cx="3240000" cy="0"/>
          </a:xfrm>
          <a:prstGeom prst="line">
            <a:avLst/>
          </a:prstGeom>
          <a:ln w="28575"/>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0A861BD0-9E2A-23AC-6D12-925536AA3AC3}"/>
              </a:ext>
            </a:extLst>
          </p:cNvPr>
          <p:cNvSpPr txBox="1"/>
          <p:nvPr/>
        </p:nvSpPr>
        <p:spPr>
          <a:xfrm>
            <a:off x="743824" y="3932308"/>
            <a:ext cx="1459217" cy="369332"/>
          </a:xfrm>
          <a:prstGeom prst="rect">
            <a:avLst/>
          </a:prstGeom>
          <a:noFill/>
        </p:spPr>
        <p:txBody>
          <a:bodyPr wrap="square" rtlCol="0">
            <a:spAutoFit/>
          </a:bodyPr>
          <a:lstStyle/>
          <a:p>
            <a:r>
              <a:rPr lang="en-JP" dirty="0"/>
              <a:t>07-12 00:00</a:t>
            </a:r>
          </a:p>
        </p:txBody>
      </p:sp>
      <p:cxnSp>
        <p:nvCxnSpPr>
          <p:cNvPr id="39" name="Straight Connector 38">
            <a:extLst>
              <a:ext uri="{FF2B5EF4-FFF2-40B4-BE49-F238E27FC236}">
                <a16:creationId xmlns:a16="http://schemas.microsoft.com/office/drawing/2014/main" id="{FB005905-56D8-2A9C-9033-46BA4F5A6E8C}"/>
              </a:ext>
            </a:extLst>
          </p:cNvPr>
          <p:cNvCxnSpPr>
            <a:cxnSpLocks/>
          </p:cNvCxnSpPr>
          <p:nvPr/>
        </p:nvCxnSpPr>
        <p:spPr>
          <a:xfrm flipV="1">
            <a:off x="2282528" y="3778086"/>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9946904-AB6B-BBE2-7B23-132EBAAD1288}"/>
              </a:ext>
            </a:extLst>
          </p:cNvPr>
          <p:cNvCxnSpPr>
            <a:cxnSpLocks/>
          </p:cNvCxnSpPr>
          <p:nvPr/>
        </p:nvCxnSpPr>
        <p:spPr>
          <a:xfrm flipV="1">
            <a:off x="2434928" y="3778086"/>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C4EB9F3A-82C9-C560-B575-B402BE519789}"/>
              </a:ext>
            </a:extLst>
          </p:cNvPr>
          <p:cNvCxnSpPr>
            <a:cxnSpLocks/>
          </p:cNvCxnSpPr>
          <p:nvPr/>
        </p:nvCxnSpPr>
        <p:spPr>
          <a:xfrm flipV="1">
            <a:off x="2585053" y="3778086"/>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982E862F-BF55-7F4A-64E7-0C49223B1C91}"/>
              </a:ext>
            </a:extLst>
          </p:cNvPr>
          <p:cNvCxnSpPr>
            <a:cxnSpLocks/>
          </p:cNvCxnSpPr>
          <p:nvPr/>
        </p:nvCxnSpPr>
        <p:spPr>
          <a:xfrm flipV="1">
            <a:off x="2726080" y="3778086"/>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E95B3880-485C-8804-055D-FEDC0A5B3E6D}"/>
              </a:ext>
            </a:extLst>
          </p:cNvPr>
          <p:cNvCxnSpPr>
            <a:cxnSpLocks/>
          </p:cNvCxnSpPr>
          <p:nvPr/>
        </p:nvCxnSpPr>
        <p:spPr>
          <a:xfrm flipV="1">
            <a:off x="2871656" y="3778086"/>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24F21880-08FD-5FD3-37A7-3874F875DA39}"/>
              </a:ext>
            </a:extLst>
          </p:cNvPr>
          <p:cNvCxnSpPr>
            <a:cxnSpLocks/>
          </p:cNvCxnSpPr>
          <p:nvPr/>
        </p:nvCxnSpPr>
        <p:spPr>
          <a:xfrm flipV="1">
            <a:off x="5522528" y="3781681"/>
            <a:ext cx="0" cy="184666"/>
          </a:xfrm>
          <a:prstGeom prst="line">
            <a:avLst/>
          </a:prstGeom>
          <a:ln w="38100"/>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F263ACDD-4087-6AD3-FCE2-C4873C807A65}"/>
              </a:ext>
            </a:extLst>
          </p:cNvPr>
          <p:cNvSpPr txBox="1"/>
          <p:nvPr/>
        </p:nvSpPr>
        <p:spPr>
          <a:xfrm>
            <a:off x="3620605" y="3090330"/>
            <a:ext cx="1133856" cy="369332"/>
          </a:xfrm>
          <a:prstGeom prst="rect">
            <a:avLst/>
          </a:prstGeom>
          <a:noFill/>
        </p:spPr>
        <p:txBody>
          <a:bodyPr wrap="square" rtlCol="0">
            <a:spAutoFit/>
          </a:bodyPr>
          <a:lstStyle/>
          <a:p>
            <a:r>
              <a:rPr lang="en-JP" dirty="0"/>
              <a:t>39 hr</a:t>
            </a:r>
          </a:p>
        </p:txBody>
      </p:sp>
      <p:sp>
        <p:nvSpPr>
          <p:cNvPr id="46" name="Right Brace 45">
            <a:extLst>
              <a:ext uri="{FF2B5EF4-FFF2-40B4-BE49-F238E27FC236}">
                <a16:creationId xmlns:a16="http://schemas.microsoft.com/office/drawing/2014/main" id="{06F132F2-0929-2413-5507-6B6A2526E31F}"/>
              </a:ext>
            </a:extLst>
          </p:cNvPr>
          <p:cNvSpPr/>
          <p:nvPr/>
        </p:nvSpPr>
        <p:spPr>
          <a:xfrm rot="16200000">
            <a:off x="3753603" y="1929765"/>
            <a:ext cx="297849" cy="3240000"/>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JP"/>
          </a:p>
        </p:txBody>
      </p:sp>
      <p:cxnSp>
        <p:nvCxnSpPr>
          <p:cNvPr id="47" name="Straight Connector 46">
            <a:extLst>
              <a:ext uri="{FF2B5EF4-FFF2-40B4-BE49-F238E27FC236}">
                <a16:creationId xmlns:a16="http://schemas.microsoft.com/office/drawing/2014/main" id="{ADF7F196-5F5D-CACB-F707-AC6A86904D78}"/>
              </a:ext>
            </a:extLst>
          </p:cNvPr>
          <p:cNvCxnSpPr>
            <a:cxnSpLocks/>
          </p:cNvCxnSpPr>
          <p:nvPr/>
        </p:nvCxnSpPr>
        <p:spPr>
          <a:xfrm>
            <a:off x="2434928" y="4116974"/>
            <a:ext cx="30876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E78DC4D6-38FA-1A3A-C8A4-0A87A909B570}"/>
              </a:ext>
            </a:extLst>
          </p:cNvPr>
          <p:cNvCxnSpPr>
            <a:cxnSpLocks/>
          </p:cNvCxnSpPr>
          <p:nvPr/>
        </p:nvCxnSpPr>
        <p:spPr>
          <a:xfrm flipV="1">
            <a:off x="2434928" y="4029737"/>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249E1B10-C88B-3655-01FB-C5397A876B18}"/>
              </a:ext>
            </a:extLst>
          </p:cNvPr>
          <p:cNvCxnSpPr>
            <a:cxnSpLocks/>
          </p:cNvCxnSpPr>
          <p:nvPr/>
        </p:nvCxnSpPr>
        <p:spPr>
          <a:xfrm flipV="1">
            <a:off x="2585053" y="4029737"/>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E14F9DE8-95AD-0C39-3FD6-F69F88B86582}"/>
              </a:ext>
            </a:extLst>
          </p:cNvPr>
          <p:cNvCxnSpPr>
            <a:cxnSpLocks/>
          </p:cNvCxnSpPr>
          <p:nvPr/>
        </p:nvCxnSpPr>
        <p:spPr>
          <a:xfrm flipV="1">
            <a:off x="2726080" y="4029737"/>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6E70FB96-3662-1CE4-F2C3-C5251218627D}"/>
              </a:ext>
            </a:extLst>
          </p:cNvPr>
          <p:cNvCxnSpPr>
            <a:cxnSpLocks/>
          </p:cNvCxnSpPr>
          <p:nvPr/>
        </p:nvCxnSpPr>
        <p:spPr>
          <a:xfrm flipV="1">
            <a:off x="2871656" y="4029737"/>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22877352-5FCD-2D07-CED3-34BD6F52E05D}"/>
              </a:ext>
            </a:extLst>
          </p:cNvPr>
          <p:cNvCxnSpPr>
            <a:cxnSpLocks/>
          </p:cNvCxnSpPr>
          <p:nvPr/>
        </p:nvCxnSpPr>
        <p:spPr>
          <a:xfrm flipV="1">
            <a:off x="5522528" y="4033332"/>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E800F04B-579C-03BD-0B66-2759745A1DAC}"/>
              </a:ext>
            </a:extLst>
          </p:cNvPr>
          <p:cNvCxnSpPr>
            <a:cxnSpLocks/>
          </p:cNvCxnSpPr>
          <p:nvPr/>
        </p:nvCxnSpPr>
        <p:spPr>
          <a:xfrm>
            <a:off x="2585053" y="4360072"/>
            <a:ext cx="293747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D71B36C0-D8E7-53F4-E7D7-0077C2E79655}"/>
              </a:ext>
            </a:extLst>
          </p:cNvPr>
          <p:cNvCxnSpPr>
            <a:cxnSpLocks/>
          </p:cNvCxnSpPr>
          <p:nvPr/>
        </p:nvCxnSpPr>
        <p:spPr>
          <a:xfrm flipV="1">
            <a:off x="2585053" y="4272835"/>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E769E799-0F76-5473-5024-CCECDE71F1AC}"/>
              </a:ext>
            </a:extLst>
          </p:cNvPr>
          <p:cNvCxnSpPr>
            <a:cxnSpLocks/>
          </p:cNvCxnSpPr>
          <p:nvPr/>
        </p:nvCxnSpPr>
        <p:spPr>
          <a:xfrm flipV="1">
            <a:off x="2726080" y="4272835"/>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2D76349F-36C1-CB3A-28D3-034F840DF592}"/>
              </a:ext>
            </a:extLst>
          </p:cNvPr>
          <p:cNvCxnSpPr>
            <a:cxnSpLocks/>
          </p:cNvCxnSpPr>
          <p:nvPr/>
        </p:nvCxnSpPr>
        <p:spPr>
          <a:xfrm flipV="1">
            <a:off x="2871656" y="4272835"/>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D560577C-B523-2384-AF42-DA8DF0ED8B4B}"/>
              </a:ext>
            </a:extLst>
          </p:cNvPr>
          <p:cNvCxnSpPr>
            <a:cxnSpLocks/>
          </p:cNvCxnSpPr>
          <p:nvPr/>
        </p:nvCxnSpPr>
        <p:spPr>
          <a:xfrm flipV="1">
            <a:off x="5522528" y="4276430"/>
            <a:ext cx="0" cy="184666"/>
          </a:xfrm>
          <a:prstGeom prst="line">
            <a:avLst/>
          </a:prstGeom>
          <a:ln w="38100"/>
        </p:spPr>
        <p:style>
          <a:lnRef idx="1">
            <a:schemeClr val="dk1"/>
          </a:lnRef>
          <a:fillRef idx="0">
            <a:schemeClr val="dk1"/>
          </a:fillRef>
          <a:effectRef idx="0">
            <a:schemeClr val="dk1"/>
          </a:effectRef>
          <a:fontRef idx="minor">
            <a:schemeClr val="tx1"/>
          </a:fontRef>
        </p:style>
      </p:cxnSp>
      <p:sp>
        <p:nvSpPr>
          <p:cNvPr id="58" name="Left Bracket 57">
            <a:extLst>
              <a:ext uri="{FF2B5EF4-FFF2-40B4-BE49-F238E27FC236}">
                <a16:creationId xmlns:a16="http://schemas.microsoft.com/office/drawing/2014/main" id="{C8B79C92-BF5A-AD19-8E94-258390BD35F0}"/>
              </a:ext>
            </a:extLst>
          </p:cNvPr>
          <p:cNvSpPr/>
          <p:nvPr/>
        </p:nvSpPr>
        <p:spPr>
          <a:xfrm>
            <a:off x="2039112" y="3778086"/>
            <a:ext cx="175192" cy="679415"/>
          </a:xfrm>
          <a:prstGeom prst="leftBracket">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JP"/>
          </a:p>
        </p:txBody>
      </p:sp>
      <p:sp>
        <p:nvSpPr>
          <p:cNvPr id="59" name="TextBox 58">
            <a:extLst>
              <a:ext uri="{FF2B5EF4-FFF2-40B4-BE49-F238E27FC236}">
                <a16:creationId xmlns:a16="http://schemas.microsoft.com/office/drawing/2014/main" id="{2DA53CA3-D8D7-786B-B9EC-714678B6811D}"/>
              </a:ext>
            </a:extLst>
          </p:cNvPr>
          <p:cNvSpPr txBox="1"/>
          <p:nvPr/>
        </p:nvSpPr>
        <p:spPr>
          <a:xfrm>
            <a:off x="743823" y="4812822"/>
            <a:ext cx="1459217" cy="369332"/>
          </a:xfrm>
          <a:prstGeom prst="rect">
            <a:avLst/>
          </a:prstGeom>
          <a:noFill/>
        </p:spPr>
        <p:txBody>
          <a:bodyPr wrap="square" rtlCol="0">
            <a:spAutoFit/>
          </a:bodyPr>
          <a:lstStyle/>
          <a:p>
            <a:r>
              <a:rPr lang="en-JP" dirty="0"/>
              <a:t>07-12 01:00</a:t>
            </a:r>
          </a:p>
        </p:txBody>
      </p:sp>
      <p:cxnSp>
        <p:nvCxnSpPr>
          <p:cNvPr id="60" name="Straight Connector 59">
            <a:extLst>
              <a:ext uri="{FF2B5EF4-FFF2-40B4-BE49-F238E27FC236}">
                <a16:creationId xmlns:a16="http://schemas.microsoft.com/office/drawing/2014/main" id="{21F5EDC1-49C6-247B-4BCE-59A4F21709C1}"/>
              </a:ext>
            </a:extLst>
          </p:cNvPr>
          <p:cNvCxnSpPr>
            <a:cxnSpLocks/>
          </p:cNvCxnSpPr>
          <p:nvPr/>
        </p:nvCxnSpPr>
        <p:spPr>
          <a:xfrm>
            <a:off x="2434928" y="4717906"/>
            <a:ext cx="30876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799187D8-FEC4-3625-23A8-67C638403A79}"/>
              </a:ext>
            </a:extLst>
          </p:cNvPr>
          <p:cNvCxnSpPr>
            <a:cxnSpLocks/>
          </p:cNvCxnSpPr>
          <p:nvPr/>
        </p:nvCxnSpPr>
        <p:spPr>
          <a:xfrm flipV="1">
            <a:off x="2434928" y="463066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FED02D12-C972-D364-75B6-D949794A1FC4}"/>
              </a:ext>
            </a:extLst>
          </p:cNvPr>
          <p:cNvCxnSpPr>
            <a:cxnSpLocks/>
          </p:cNvCxnSpPr>
          <p:nvPr/>
        </p:nvCxnSpPr>
        <p:spPr>
          <a:xfrm flipV="1">
            <a:off x="2585053" y="463066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91243E57-77D8-7509-E0D0-02C114CAA7AC}"/>
              </a:ext>
            </a:extLst>
          </p:cNvPr>
          <p:cNvCxnSpPr>
            <a:cxnSpLocks/>
          </p:cNvCxnSpPr>
          <p:nvPr/>
        </p:nvCxnSpPr>
        <p:spPr>
          <a:xfrm flipV="1">
            <a:off x="2726080" y="463066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299F403A-E857-8A79-1197-23D2E07263C9}"/>
              </a:ext>
            </a:extLst>
          </p:cNvPr>
          <p:cNvCxnSpPr>
            <a:cxnSpLocks/>
          </p:cNvCxnSpPr>
          <p:nvPr/>
        </p:nvCxnSpPr>
        <p:spPr>
          <a:xfrm flipV="1">
            <a:off x="2871656" y="463066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4ECAE39F-CE87-CC13-55F7-312902821D88}"/>
              </a:ext>
            </a:extLst>
          </p:cNvPr>
          <p:cNvCxnSpPr>
            <a:cxnSpLocks/>
          </p:cNvCxnSpPr>
          <p:nvPr/>
        </p:nvCxnSpPr>
        <p:spPr>
          <a:xfrm flipV="1">
            <a:off x="5522528" y="4634264"/>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9D48A777-F1DA-64B9-AE66-B118D2E4BED4}"/>
              </a:ext>
            </a:extLst>
          </p:cNvPr>
          <p:cNvCxnSpPr>
            <a:cxnSpLocks/>
          </p:cNvCxnSpPr>
          <p:nvPr/>
        </p:nvCxnSpPr>
        <p:spPr>
          <a:xfrm>
            <a:off x="2585053" y="4988436"/>
            <a:ext cx="293747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BA34D836-81BB-D392-0167-9749BDD57B96}"/>
              </a:ext>
            </a:extLst>
          </p:cNvPr>
          <p:cNvCxnSpPr>
            <a:cxnSpLocks/>
          </p:cNvCxnSpPr>
          <p:nvPr/>
        </p:nvCxnSpPr>
        <p:spPr>
          <a:xfrm flipV="1">
            <a:off x="2585053" y="490119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AEECA1BA-9F3F-5993-216E-4B0FC45A696B}"/>
              </a:ext>
            </a:extLst>
          </p:cNvPr>
          <p:cNvCxnSpPr>
            <a:cxnSpLocks/>
          </p:cNvCxnSpPr>
          <p:nvPr/>
        </p:nvCxnSpPr>
        <p:spPr>
          <a:xfrm flipV="1">
            <a:off x="2726080" y="490119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836FCAC-AEC4-B6AD-B325-AD059883D51F}"/>
              </a:ext>
            </a:extLst>
          </p:cNvPr>
          <p:cNvCxnSpPr>
            <a:cxnSpLocks/>
          </p:cNvCxnSpPr>
          <p:nvPr/>
        </p:nvCxnSpPr>
        <p:spPr>
          <a:xfrm flipV="1">
            <a:off x="2871656" y="490119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15AA6CF0-8C9C-D9BE-881E-4190870A533E}"/>
              </a:ext>
            </a:extLst>
          </p:cNvPr>
          <p:cNvCxnSpPr>
            <a:cxnSpLocks/>
          </p:cNvCxnSpPr>
          <p:nvPr/>
        </p:nvCxnSpPr>
        <p:spPr>
          <a:xfrm flipV="1">
            <a:off x="5522528" y="4904794"/>
            <a:ext cx="0" cy="184666"/>
          </a:xfrm>
          <a:prstGeom prst="line">
            <a:avLst/>
          </a:prstGeom>
          <a:ln w="38100"/>
        </p:spPr>
        <p:style>
          <a:lnRef idx="1">
            <a:schemeClr val="dk1"/>
          </a:lnRef>
          <a:fillRef idx="0">
            <a:schemeClr val="dk1"/>
          </a:fillRef>
          <a:effectRef idx="0">
            <a:schemeClr val="dk1"/>
          </a:effectRef>
          <a:fontRef idx="minor">
            <a:schemeClr val="tx1"/>
          </a:fontRef>
        </p:style>
      </p:cxnSp>
      <p:sp>
        <p:nvSpPr>
          <p:cNvPr id="71" name="Left Bracket 70">
            <a:extLst>
              <a:ext uri="{FF2B5EF4-FFF2-40B4-BE49-F238E27FC236}">
                <a16:creationId xmlns:a16="http://schemas.microsoft.com/office/drawing/2014/main" id="{3D955734-63F7-7FF1-A92B-081B07DBF0FC}"/>
              </a:ext>
            </a:extLst>
          </p:cNvPr>
          <p:cNvSpPr/>
          <p:nvPr/>
        </p:nvSpPr>
        <p:spPr>
          <a:xfrm>
            <a:off x="2039112" y="4662482"/>
            <a:ext cx="175192" cy="679415"/>
          </a:xfrm>
          <a:prstGeom prst="leftBracket">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JP"/>
          </a:p>
        </p:txBody>
      </p:sp>
      <p:cxnSp>
        <p:nvCxnSpPr>
          <p:cNvPr id="72" name="Straight Connector 71">
            <a:extLst>
              <a:ext uri="{FF2B5EF4-FFF2-40B4-BE49-F238E27FC236}">
                <a16:creationId xmlns:a16="http://schemas.microsoft.com/office/drawing/2014/main" id="{89E43DD2-1645-FFE9-7ECE-FD960CC2EDC9}"/>
              </a:ext>
            </a:extLst>
          </p:cNvPr>
          <p:cNvCxnSpPr>
            <a:cxnSpLocks/>
          </p:cNvCxnSpPr>
          <p:nvPr/>
        </p:nvCxnSpPr>
        <p:spPr>
          <a:xfrm>
            <a:off x="2726080" y="5266437"/>
            <a:ext cx="279644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185CFD6C-97A5-A501-1586-69CEDA1D976D}"/>
              </a:ext>
            </a:extLst>
          </p:cNvPr>
          <p:cNvCxnSpPr>
            <a:cxnSpLocks/>
          </p:cNvCxnSpPr>
          <p:nvPr/>
        </p:nvCxnSpPr>
        <p:spPr>
          <a:xfrm flipV="1">
            <a:off x="2726080" y="5179200"/>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A23E9C3A-6804-FE07-C0E4-ED32F9343BDC}"/>
              </a:ext>
            </a:extLst>
          </p:cNvPr>
          <p:cNvCxnSpPr>
            <a:cxnSpLocks/>
          </p:cNvCxnSpPr>
          <p:nvPr/>
        </p:nvCxnSpPr>
        <p:spPr>
          <a:xfrm flipV="1">
            <a:off x="2871656" y="5179200"/>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EAC4ED41-818B-217A-0528-A2DBED166BC1}"/>
              </a:ext>
            </a:extLst>
          </p:cNvPr>
          <p:cNvCxnSpPr>
            <a:cxnSpLocks/>
          </p:cNvCxnSpPr>
          <p:nvPr/>
        </p:nvCxnSpPr>
        <p:spPr>
          <a:xfrm flipV="1">
            <a:off x="5522528" y="5182795"/>
            <a:ext cx="0" cy="184666"/>
          </a:xfrm>
          <a:prstGeom prst="line">
            <a:avLst/>
          </a:prstGeom>
          <a:ln w="38100"/>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244CE73A-4146-26FF-0424-BF52A6E7CB08}"/>
              </a:ext>
            </a:extLst>
          </p:cNvPr>
          <p:cNvSpPr txBox="1"/>
          <p:nvPr/>
        </p:nvSpPr>
        <p:spPr>
          <a:xfrm>
            <a:off x="6246054" y="3488005"/>
            <a:ext cx="5586981" cy="1938992"/>
          </a:xfrm>
          <a:prstGeom prst="rect">
            <a:avLst/>
          </a:prstGeom>
          <a:noFill/>
        </p:spPr>
        <p:txBody>
          <a:bodyPr wrap="square" rtlCol="0">
            <a:spAutoFit/>
          </a:bodyPr>
          <a:lstStyle/>
          <a:p>
            <a:r>
              <a:rPr lang="en-US" dirty="0"/>
              <a:t>I</a:t>
            </a:r>
            <a:r>
              <a:rPr lang="en-JP" dirty="0"/>
              <a:t>f all three hours give the same level </a:t>
            </a:r>
            <a:r>
              <a:rPr lang="en-JP" dirty="0">
                <a:sym typeface="Wingdings" pitchFamily="2" charset="2"/>
              </a:rPr>
              <a:t> use the level</a:t>
            </a:r>
          </a:p>
          <a:p>
            <a:pPr lvl="1"/>
            <a:r>
              <a:rPr lang="en-JP" sz="1600" i="1" dirty="0">
                <a:sym typeface="Wingdings" pitchFamily="2" charset="2"/>
              </a:rPr>
              <a:t>(e.g., 5,5,5  5)</a:t>
            </a:r>
          </a:p>
          <a:p>
            <a:r>
              <a:rPr lang="en-JP" dirty="0">
                <a:sym typeface="Wingdings" pitchFamily="2" charset="2"/>
              </a:rPr>
              <a:t>If two hours give the same level  use the min level</a:t>
            </a:r>
          </a:p>
          <a:p>
            <a:pPr lvl="1"/>
            <a:r>
              <a:rPr lang="en-JP" sz="1600" i="1" dirty="0">
                <a:sym typeface="Wingdings" pitchFamily="2" charset="2"/>
              </a:rPr>
              <a:t>(e.g., 5,2,2  2; </a:t>
            </a:r>
          </a:p>
          <a:p>
            <a:pPr lvl="1"/>
            <a:r>
              <a:rPr lang="en-JP" sz="1600" i="1" dirty="0">
                <a:sym typeface="Wingdings" pitchFamily="2" charset="2"/>
              </a:rPr>
              <a:t>          5,5,2  2)</a:t>
            </a:r>
          </a:p>
          <a:p>
            <a:r>
              <a:rPr lang="en-JP" dirty="0">
                <a:sym typeface="Wingdings" pitchFamily="2" charset="2"/>
              </a:rPr>
              <a:t>If all three hours give different levels  use median</a:t>
            </a:r>
          </a:p>
          <a:p>
            <a:pPr lvl="1"/>
            <a:r>
              <a:rPr lang="en-JP" sz="1600" i="1" dirty="0">
                <a:sym typeface="Wingdings" pitchFamily="2" charset="2"/>
              </a:rPr>
              <a:t>(e.g., 1,2,5  2)</a:t>
            </a:r>
            <a:endParaRPr lang="en-JP" sz="1600" i="1" dirty="0"/>
          </a:p>
        </p:txBody>
      </p:sp>
      <p:sp>
        <p:nvSpPr>
          <p:cNvPr id="77" name="TextBox 76">
            <a:extLst>
              <a:ext uri="{FF2B5EF4-FFF2-40B4-BE49-F238E27FC236}">
                <a16:creationId xmlns:a16="http://schemas.microsoft.com/office/drawing/2014/main" id="{1B4B3CB1-545C-C3F5-E390-88827077C148}"/>
              </a:ext>
            </a:extLst>
          </p:cNvPr>
          <p:cNvSpPr txBox="1"/>
          <p:nvPr/>
        </p:nvSpPr>
        <p:spPr>
          <a:xfrm>
            <a:off x="743823" y="5827380"/>
            <a:ext cx="1244158" cy="369332"/>
          </a:xfrm>
          <a:prstGeom prst="rect">
            <a:avLst/>
          </a:prstGeom>
          <a:noFill/>
        </p:spPr>
        <p:txBody>
          <a:bodyPr wrap="square" rtlCol="0">
            <a:spAutoFit/>
          </a:bodyPr>
          <a:lstStyle/>
          <a:p>
            <a:r>
              <a:rPr lang="en-JP" b="1" i="1" u="sng" dirty="0"/>
              <a:t>v3</a:t>
            </a:r>
          </a:p>
        </p:txBody>
      </p:sp>
      <p:sp>
        <p:nvSpPr>
          <p:cNvPr id="78" name="TextBox 77">
            <a:extLst>
              <a:ext uri="{FF2B5EF4-FFF2-40B4-BE49-F238E27FC236}">
                <a16:creationId xmlns:a16="http://schemas.microsoft.com/office/drawing/2014/main" id="{515F975A-B1B8-3979-DF09-C1370D42E40B}"/>
              </a:ext>
            </a:extLst>
          </p:cNvPr>
          <p:cNvSpPr txBox="1"/>
          <p:nvPr/>
        </p:nvSpPr>
        <p:spPr>
          <a:xfrm>
            <a:off x="1396385" y="5830738"/>
            <a:ext cx="10576909" cy="338554"/>
          </a:xfrm>
          <a:prstGeom prst="rect">
            <a:avLst/>
          </a:prstGeom>
          <a:noFill/>
        </p:spPr>
        <p:txBody>
          <a:bodyPr wrap="square" rtlCol="0">
            <a:spAutoFit/>
          </a:bodyPr>
          <a:lstStyle/>
          <a:p>
            <a:r>
              <a:rPr lang="en-JP" sz="1600" dirty="0"/>
              <a:t>Calculation is all the same as v2, but after calculation, for each grid, if the uparea&lt;1km</a:t>
            </a:r>
            <a:r>
              <a:rPr lang="en-JP" sz="1600" baseline="30000" dirty="0"/>
              <a:t>2</a:t>
            </a:r>
            <a:r>
              <a:rPr lang="en-JP" sz="1600" dirty="0"/>
              <a:t>, alert level minus 1</a:t>
            </a:r>
          </a:p>
        </p:txBody>
      </p:sp>
      <p:sp>
        <p:nvSpPr>
          <p:cNvPr id="79" name="TextBox 78">
            <a:extLst>
              <a:ext uri="{FF2B5EF4-FFF2-40B4-BE49-F238E27FC236}">
                <a16:creationId xmlns:a16="http://schemas.microsoft.com/office/drawing/2014/main" id="{F6543927-85D2-66E3-2714-A46CFF991A81}"/>
              </a:ext>
            </a:extLst>
          </p:cNvPr>
          <p:cNvSpPr txBox="1"/>
          <p:nvPr/>
        </p:nvSpPr>
        <p:spPr>
          <a:xfrm>
            <a:off x="743823" y="6252488"/>
            <a:ext cx="1244158" cy="369332"/>
          </a:xfrm>
          <a:prstGeom prst="rect">
            <a:avLst/>
          </a:prstGeom>
          <a:noFill/>
        </p:spPr>
        <p:txBody>
          <a:bodyPr wrap="square" rtlCol="0">
            <a:spAutoFit/>
          </a:bodyPr>
          <a:lstStyle/>
          <a:p>
            <a:r>
              <a:rPr lang="en-JP" b="1" i="1" u="sng" dirty="0"/>
              <a:t>v4</a:t>
            </a:r>
          </a:p>
        </p:txBody>
      </p:sp>
      <p:sp>
        <p:nvSpPr>
          <p:cNvPr id="80" name="TextBox 79">
            <a:extLst>
              <a:ext uri="{FF2B5EF4-FFF2-40B4-BE49-F238E27FC236}">
                <a16:creationId xmlns:a16="http://schemas.microsoft.com/office/drawing/2014/main" id="{EC8DBB6B-9904-20DF-2694-15173857501A}"/>
              </a:ext>
            </a:extLst>
          </p:cNvPr>
          <p:cNvSpPr txBox="1"/>
          <p:nvPr/>
        </p:nvSpPr>
        <p:spPr>
          <a:xfrm>
            <a:off x="1396385" y="6255846"/>
            <a:ext cx="10576909" cy="338554"/>
          </a:xfrm>
          <a:prstGeom prst="rect">
            <a:avLst/>
          </a:prstGeom>
          <a:noFill/>
        </p:spPr>
        <p:txBody>
          <a:bodyPr wrap="square" rtlCol="0">
            <a:spAutoFit/>
          </a:bodyPr>
          <a:lstStyle/>
          <a:p>
            <a:r>
              <a:rPr lang="en-JP" sz="1600" dirty="0"/>
              <a:t>Calculation is all the same as v2, but after calculation, for grids with alert =5, if the uparea&lt;1km</a:t>
            </a:r>
            <a:r>
              <a:rPr lang="en-JP" sz="1600" baseline="30000" dirty="0"/>
              <a:t>2</a:t>
            </a:r>
            <a:r>
              <a:rPr lang="en-JP" sz="1600" dirty="0"/>
              <a:t>, alert level minus 1</a:t>
            </a:r>
          </a:p>
        </p:txBody>
      </p:sp>
      <p:sp>
        <p:nvSpPr>
          <p:cNvPr id="81" name="Slide Number Placeholder 80">
            <a:extLst>
              <a:ext uri="{FF2B5EF4-FFF2-40B4-BE49-F238E27FC236}">
                <a16:creationId xmlns:a16="http://schemas.microsoft.com/office/drawing/2014/main" id="{F37EF923-C344-AA6C-1635-BC6FF651F58F}"/>
              </a:ext>
            </a:extLst>
          </p:cNvPr>
          <p:cNvSpPr>
            <a:spLocks noGrp="1"/>
          </p:cNvSpPr>
          <p:nvPr>
            <p:ph type="sldNum" sz="quarter" idx="12"/>
          </p:nvPr>
        </p:nvSpPr>
        <p:spPr/>
        <p:txBody>
          <a:bodyPr/>
          <a:lstStyle/>
          <a:p>
            <a:fld id="{D815B02A-28B9-D949-982E-91CA65C0BB1C}" type="slidenum">
              <a:rPr lang="en-JP" smtClean="0"/>
              <a:t>2</a:t>
            </a:fld>
            <a:endParaRPr lang="en-JP"/>
          </a:p>
        </p:txBody>
      </p:sp>
    </p:spTree>
    <p:extLst>
      <p:ext uri="{BB962C8B-B14F-4D97-AF65-F5344CB8AC3E}">
        <p14:creationId xmlns:p14="http://schemas.microsoft.com/office/powerpoint/2010/main" val="188979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0488C7-4B25-0683-AD00-C64CFB338269}"/>
              </a:ext>
            </a:extLst>
          </p:cNvPr>
          <p:cNvSpPr txBox="1"/>
          <p:nvPr/>
        </p:nvSpPr>
        <p:spPr>
          <a:xfrm>
            <a:off x="219807" y="130558"/>
            <a:ext cx="4879730" cy="369332"/>
          </a:xfrm>
          <a:prstGeom prst="rect">
            <a:avLst/>
          </a:prstGeom>
          <a:noFill/>
        </p:spPr>
        <p:txBody>
          <a:bodyPr wrap="square" rtlCol="0">
            <a:spAutoFit/>
          </a:bodyPr>
          <a:lstStyle/>
          <a:p>
            <a:r>
              <a:rPr lang="en-JP" b="1" dirty="0"/>
              <a:t>Description of examined cases</a:t>
            </a:r>
          </a:p>
        </p:txBody>
      </p:sp>
      <p:sp>
        <p:nvSpPr>
          <p:cNvPr id="4" name="TextBox 3">
            <a:extLst>
              <a:ext uri="{FF2B5EF4-FFF2-40B4-BE49-F238E27FC236}">
                <a16:creationId xmlns:a16="http://schemas.microsoft.com/office/drawing/2014/main" id="{BDA28352-3390-125B-A54B-BB5AD86C709A}"/>
              </a:ext>
            </a:extLst>
          </p:cNvPr>
          <p:cNvSpPr txBox="1"/>
          <p:nvPr/>
        </p:nvSpPr>
        <p:spPr>
          <a:xfrm>
            <a:off x="670041" y="893214"/>
            <a:ext cx="1544263" cy="369332"/>
          </a:xfrm>
          <a:prstGeom prst="rect">
            <a:avLst/>
          </a:prstGeom>
          <a:noFill/>
        </p:spPr>
        <p:txBody>
          <a:bodyPr wrap="square" rtlCol="0">
            <a:spAutoFit/>
          </a:bodyPr>
          <a:lstStyle/>
          <a:p>
            <a:r>
              <a:rPr lang="en-JP" b="1" i="1" u="sng" dirty="0"/>
              <a:t>v5</a:t>
            </a:r>
          </a:p>
        </p:txBody>
      </p:sp>
      <p:cxnSp>
        <p:nvCxnSpPr>
          <p:cNvPr id="5" name="Straight Connector 4">
            <a:extLst>
              <a:ext uri="{FF2B5EF4-FFF2-40B4-BE49-F238E27FC236}">
                <a16:creationId xmlns:a16="http://schemas.microsoft.com/office/drawing/2014/main" id="{62B88EF2-9C03-DFDE-CE0D-1952DC140D2A}"/>
              </a:ext>
            </a:extLst>
          </p:cNvPr>
          <p:cNvCxnSpPr>
            <a:cxnSpLocks/>
          </p:cNvCxnSpPr>
          <p:nvPr/>
        </p:nvCxnSpPr>
        <p:spPr>
          <a:xfrm>
            <a:off x="2352869" y="2394581"/>
            <a:ext cx="3240000" cy="0"/>
          </a:xfrm>
          <a:prstGeom prst="line">
            <a:avLst/>
          </a:prstGeom>
          <a:ln w="2857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16F604F0-1361-F410-4A89-E28799E9436B}"/>
              </a:ext>
            </a:extLst>
          </p:cNvPr>
          <p:cNvSpPr txBox="1"/>
          <p:nvPr/>
        </p:nvSpPr>
        <p:spPr>
          <a:xfrm>
            <a:off x="893652" y="2209915"/>
            <a:ext cx="1459217" cy="369332"/>
          </a:xfrm>
          <a:prstGeom prst="rect">
            <a:avLst/>
          </a:prstGeom>
          <a:noFill/>
        </p:spPr>
        <p:txBody>
          <a:bodyPr wrap="square" rtlCol="0">
            <a:spAutoFit/>
          </a:bodyPr>
          <a:lstStyle/>
          <a:p>
            <a:r>
              <a:rPr lang="en-JP" dirty="0"/>
              <a:t>07-12 00:00</a:t>
            </a:r>
          </a:p>
        </p:txBody>
      </p:sp>
      <p:cxnSp>
        <p:nvCxnSpPr>
          <p:cNvPr id="7" name="Straight Connector 6">
            <a:extLst>
              <a:ext uri="{FF2B5EF4-FFF2-40B4-BE49-F238E27FC236}">
                <a16:creationId xmlns:a16="http://schemas.microsoft.com/office/drawing/2014/main" id="{EECA1DF3-AE38-4236-F990-BD6755DF4332}"/>
              </a:ext>
            </a:extLst>
          </p:cNvPr>
          <p:cNvCxnSpPr>
            <a:cxnSpLocks/>
          </p:cNvCxnSpPr>
          <p:nvPr/>
        </p:nvCxnSpPr>
        <p:spPr>
          <a:xfrm flipV="1">
            <a:off x="2352869" y="230224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963CE1B-ECC7-9921-039C-A19BC7ACB5B2}"/>
              </a:ext>
            </a:extLst>
          </p:cNvPr>
          <p:cNvCxnSpPr>
            <a:cxnSpLocks/>
          </p:cNvCxnSpPr>
          <p:nvPr/>
        </p:nvCxnSpPr>
        <p:spPr>
          <a:xfrm flipV="1">
            <a:off x="2505269" y="230224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3E1CA47-A138-BA0E-0DEF-68A318779DD1}"/>
              </a:ext>
            </a:extLst>
          </p:cNvPr>
          <p:cNvCxnSpPr>
            <a:cxnSpLocks/>
          </p:cNvCxnSpPr>
          <p:nvPr/>
        </p:nvCxnSpPr>
        <p:spPr>
          <a:xfrm flipV="1">
            <a:off x="2655394" y="230224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F6B3521-076D-88FA-645D-3570308B458E}"/>
              </a:ext>
            </a:extLst>
          </p:cNvPr>
          <p:cNvCxnSpPr>
            <a:cxnSpLocks/>
          </p:cNvCxnSpPr>
          <p:nvPr/>
        </p:nvCxnSpPr>
        <p:spPr>
          <a:xfrm flipV="1">
            <a:off x="2796421" y="230224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786185C-98B9-6AB4-E6B6-DCDB2D819F0B}"/>
              </a:ext>
            </a:extLst>
          </p:cNvPr>
          <p:cNvCxnSpPr>
            <a:cxnSpLocks/>
          </p:cNvCxnSpPr>
          <p:nvPr/>
        </p:nvCxnSpPr>
        <p:spPr>
          <a:xfrm flipV="1">
            <a:off x="2941997" y="230224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E9F78F8-6FA1-53B9-E03D-6D1CFFD132F3}"/>
              </a:ext>
            </a:extLst>
          </p:cNvPr>
          <p:cNvCxnSpPr>
            <a:cxnSpLocks/>
          </p:cNvCxnSpPr>
          <p:nvPr/>
        </p:nvCxnSpPr>
        <p:spPr>
          <a:xfrm flipV="1">
            <a:off x="5592869" y="2305843"/>
            <a:ext cx="0" cy="184666"/>
          </a:xfrm>
          <a:prstGeom prst="line">
            <a:avLst/>
          </a:prstGeom>
          <a:ln w="38100"/>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82E1FA6C-5371-39E2-9A8D-E89863D7A5C1}"/>
              </a:ext>
            </a:extLst>
          </p:cNvPr>
          <p:cNvSpPr txBox="1"/>
          <p:nvPr/>
        </p:nvSpPr>
        <p:spPr>
          <a:xfrm>
            <a:off x="3690946" y="1614492"/>
            <a:ext cx="1133856" cy="369332"/>
          </a:xfrm>
          <a:prstGeom prst="rect">
            <a:avLst/>
          </a:prstGeom>
          <a:noFill/>
        </p:spPr>
        <p:txBody>
          <a:bodyPr wrap="square" rtlCol="0">
            <a:spAutoFit/>
          </a:bodyPr>
          <a:lstStyle/>
          <a:p>
            <a:r>
              <a:rPr lang="en-JP" dirty="0"/>
              <a:t>39 hr</a:t>
            </a:r>
          </a:p>
        </p:txBody>
      </p:sp>
      <p:sp>
        <p:nvSpPr>
          <p:cNvPr id="14" name="Right Brace 13">
            <a:extLst>
              <a:ext uri="{FF2B5EF4-FFF2-40B4-BE49-F238E27FC236}">
                <a16:creationId xmlns:a16="http://schemas.microsoft.com/office/drawing/2014/main" id="{F2061C41-476D-8946-169B-F63715B624EE}"/>
              </a:ext>
            </a:extLst>
          </p:cNvPr>
          <p:cNvSpPr/>
          <p:nvPr/>
        </p:nvSpPr>
        <p:spPr>
          <a:xfrm rot="16200000">
            <a:off x="3823944" y="453927"/>
            <a:ext cx="297849" cy="3240000"/>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JP"/>
          </a:p>
        </p:txBody>
      </p:sp>
      <p:sp>
        <p:nvSpPr>
          <p:cNvPr id="15" name="TextBox 14">
            <a:extLst>
              <a:ext uri="{FF2B5EF4-FFF2-40B4-BE49-F238E27FC236}">
                <a16:creationId xmlns:a16="http://schemas.microsoft.com/office/drawing/2014/main" id="{D787AB02-4DAF-E6FA-1FBE-4C70B9049592}"/>
              </a:ext>
            </a:extLst>
          </p:cNvPr>
          <p:cNvSpPr txBox="1"/>
          <p:nvPr/>
        </p:nvSpPr>
        <p:spPr>
          <a:xfrm>
            <a:off x="893651" y="2520478"/>
            <a:ext cx="1459217" cy="369332"/>
          </a:xfrm>
          <a:prstGeom prst="rect">
            <a:avLst/>
          </a:prstGeom>
          <a:noFill/>
        </p:spPr>
        <p:txBody>
          <a:bodyPr wrap="square" rtlCol="0">
            <a:spAutoFit/>
          </a:bodyPr>
          <a:lstStyle/>
          <a:p>
            <a:r>
              <a:rPr lang="en-JP" dirty="0"/>
              <a:t>07-12 01:00</a:t>
            </a:r>
          </a:p>
        </p:txBody>
      </p:sp>
      <p:cxnSp>
        <p:nvCxnSpPr>
          <p:cNvPr id="16" name="Straight Connector 15">
            <a:extLst>
              <a:ext uri="{FF2B5EF4-FFF2-40B4-BE49-F238E27FC236}">
                <a16:creationId xmlns:a16="http://schemas.microsoft.com/office/drawing/2014/main" id="{51E13AB8-C9A5-DEE9-C002-4557E9B9C232}"/>
              </a:ext>
            </a:extLst>
          </p:cNvPr>
          <p:cNvCxnSpPr>
            <a:cxnSpLocks/>
          </p:cNvCxnSpPr>
          <p:nvPr/>
        </p:nvCxnSpPr>
        <p:spPr>
          <a:xfrm>
            <a:off x="2505269" y="2705144"/>
            <a:ext cx="30876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0A8A9A5-C008-3D25-9229-AA882EDCA156}"/>
              </a:ext>
            </a:extLst>
          </p:cNvPr>
          <p:cNvCxnSpPr>
            <a:cxnSpLocks/>
          </p:cNvCxnSpPr>
          <p:nvPr/>
        </p:nvCxnSpPr>
        <p:spPr>
          <a:xfrm flipV="1">
            <a:off x="2505269" y="2617907"/>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EC9DCF98-D646-01DC-CBAD-CD53B89C7660}"/>
              </a:ext>
            </a:extLst>
          </p:cNvPr>
          <p:cNvCxnSpPr>
            <a:cxnSpLocks/>
          </p:cNvCxnSpPr>
          <p:nvPr/>
        </p:nvCxnSpPr>
        <p:spPr>
          <a:xfrm flipV="1">
            <a:off x="2655394" y="2617907"/>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B145273-4455-D2DD-B455-F493DC83BD51}"/>
              </a:ext>
            </a:extLst>
          </p:cNvPr>
          <p:cNvCxnSpPr>
            <a:cxnSpLocks/>
          </p:cNvCxnSpPr>
          <p:nvPr/>
        </p:nvCxnSpPr>
        <p:spPr>
          <a:xfrm flipV="1">
            <a:off x="2796421" y="2617907"/>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490C0CA-C534-FC05-80D4-D94D88235289}"/>
              </a:ext>
            </a:extLst>
          </p:cNvPr>
          <p:cNvCxnSpPr>
            <a:cxnSpLocks/>
          </p:cNvCxnSpPr>
          <p:nvPr/>
        </p:nvCxnSpPr>
        <p:spPr>
          <a:xfrm flipV="1">
            <a:off x="2941997" y="2617907"/>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E2F38F7-BC29-455F-F689-0F07467DAD4B}"/>
              </a:ext>
            </a:extLst>
          </p:cNvPr>
          <p:cNvCxnSpPr>
            <a:cxnSpLocks/>
          </p:cNvCxnSpPr>
          <p:nvPr/>
        </p:nvCxnSpPr>
        <p:spPr>
          <a:xfrm flipV="1">
            <a:off x="5592869" y="2621502"/>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F2F15F27-F29A-806F-8A80-50EA04764D75}"/>
              </a:ext>
            </a:extLst>
          </p:cNvPr>
          <p:cNvCxnSpPr>
            <a:cxnSpLocks/>
          </p:cNvCxnSpPr>
          <p:nvPr/>
        </p:nvCxnSpPr>
        <p:spPr>
          <a:xfrm>
            <a:off x="1907393" y="1586596"/>
            <a:ext cx="3240000" cy="0"/>
          </a:xfrm>
          <a:prstGeom prst="line">
            <a:avLst/>
          </a:prstGeom>
          <a:ln w="28575">
            <a:solidFill>
              <a:srgbClr val="0432FF"/>
            </a:solidFill>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7D9B2DE8-C55E-DF6A-7EC3-63758D23CFFC}"/>
              </a:ext>
            </a:extLst>
          </p:cNvPr>
          <p:cNvCxnSpPr>
            <a:cxnSpLocks/>
          </p:cNvCxnSpPr>
          <p:nvPr/>
        </p:nvCxnSpPr>
        <p:spPr>
          <a:xfrm flipV="1">
            <a:off x="1907393" y="1494263"/>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D8A0B04B-C42B-2D85-15A7-CA6452055BCE}"/>
              </a:ext>
            </a:extLst>
          </p:cNvPr>
          <p:cNvCxnSpPr>
            <a:cxnSpLocks/>
          </p:cNvCxnSpPr>
          <p:nvPr/>
        </p:nvCxnSpPr>
        <p:spPr>
          <a:xfrm flipV="1">
            <a:off x="2059793" y="1494263"/>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A8637E5B-A7EC-4A14-5CFF-7E7BD4F02506}"/>
              </a:ext>
            </a:extLst>
          </p:cNvPr>
          <p:cNvCxnSpPr>
            <a:cxnSpLocks/>
          </p:cNvCxnSpPr>
          <p:nvPr/>
        </p:nvCxnSpPr>
        <p:spPr>
          <a:xfrm flipV="1">
            <a:off x="2209918" y="1494263"/>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F7783EF6-9891-2183-F5B1-3A05698A8571}"/>
              </a:ext>
            </a:extLst>
          </p:cNvPr>
          <p:cNvCxnSpPr>
            <a:cxnSpLocks/>
          </p:cNvCxnSpPr>
          <p:nvPr/>
        </p:nvCxnSpPr>
        <p:spPr>
          <a:xfrm flipV="1">
            <a:off x="2350945" y="1494263"/>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CECE1869-7462-BC56-CB1F-8C0C3A2465B8}"/>
              </a:ext>
            </a:extLst>
          </p:cNvPr>
          <p:cNvCxnSpPr>
            <a:cxnSpLocks/>
          </p:cNvCxnSpPr>
          <p:nvPr/>
        </p:nvCxnSpPr>
        <p:spPr>
          <a:xfrm flipV="1">
            <a:off x="2496521" y="1494263"/>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449FFB84-BACC-1B00-69D5-F48B6A783813}"/>
              </a:ext>
            </a:extLst>
          </p:cNvPr>
          <p:cNvCxnSpPr>
            <a:cxnSpLocks/>
          </p:cNvCxnSpPr>
          <p:nvPr/>
        </p:nvCxnSpPr>
        <p:spPr>
          <a:xfrm flipV="1">
            <a:off x="5147393" y="1497858"/>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sp>
        <p:nvSpPr>
          <p:cNvPr id="88" name="TextBox 87">
            <a:extLst>
              <a:ext uri="{FF2B5EF4-FFF2-40B4-BE49-F238E27FC236}">
                <a16:creationId xmlns:a16="http://schemas.microsoft.com/office/drawing/2014/main" id="{D455097D-AFF7-ECA1-0556-66A5D3F572D0}"/>
              </a:ext>
            </a:extLst>
          </p:cNvPr>
          <p:cNvSpPr txBox="1"/>
          <p:nvPr/>
        </p:nvSpPr>
        <p:spPr>
          <a:xfrm>
            <a:off x="3244713" y="781936"/>
            <a:ext cx="1133856" cy="369332"/>
          </a:xfrm>
          <a:prstGeom prst="rect">
            <a:avLst/>
          </a:prstGeom>
          <a:noFill/>
          <a:ln>
            <a:noFill/>
          </a:ln>
        </p:spPr>
        <p:txBody>
          <a:bodyPr wrap="square" rtlCol="0">
            <a:spAutoFit/>
          </a:bodyPr>
          <a:lstStyle/>
          <a:p>
            <a:r>
              <a:rPr lang="en-JP" dirty="0"/>
              <a:t>39 hr</a:t>
            </a:r>
          </a:p>
        </p:txBody>
      </p:sp>
      <p:sp>
        <p:nvSpPr>
          <p:cNvPr id="89" name="Right Brace 88">
            <a:extLst>
              <a:ext uri="{FF2B5EF4-FFF2-40B4-BE49-F238E27FC236}">
                <a16:creationId xmlns:a16="http://schemas.microsoft.com/office/drawing/2014/main" id="{97A89BFD-E07F-C5C4-1ABE-A6EF186700AD}"/>
              </a:ext>
            </a:extLst>
          </p:cNvPr>
          <p:cNvSpPr/>
          <p:nvPr/>
        </p:nvSpPr>
        <p:spPr>
          <a:xfrm rot="16200000">
            <a:off x="3378468" y="-354058"/>
            <a:ext cx="297849" cy="3240000"/>
          </a:xfrm>
          <a:prstGeom prst="righ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JP"/>
          </a:p>
        </p:txBody>
      </p:sp>
      <p:sp>
        <p:nvSpPr>
          <p:cNvPr id="90" name="TextBox 89">
            <a:extLst>
              <a:ext uri="{FF2B5EF4-FFF2-40B4-BE49-F238E27FC236}">
                <a16:creationId xmlns:a16="http://schemas.microsoft.com/office/drawing/2014/main" id="{33BFC4BA-36F7-C6AB-8E77-7CFE5ACF62B3}"/>
              </a:ext>
            </a:extLst>
          </p:cNvPr>
          <p:cNvSpPr txBox="1"/>
          <p:nvPr/>
        </p:nvSpPr>
        <p:spPr>
          <a:xfrm>
            <a:off x="572488" y="1401930"/>
            <a:ext cx="1459217" cy="369332"/>
          </a:xfrm>
          <a:prstGeom prst="rect">
            <a:avLst/>
          </a:prstGeom>
          <a:noFill/>
        </p:spPr>
        <p:txBody>
          <a:bodyPr wrap="square" rtlCol="0">
            <a:spAutoFit/>
          </a:bodyPr>
          <a:lstStyle/>
          <a:p>
            <a:r>
              <a:rPr lang="en-JP" dirty="0"/>
              <a:t>07-11 21:00</a:t>
            </a:r>
          </a:p>
        </p:txBody>
      </p:sp>
      <p:sp>
        <p:nvSpPr>
          <p:cNvPr id="91" name="TextBox 90">
            <a:extLst>
              <a:ext uri="{FF2B5EF4-FFF2-40B4-BE49-F238E27FC236}">
                <a16:creationId xmlns:a16="http://schemas.microsoft.com/office/drawing/2014/main" id="{07BB629C-94C7-6F5B-1CB7-E9432AF383D7}"/>
              </a:ext>
            </a:extLst>
          </p:cNvPr>
          <p:cNvSpPr txBox="1"/>
          <p:nvPr/>
        </p:nvSpPr>
        <p:spPr>
          <a:xfrm>
            <a:off x="6455954" y="647729"/>
            <a:ext cx="5424854" cy="2877711"/>
          </a:xfrm>
          <a:prstGeom prst="rect">
            <a:avLst/>
          </a:prstGeom>
          <a:noFill/>
        </p:spPr>
        <p:txBody>
          <a:bodyPr wrap="square" rtlCol="0">
            <a:spAutoFit/>
          </a:bodyPr>
          <a:lstStyle/>
          <a:p>
            <a:r>
              <a:rPr lang="en-JP" sz="1600" b="1" u="sng" dirty="0"/>
              <a:t>To get alert level at 7-12 00:00</a:t>
            </a:r>
            <a:r>
              <a:rPr lang="en-JP" sz="1600" dirty="0"/>
              <a:t>, use</a:t>
            </a:r>
          </a:p>
          <a:p>
            <a:pPr marL="342900" indent="-342900">
              <a:buAutoNum type="arabicParenBoth"/>
            </a:pPr>
            <a:r>
              <a:rPr lang="en-US" sz="1600" dirty="0"/>
              <a:t>T</a:t>
            </a:r>
            <a:r>
              <a:rPr lang="en-JP" sz="1600" dirty="0"/>
              <a:t>he later 36 hrs from 07-11 21:00 fcst (blue color)</a:t>
            </a:r>
          </a:p>
          <a:p>
            <a:pPr marL="342900" indent="-342900">
              <a:buAutoNum type="arabicParenBoth"/>
            </a:pPr>
            <a:r>
              <a:rPr lang="en-JP" sz="1600" dirty="0"/>
              <a:t>The 39 hrs from 07-12 00:00 fcst</a:t>
            </a:r>
          </a:p>
          <a:p>
            <a:pPr marL="342900" indent="-342900">
              <a:buAutoNum type="arabicParenBoth"/>
            </a:pPr>
            <a:r>
              <a:rPr lang="en-JP" sz="1600" dirty="0"/>
              <a:t>The later 38 hrs from 07-12 00:00 fcst</a:t>
            </a:r>
          </a:p>
          <a:p>
            <a:pPr>
              <a:spcBef>
                <a:spcPts val="600"/>
              </a:spcBef>
            </a:pPr>
            <a:r>
              <a:rPr lang="en-JP" sz="1600" i="1" dirty="0">
                <a:sym typeface="Wingdings" pitchFamily="2" charset="2"/>
              </a:rPr>
              <a:t> will give 3 alert level values for 7-12 00:00</a:t>
            </a:r>
            <a:endParaRPr lang="en-JP" sz="1600" i="1" dirty="0"/>
          </a:p>
          <a:p>
            <a:endParaRPr lang="en-JP" sz="1600" dirty="0"/>
          </a:p>
          <a:p>
            <a:r>
              <a:rPr lang="en-JP" sz="1600" dirty="0"/>
              <a:t>Then the same as V2:</a:t>
            </a:r>
          </a:p>
          <a:p>
            <a:r>
              <a:rPr lang="en-US" sz="1600" dirty="0"/>
              <a:t>I</a:t>
            </a:r>
            <a:r>
              <a:rPr lang="en-JP" sz="1600" dirty="0"/>
              <a:t>f all three hours give the same level </a:t>
            </a:r>
            <a:r>
              <a:rPr lang="en-JP" sz="1600" dirty="0">
                <a:sym typeface="Wingdings" pitchFamily="2" charset="2"/>
              </a:rPr>
              <a:t> use the level</a:t>
            </a:r>
          </a:p>
          <a:p>
            <a:r>
              <a:rPr lang="en-JP" sz="1600" dirty="0">
                <a:sym typeface="Wingdings" pitchFamily="2" charset="2"/>
              </a:rPr>
              <a:t>If two hours give the same level  use the min level</a:t>
            </a:r>
          </a:p>
          <a:p>
            <a:r>
              <a:rPr lang="en-JP" sz="1600" dirty="0">
                <a:sym typeface="Wingdings" pitchFamily="2" charset="2"/>
              </a:rPr>
              <a:t>If all three hours give different levels  use median</a:t>
            </a:r>
          </a:p>
          <a:p>
            <a:endParaRPr lang="en-JP" sz="1600" dirty="0"/>
          </a:p>
        </p:txBody>
      </p:sp>
      <p:sp>
        <p:nvSpPr>
          <p:cNvPr id="92" name="TextBox 91">
            <a:extLst>
              <a:ext uri="{FF2B5EF4-FFF2-40B4-BE49-F238E27FC236}">
                <a16:creationId xmlns:a16="http://schemas.microsoft.com/office/drawing/2014/main" id="{E0C90D9A-21B4-41BD-6DC4-40E013F8A7B2}"/>
              </a:ext>
            </a:extLst>
          </p:cNvPr>
          <p:cNvSpPr txBox="1"/>
          <p:nvPr/>
        </p:nvSpPr>
        <p:spPr>
          <a:xfrm>
            <a:off x="670041" y="3458416"/>
            <a:ext cx="1544263" cy="369332"/>
          </a:xfrm>
          <a:prstGeom prst="rect">
            <a:avLst/>
          </a:prstGeom>
          <a:noFill/>
        </p:spPr>
        <p:txBody>
          <a:bodyPr wrap="square" rtlCol="0">
            <a:spAutoFit/>
          </a:bodyPr>
          <a:lstStyle/>
          <a:p>
            <a:r>
              <a:rPr lang="en-JP" b="1" i="1" u="sng" dirty="0"/>
              <a:t>v6</a:t>
            </a:r>
          </a:p>
        </p:txBody>
      </p:sp>
      <p:cxnSp>
        <p:nvCxnSpPr>
          <p:cNvPr id="93" name="Straight Connector 92">
            <a:extLst>
              <a:ext uri="{FF2B5EF4-FFF2-40B4-BE49-F238E27FC236}">
                <a16:creationId xmlns:a16="http://schemas.microsoft.com/office/drawing/2014/main" id="{1CA8F885-E631-708E-6550-731BA76DB47C}"/>
              </a:ext>
            </a:extLst>
          </p:cNvPr>
          <p:cNvCxnSpPr>
            <a:cxnSpLocks/>
          </p:cNvCxnSpPr>
          <p:nvPr/>
        </p:nvCxnSpPr>
        <p:spPr>
          <a:xfrm>
            <a:off x="2350946" y="5691711"/>
            <a:ext cx="3240000" cy="0"/>
          </a:xfrm>
          <a:prstGeom prst="line">
            <a:avLst/>
          </a:prstGeom>
          <a:ln w="28575"/>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8DDAD28B-65D6-D3D0-7856-95AE9DF8C92E}"/>
              </a:ext>
            </a:extLst>
          </p:cNvPr>
          <p:cNvSpPr txBox="1"/>
          <p:nvPr/>
        </p:nvSpPr>
        <p:spPr>
          <a:xfrm>
            <a:off x="891729" y="5507045"/>
            <a:ext cx="1459217" cy="369332"/>
          </a:xfrm>
          <a:prstGeom prst="rect">
            <a:avLst/>
          </a:prstGeom>
          <a:noFill/>
        </p:spPr>
        <p:txBody>
          <a:bodyPr wrap="square" rtlCol="0">
            <a:spAutoFit/>
          </a:bodyPr>
          <a:lstStyle/>
          <a:p>
            <a:r>
              <a:rPr lang="en-JP" dirty="0"/>
              <a:t>07-12 00:00</a:t>
            </a:r>
          </a:p>
        </p:txBody>
      </p:sp>
      <p:cxnSp>
        <p:nvCxnSpPr>
          <p:cNvPr id="95" name="Straight Connector 94">
            <a:extLst>
              <a:ext uri="{FF2B5EF4-FFF2-40B4-BE49-F238E27FC236}">
                <a16:creationId xmlns:a16="http://schemas.microsoft.com/office/drawing/2014/main" id="{24B38E91-5E6D-8524-CECD-05A22E05EBE9}"/>
              </a:ext>
            </a:extLst>
          </p:cNvPr>
          <p:cNvCxnSpPr>
            <a:cxnSpLocks/>
          </p:cNvCxnSpPr>
          <p:nvPr/>
        </p:nvCxnSpPr>
        <p:spPr>
          <a:xfrm flipV="1">
            <a:off x="2350946" y="559937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0BFD0934-E6FC-6678-6E1A-0FF2226177FD}"/>
              </a:ext>
            </a:extLst>
          </p:cNvPr>
          <p:cNvCxnSpPr>
            <a:cxnSpLocks/>
          </p:cNvCxnSpPr>
          <p:nvPr/>
        </p:nvCxnSpPr>
        <p:spPr>
          <a:xfrm flipV="1">
            <a:off x="2503346" y="559937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7EDE1EF9-D7C7-E122-A44A-415E90E7FE7E}"/>
              </a:ext>
            </a:extLst>
          </p:cNvPr>
          <p:cNvCxnSpPr>
            <a:cxnSpLocks/>
          </p:cNvCxnSpPr>
          <p:nvPr/>
        </p:nvCxnSpPr>
        <p:spPr>
          <a:xfrm flipV="1">
            <a:off x="2653471" y="559937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3520C339-EE6E-29CF-EFC2-E43AC7FECA14}"/>
              </a:ext>
            </a:extLst>
          </p:cNvPr>
          <p:cNvCxnSpPr>
            <a:cxnSpLocks/>
          </p:cNvCxnSpPr>
          <p:nvPr/>
        </p:nvCxnSpPr>
        <p:spPr>
          <a:xfrm flipV="1">
            <a:off x="2794498" y="559937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84028520-6111-9992-E69D-8B10EF0C6863}"/>
              </a:ext>
            </a:extLst>
          </p:cNvPr>
          <p:cNvCxnSpPr>
            <a:cxnSpLocks/>
          </p:cNvCxnSpPr>
          <p:nvPr/>
        </p:nvCxnSpPr>
        <p:spPr>
          <a:xfrm flipV="1">
            <a:off x="2940074" y="5599378"/>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6437FCFB-9FDA-9406-9DFD-70C363DC7A68}"/>
              </a:ext>
            </a:extLst>
          </p:cNvPr>
          <p:cNvCxnSpPr>
            <a:cxnSpLocks/>
          </p:cNvCxnSpPr>
          <p:nvPr/>
        </p:nvCxnSpPr>
        <p:spPr>
          <a:xfrm flipV="1">
            <a:off x="5590946" y="5602973"/>
            <a:ext cx="0" cy="184666"/>
          </a:xfrm>
          <a:prstGeom prst="line">
            <a:avLst/>
          </a:prstGeom>
          <a:ln w="38100"/>
        </p:spPr>
        <p:style>
          <a:lnRef idx="1">
            <a:schemeClr val="dk1"/>
          </a:lnRef>
          <a:fillRef idx="0">
            <a:schemeClr val="dk1"/>
          </a:fillRef>
          <a:effectRef idx="0">
            <a:schemeClr val="dk1"/>
          </a:effectRef>
          <a:fontRef idx="minor">
            <a:schemeClr val="tx1"/>
          </a:fontRef>
        </p:style>
      </p:cxnSp>
      <p:sp>
        <p:nvSpPr>
          <p:cNvPr id="101" name="TextBox 100">
            <a:extLst>
              <a:ext uri="{FF2B5EF4-FFF2-40B4-BE49-F238E27FC236}">
                <a16:creationId xmlns:a16="http://schemas.microsoft.com/office/drawing/2014/main" id="{A4330BB6-435F-B964-316E-5453B90D278F}"/>
              </a:ext>
            </a:extLst>
          </p:cNvPr>
          <p:cNvSpPr txBox="1"/>
          <p:nvPr/>
        </p:nvSpPr>
        <p:spPr>
          <a:xfrm>
            <a:off x="3729965" y="4876176"/>
            <a:ext cx="1133856" cy="369332"/>
          </a:xfrm>
          <a:prstGeom prst="rect">
            <a:avLst/>
          </a:prstGeom>
          <a:noFill/>
        </p:spPr>
        <p:txBody>
          <a:bodyPr wrap="square" rtlCol="0">
            <a:spAutoFit/>
          </a:bodyPr>
          <a:lstStyle/>
          <a:p>
            <a:r>
              <a:rPr lang="en-JP" dirty="0"/>
              <a:t>39 hr</a:t>
            </a:r>
          </a:p>
        </p:txBody>
      </p:sp>
      <p:sp>
        <p:nvSpPr>
          <p:cNvPr id="102" name="Right Brace 101">
            <a:extLst>
              <a:ext uri="{FF2B5EF4-FFF2-40B4-BE49-F238E27FC236}">
                <a16:creationId xmlns:a16="http://schemas.microsoft.com/office/drawing/2014/main" id="{C2166199-8F7D-E0AF-A271-F55D6B3AD37F}"/>
              </a:ext>
            </a:extLst>
          </p:cNvPr>
          <p:cNvSpPr/>
          <p:nvPr/>
        </p:nvSpPr>
        <p:spPr>
          <a:xfrm rot="16200000">
            <a:off x="3822021" y="3751057"/>
            <a:ext cx="297849" cy="3240000"/>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JP"/>
          </a:p>
        </p:txBody>
      </p:sp>
      <p:sp>
        <p:nvSpPr>
          <p:cNvPr id="103" name="TextBox 102">
            <a:extLst>
              <a:ext uri="{FF2B5EF4-FFF2-40B4-BE49-F238E27FC236}">
                <a16:creationId xmlns:a16="http://schemas.microsoft.com/office/drawing/2014/main" id="{BD9D6ACA-2086-34C8-A036-D21AECDEB31A}"/>
              </a:ext>
            </a:extLst>
          </p:cNvPr>
          <p:cNvSpPr txBox="1"/>
          <p:nvPr/>
        </p:nvSpPr>
        <p:spPr>
          <a:xfrm>
            <a:off x="891728" y="5817608"/>
            <a:ext cx="1459217" cy="369332"/>
          </a:xfrm>
          <a:prstGeom prst="rect">
            <a:avLst/>
          </a:prstGeom>
          <a:noFill/>
        </p:spPr>
        <p:txBody>
          <a:bodyPr wrap="square" rtlCol="0">
            <a:spAutoFit/>
          </a:bodyPr>
          <a:lstStyle/>
          <a:p>
            <a:r>
              <a:rPr lang="en-JP" dirty="0"/>
              <a:t>07-12 01:00</a:t>
            </a:r>
          </a:p>
        </p:txBody>
      </p:sp>
      <p:cxnSp>
        <p:nvCxnSpPr>
          <p:cNvPr id="104" name="Straight Connector 103">
            <a:extLst>
              <a:ext uri="{FF2B5EF4-FFF2-40B4-BE49-F238E27FC236}">
                <a16:creationId xmlns:a16="http://schemas.microsoft.com/office/drawing/2014/main" id="{9D8B6623-58A6-179F-9B10-8E7E55657020}"/>
              </a:ext>
            </a:extLst>
          </p:cNvPr>
          <p:cNvCxnSpPr>
            <a:cxnSpLocks/>
          </p:cNvCxnSpPr>
          <p:nvPr/>
        </p:nvCxnSpPr>
        <p:spPr>
          <a:xfrm>
            <a:off x="2503346" y="6002274"/>
            <a:ext cx="30876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B5BE2A25-8E87-C755-D1C9-642A733B25E2}"/>
              </a:ext>
            </a:extLst>
          </p:cNvPr>
          <p:cNvCxnSpPr>
            <a:cxnSpLocks/>
          </p:cNvCxnSpPr>
          <p:nvPr/>
        </p:nvCxnSpPr>
        <p:spPr>
          <a:xfrm flipV="1">
            <a:off x="2503346" y="5915037"/>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AE86B772-EA9D-B9A1-5845-489F94DF543C}"/>
              </a:ext>
            </a:extLst>
          </p:cNvPr>
          <p:cNvCxnSpPr>
            <a:cxnSpLocks/>
          </p:cNvCxnSpPr>
          <p:nvPr/>
        </p:nvCxnSpPr>
        <p:spPr>
          <a:xfrm flipV="1">
            <a:off x="2653471" y="5915037"/>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8FC5F9D4-3E4F-B534-A603-FE140AF9FD47}"/>
              </a:ext>
            </a:extLst>
          </p:cNvPr>
          <p:cNvCxnSpPr>
            <a:cxnSpLocks/>
          </p:cNvCxnSpPr>
          <p:nvPr/>
        </p:nvCxnSpPr>
        <p:spPr>
          <a:xfrm flipV="1">
            <a:off x="2794498" y="5915037"/>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04428FA3-D5E9-5011-9D34-EC3F3858EED3}"/>
              </a:ext>
            </a:extLst>
          </p:cNvPr>
          <p:cNvCxnSpPr>
            <a:cxnSpLocks/>
          </p:cNvCxnSpPr>
          <p:nvPr/>
        </p:nvCxnSpPr>
        <p:spPr>
          <a:xfrm flipV="1">
            <a:off x="2940074" y="5915037"/>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F7D87B85-E083-4D66-092F-6A4C77AA7FA2}"/>
              </a:ext>
            </a:extLst>
          </p:cNvPr>
          <p:cNvCxnSpPr>
            <a:cxnSpLocks/>
          </p:cNvCxnSpPr>
          <p:nvPr/>
        </p:nvCxnSpPr>
        <p:spPr>
          <a:xfrm flipV="1">
            <a:off x="5590946" y="5918632"/>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F4C1C6FB-6182-D3E7-5BF8-851526200A3C}"/>
              </a:ext>
            </a:extLst>
          </p:cNvPr>
          <p:cNvCxnSpPr>
            <a:cxnSpLocks/>
          </p:cNvCxnSpPr>
          <p:nvPr/>
        </p:nvCxnSpPr>
        <p:spPr>
          <a:xfrm>
            <a:off x="1907393" y="4151798"/>
            <a:ext cx="3240000" cy="0"/>
          </a:xfrm>
          <a:prstGeom prst="line">
            <a:avLst/>
          </a:prstGeom>
          <a:ln w="28575">
            <a:solidFill>
              <a:srgbClr val="0432FF"/>
            </a:solidFill>
          </a:ln>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8FBA44F1-5F61-4A7B-3F16-4465A1669778}"/>
              </a:ext>
            </a:extLst>
          </p:cNvPr>
          <p:cNvCxnSpPr>
            <a:cxnSpLocks/>
          </p:cNvCxnSpPr>
          <p:nvPr/>
        </p:nvCxnSpPr>
        <p:spPr>
          <a:xfrm flipV="1">
            <a:off x="1907393" y="4059465"/>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A34A58AB-4F50-3133-DBE3-F9B58AEBCE4D}"/>
              </a:ext>
            </a:extLst>
          </p:cNvPr>
          <p:cNvCxnSpPr>
            <a:cxnSpLocks/>
          </p:cNvCxnSpPr>
          <p:nvPr/>
        </p:nvCxnSpPr>
        <p:spPr>
          <a:xfrm flipV="1">
            <a:off x="2059793" y="4059465"/>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A6955662-FAED-CF8B-CCBB-2349646414D5}"/>
              </a:ext>
            </a:extLst>
          </p:cNvPr>
          <p:cNvCxnSpPr>
            <a:cxnSpLocks/>
          </p:cNvCxnSpPr>
          <p:nvPr/>
        </p:nvCxnSpPr>
        <p:spPr>
          <a:xfrm flipV="1">
            <a:off x="2209918" y="4059465"/>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DD2EDF0D-90E3-4404-BEF7-83311750F4DD}"/>
              </a:ext>
            </a:extLst>
          </p:cNvPr>
          <p:cNvCxnSpPr>
            <a:cxnSpLocks/>
          </p:cNvCxnSpPr>
          <p:nvPr/>
        </p:nvCxnSpPr>
        <p:spPr>
          <a:xfrm flipV="1">
            <a:off x="2350945" y="4059465"/>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F1FCB8B6-53D1-0B43-94E6-A0C8FAA7252D}"/>
              </a:ext>
            </a:extLst>
          </p:cNvPr>
          <p:cNvCxnSpPr>
            <a:cxnSpLocks/>
          </p:cNvCxnSpPr>
          <p:nvPr/>
        </p:nvCxnSpPr>
        <p:spPr>
          <a:xfrm flipV="1">
            <a:off x="2496521" y="4059465"/>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D58B8E86-2BF7-36E7-2DCB-586CD1E682E2}"/>
              </a:ext>
            </a:extLst>
          </p:cNvPr>
          <p:cNvCxnSpPr>
            <a:cxnSpLocks/>
          </p:cNvCxnSpPr>
          <p:nvPr/>
        </p:nvCxnSpPr>
        <p:spPr>
          <a:xfrm flipV="1">
            <a:off x="5147393" y="4063060"/>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sp>
        <p:nvSpPr>
          <p:cNvPr id="117" name="TextBox 116">
            <a:extLst>
              <a:ext uri="{FF2B5EF4-FFF2-40B4-BE49-F238E27FC236}">
                <a16:creationId xmlns:a16="http://schemas.microsoft.com/office/drawing/2014/main" id="{23840397-0A53-0B50-B65A-724E39080796}"/>
              </a:ext>
            </a:extLst>
          </p:cNvPr>
          <p:cNvSpPr txBox="1"/>
          <p:nvPr/>
        </p:nvSpPr>
        <p:spPr>
          <a:xfrm>
            <a:off x="3244713" y="3347138"/>
            <a:ext cx="1133856" cy="369332"/>
          </a:xfrm>
          <a:prstGeom prst="rect">
            <a:avLst/>
          </a:prstGeom>
          <a:noFill/>
          <a:ln>
            <a:noFill/>
          </a:ln>
        </p:spPr>
        <p:txBody>
          <a:bodyPr wrap="square" rtlCol="0">
            <a:spAutoFit/>
          </a:bodyPr>
          <a:lstStyle/>
          <a:p>
            <a:r>
              <a:rPr lang="en-JP" dirty="0">
                <a:solidFill>
                  <a:srgbClr val="0432FF"/>
                </a:solidFill>
              </a:rPr>
              <a:t>39 hr</a:t>
            </a:r>
          </a:p>
        </p:txBody>
      </p:sp>
      <p:sp>
        <p:nvSpPr>
          <p:cNvPr id="118" name="Right Brace 117">
            <a:extLst>
              <a:ext uri="{FF2B5EF4-FFF2-40B4-BE49-F238E27FC236}">
                <a16:creationId xmlns:a16="http://schemas.microsoft.com/office/drawing/2014/main" id="{1799CEAE-0241-7AAE-7701-1A2F7033CA62}"/>
              </a:ext>
            </a:extLst>
          </p:cNvPr>
          <p:cNvSpPr/>
          <p:nvPr/>
        </p:nvSpPr>
        <p:spPr>
          <a:xfrm rot="16200000">
            <a:off x="3378468" y="2211144"/>
            <a:ext cx="297849" cy="3240000"/>
          </a:xfrm>
          <a:prstGeom prst="rightBrace">
            <a:avLst/>
          </a:prstGeom>
          <a:ln w="19050">
            <a:solidFill>
              <a:srgbClr val="0432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JP"/>
          </a:p>
        </p:txBody>
      </p:sp>
      <p:sp>
        <p:nvSpPr>
          <p:cNvPr id="119" name="TextBox 118">
            <a:extLst>
              <a:ext uri="{FF2B5EF4-FFF2-40B4-BE49-F238E27FC236}">
                <a16:creationId xmlns:a16="http://schemas.microsoft.com/office/drawing/2014/main" id="{0A97F3F1-CDE8-31BF-1398-DB121B038387}"/>
              </a:ext>
            </a:extLst>
          </p:cNvPr>
          <p:cNvSpPr txBox="1"/>
          <p:nvPr/>
        </p:nvSpPr>
        <p:spPr>
          <a:xfrm>
            <a:off x="572488" y="3967132"/>
            <a:ext cx="1459217" cy="369332"/>
          </a:xfrm>
          <a:prstGeom prst="rect">
            <a:avLst/>
          </a:prstGeom>
          <a:noFill/>
        </p:spPr>
        <p:txBody>
          <a:bodyPr wrap="square" rtlCol="0">
            <a:spAutoFit/>
          </a:bodyPr>
          <a:lstStyle/>
          <a:p>
            <a:r>
              <a:rPr lang="en-JP" dirty="0"/>
              <a:t>07-11 21:00</a:t>
            </a:r>
          </a:p>
        </p:txBody>
      </p:sp>
      <p:sp>
        <p:nvSpPr>
          <p:cNvPr id="120" name="TextBox 119">
            <a:extLst>
              <a:ext uri="{FF2B5EF4-FFF2-40B4-BE49-F238E27FC236}">
                <a16:creationId xmlns:a16="http://schemas.microsoft.com/office/drawing/2014/main" id="{2A7336BA-D45E-207F-787E-470287ECC255}"/>
              </a:ext>
            </a:extLst>
          </p:cNvPr>
          <p:cNvSpPr txBox="1"/>
          <p:nvPr/>
        </p:nvSpPr>
        <p:spPr>
          <a:xfrm>
            <a:off x="891728" y="6163565"/>
            <a:ext cx="1459217" cy="369332"/>
          </a:xfrm>
          <a:prstGeom prst="rect">
            <a:avLst/>
          </a:prstGeom>
          <a:noFill/>
        </p:spPr>
        <p:txBody>
          <a:bodyPr wrap="square" rtlCol="0">
            <a:spAutoFit/>
          </a:bodyPr>
          <a:lstStyle/>
          <a:p>
            <a:r>
              <a:rPr lang="en-JP" dirty="0"/>
              <a:t>07-12 02:00</a:t>
            </a:r>
          </a:p>
        </p:txBody>
      </p:sp>
      <p:cxnSp>
        <p:nvCxnSpPr>
          <p:cNvPr id="121" name="Straight Connector 120">
            <a:extLst>
              <a:ext uri="{FF2B5EF4-FFF2-40B4-BE49-F238E27FC236}">
                <a16:creationId xmlns:a16="http://schemas.microsoft.com/office/drawing/2014/main" id="{55B1505C-768B-CDF3-5031-A512AAED0E86}"/>
              </a:ext>
            </a:extLst>
          </p:cNvPr>
          <p:cNvCxnSpPr>
            <a:cxnSpLocks/>
          </p:cNvCxnSpPr>
          <p:nvPr/>
        </p:nvCxnSpPr>
        <p:spPr>
          <a:xfrm>
            <a:off x="2653471" y="6348231"/>
            <a:ext cx="293747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6A7D5FF8-D005-F9C9-0240-EB7BFEEF1C48}"/>
              </a:ext>
            </a:extLst>
          </p:cNvPr>
          <p:cNvCxnSpPr>
            <a:cxnSpLocks/>
          </p:cNvCxnSpPr>
          <p:nvPr/>
        </p:nvCxnSpPr>
        <p:spPr>
          <a:xfrm flipV="1">
            <a:off x="2653471" y="6260994"/>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69AC1DC1-1169-092C-8E9E-0AE8CED047D4}"/>
              </a:ext>
            </a:extLst>
          </p:cNvPr>
          <p:cNvCxnSpPr>
            <a:cxnSpLocks/>
          </p:cNvCxnSpPr>
          <p:nvPr/>
        </p:nvCxnSpPr>
        <p:spPr>
          <a:xfrm flipV="1">
            <a:off x="2794498" y="6260994"/>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E9A1296A-6024-AA22-75E0-20B00D8162A9}"/>
              </a:ext>
            </a:extLst>
          </p:cNvPr>
          <p:cNvCxnSpPr>
            <a:cxnSpLocks/>
          </p:cNvCxnSpPr>
          <p:nvPr/>
        </p:nvCxnSpPr>
        <p:spPr>
          <a:xfrm flipV="1">
            <a:off x="2940074" y="6260994"/>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F663B9E1-6826-D563-2AE2-5F5751B4F685}"/>
              </a:ext>
            </a:extLst>
          </p:cNvPr>
          <p:cNvCxnSpPr>
            <a:cxnSpLocks/>
          </p:cNvCxnSpPr>
          <p:nvPr/>
        </p:nvCxnSpPr>
        <p:spPr>
          <a:xfrm flipV="1">
            <a:off x="5590946" y="6264589"/>
            <a:ext cx="0" cy="184666"/>
          </a:xfrm>
          <a:prstGeom prst="line">
            <a:avLst/>
          </a:prstGeom>
          <a:ln w="38100"/>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C951D857-13B7-8D32-735E-2B11A86D7092}"/>
              </a:ext>
            </a:extLst>
          </p:cNvPr>
          <p:cNvCxnSpPr>
            <a:cxnSpLocks/>
          </p:cNvCxnSpPr>
          <p:nvPr/>
        </p:nvCxnSpPr>
        <p:spPr>
          <a:xfrm>
            <a:off x="1908868" y="4418498"/>
            <a:ext cx="3240000" cy="0"/>
          </a:xfrm>
          <a:prstGeom prst="line">
            <a:avLst/>
          </a:prstGeom>
          <a:ln w="28575">
            <a:solidFill>
              <a:srgbClr val="0432FF"/>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88E97025-23B0-92DC-830B-E9BF032C11F5}"/>
              </a:ext>
            </a:extLst>
          </p:cNvPr>
          <p:cNvCxnSpPr>
            <a:cxnSpLocks/>
          </p:cNvCxnSpPr>
          <p:nvPr/>
        </p:nvCxnSpPr>
        <p:spPr>
          <a:xfrm flipV="1">
            <a:off x="1908868" y="4326165"/>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C519DA58-4C69-44E3-8446-2AAD59640C4D}"/>
              </a:ext>
            </a:extLst>
          </p:cNvPr>
          <p:cNvCxnSpPr>
            <a:cxnSpLocks/>
          </p:cNvCxnSpPr>
          <p:nvPr/>
        </p:nvCxnSpPr>
        <p:spPr>
          <a:xfrm flipV="1">
            <a:off x="2061268" y="4326165"/>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5E2A56AC-05EB-034C-7ABE-C7F0F7A6A728}"/>
              </a:ext>
            </a:extLst>
          </p:cNvPr>
          <p:cNvCxnSpPr>
            <a:cxnSpLocks/>
          </p:cNvCxnSpPr>
          <p:nvPr/>
        </p:nvCxnSpPr>
        <p:spPr>
          <a:xfrm flipV="1">
            <a:off x="2211393" y="4326165"/>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887C77F-03C4-52D1-B9C6-4F9AE7DEC8AE}"/>
              </a:ext>
            </a:extLst>
          </p:cNvPr>
          <p:cNvCxnSpPr>
            <a:cxnSpLocks/>
          </p:cNvCxnSpPr>
          <p:nvPr/>
        </p:nvCxnSpPr>
        <p:spPr>
          <a:xfrm flipV="1">
            <a:off x="2352420" y="4326165"/>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5290861E-EF73-46F2-AE76-11CC3FBB3C48}"/>
              </a:ext>
            </a:extLst>
          </p:cNvPr>
          <p:cNvCxnSpPr>
            <a:cxnSpLocks/>
          </p:cNvCxnSpPr>
          <p:nvPr/>
        </p:nvCxnSpPr>
        <p:spPr>
          <a:xfrm flipV="1">
            <a:off x="2497996" y="4326165"/>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8DEC99C7-BEA7-061F-8E85-BF3D2340E643}"/>
              </a:ext>
            </a:extLst>
          </p:cNvPr>
          <p:cNvCxnSpPr>
            <a:cxnSpLocks/>
          </p:cNvCxnSpPr>
          <p:nvPr/>
        </p:nvCxnSpPr>
        <p:spPr>
          <a:xfrm flipV="1">
            <a:off x="5148868" y="4329760"/>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B06713C2-CF82-0DEC-9B29-9094D3263F83}"/>
              </a:ext>
            </a:extLst>
          </p:cNvPr>
          <p:cNvCxnSpPr>
            <a:cxnSpLocks/>
          </p:cNvCxnSpPr>
          <p:nvPr/>
        </p:nvCxnSpPr>
        <p:spPr>
          <a:xfrm>
            <a:off x="1907393" y="4702783"/>
            <a:ext cx="3240000" cy="0"/>
          </a:xfrm>
          <a:prstGeom prst="line">
            <a:avLst/>
          </a:prstGeom>
          <a:ln w="28575">
            <a:solidFill>
              <a:srgbClr val="0432FF"/>
            </a:solidFill>
          </a:ln>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1C9A0F30-E11B-140D-D0FF-35C7A2614DE4}"/>
              </a:ext>
            </a:extLst>
          </p:cNvPr>
          <p:cNvCxnSpPr>
            <a:cxnSpLocks/>
          </p:cNvCxnSpPr>
          <p:nvPr/>
        </p:nvCxnSpPr>
        <p:spPr>
          <a:xfrm flipV="1">
            <a:off x="1907393" y="4610450"/>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2597D76B-1B0B-DE4D-D11A-8BD663A983B7}"/>
              </a:ext>
            </a:extLst>
          </p:cNvPr>
          <p:cNvCxnSpPr>
            <a:cxnSpLocks/>
          </p:cNvCxnSpPr>
          <p:nvPr/>
        </p:nvCxnSpPr>
        <p:spPr>
          <a:xfrm flipV="1">
            <a:off x="2059793" y="4610450"/>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7688BB44-4D25-6914-C64F-96590BD5CF64}"/>
              </a:ext>
            </a:extLst>
          </p:cNvPr>
          <p:cNvCxnSpPr>
            <a:cxnSpLocks/>
          </p:cNvCxnSpPr>
          <p:nvPr/>
        </p:nvCxnSpPr>
        <p:spPr>
          <a:xfrm flipV="1">
            <a:off x="2209918" y="4610450"/>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C9B8B515-FBB0-A06A-8E35-71D82D214C2F}"/>
              </a:ext>
            </a:extLst>
          </p:cNvPr>
          <p:cNvCxnSpPr>
            <a:cxnSpLocks/>
          </p:cNvCxnSpPr>
          <p:nvPr/>
        </p:nvCxnSpPr>
        <p:spPr>
          <a:xfrm flipV="1">
            <a:off x="2350945" y="4610450"/>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6ACEF6B9-AF02-C959-BFAA-3882ED51D3C1}"/>
              </a:ext>
            </a:extLst>
          </p:cNvPr>
          <p:cNvCxnSpPr>
            <a:cxnSpLocks/>
          </p:cNvCxnSpPr>
          <p:nvPr/>
        </p:nvCxnSpPr>
        <p:spPr>
          <a:xfrm flipV="1">
            <a:off x="2496521" y="4610450"/>
            <a:ext cx="0" cy="184666"/>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9F226198-65FF-6763-AC2D-13C5C0D1BDAC}"/>
              </a:ext>
            </a:extLst>
          </p:cNvPr>
          <p:cNvCxnSpPr>
            <a:cxnSpLocks/>
          </p:cNvCxnSpPr>
          <p:nvPr/>
        </p:nvCxnSpPr>
        <p:spPr>
          <a:xfrm flipV="1">
            <a:off x="5147393" y="4614045"/>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0E81FB1A-BFAA-348A-A5FD-E290BC6EC6B3}"/>
              </a:ext>
            </a:extLst>
          </p:cNvPr>
          <p:cNvCxnSpPr>
            <a:cxnSpLocks/>
          </p:cNvCxnSpPr>
          <p:nvPr/>
        </p:nvCxnSpPr>
        <p:spPr>
          <a:xfrm flipV="1">
            <a:off x="2647115" y="4610450"/>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9AFB7559-4E3D-2ADC-7846-961A421CFE98}"/>
              </a:ext>
            </a:extLst>
          </p:cNvPr>
          <p:cNvCxnSpPr>
            <a:cxnSpLocks/>
          </p:cNvCxnSpPr>
          <p:nvPr/>
        </p:nvCxnSpPr>
        <p:spPr>
          <a:xfrm flipV="1">
            <a:off x="2647115" y="4336464"/>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42778A7F-5884-FEC8-F313-50E24054AC5D}"/>
              </a:ext>
            </a:extLst>
          </p:cNvPr>
          <p:cNvCxnSpPr>
            <a:cxnSpLocks/>
          </p:cNvCxnSpPr>
          <p:nvPr/>
        </p:nvCxnSpPr>
        <p:spPr>
          <a:xfrm flipV="1">
            <a:off x="2648240" y="4059465"/>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DBB74184-8282-56F4-1E26-7A4CF63181E2}"/>
              </a:ext>
            </a:extLst>
          </p:cNvPr>
          <p:cNvCxnSpPr>
            <a:cxnSpLocks/>
          </p:cNvCxnSpPr>
          <p:nvPr/>
        </p:nvCxnSpPr>
        <p:spPr>
          <a:xfrm flipV="1">
            <a:off x="2647115" y="1494263"/>
            <a:ext cx="0" cy="184666"/>
          </a:xfrm>
          <a:prstGeom prst="line">
            <a:avLst/>
          </a:prstGeom>
          <a:ln w="38100">
            <a:solidFill>
              <a:srgbClr val="0432FF"/>
            </a:solidFill>
          </a:ln>
        </p:spPr>
        <p:style>
          <a:lnRef idx="1">
            <a:schemeClr val="dk1"/>
          </a:lnRef>
          <a:fillRef idx="0">
            <a:schemeClr val="dk1"/>
          </a:fillRef>
          <a:effectRef idx="0">
            <a:schemeClr val="dk1"/>
          </a:effectRef>
          <a:fontRef idx="minor">
            <a:schemeClr val="tx1"/>
          </a:fontRef>
        </p:style>
      </p:cxnSp>
      <p:sp>
        <p:nvSpPr>
          <p:cNvPr id="147" name="Rectangle 146">
            <a:extLst>
              <a:ext uri="{FF2B5EF4-FFF2-40B4-BE49-F238E27FC236}">
                <a16:creationId xmlns:a16="http://schemas.microsoft.com/office/drawing/2014/main" id="{D86B0360-024A-0670-5E05-4A06FC30246F}"/>
              </a:ext>
            </a:extLst>
          </p:cNvPr>
          <p:cNvSpPr/>
          <p:nvPr/>
        </p:nvSpPr>
        <p:spPr>
          <a:xfrm>
            <a:off x="6455954" y="4029498"/>
            <a:ext cx="5385047" cy="2385268"/>
          </a:xfrm>
          <a:prstGeom prst="rect">
            <a:avLst/>
          </a:prstGeom>
        </p:spPr>
        <p:txBody>
          <a:bodyPr wrap="square">
            <a:spAutoFit/>
          </a:bodyPr>
          <a:lstStyle/>
          <a:p>
            <a:r>
              <a:rPr lang="en-JP" sz="1600" b="1" u="sng" dirty="0"/>
              <a:t>To get alert level at 7-12 00:00</a:t>
            </a:r>
            <a:r>
              <a:rPr lang="en-JP" sz="1600" dirty="0"/>
              <a:t>, use</a:t>
            </a:r>
          </a:p>
          <a:p>
            <a:pPr marL="342900" indent="-342900">
              <a:buAutoNum type="arabicParenBoth"/>
            </a:pPr>
            <a:r>
              <a:rPr lang="en-US" sz="1600" dirty="0"/>
              <a:t>T</a:t>
            </a:r>
            <a:r>
              <a:rPr lang="en-JP" sz="1600" dirty="0"/>
              <a:t>he later 36, 35, 34 hrs from 07-11 21:00 fcst (blue color)</a:t>
            </a:r>
          </a:p>
          <a:p>
            <a:pPr marL="342900" indent="-342900">
              <a:buAutoNum type="arabicParenBoth"/>
            </a:pPr>
            <a:r>
              <a:rPr lang="en-JP" sz="1600" dirty="0"/>
              <a:t>The 39 hrs, later 38, 37 hrs from 07-12 00:00 fcst</a:t>
            </a:r>
          </a:p>
          <a:p>
            <a:pPr>
              <a:spcBef>
                <a:spcPts val="600"/>
              </a:spcBef>
            </a:pPr>
            <a:r>
              <a:rPr lang="en-JP" sz="1600" i="1" dirty="0">
                <a:sym typeface="Wingdings" pitchFamily="2" charset="2"/>
              </a:rPr>
              <a:t> will give 6 alert level values for 7-12 00:00</a:t>
            </a:r>
            <a:endParaRPr lang="en-JP" sz="1600" i="1" dirty="0"/>
          </a:p>
          <a:p>
            <a:endParaRPr lang="en-JP" sz="1600" dirty="0"/>
          </a:p>
          <a:p>
            <a:r>
              <a:rPr lang="en-JP" sz="1600" dirty="0"/>
              <a:t>Then find max level from the 6 values:</a:t>
            </a:r>
          </a:p>
          <a:p>
            <a:r>
              <a:rPr lang="en-US" sz="1600" dirty="0"/>
              <a:t>I</a:t>
            </a:r>
            <a:r>
              <a:rPr lang="en-JP" sz="1600" dirty="0"/>
              <a:t>f number of max value = 6 </a:t>
            </a:r>
            <a:r>
              <a:rPr lang="en-JP" sz="1600" dirty="0">
                <a:sym typeface="Wingdings" pitchFamily="2" charset="2"/>
              </a:rPr>
              <a:t> use the max level</a:t>
            </a:r>
          </a:p>
          <a:p>
            <a:r>
              <a:rPr lang="en-US" sz="1600" dirty="0">
                <a:sym typeface="Wingdings" pitchFamily="2" charset="2"/>
              </a:rPr>
              <a:t>I</a:t>
            </a:r>
            <a:r>
              <a:rPr lang="en-JP" sz="1600" dirty="0">
                <a:sym typeface="Wingdings" pitchFamily="2" charset="2"/>
              </a:rPr>
              <a:t>f number of max value = 5 or 4  use level (max-1)</a:t>
            </a:r>
          </a:p>
          <a:p>
            <a:r>
              <a:rPr lang="en-JP" sz="1600" dirty="0">
                <a:sym typeface="Wingdings" pitchFamily="2" charset="2"/>
              </a:rPr>
              <a:t>If number of max value &lt;=3  use median of the 6 values</a:t>
            </a:r>
            <a:endParaRPr lang="en-JP" sz="1600" dirty="0"/>
          </a:p>
        </p:txBody>
      </p:sp>
      <p:sp>
        <p:nvSpPr>
          <p:cNvPr id="152" name="Slide Number Placeholder 151">
            <a:extLst>
              <a:ext uri="{FF2B5EF4-FFF2-40B4-BE49-F238E27FC236}">
                <a16:creationId xmlns:a16="http://schemas.microsoft.com/office/drawing/2014/main" id="{0E8153CF-A268-4B9A-F3A4-045126F2A460}"/>
              </a:ext>
            </a:extLst>
          </p:cNvPr>
          <p:cNvSpPr>
            <a:spLocks noGrp="1"/>
          </p:cNvSpPr>
          <p:nvPr>
            <p:ph type="sldNum" sz="quarter" idx="12"/>
          </p:nvPr>
        </p:nvSpPr>
        <p:spPr/>
        <p:txBody>
          <a:bodyPr/>
          <a:lstStyle/>
          <a:p>
            <a:fld id="{D815B02A-28B9-D949-982E-91CA65C0BB1C}" type="slidenum">
              <a:rPr lang="en-JP" smtClean="0"/>
              <a:t>3</a:t>
            </a:fld>
            <a:endParaRPr lang="en-JP"/>
          </a:p>
        </p:txBody>
      </p:sp>
    </p:spTree>
    <p:extLst>
      <p:ext uri="{BB962C8B-B14F-4D97-AF65-F5344CB8AC3E}">
        <p14:creationId xmlns:p14="http://schemas.microsoft.com/office/powerpoint/2010/main" val="1636535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POUTFLW_1hr" descr="RPOUTFLW_1hr">
            <a:hlinkClick r:id="" action="ppaction://media"/>
            <a:extLst>
              <a:ext uri="{FF2B5EF4-FFF2-40B4-BE49-F238E27FC236}">
                <a16:creationId xmlns:a16="http://schemas.microsoft.com/office/drawing/2014/main" id="{1489B9A0-3453-A5E6-B113-8E1AAE696C3B}"/>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87982" y="-158256"/>
            <a:ext cx="4320000" cy="3600000"/>
          </a:xfrm>
          <a:prstGeom prst="rect">
            <a:avLst/>
          </a:prstGeom>
        </p:spPr>
      </p:pic>
      <p:pic>
        <p:nvPicPr>
          <p:cNvPr id="5" name="RPOUTFLW_3hr" descr="RPOUTFLW_3hr">
            <a:hlinkClick r:id="" action="ppaction://media"/>
            <a:extLst>
              <a:ext uri="{FF2B5EF4-FFF2-40B4-BE49-F238E27FC236}">
                <a16:creationId xmlns:a16="http://schemas.microsoft.com/office/drawing/2014/main" id="{D25E1F0D-2336-650F-33CB-8D016F084FB9}"/>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4032865" y="-158256"/>
            <a:ext cx="4320000" cy="3600000"/>
          </a:xfrm>
          <a:prstGeom prst="rect">
            <a:avLst/>
          </a:prstGeom>
        </p:spPr>
      </p:pic>
      <p:pic>
        <p:nvPicPr>
          <p:cNvPr id="6" name="RPOUTFLW_3hr_upland_thre01_l5" descr="RPOUTFLW_3hr_upland_thre01_l5">
            <a:hlinkClick r:id="" action="ppaction://media"/>
            <a:extLst>
              <a:ext uri="{FF2B5EF4-FFF2-40B4-BE49-F238E27FC236}">
                <a16:creationId xmlns:a16="http://schemas.microsoft.com/office/drawing/2014/main" id="{AD013272-7834-8700-1E69-AED3EE840F8E}"/>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7867237" y="-158256"/>
            <a:ext cx="4320000" cy="3600000"/>
          </a:xfrm>
          <a:prstGeom prst="rect">
            <a:avLst/>
          </a:prstGeom>
        </p:spPr>
      </p:pic>
      <p:pic>
        <p:nvPicPr>
          <p:cNvPr id="7" name="RPOUTFLW_3hr_upland_thre01_all" descr="RPOUTFLW_3hr_upland_thre01_all">
            <a:hlinkClick r:id="" action="ppaction://media"/>
            <a:extLst>
              <a:ext uri="{FF2B5EF4-FFF2-40B4-BE49-F238E27FC236}">
                <a16:creationId xmlns:a16="http://schemas.microsoft.com/office/drawing/2014/main" id="{8C16D0AD-9C83-9B1B-500C-AE30CEEC3FE9}"/>
              </a:ext>
            </a:extLst>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187982" y="3098156"/>
            <a:ext cx="4320000" cy="3600000"/>
          </a:xfrm>
          <a:prstGeom prst="rect">
            <a:avLst/>
          </a:prstGeom>
        </p:spPr>
      </p:pic>
      <p:pic>
        <p:nvPicPr>
          <p:cNvPr id="8" name="RPOUTFLW_2series_3hr" descr="RPOUTFLW_2series_3hr">
            <a:hlinkClick r:id="" action="ppaction://media"/>
            <a:extLst>
              <a:ext uri="{FF2B5EF4-FFF2-40B4-BE49-F238E27FC236}">
                <a16:creationId xmlns:a16="http://schemas.microsoft.com/office/drawing/2014/main" id="{D1979096-DA56-3254-B378-AE02999B9453}"/>
              </a:ext>
            </a:extLst>
          </p:cNvPr>
          <p:cNvPicPr>
            <a:picLocks noChangeAspect="1"/>
          </p:cNvPicPr>
          <p:nvPr>
            <a:videoFile r:link="rId10"/>
            <p:extLst>
              <p:ext uri="{DAA4B4D4-6D71-4841-9C94-3DE7FCFB9230}">
                <p14:media xmlns:p14="http://schemas.microsoft.com/office/powerpoint/2010/main" r:embed="rId9"/>
              </p:ext>
            </p:extLst>
          </p:nvPr>
        </p:nvPicPr>
        <p:blipFill>
          <a:blip r:embed="rId17"/>
          <a:stretch>
            <a:fillRect/>
          </a:stretch>
        </p:blipFill>
        <p:spPr>
          <a:xfrm>
            <a:off x="4032865" y="3098156"/>
            <a:ext cx="4320000" cy="3600000"/>
          </a:xfrm>
          <a:prstGeom prst="rect">
            <a:avLst/>
          </a:prstGeom>
        </p:spPr>
      </p:pic>
      <p:pic>
        <p:nvPicPr>
          <p:cNvPr id="9" name="RPOUTFLW_2series_6hr" descr="RPOUTFLW_2series_6hr">
            <a:hlinkClick r:id="" action="ppaction://media"/>
            <a:extLst>
              <a:ext uri="{FF2B5EF4-FFF2-40B4-BE49-F238E27FC236}">
                <a16:creationId xmlns:a16="http://schemas.microsoft.com/office/drawing/2014/main" id="{351B48D9-BB1B-B84A-4B07-19BF666C9D3E}"/>
              </a:ext>
            </a:extLst>
          </p:cNvPr>
          <p:cNvPicPr>
            <a:picLocks noChangeAspect="1"/>
          </p:cNvPicPr>
          <p:nvPr>
            <a:videoFile r:link="rId12"/>
            <p:extLst>
              <p:ext uri="{DAA4B4D4-6D71-4841-9C94-3DE7FCFB9230}">
                <p14:media xmlns:p14="http://schemas.microsoft.com/office/powerpoint/2010/main" r:embed="rId11"/>
              </p:ext>
            </p:extLst>
          </p:nvPr>
        </p:nvPicPr>
        <p:blipFill>
          <a:blip r:embed="rId18"/>
          <a:stretch>
            <a:fillRect/>
          </a:stretch>
        </p:blipFill>
        <p:spPr>
          <a:xfrm>
            <a:off x="7872000" y="3098156"/>
            <a:ext cx="4320000" cy="3600000"/>
          </a:xfrm>
          <a:prstGeom prst="rect">
            <a:avLst/>
          </a:prstGeom>
        </p:spPr>
      </p:pic>
      <p:sp>
        <p:nvSpPr>
          <p:cNvPr id="11" name="TextBox 10">
            <a:extLst>
              <a:ext uri="{FF2B5EF4-FFF2-40B4-BE49-F238E27FC236}">
                <a16:creationId xmlns:a16="http://schemas.microsoft.com/office/drawing/2014/main" id="{350B9CF5-1AD2-0EE2-53A2-41D5FC0C46B9}"/>
              </a:ext>
            </a:extLst>
          </p:cNvPr>
          <p:cNvSpPr txBox="1"/>
          <p:nvPr/>
        </p:nvSpPr>
        <p:spPr>
          <a:xfrm>
            <a:off x="743948" y="369276"/>
            <a:ext cx="1295867" cy="276999"/>
          </a:xfrm>
          <a:prstGeom prst="rect">
            <a:avLst/>
          </a:prstGeom>
          <a:noFill/>
        </p:spPr>
        <p:txBody>
          <a:bodyPr wrap="square" rtlCol="0">
            <a:spAutoFit/>
          </a:bodyPr>
          <a:lstStyle/>
          <a:p>
            <a:r>
              <a:rPr lang="en-US" sz="1200" b="1" dirty="0"/>
              <a:t>V</a:t>
            </a:r>
            <a:r>
              <a:rPr lang="en-JP" sz="1200" b="1" dirty="0"/>
              <a:t>1 (current)</a:t>
            </a:r>
          </a:p>
        </p:txBody>
      </p:sp>
      <p:sp>
        <p:nvSpPr>
          <p:cNvPr id="12" name="TextBox 11">
            <a:extLst>
              <a:ext uri="{FF2B5EF4-FFF2-40B4-BE49-F238E27FC236}">
                <a16:creationId xmlns:a16="http://schemas.microsoft.com/office/drawing/2014/main" id="{CBDDCAD2-33E8-AFF0-A008-C3E580A96745}"/>
              </a:ext>
            </a:extLst>
          </p:cNvPr>
          <p:cNvSpPr txBox="1"/>
          <p:nvPr/>
        </p:nvSpPr>
        <p:spPr>
          <a:xfrm>
            <a:off x="4588831" y="369276"/>
            <a:ext cx="1295867" cy="276999"/>
          </a:xfrm>
          <a:prstGeom prst="rect">
            <a:avLst/>
          </a:prstGeom>
          <a:noFill/>
        </p:spPr>
        <p:txBody>
          <a:bodyPr wrap="square" rtlCol="0">
            <a:spAutoFit/>
          </a:bodyPr>
          <a:lstStyle/>
          <a:p>
            <a:r>
              <a:rPr lang="en-US" sz="1200" b="1" dirty="0"/>
              <a:t>V</a:t>
            </a:r>
            <a:r>
              <a:rPr lang="en-JP" sz="1200" b="1" dirty="0"/>
              <a:t>2 (3hr)</a:t>
            </a:r>
          </a:p>
        </p:txBody>
      </p:sp>
      <p:sp>
        <p:nvSpPr>
          <p:cNvPr id="13" name="TextBox 12">
            <a:extLst>
              <a:ext uri="{FF2B5EF4-FFF2-40B4-BE49-F238E27FC236}">
                <a16:creationId xmlns:a16="http://schemas.microsoft.com/office/drawing/2014/main" id="{F4658D6E-345D-2D08-2B11-748425F4B435}"/>
              </a:ext>
            </a:extLst>
          </p:cNvPr>
          <p:cNvSpPr txBox="1"/>
          <p:nvPr/>
        </p:nvSpPr>
        <p:spPr>
          <a:xfrm>
            <a:off x="8433714" y="369275"/>
            <a:ext cx="1387294" cy="461665"/>
          </a:xfrm>
          <a:prstGeom prst="rect">
            <a:avLst/>
          </a:prstGeom>
          <a:noFill/>
        </p:spPr>
        <p:txBody>
          <a:bodyPr wrap="square" rtlCol="0">
            <a:spAutoFit/>
          </a:bodyPr>
          <a:lstStyle/>
          <a:p>
            <a:r>
              <a:rPr lang="en-US" sz="1200" b="1" dirty="0"/>
              <a:t>V</a:t>
            </a:r>
            <a:r>
              <a:rPr lang="en-JP" sz="1200" b="1" dirty="0"/>
              <a:t>3 (3hr_area01</a:t>
            </a:r>
          </a:p>
          <a:p>
            <a:r>
              <a:rPr lang="en-JP" sz="1200" b="1" dirty="0"/>
              <a:t>_all)</a:t>
            </a:r>
          </a:p>
        </p:txBody>
      </p:sp>
      <p:sp>
        <p:nvSpPr>
          <p:cNvPr id="15" name="TextBox 14">
            <a:extLst>
              <a:ext uri="{FF2B5EF4-FFF2-40B4-BE49-F238E27FC236}">
                <a16:creationId xmlns:a16="http://schemas.microsoft.com/office/drawing/2014/main" id="{5F31C370-EDA8-7AB9-96F8-F6913E2CDBF3}"/>
              </a:ext>
            </a:extLst>
          </p:cNvPr>
          <p:cNvSpPr txBox="1"/>
          <p:nvPr/>
        </p:nvSpPr>
        <p:spPr>
          <a:xfrm>
            <a:off x="723130" y="3607775"/>
            <a:ext cx="1387294" cy="461665"/>
          </a:xfrm>
          <a:prstGeom prst="rect">
            <a:avLst/>
          </a:prstGeom>
          <a:noFill/>
        </p:spPr>
        <p:txBody>
          <a:bodyPr wrap="square" rtlCol="0">
            <a:spAutoFit/>
          </a:bodyPr>
          <a:lstStyle/>
          <a:p>
            <a:r>
              <a:rPr lang="en-US" sz="1200" b="1" dirty="0"/>
              <a:t>V</a:t>
            </a:r>
            <a:r>
              <a:rPr lang="en-JP" sz="1200" b="1" dirty="0"/>
              <a:t>4 (3hr_area01</a:t>
            </a:r>
          </a:p>
          <a:p>
            <a:r>
              <a:rPr lang="en-JP" sz="1200" b="1" dirty="0"/>
              <a:t>_level5)</a:t>
            </a:r>
          </a:p>
        </p:txBody>
      </p:sp>
      <p:sp>
        <p:nvSpPr>
          <p:cNvPr id="16" name="TextBox 15">
            <a:extLst>
              <a:ext uri="{FF2B5EF4-FFF2-40B4-BE49-F238E27FC236}">
                <a16:creationId xmlns:a16="http://schemas.microsoft.com/office/drawing/2014/main" id="{0C19E063-FF7B-E7AF-2490-88164050A169}"/>
              </a:ext>
            </a:extLst>
          </p:cNvPr>
          <p:cNvSpPr txBox="1"/>
          <p:nvPr/>
        </p:nvSpPr>
        <p:spPr>
          <a:xfrm>
            <a:off x="4586612" y="3625688"/>
            <a:ext cx="1295867" cy="276999"/>
          </a:xfrm>
          <a:prstGeom prst="rect">
            <a:avLst/>
          </a:prstGeom>
          <a:noFill/>
        </p:spPr>
        <p:txBody>
          <a:bodyPr wrap="square" rtlCol="0">
            <a:spAutoFit/>
          </a:bodyPr>
          <a:lstStyle/>
          <a:p>
            <a:r>
              <a:rPr lang="en-US" sz="1200" b="1" dirty="0"/>
              <a:t>V</a:t>
            </a:r>
            <a:r>
              <a:rPr lang="en-JP" sz="1200" b="1" dirty="0"/>
              <a:t>5 (2series)</a:t>
            </a:r>
          </a:p>
        </p:txBody>
      </p:sp>
      <p:sp>
        <p:nvSpPr>
          <p:cNvPr id="17" name="TextBox 16">
            <a:extLst>
              <a:ext uri="{FF2B5EF4-FFF2-40B4-BE49-F238E27FC236}">
                <a16:creationId xmlns:a16="http://schemas.microsoft.com/office/drawing/2014/main" id="{913A307F-33C6-25CB-9D2A-CEBE43765889}"/>
              </a:ext>
            </a:extLst>
          </p:cNvPr>
          <p:cNvSpPr txBox="1"/>
          <p:nvPr/>
        </p:nvSpPr>
        <p:spPr>
          <a:xfrm>
            <a:off x="8431495" y="3625687"/>
            <a:ext cx="1387294" cy="461665"/>
          </a:xfrm>
          <a:prstGeom prst="rect">
            <a:avLst/>
          </a:prstGeom>
          <a:noFill/>
        </p:spPr>
        <p:txBody>
          <a:bodyPr wrap="square" rtlCol="0">
            <a:spAutoFit/>
          </a:bodyPr>
          <a:lstStyle/>
          <a:p>
            <a:r>
              <a:rPr lang="en-US" sz="1200" b="1" dirty="0"/>
              <a:t>V</a:t>
            </a:r>
            <a:r>
              <a:rPr lang="en-JP" sz="1200" b="1" dirty="0"/>
              <a:t>6 (2series</a:t>
            </a:r>
          </a:p>
          <a:p>
            <a:r>
              <a:rPr lang="en-JP" sz="1200" b="1" dirty="0"/>
              <a:t>_3hr)</a:t>
            </a:r>
          </a:p>
        </p:txBody>
      </p:sp>
      <p:sp>
        <p:nvSpPr>
          <p:cNvPr id="18" name="Slide Number Placeholder 17">
            <a:extLst>
              <a:ext uri="{FF2B5EF4-FFF2-40B4-BE49-F238E27FC236}">
                <a16:creationId xmlns:a16="http://schemas.microsoft.com/office/drawing/2014/main" id="{96B3C61A-8007-CEDC-C219-3371FFBF91B1}"/>
              </a:ext>
            </a:extLst>
          </p:cNvPr>
          <p:cNvSpPr>
            <a:spLocks noGrp="1"/>
          </p:cNvSpPr>
          <p:nvPr>
            <p:ph type="sldNum" sz="quarter" idx="12"/>
          </p:nvPr>
        </p:nvSpPr>
        <p:spPr/>
        <p:txBody>
          <a:bodyPr/>
          <a:lstStyle/>
          <a:p>
            <a:fld id="{D815B02A-28B9-D949-982E-91CA65C0BB1C}" type="slidenum">
              <a:rPr lang="en-JP" smtClean="0"/>
              <a:t>4</a:t>
            </a:fld>
            <a:endParaRPr lang="en-JP"/>
          </a:p>
        </p:txBody>
      </p:sp>
      <p:sp>
        <p:nvSpPr>
          <p:cNvPr id="19" name="TextBox 18">
            <a:extLst>
              <a:ext uri="{FF2B5EF4-FFF2-40B4-BE49-F238E27FC236}">
                <a16:creationId xmlns:a16="http://schemas.microsoft.com/office/drawing/2014/main" id="{33350A85-BF16-F89A-3087-77CB6234A2D5}"/>
              </a:ext>
            </a:extLst>
          </p:cNvPr>
          <p:cNvSpPr txBox="1"/>
          <p:nvPr/>
        </p:nvSpPr>
        <p:spPr>
          <a:xfrm>
            <a:off x="2781066" y="6559656"/>
            <a:ext cx="8426908" cy="276999"/>
          </a:xfrm>
          <a:prstGeom prst="rect">
            <a:avLst/>
          </a:prstGeom>
          <a:noFill/>
        </p:spPr>
        <p:txBody>
          <a:bodyPr wrap="square" rtlCol="0">
            <a:spAutoFit/>
          </a:bodyPr>
          <a:lstStyle/>
          <a:p>
            <a:r>
              <a:rPr lang="en-US" sz="1200" b="1" i="1" dirty="0"/>
              <a:t>G</a:t>
            </a:r>
            <a:r>
              <a:rPr lang="en-JP" sz="1200" b="1" i="1" dirty="0"/>
              <a:t>reen circle</a:t>
            </a:r>
            <a:r>
              <a:rPr lang="en-JP" sz="1200" i="1" dirty="0"/>
              <a:t>: dam break locaiton without time info.       </a:t>
            </a:r>
            <a:r>
              <a:rPr lang="en-JP" sz="1200" b="1" i="1" dirty="0"/>
              <a:t>Green triangle</a:t>
            </a:r>
            <a:r>
              <a:rPr lang="en-JP" sz="1200" i="1" dirty="0"/>
              <a:t>: dam break locaiton at current time</a:t>
            </a:r>
          </a:p>
        </p:txBody>
      </p:sp>
    </p:spTree>
    <p:extLst>
      <p:ext uri="{BB962C8B-B14F-4D97-AF65-F5344CB8AC3E}">
        <p14:creationId xmlns:p14="http://schemas.microsoft.com/office/powerpoint/2010/main" val="386334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0" fill="hold"/>
                                        <p:tgtEl>
                                          <p:spTgt spid="4"/>
                                        </p:tgtEl>
                                      </p:cBhvr>
                                    </p:cmd>
                                  </p:childTnLst>
                                </p:cTn>
                              </p:par>
                              <p:par>
                                <p:cTn id="7" presetID="1" presetClass="mediacall" presetSubtype="0" fill="hold" nodeType="withEffect">
                                  <p:stCondLst>
                                    <p:cond delay="0"/>
                                  </p:stCondLst>
                                  <p:childTnLst>
                                    <p:cmd type="call" cmd="playFrom(0.0)">
                                      <p:cBhvr>
                                        <p:cTn id="8" dur="19200" fill="hold"/>
                                        <p:tgtEl>
                                          <p:spTgt spid="5"/>
                                        </p:tgtEl>
                                      </p:cBhvr>
                                    </p:cmd>
                                  </p:childTnLst>
                                </p:cTn>
                              </p:par>
                              <p:par>
                                <p:cTn id="9" presetID="1" presetClass="mediacall" presetSubtype="0" fill="hold" nodeType="withEffect">
                                  <p:stCondLst>
                                    <p:cond delay="0"/>
                                  </p:stCondLst>
                                  <p:childTnLst>
                                    <p:cmd type="call" cmd="playFrom(0.0)">
                                      <p:cBhvr>
                                        <p:cTn id="10" dur="19200" fill="hold"/>
                                        <p:tgtEl>
                                          <p:spTgt spid="6"/>
                                        </p:tgtEl>
                                      </p:cBhvr>
                                    </p:cmd>
                                  </p:childTnLst>
                                </p:cTn>
                              </p:par>
                              <p:par>
                                <p:cTn id="11" presetID="1" presetClass="mediacall" presetSubtype="0" fill="hold" nodeType="withEffect">
                                  <p:stCondLst>
                                    <p:cond delay="0"/>
                                  </p:stCondLst>
                                  <p:childTnLst>
                                    <p:cmd type="call" cmd="playFrom(0.0)">
                                      <p:cBhvr>
                                        <p:cTn id="12" dur="19200" fill="hold"/>
                                        <p:tgtEl>
                                          <p:spTgt spid="9"/>
                                        </p:tgtEl>
                                      </p:cBhvr>
                                    </p:cmd>
                                  </p:childTnLst>
                                </p:cTn>
                              </p:par>
                              <p:par>
                                <p:cTn id="13" presetID="1" presetClass="mediacall" presetSubtype="0" fill="hold" nodeType="withEffect">
                                  <p:stCondLst>
                                    <p:cond delay="0"/>
                                  </p:stCondLst>
                                  <p:childTnLst>
                                    <p:cmd type="call" cmd="playFrom(0.0)">
                                      <p:cBhvr>
                                        <p:cTn id="14" dur="19200" fill="hold"/>
                                        <p:tgtEl>
                                          <p:spTgt spid="8"/>
                                        </p:tgtEl>
                                      </p:cBhvr>
                                    </p:cmd>
                                  </p:childTnLst>
                                </p:cTn>
                              </p:par>
                              <p:par>
                                <p:cTn id="15" presetID="1" presetClass="mediacall" presetSubtype="0" fill="hold" nodeType="withEffect">
                                  <p:stCondLst>
                                    <p:cond delay="0"/>
                                  </p:stCondLst>
                                  <p:childTnLst>
                                    <p:cmd type="call" cmd="playFrom(0.0)">
                                      <p:cBhvr>
                                        <p:cTn id="16" dur="19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video>
              <p:cMediaNode vol="80000">
                <p:cTn id="18" fill="hold" display="0">
                  <p:stCondLst>
                    <p:cond delay="indefinite"/>
                  </p:stCondLst>
                </p:cTn>
                <p:tgtEl>
                  <p:spTgt spid="5"/>
                </p:tgtEl>
              </p:cMediaNode>
            </p:video>
            <p:video>
              <p:cMediaNode vol="80000">
                <p:cTn id="19" fill="hold" display="0">
                  <p:stCondLst>
                    <p:cond delay="indefinite"/>
                  </p:stCondLst>
                </p:cTn>
                <p:tgtEl>
                  <p:spTgt spid="6"/>
                </p:tgtEl>
              </p:cMediaNode>
            </p:video>
            <p:video>
              <p:cMediaNode vol="80000">
                <p:cTn id="20" fill="hold" display="0">
                  <p:stCondLst>
                    <p:cond delay="indefinite"/>
                  </p:stCondLst>
                </p:cTn>
                <p:tgtEl>
                  <p:spTgt spid="7"/>
                </p:tgtEl>
              </p:cMediaNode>
            </p:video>
            <p:video>
              <p:cMediaNode vol="80000">
                <p:cTn id="21" fill="hold" display="0">
                  <p:stCondLst>
                    <p:cond delay="indefinite"/>
                  </p:stCondLst>
                </p:cTn>
                <p:tgtEl>
                  <p:spTgt spid="8"/>
                </p:tgtEl>
              </p:cMediaNode>
            </p:video>
            <p:video>
              <p:cMediaNode vol="80000">
                <p:cTn id="22"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EEB77-1FFF-32E6-D750-A8CD764148F0}"/>
              </a:ext>
            </a:extLst>
          </p:cNvPr>
          <p:cNvPicPr>
            <a:picLocks noChangeAspect="1"/>
          </p:cNvPicPr>
          <p:nvPr/>
        </p:nvPicPr>
        <p:blipFill>
          <a:blip r:embed="rId2"/>
          <a:stretch>
            <a:fillRect/>
          </a:stretch>
        </p:blipFill>
        <p:spPr>
          <a:xfrm>
            <a:off x="140677" y="0"/>
            <a:ext cx="4320000" cy="3600000"/>
          </a:xfrm>
          <a:prstGeom prst="rect">
            <a:avLst/>
          </a:prstGeom>
        </p:spPr>
      </p:pic>
      <p:pic>
        <p:nvPicPr>
          <p:cNvPr id="5" name="Picture 4" descr="Map&#10;&#10;Description automatically generated">
            <a:extLst>
              <a:ext uri="{FF2B5EF4-FFF2-40B4-BE49-F238E27FC236}">
                <a16:creationId xmlns:a16="http://schemas.microsoft.com/office/drawing/2014/main" id="{AC01C309-1D7F-C330-98D6-2C9EACDBB26A}"/>
              </a:ext>
            </a:extLst>
          </p:cNvPr>
          <p:cNvPicPr>
            <a:picLocks noChangeAspect="1"/>
          </p:cNvPicPr>
          <p:nvPr/>
        </p:nvPicPr>
        <p:blipFill>
          <a:blip r:embed="rId3"/>
          <a:stretch>
            <a:fillRect/>
          </a:stretch>
        </p:blipFill>
        <p:spPr>
          <a:xfrm>
            <a:off x="4019930" y="0"/>
            <a:ext cx="4320000" cy="3600000"/>
          </a:xfrm>
          <a:prstGeom prst="rect">
            <a:avLst/>
          </a:prstGeom>
        </p:spPr>
      </p:pic>
      <p:pic>
        <p:nvPicPr>
          <p:cNvPr id="7" name="Picture 6" descr="Map&#10;&#10;Description automatically generated">
            <a:extLst>
              <a:ext uri="{FF2B5EF4-FFF2-40B4-BE49-F238E27FC236}">
                <a16:creationId xmlns:a16="http://schemas.microsoft.com/office/drawing/2014/main" id="{F87DB6E0-96B6-171D-766B-7873ABCD5685}"/>
              </a:ext>
            </a:extLst>
          </p:cNvPr>
          <p:cNvPicPr>
            <a:picLocks noChangeAspect="1"/>
          </p:cNvPicPr>
          <p:nvPr/>
        </p:nvPicPr>
        <p:blipFill>
          <a:blip r:embed="rId4"/>
          <a:stretch>
            <a:fillRect/>
          </a:stretch>
        </p:blipFill>
        <p:spPr>
          <a:xfrm>
            <a:off x="7908349" y="0"/>
            <a:ext cx="4320000" cy="3600000"/>
          </a:xfrm>
          <a:prstGeom prst="rect">
            <a:avLst/>
          </a:prstGeom>
        </p:spPr>
      </p:pic>
      <p:pic>
        <p:nvPicPr>
          <p:cNvPr id="9" name="Picture 8" descr="Map&#10;&#10;Description automatically generated">
            <a:extLst>
              <a:ext uri="{FF2B5EF4-FFF2-40B4-BE49-F238E27FC236}">
                <a16:creationId xmlns:a16="http://schemas.microsoft.com/office/drawing/2014/main" id="{109148D9-4C5D-59C2-0FCD-6D340A9D7A94}"/>
              </a:ext>
            </a:extLst>
          </p:cNvPr>
          <p:cNvPicPr>
            <a:picLocks noChangeAspect="1"/>
          </p:cNvPicPr>
          <p:nvPr/>
        </p:nvPicPr>
        <p:blipFill>
          <a:blip r:embed="rId3"/>
          <a:stretch>
            <a:fillRect/>
          </a:stretch>
        </p:blipFill>
        <p:spPr>
          <a:xfrm>
            <a:off x="140677" y="3258000"/>
            <a:ext cx="4320000" cy="3600000"/>
          </a:xfrm>
          <a:prstGeom prst="rect">
            <a:avLst/>
          </a:prstGeom>
        </p:spPr>
      </p:pic>
      <p:pic>
        <p:nvPicPr>
          <p:cNvPr id="11" name="Picture 10" descr="Map&#10;&#10;Description automatically generated">
            <a:extLst>
              <a:ext uri="{FF2B5EF4-FFF2-40B4-BE49-F238E27FC236}">
                <a16:creationId xmlns:a16="http://schemas.microsoft.com/office/drawing/2014/main" id="{AD1388E1-9EF5-02C9-BA32-DD0C08B2D490}"/>
              </a:ext>
            </a:extLst>
          </p:cNvPr>
          <p:cNvPicPr>
            <a:picLocks noChangeAspect="1"/>
          </p:cNvPicPr>
          <p:nvPr/>
        </p:nvPicPr>
        <p:blipFill>
          <a:blip r:embed="rId5"/>
          <a:stretch>
            <a:fillRect/>
          </a:stretch>
        </p:blipFill>
        <p:spPr>
          <a:xfrm>
            <a:off x="4019930" y="3258000"/>
            <a:ext cx="4320000" cy="3600000"/>
          </a:xfrm>
          <a:prstGeom prst="rect">
            <a:avLst/>
          </a:prstGeom>
        </p:spPr>
      </p:pic>
      <p:pic>
        <p:nvPicPr>
          <p:cNvPr id="13" name="Picture 12" descr="Map&#10;&#10;Description automatically generated">
            <a:extLst>
              <a:ext uri="{FF2B5EF4-FFF2-40B4-BE49-F238E27FC236}">
                <a16:creationId xmlns:a16="http://schemas.microsoft.com/office/drawing/2014/main" id="{9E2C738E-23F9-97F9-23B1-C8FFE0002C26}"/>
              </a:ext>
            </a:extLst>
          </p:cNvPr>
          <p:cNvPicPr>
            <a:picLocks noChangeAspect="1"/>
          </p:cNvPicPr>
          <p:nvPr/>
        </p:nvPicPr>
        <p:blipFill>
          <a:blip r:embed="rId6"/>
          <a:stretch>
            <a:fillRect/>
          </a:stretch>
        </p:blipFill>
        <p:spPr>
          <a:xfrm>
            <a:off x="7908349" y="3258000"/>
            <a:ext cx="4320000" cy="3600000"/>
          </a:xfrm>
          <a:prstGeom prst="rect">
            <a:avLst/>
          </a:prstGeom>
        </p:spPr>
      </p:pic>
      <p:sp>
        <p:nvSpPr>
          <p:cNvPr id="14" name="TextBox 13">
            <a:extLst>
              <a:ext uri="{FF2B5EF4-FFF2-40B4-BE49-F238E27FC236}">
                <a16:creationId xmlns:a16="http://schemas.microsoft.com/office/drawing/2014/main" id="{4FFFBAD1-75DD-0BA9-F249-34199AB99C13}"/>
              </a:ext>
            </a:extLst>
          </p:cNvPr>
          <p:cNvSpPr txBox="1"/>
          <p:nvPr/>
        </p:nvSpPr>
        <p:spPr>
          <a:xfrm>
            <a:off x="743948" y="518745"/>
            <a:ext cx="1295867" cy="276999"/>
          </a:xfrm>
          <a:prstGeom prst="rect">
            <a:avLst/>
          </a:prstGeom>
          <a:noFill/>
        </p:spPr>
        <p:txBody>
          <a:bodyPr wrap="square" rtlCol="0">
            <a:spAutoFit/>
          </a:bodyPr>
          <a:lstStyle/>
          <a:p>
            <a:r>
              <a:rPr lang="en-US" sz="1200" b="1" dirty="0"/>
              <a:t>V</a:t>
            </a:r>
            <a:r>
              <a:rPr lang="en-JP" sz="1200" b="1" dirty="0"/>
              <a:t>1 (current)</a:t>
            </a:r>
          </a:p>
        </p:txBody>
      </p:sp>
      <p:sp>
        <p:nvSpPr>
          <p:cNvPr id="15" name="TextBox 14">
            <a:extLst>
              <a:ext uri="{FF2B5EF4-FFF2-40B4-BE49-F238E27FC236}">
                <a16:creationId xmlns:a16="http://schemas.microsoft.com/office/drawing/2014/main" id="{65948288-FBB1-E5C2-9A14-5DD449AD5E99}"/>
              </a:ext>
            </a:extLst>
          </p:cNvPr>
          <p:cNvSpPr txBox="1"/>
          <p:nvPr/>
        </p:nvSpPr>
        <p:spPr>
          <a:xfrm>
            <a:off x="4588831" y="518745"/>
            <a:ext cx="1295867" cy="276999"/>
          </a:xfrm>
          <a:prstGeom prst="rect">
            <a:avLst/>
          </a:prstGeom>
          <a:noFill/>
        </p:spPr>
        <p:txBody>
          <a:bodyPr wrap="square" rtlCol="0">
            <a:spAutoFit/>
          </a:bodyPr>
          <a:lstStyle/>
          <a:p>
            <a:r>
              <a:rPr lang="en-US" sz="1200" b="1" dirty="0"/>
              <a:t>V</a:t>
            </a:r>
            <a:r>
              <a:rPr lang="en-JP" sz="1200" b="1" dirty="0"/>
              <a:t>2 (3hr)</a:t>
            </a:r>
          </a:p>
        </p:txBody>
      </p:sp>
      <p:sp>
        <p:nvSpPr>
          <p:cNvPr id="16" name="TextBox 15">
            <a:extLst>
              <a:ext uri="{FF2B5EF4-FFF2-40B4-BE49-F238E27FC236}">
                <a16:creationId xmlns:a16="http://schemas.microsoft.com/office/drawing/2014/main" id="{104A2E7E-C836-3735-B34C-51AF783A9078}"/>
              </a:ext>
            </a:extLst>
          </p:cNvPr>
          <p:cNvSpPr txBox="1"/>
          <p:nvPr/>
        </p:nvSpPr>
        <p:spPr>
          <a:xfrm>
            <a:off x="8433714" y="518744"/>
            <a:ext cx="1387294" cy="461665"/>
          </a:xfrm>
          <a:prstGeom prst="rect">
            <a:avLst/>
          </a:prstGeom>
          <a:noFill/>
        </p:spPr>
        <p:txBody>
          <a:bodyPr wrap="square" rtlCol="0">
            <a:spAutoFit/>
          </a:bodyPr>
          <a:lstStyle/>
          <a:p>
            <a:r>
              <a:rPr lang="en-US" sz="1200" b="1" dirty="0"/>
              <a:t>V</a:t>
            </a:r>
            <a:r>
              <a:rPr lang="en-JP" sz="1200" b="1" dirty="0"/>
              <a:t>3 (3hr_area01</a:t>
            </a:r>
          </a:p>
          <a:p>
            <a:r>
              <a:rPr lang="en-JP" sz="1200" b="1" dirty="0"/>
              <a:t>_all)</a:t>
            </a:r>
          </a:p>
        </p:txBody>
      </p:sp>
      <p:sp>
        <p:nvSpPr>
          <p:cNvPr id="17" name="TextBox 16">
            <a:extLst>
              <a:ext uri="{FF2B5EF4-FFF2-40B4-BE49-F238E27FC236}">
                <a16:creationId xmlns:a16="http://schemas.microsoft.com/office/drawing/2014/main" id="{A38FCBC3-78FD-1269-C266-EC85DA6C8507}"/>
              </a:ext>
            </a:extLst>
          </p:cNvPr>
          <p:cNvSpPr txBox="1"/>
          <p:nvPr/>
        </p:nvSpPr>
        <p:spPr>
          <a:xfrm>
            <a:off x="723130" y="3757244"/>
            <a:ext cx="1387294" cy="461665"/>
          </a:xfrm>
          <a:prstGeom prst="rect">
            <a:avLst/>
          </a:prstGeom>
          <a:noFill/>
        </p:spPr>
        <p:txBody>
          <a:bodyPr wrap="square" rtlCol="0">
            <a:spAutoFit/>
          </a:bodyPr>
          <a:lstStyle/>
          <a:p>
            <a:r>
              <a:rPr lang="en-US" sz="1200" b="1" dirty="0"/>
              <a:t>V</a:t>
            </a:r>
            <a:r>
              <a:rPr lang="en-JP" sz="1200" b="1" dirty="0"/>
              <a:t>4 (3hr_area01</a:t>
            </a:r>
          </a:p>
          <a:p>
            <a:r>
              <a:rPr lang="en-JP" sz="1200" b="1" dirty="0"/>
              <a:t>_level5)</a:t>
            </a:r>
          </a:p>
        </p:txBody>
      </p:sp>
      <p:sp>
        <p:nvSpPr>
          <p:cNvPr id="18" name="TextBox 17">
            <a:extLst>
              <a:ext uri="{FF2B5EF4-FFF2-40B4-BE49-F238E27FC236}">
                <a16:creationId xmlns:a16="http://schemas.microsoft.com/office/drawing/2014/main" id="{4D943257-A5D8-ABA3-A6A9-00786611ABC6}"/>
              </a:ext>
            </a:extLst>
          </p:cNvPr>
          <p:cNvSpPr txBox="1"/>
          <p:nvPr/>
        </p:nvSpPr>
        <p:spPr>
          <a:xfrm>
            <a:off x="4586612" y="3775157"/>
            <a:ext cx="1295867" cy="276999"/>
          </a:xfrm>
          <a:prstGeom prst="rect">
            <a:avLst/>
          </a:prstGeom>
          <a:noFill/>
        </p:spPr>
        <p:txBody>
          <a:bodyPr wrap="square" rtlCol="0">
            <a:spAutoFit/>
          </a:bodyPr>
          <a:lstStyle/>
          <a:p>
            <a:r>
              <a:rPr lang="en-US" sz="1200" b="1" dirty="0"/>
              <a:t>V</a:t>
            </a:r>
            <a:r>
              <a:rPr lang="en-JP" sz="1200" b="1" dirty="0"/>
              <a:t>5 (2series)</a:t>
            </a:r>
          </a:p>
        </p:txBody>
      </p:sp>
      <p:sp>
        <p:nvSpPr>
          <p:cNvPr id="19" name="TextBox 18">
            <a:extLst>
              <a:ext uri="{FF2B5EF4-FFF2-40B4-BE49-F238E27FC236}">
                <a16:creationId xmlns:a16="http://schemas.microsoft.com/office/drawing/2014/main" id="{C5A2C354-60B3-4CF6-7A13-82BE83267AD8}"/>
              </a:ext>
            </a:extLst>
          </p:cNvPr>
          <p:cNvSpPr txBox="1"/>
          <p:nvPr/>
        </p:nvSpPr>
        <p:spPr>
          <a:xfrm>
            <a:off x="8431495" y="3775156"/>
            <a:ext cx="1387294" cy="461665"/>
          </a:xfrm>
          <a:prstGeom prst="rect">
            <a:avLst/>
          </a:prstGeom>
          <a:noFill/>
        </p:spPr>
        <p:txBody>
          <a:bodyPr wrap="square" rtlCol="0">
            <a:spAutoFit/>
          </a:bodyPr>
          <a:lstStyle/>
          <a:p>
            <a:r>
              <a:rPr lang="en-US" sz="1200" b="1" dirty="0"/>
              <a:t>V</a:t>
            </a:r>
            <a:r>
              <a:rPr lang="en-JP" sz="1200" b="1" dirty="0"/>
              <a:t>6 (2series</a:t>
            </a:r>
          </a:p>
          <a:p>
            <a:r>
              <a:rPr lang="en-JP" sz="1200" b="1" dirty="0"/>
              <a:t>_3hr)</a:t>
            </a:r>
          </a:p>
        </p:txBody>
      </p:sp>
      <p:sp>
        <p:nvSpPr>
          <p:cNvPr id="21" name="Slide Number Placeholder 20">
            <a:extLst>
              <a:ext uri="{FF2B5EF4-FFF2-40B4-BE49-F238E27FC236}">
                <a16:creationId xmlns:a16="http://schemas.microsoft.com/office/drawing/2014/main" id="{A73ADC48-ABCD-F02B-B083-06E9C586B7C7}"/>
              </a:ext>
            </a:extLst>
          </p:cNvPr>
          <p:cNvSpPr>
            <a:spLocks noGrp="1"/>
          </p:cNvSpPr>
          <p:nvPr>
            <p:ph type="sldNum" sz="quarter" idx="12"/>
          </p:nvPr>
        </p:nvSpPr>
        <p:spPr/>
        <p:txBody>
          <a:bodyPr/>
          <a:lstStyle/>
          <a:p>
            <a:fld id="{D815B02A-28B9-D949-982E-91CA65C0BB1C}" type="slidenum">
              <a:rPr lang="en-JP" smtClean="0"/>
              <a:t>5</a:t>
            </a:fld>
            <a:endParaRPr lang="en-JP"/>
          </a:p>
        </p:txBody>
      </p:sp>
      <p:sp>
        <p:nvSpPr>
          <p:cNvPr id="22" name="Oval 21">
            <a:extLst>
              <a:ext uri="{FF2B5EF4-FFF2-40B4-BE49-F238E27FC236}">
                <a16:creationId xmlns:a16="http://schemas.microsoft.com/office/drawing/2014/main" id="{B4D9F7AD-EAC2-F56A-AB56-D96484F614DB}"/>
              </a:ext>
            </a:extLst>
          </p:cNvPr>
          <p:cNvSpPr/>
          <p:nvPr/>
        </p:nvSpPr>
        <p:spPr>
          <a:xfrm>
            <a:off x="4747846" y="5468815"/>
            <a:ext cx="1608992" cy="8176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3" name="Oval 22">
            <a:extLst>
              <a:ext uri="{FF2B5EF4-FFF2-40B4-BE49-F238E27FC236}">
                <a16:creationId xmlns:a16="http://schemas.microsoft.com/office/drawing/2014/main" id="{4A0E771B-0D41-AEF4-CA25-00B48E8A3B2E}"/>
              </a:ext>
            </a:extLst>
          </p:cNvPr>
          <p:cNvSpPr/>
          <p:nvPr/>
        </p:nvSpPr>
        <p:spPr>
          <a:xfrm>
            <a:off x="9818789" y="3775156"/>
            <a:ext cx="1269846" cy="68584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4" name="Oval 23">
            <a:extLst>
              <a:ext uri="{FF2B5EF4-FFF2-40B4-BE49-F238E27FC236}">
                <a16:creationId xmlns:a16="http://schemas.microsoft.com/office/drawing/2014/main" id="{FC8464C0-982A-C48E-E07F-58B98D8901CC}"/>
              </a:ext>
            </a:extLst>
          </p:cNvPr>
          <p:cNvSpPr/>
          <p:nvPr/>
        </p:nvSpPr>
        <p:spPr>
          <a:xfrm>
            <a:off x="8827547" y="5621215"/>
            <a:ext cx="1608992" cy="8176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5" name="Oval 24">
            <a:extLst>
              <a:ext uri="{FF2B5EF4-FFF2-40B4-BE49-F238E27FC236}">
                <a16:creationId xmlns:a16="http://schemas.microsoft.com/office/drawing/2014/main" id="{5705B71A-78C0-0BD1-C1F1-024794EA7932}"/>
              </a:ext>
            </a:extLst>
          </p:cNvPr>
          <p:cNvSpPr/>
          <p:nvPr/>
        </p:nvSpPr>
        <p:spPr>
          <a:xfrm>
            <a:off x="5957798" y="3775156"/>
            <a:ext cx="1269846" cy="68584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Tree>
    <p:extLst>
      <p:ext uri="{BB962C8B-B14F-4D97-AF65-F5344CB8AC3E}">
        <p14:creationId xmlns:p14="http://schemas.microsoft.com/office/powerpoint/2010/main" val="3276093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84A5BF3-E7FE-2CAE-9D90-E265715713CE}"/>
              </a:ext>
            </a:extLst>
          </p:cNvPr>
          <p:cNvGraphicFramePr>
            <a:graphicFrameLocks noGrp="1"/>
          </p:cNvGraphicFramePr>
          <p:nvPr>
            <p:extLst>
              <p:ext uri="{D42A27DB-BD31-4B8C-83A1-F6EECF244321}">
                <p14:modId xmlns:p14="http://schemas.microsoft.com/office/powerpoint/2010/main" val="2012690273"/>
              </p:ext>
            </p:extLst>
          </p:nvPr>
        </p:nvGraphicFramePr>
        <p:xfrm>
          <a:off x="349005" y="492370"/>
          <a:ext cx="5746996" cy="5903740"/>
        </p:xfrm>
        <a:graphic>
          <a:graphicData uri="http://schemas.openxmlformats.org/drawingml/2006/table">
            <a:tbl>
              <a:tblPr>
                <a:tableStyleId>{5C22544A-7EE6-4342-B048-85BDC9FD1C3A}</a:tableStyleId>
              </a:tblPr>
              <a:tblGrid>
                <a:gridCol w="469907">
                  <a:extLst>
                    <a:ext uri="{9D8B030D-6E8A-4147-A177-3AD203B41FA5}">
                      <a16:colId xmlns:a16="http://schemas.microsoft.com/office/drawing/2014/main" val="769027773"/>
                    </a:ext>
                  </a:extLst>
                </a:gridCol>
                <a:gridCol w="1445758">
                  <a:extLst>
                    <a:ext uri="{9D8B030D-6E8A-4147-A177-3AD203B41FA5}">
                      <a16:colId xmlns:a16="http://schemas.microsoft.com/office/drawing/2014/main" val="887487313"/>
                    </a:ext>
                  </a:extLst>
                </a:gridCol>
                <a:gridCol w="742963">
                  <a:extLst>
                    <a:ext uri="{9D8B030D-6E8A-4147-A177-3AD203B41FA5}">
                      <a16:colId xmlns:a16="http://schemas.microsoft.com/office/drawing/2014/main" val="1131741064"/>
                    </a:ext>
                  </a:extLst>
                </a:gridCol>
                <a:gridCol w="993460">
                  <a:extLst>
                    <a:ext uri="{9D8B030D-6E8A-4147-A177-3AD203B41FA5}">
                      <a16:colId xmlns:a16="http://schemas.microsoft.com/office/drawing/2014/main" val="2606153759"/>
                    </a:ext>
                  </a:extLst>
                </a:gridCol>
                <a:gridCol w="1137075">
                  <a:extLst>
                    <a:ext uri="{9D8B030D-6E8A-4147-A177-3AD203B41FA5}">
                      <a16:colId xmlns:a16="http://schemas.microsoft.com/office/drawing/2014/main" val="1790725926"/>
                    </a:ext>
                  </a:extLst>
                </a:gridCol>
                <a:gridCol w="957833">
                  <a:extLst>
                    <a:ext uri="{9D8B030D-6E8A-4147-A177-3AD203B41FA5}">
                      <a16:colId xmlns:a16="http://schemas.microsoft.com/office/drawing/2014/main" val="2569651018"/>
                    </a:ext>
                  </a:extLst>
                </a:gridCol>
              </a:tblGrid>
              <a:tr h="140366">
                <a:tc>
                  <a:txBody>
                    <a:bodyPr/>
                    <a:lstStyle/>
                    <a:p>
                      <a:pPr algn="ctr" fontAlgn="b"/>
                      <a:endParaRPr lang="en-JP" sz="1400" b="0" i="0" u="none" strike="noStrike" dirty="0">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endParaRPr lang="en-JP" sz="1400" b="0" i="0" u="none" strike="noStrike" dirty="0">
                        <a:solidFill>
                          <a:srgbClr val="000000"/>
                        </a:solidFill>
                        <a:effectLst/>
                        <a:latin typeface="+mn-lt"/>
                      </a:endParaRPr>
                    </a:p>
                  </a:txBody>
                  <a:tcPr marL="6580" marR="6580" marT="6580" marB="0" anchor="b">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JP" sz="1400" b="1" i="0" u="none" strike="noStrike" dirty="0">
                          <a:solidFill>
                            <a:srgbClr val="000000"/>
                          </a:solidFill>
                          <a:effectLst/>
                          <a:latin typeface="+mn-lt"/>
                        </a:rPr>
                        <a:t>level</a:t>
                      </a:r>
                    </a:p>
                  </a:txBody>
                  <a:tcPr marL="6580" marR="6580" marT="6580" marB="0" anchor="b">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effectLst/>
                          <a:latin typeface="+mn-lt"/>
                        </a:rPr>
                        <a:t>TPR</a:t>
                      </a:r>
                      <a:endParaRPr lang="en-US" sz="1400" b="1" i="0" u="none" strike="noStrike" dirty="0">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effectLst/>
                          <a:latin typeface="+mn-lt"/>
                        </a:rPr>
                        <a:t>FPR</a:t>
                      </a:r>
                      <a:endParaRPr lang="en-US" sz="1400" b="1" i="0" u="none" strike="noStrike" dirty="0">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400" b="1" u="none" strike="noStrike" dirty="0">
                          <a:effectLst/>
                          <a:latin typeface="+mn-lt"/>
                        </a:rPr>
                        <a:t>PPV</a:t>
                      </a:r>
                      <a:endParaRPr lang="en-US" sz="1400" b="1" i="0" u="none" strike="noStrike" dirty="0">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1212531"/>
                  </a:ext>
                </a:extLst>
              </a:tr>
              <a:tr h="140366">
                <a:tc rowSpan="5">
                  <a:txBody>
                    <a:bodyPr/>
                    <a:lstStyle/>
                    <a:p>
                      <a:pPr algn="ctr" fontAlgn="ctr"/>
                      <a:r>
                        <a:rPr lang="en-US" sz="1200" b="1" u="none" strike="noStrike" dirty="0">
                          <a:effectLst/>
                          <a:latin typeface="+mn-lt"/>
                        </a:rPr>
                        <a:t>V1</a:t>
                      </a:r>
                      <a:endParaRPr lang="en-US" sz="1200" b="1" i="0" u="none" strike="noStrike" dirty="0">
                        <a:solidFill>
                          <a:srgbClr val="000000"/>
                        </a:solidFill>
                        <a:effectLst/>
                        <a:latin typeface="+mn-lt"/>
                      </a:endParaRPr>
                    </a:p>
                  </a:txBody>
                  <a:tcPr marL="6580" marR="6580" marT="658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5">
                  <a:txBody>
                    <a:bodyPr/>
                    <a:lstStyle/>
                    <a:p>
                      <a:pPr algn="ctr" fontAlgn="ctr"/>
                      <a:r>
                        <a:rPr lang="en-US" sz="1200" b="0" u="none" strike="noStrike" dirty="0">
                          <a:effectLst/>
                          <a:latin typeface="+mn-lt"/>
                        </a:rPr>
                        <a:t>Current (1hr)</a:t>
                      </a:r>
                      <a:endParaRPr lang="en-US" sz="1200" b="0" i="0" u="none" strike="noStrike" dirty="0">
                        <a:solidFill>
                          <a:srgbClr val="000000"/>
                        </a:solidFill>
                        <a:effectLst/>
                        <a:latin typeface="+mn-lt"/>
                      </a:endParaRPr>
                    </a:p>
                  </a:txBody>
                  <a:tcPr marL="6580" marR="6580" marT="658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mn-lt"/>
                        </a:rPr>
                        <a:t>1</a:t>
                      </a:r>
                    </a:p>
                  </a:txBody>
                  <a:tcPr marL="6580" marR="6580" marT="6580" marB="0" anchor="b">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dirty="0">
                          <a:effectLst/>
                          <a:latin typeface="+mn-lt"/>
                        </a:rPr>
                        <a:t>1.0000</a:t>
                      </a:r>
                      <a:endParaRPr lang="en-JP" sz="1200" b="0" i="0" u="none" strike="noStrike" dirty="0">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0.5253</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0.0013</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17187075"/>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2</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a:effectLst/>
                          <a:latin typeface="+mn-lt"/>
                        </a:rPr>
                        <a:t>0.9608</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0.3807</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0.0017</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2758674365"/>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3</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a:effectLst/>
                          <a:latin typeface="+mn-lt"/>
                        </a:rPr>
                        <a:t>0.9314</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0.3086</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0.0021</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4042511062"/>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4</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dirty="0">
                          <a:effectLst/>
                          <a:latin typeface="+mn-lt"/>
                        </a:rPr>
                        <a:t>0.8627</a:t>
                      </a:r>
                      <a:endParaRPr lang="en-JP" sz="1200" b="0" i="0" u="none" strike="noStrike" dirty="0">
                        <a:solidFill>
                          <a:srgbClr val="000000"/>
                        </a:solidFill>
                        <a:effectLst/>
                        <a:latin typeface="+mn-lt"/>
                      </a:endParaRPr>
                    </a:p>
                  </a:txBody>
                  <a:tcPr marL="6580" marR="6580" marT="6580" marB="0" anchor="b">
                    <a:noFill/>
                  </a:tcPr>
                </a:tc>
                <a:tc>
                  <a:txBody>
                    <a:bodyPr/>
                    <a:lstStyle/>
                    <a:p>
                      <a:pPr algn="ctr" fontAlgn="b"/>
                      <a:r>
                        <a:rPr lang="en-JP" sz="1200" b="0" u="none" strike="noStrike" dirty="0">
                          <a:effectLst/>
                          <a:latin typeface="+mn-lt"/>
                        </a:rPr>
                        <a:t>0.2558</a:t>
                      </a:r>
                      <a:endParaRPr lang="en-JP" sz="1200" b="0" i="0" u="none" strike="noStrike" dirty="0">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0.0023</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3888135718"/>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5</a:t>
                      </a:r>
                    </a:p>
                  </a:txBody>
                  <a:tcPr marL="6580" marR="6580" marT="6580" marB="0" anchor="b">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effectLst/>
                          <a:latin typeface="+mn-lt"/>
                        </a:rPr>
                        <a:t>0.8039</a:t>
                      </a:r>
                      <a:endParaRPr lang="en-JP" sz="1200" b="0" i="0" u="none" strike="noStrike" dirty="0">
                        <a:solidFill>
                          <a:srgbClr val="000000"/>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solidFill>
                            <a:srgbClr val="0432FF"/>
                          </a:solidFill>
                          <a:effectLst/>
                          <a:latin typeface="+mn-lt"/>
                        </a:rPr>
                        <a:t>0.2229</a:t>
                      </a:r>
                      <a:endParaRPr lang="en-JP" sz="1200" b="0" i="0" u="none" strike="noStrike" dirty="0">
                        <a:solidFill>
                          <a:srgbClr val="0432FF"/>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effectLst/>
                          <a:latin typeface="+mn-lt"/>
                        </a:rPr>
                        <a:t>0.0025</a:t>
                      </a:r>
                      <a:endParaRPr lang="en-JP" sz="1200" b="0" i="0" u="none" strike="noStrike" dirty="0">
                        <a:solidFill>
                          <a:srgbClr val="000000"/>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235687"/>
                  </a:ext>
                </a:extLst>
              </a:tr>
              <a:tr h="140366">
                <a:tc rowSpan="5">
                  <a:txBody>
                    <a:bodyPr/>
                    <a:lstStyle/>
                    <a:p>
                      <a:pPr algn="ctr" fontAlgn="ctr"/>
                      <a:r>
                        <a:rPr lang="en-US" sz="1200" b="1" u="none" strike="noStrike" dirty="0">
                          <a:effectLst/>
                          <a:latin typeface="+mn-lt"/>
                        </a:rPr>
                        <a:t>V2</a:t>
                      </a:r>
                      <a:endParaRPr lang="en-US" sz="1200" b="1" i="0" u="none" strike="noStrike" dirty="0">
                        <a:solidFill>
                          <a:srgbClr val="000000"/>
                        </a:solidFill>
                        <a:effectLst/>
                        <a:latin typeface="+mn-lt"/>
                      </a:endParaRPr>
                    </a:p>
                  </a:txBody>
                  <a:tcPr marL="6580" marR="6580" marT="658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5">
                  <a:txBody>
                    <a:bodyPr/>
                    <a:lstStyle/>
                    <a:p>
                      <a:pPr algn="ctr" fontAlgn="ctr"/>
                      <a:r>
                        <a:rPr lang="en-US" sz="1200" b="0" u="none" strike="noStrike" dirty="0">
                          <a:effectLst/>
                          <a:latin typeface="+mn-lt"/>
                        </a:rPr>
                        <a:t>3hr</a:t>
                      </a:r>
                      <a:endParaRPr lang="en-US" sz="1200" b="0" i="0" u="none" strike="noStrike" dirty="0">
                        <a:solidFill>
                          <a:srgbClr val="000000"/>
                        </a:solidFill>
                        <a:effectLst/>
                        <a:latin typeface="+mn-lt"/>
                      </a:endParaRPr>
                    </a:p>
                  </a:txBody>
                  <a:tcPr marL="6580" marR="6580" marT="658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mn-lt"/>
                        </a:rPr>
                        <a:t>1</a:t>
                      </a:r>
                    </a:p>
                  </a:txBody>
                  <a:tcPr marL="6580" marR="6580" marT="6580" marB="0" anchor="b">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1.0000</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0.5237</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0.0013</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98523877"/>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2</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dirty="0">
                          <a:effectLst/>
                          <a:latin typeface="+mn-lt"/>
                        </a:rPr>
                        <a:t>0.9608</a:t>
                      </a:r>
                      <a:endParaRPr lang="en-JP" sz="1200" b="0" i="0" u="none" strike="noStrike" dirty="0">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0.3773</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0.0018</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1819857830"/>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3</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dirty="0">
                          <a:effectLst/>
                          <a:latin typeface="+mn-lt"/>
                        </a:rPr>
                        <a:t>0.9314</a:t>
                      </a:r>
                      <a:endParaRPr lang="en-JP" sz="1200" b="0" i="0" u="none" strike="noStrike" dirty="0">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0.3036</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0.0021</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2230081838"/>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4</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a:effectLst/>
                          <a:latin typeface="+mn-lt"/>
                        </a:rPr>
                        <a:t>0.8627</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0.2479</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0.0024</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1760162329"/>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5</a:t>
                      </a:r>
                    </a:p>
                  </a:txBody>
                  <a:tcPr marL="6580" marR="6580" marT="6580" marB="0" anchor="b">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effectLst/>
                          <a:latin typeface="+mn-lt"/>
                        </a:rPr>
                        <a:t>0.8039</a:t>
                      </a:r>
                      <a:endParaRPr lang="en-JP" sz="1200" b="0" i="0" u="none" strike="noStrike" dirty="0">
                        <a:solidFill>
                          <a:srgbClr val="000000"/>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solidFill>
                            <a:srgbClr val="0432FF"/>
                          </a:solidFill>
                          <a:effectLst/>
                          <a:latin typeface="+mn-lt"/>
                        </a:rPr>
                        <a:t>0.2113</a:t>
                      </a:r>
                      <a:endParaRPr lang="en-JP" sz="1200" b="0" i="0" u="none" strike="noStrike" dirty="0">
                        <a:solidFill>
                          <a:srgbClr val="0432FF"/>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effectLst/>
                          <a:latin typeface="+mn-lt"/>
                        </a:rPr>
                        <a:t>0.0026</a:t>
                      </a:r>
                      <a:endParaRPr lang="en-JP" sz="1200" b="0" i="0" u="none" strike="noStrike" dirty="0">
                        <a:solidFill>
                          <a:srgbClr val="000000"/>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3513232"/>
                  </a:ext>
                </a:extLst>
              </a:tr>
              <a:tr h="140366">
                <a:tc rowSpan="5">
                  <a:txBody>
                    <a:bodyPr/>
                    <a:lstStyle/>
                    <a:p>
                      <a:pPr algn="ctr" fontAlgn="ctr"/>
                      <a:r>
                        <a:rPr lang="en-US" sz="1200" b="1" u="none" strike="noStrike" dirty="0">
                          <a:effectLst/>
                          <a:latin typeface="+mn-lt"/>
                        </a:rPr>
                        <a:t>V3</a:t>
                      </a:r>
                      <a:endParaRPr lang="en-US" sz="1200" b="1" i="0" u="none" strike="noStrike" dirty="0">
                        <a:solidFill>
                          <a:srgbClr val="000000"/>
                        </a:solidFill>
                        <a:effectLst/>
                        <a:latin typeface="+mn-lt"/>
                      </a:endParaRPr>
                    </a:p>
                  </a:txBody>
                  <a:tcPr marL="6580" marR="6580" marT="658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5">
                  <a:txBody>
                    <a:bodyPr/>
                    <a:lstStyle/>
                    <a:p>
                      <a:pPr algn="ctr" fontAlgn="ctr"/>
                      <a:r>
                        <a:rPr lang="en-US" sz="1200" b="0" u="none" strike="noStrike" dirty="0">
                          <a:effectLst/>
                          <a:latin typeface="+mn-lt"/>
                        </a:rPr>
                        <a:t>3hr_area01_all_level</a:t>
                      </a:r>
                      <a:endParaRPr lang="en-US" sz="1200" b="0" i="0" u="none" strike="noStrike" dirty="0">
                        <a:solidFill>
                          <a:srgbClr val="000000"/>
                        </a:solidFill>
                        <a:effectLst/>
                        <a:latin typeface="+mn-lt"/>
                      </a:endParaRPr>
                    </a:p>
                  </a:txBody>
                  <a:tcPr marL="6580" marR="6580" marT="658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mn-lt"/>
                        </a:rPr>
                        <a:t>1</a:t>
                      </a:r>
                    </a:p>
                  </a:txBody>
                  <a:tcPr marL="6580" marR="6580" marT="6580" marB="0" anchor="b">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0.9804</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0.5154</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0.0013</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599603038"/>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2</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a:effectLst/>
                          <a:latin typeface="+mn-lt"/>
                        </a:rPr>
                        <a:t>0.9608</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dirty="0">
                          <a:effectLst/>
                          <a:latin typeface="+mn-lt"/>
                        </a:rPr>
                        <a:t>0.3727</a:t>
                      </a:r>
                      <a:endParaRPr lang="en-JP" sz="1200" b="0" i="0" u="none" strike="noStrike" dirty="0">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0.0018</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1577827505"/>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3</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a:effectLst/>
                          <a:latin typeface="+mn-lt"/>
                        </a:rPr>
                        <a:t>0.9314</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dirty="0">
                          <a:effectLst/>
                          <a:latin typeface="+mn-lt"/>
                        </a:rPr>
                        <a:t>0.2982</a:t>
                      </a:r>
                      <a:endParaRPr lang="en-JP" sz="1200" b="0" i="0" u="none" strike="noStrike" dirty="0">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0.0022</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2777756750"/>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4</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dirty="0">
                          <a:effectLst/>
                          <a:latin typeface="+mn-lt"/>
                        </a:rPr>
                        <a:t>0.8627</a:t>
                      </a:r>
                      <a:endParaRPr lang="en-JP" sz="1200" b="0" i="0" u="none" strike="noStrike" dirty="0">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0.2447</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0.0024</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3759812595"/>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5</a:t>
                      </a:r>
                    </a:p>
                  </a:txBody>
                  <a:tcPr marL="6580" marR="6580" marT="6580" marB="0" anchor="b">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solidFill>
                            <a:srgbClr val="FF0000"/>
                          </a:solidFill>
                          <a:effectLst/>
                          <a:latin typeface="+mn-lt"/>
                        </a:rPr>
                        <a:t>0.7843</a:t>
                      </a:r>
                      <a:endParaRPr lang="en-JP" sz="1200" b="0" i="0" u="none" strike="noStrike" dirty="0">
                        <a:solidFill>
                          <a:srgbClr val="FF0000"/>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solidFill>
                            <a:srgbClr val="0432FF"/>
                          </a:solidFill>
                          <a:effectLst/>
                          <a:latin typeface="+mn-lt"/>
                        </a:rPr>
                        <a:t>0.1994</a:t>
                      </a:r>
                      <a:endParaRPr lang="en-JP" sz="1200" b="0" i="0" u="none" strike="noStrike" dirty="0">
                        <a:solidFill>
                          <a:srgbClr val="0432FF"/>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effectLst/>
                          <a:latin typeface="+mn-lt"/>
                        </a:rPr>
                        <a:t>0.0027</a:t>
                      </a:r>
                      <a:endParaRPr lang="en-JP" sz="1200" b="0" i="0" u="none" strike="noStrike" dirty="0">
                        <a:solidFill>
                          <a:srgbClr val="000000"/>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8643518"/>
                  </a:ext>
                </a:extLst>
              </a:tr>
              <a:tr h="140366">
                <a:tc rowSpan="5">
                  <a:txBody>
                    <a:bodyPr/>
                    <a:lstStyle/>
                    <a:p>
                      <a:pPr algn="ctr" fontAlgn="ctr"/>
                      <a:r>
                        <a:rPr lang="en-US" sz="1200" b="1" u="none" strike="noStrike" dirty="0">
                          <a:effectLst/>
                          <a:latin typeface="+mn-lt"/>
                        </a:rPr>
                        <a:t>V4</a:t>
                      </a:r>
                      <a:endParaRPr lang="en-US" sz="1200" b="1" i="0" u="none" strike="noStrike" dirty="0">
                        <a:solidFill>
                          <a:srgbClr val="000000"/>
                        </a:solidFill>
                        <a:effectLst/>
                        <a:latin typeface="+mn-lt"/>
                      </a:endParaRPr>
                    </a:p>
                  </a:txBody>
                  <a:tcPr marL="6580" marR="6580" marT="658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5">
                  <a:txBody>
                    <a:bodyPr/>
                    <a:lstStyle/>
                    <a:p>
                      <a:pPr algn="ctr" fontAlgn="ctr"/>
                      <a:r>
                        <a:rPr lang="en-US" sz="1200" b="0" u="none" strike="noStrike" dirty="0">
                          <a:effectLst/>
                          <a:latin typeface="+mn-lt"/>
                        </a:rPr>
                        <a:t>3hr_area01_level5</a:t>
                      </a:r>
                      <a:endParaRPr lang="en-US" sz="1200" b="0" i="0" u="none" strike="noStrike" dirty="0">
                        <a:solidFill>
                          <a:srgbClr val="000000"/>
                        </a:solidFill>
                        <a:effectLst/>
                        <a:latin typeface="+mn-lt"/>
                      </a:endParaRPr>
                    </a:p>
                  </a:txBody>
                  <a:tcPr marL="6580" marR="6580" marT="658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mn-lt"/>
                        </a:rPr>
                        <a:t>1</a:t>
                      </a:r>
                    </a:p>
                  </a:txBody>
                  <a:tcPr marL="6580" marR="6580" marT="6580" marB="0" anchor="b">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1.0000</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dirty="0">
                          <a:effectLst/>
                          <a:latin typeface="+mn-lt"/>
                        </a:rPr>
                        <a:t>0.5237</a:t>
                      </a:r>
                      <a:endParaRPr lang="en-JP" sz="1200" b="0" i="0" u="none" strike="noStrike" dirty="0">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dirty="0">
                          <a:effectLst/>
                          <a:latin typeface="+mn-lt"/>
                        </a:rPr>
                        <a:t>0.0013</a:t>
                      </a:r>
                      <a:endParaRPr lang="en-JP" sz="1200" b="0" i="0" u="none" strike="noStrike" dirty="0">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61683174"/>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2</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a:effectLst/>
                          <a:latin typeface="+mn-lt"/>
                        </a:rPr>
                        <a:t>0.9608</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dirty="0">
                          <a:effectLst/>
                          <a:latin typeface="+mn-lt"/>
                        </a:rPr>
                        <a:t>0.3773</a:t>
                      </a:r>
                      <a:endParaRPr lang="en-JP" sz="1200" b="0" i="0" u="none" strike="noStrike" dirty="0">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0.0018</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373623090"/>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3</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a:effectLst/>
                          <a:latin typeface="+mn-lt"/>
                        </a:rPr>
                        <a:t>0.9314</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0.3036</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0.0021</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2687720427"/>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4</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a:effectLst/>
                          <a:latin typeface="+mn-lt"/>
                        </a:rPr>
                        <a:t>0.8627</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0.2479</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0.0024</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805598603"/>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5</a:t>
                      </a:r>
                    </a:p>
                  </a:txBody>
                  <a:tcPr marL="6580" marR="6580" marT="6580" marB="0" anchor="b">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solidFill>
                            <a:srgbClr val="FF0000"/>
                          </a:solidFill>
                          <a:effectLst/>
                          <a:latin typeface="+mn-lt"/>
                        </a:rPr>
                        <a:t>0.7843</a:t>
                      </a:r>
                      <a:endParaRPr lang="en-JP" sz="1200" b="0" i="0" u="none" strike="noStrike" dirty="0">
                        <a:solidFill>
                          <a:srgbClr val="FF0000"/>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solidFill>
                            <a:srgbClr val="0432FF"/>
                          </a:solidFill>
                          <a:effectLst/>
                          <a:latin typeface="+mn-lt"/>
                        </a:rPr>
                        <a:t>0.1994</a:t>
                      </a:r>
                      <a:endParaRPr lang="en-JP" sz="1200" b="0" i="0" u="none" strike="noStrike" dirty="0">
                        <a:solidFill>
                          <a:srgbClr val="0432FF"/>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effectLst/>
                          <a:latin typeface="+mn-lt"/>
                        </a:rPr>
                        <a:t>0.0027</a:t>
                      </a:r>
                      <a:endParaRPr lang="en-JP" sz="1200" b="0" i="0" u="none" strike="noStrike" dirty="0">
                        <a:solidFill>
                          <a:srgbClr val="000000"/>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5853603"/>
                  </a:ext>
                </a:extLst>
              </a:tr>
              <a:tr h="140366">
                <a:tc rowSpan="5">
                  <a:txBody>
                    <a:bodyPr/>
                    <a:lstStyle/>
                    <a:p>
                      <a:pPr algn="ctr" fontAlgn="ctr"/>
                      <a:r>
                        <a:rPr lang="en-US" sz="1200" b="1" u="none" strike="noStrike" dirty="0">
                          <a:effectLst/>
                          <a:latin typeface="+mn-lt"/>
                        </a:rPr>
                        <a:t>V5</a:t>
                      </a:r>
                      <a:endParaRPr lang="en-US" sz="1200" b="1" i="0" u="none" strike="noStrike" dirty="0">
                        <a:solidFill>
                          <a:srgbClr val="000000"/>
                        </a:solidFill>
                        <a:effectLst/>
                        <a:latin typeface="+mn-lt"/>
                      </a:endParaRPr>
                    </a:p>
                  </a:txBody>
                  <a:tcPr marL="6580" marR="6580" marT="658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5">
                  <a:txBody>
                    <a:bodyPr/>
                    <a:lstStyle/>
                    <a:p>
                      <a:pPr algn="ctr" fontAlgn="ctr"/>
                      <a:r>
                        <a:rPr lang="en-US" sz="1200" b="0" u="none" strike="noStrike" dirty="0">
                          <a:effectLst/>
                          <a:latin typeface="+mn-lt"/>
                        </a:rPr>
                        <a:t>2series_3hr</a:t>
                      </a:r>
                      <a:endParaRPr lang="en-US" sz="1200" b="0" i="0" u="none" strike="noStrike" dirty="0">
                        <a:solidFill>
                          <a:srgbClr val="000000"/>
                        </a:solidFill>
                        <a:effectLst/>
                        <a:latin typeface="+mn-lt"/>
                      </a:endParaRPr>
                    </a:p>
                  </a:txBody>
                  <a:tcPr marL="6580" marR="6580" marT="658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mn-lt"/>
                        </a:rPr>
                        <a:t>1</a:t>
                      </a:r>
                    </a:p>
                  </a:txBody>
                  <a:tcPr marL="6580" marR="6580" marT="6580" marB="0" anchor="b">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1.0000</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dirty="0">
                          <a:effectLst/>
                          <a:latin typeface="+mn-lt"/>
                        </a:rPr>
                        <a:t>0.4811</a:t>
                      </a:r>
                      <a:endParaRPr lang="en-JP" sz="1200" b="0" i="0" u="none" strike="noStrike" dirty="0">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0.0014</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105314826"/>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2</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a:effectLst/>
                          <a:latin typeface="+mn-lt"/>
                        </a:rPr>
                        <a:t>0.9608</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dirty="0">
                          <a:effectLst/>
                          <a:latin typeface="+mn-lt"/>
                        </a:rPr>
                        <a:t>0.3448</a:t>
                      </a:r>
                      <a:endParaRPr lang="en-JP" sz="1200" b="0" i="0" u="none" strike="noStrike" dirty="0">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0.0019</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2393596011"/>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3</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a:effectLst/>
                          <a:latin typeface="+mn-lt"/>
                        </a:rPr>
                        <a:t>0.9314</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dirty="0">
                          <a:effectLst/>
                          <a:latin typeface="+mn-lt"/>
                        </a:rPr>
                        <a:t>0.2819</a:t>
                      </a:r>
                      <a:endParaRPr lang="en-JP" sz="1200" b="0" i="0" u="none" strike="noStrike" dirty="0">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0.0023</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2906596098"/>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4</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dirty="0">
                          <a:solidFill>
                            <a:srgbClr val="FF0000"/>
                          </a:solidFill>
                          <a:effectLst/>
                          <a:latin typeface="+mn-lt"/>
                        </a:rPr>
                        <a:t>0.8431</a:t>
                      </a:r>
                      <a:endParaRPr lang="en-JP" sz="1200" b="0" i="0" u="none" strike="noStrike" dirty="0">
                        <a:solidFill>
                          <a:srgbClr val="FF0000"/>
                        </a:solidFill>
                        <a:effectLst/>
                        <a:latin typeface="+mn-lt"/>
                      </a:endParaRPr>
                    </a:p>
                  </a:txBody>
                  <a:tcPr marL="6580" marR="6580" marT="6580" marB="0" anchor="b">
                    <a:noFill/>
                  </a:tcPr>
                </a:tc>
                <a:tc>
                  <a:txBody>
                    <a:bodyPr/>
                    <a:lstStyle/>
                    <a:p>
                      <a:pPr algn="ctr" fontAlgn="b"/>
                      <a:r>
                        <a:rPr lang="en-JP" sz="1200" b="0" u="none" strike="noStrike" dirty="0">
                          <a:effectLst/>
                          <a:latin typeface="+mn-lt"/>
                        </a:rPr>
                        <a:t>0.2364</a:t>
                      </a:r>
                      <a:endParaRPr lang="en-JP" sz="1200" b="0" i="0" u="none" strike="noStrike" dirty="0">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0.0025</a:t>
                      </a:r>
                      <a:endParaRPr lang="en-JP" sz="1200" b="0" i="0" u="none" strike="noStrike">
                        <a:solidFill>
                          <a:srgbClr val="000000"/>
                        </a:solidFill>
                        <a:effectLst/>
                        <a:latin typeface="+mn-lt"/>
                      </a:endParaRPr>
                    </a:p>
                  </a:txBody>
                  <a:tcPr marL="6580" marR="6580" marT="6580" marB="0" anchor="b">
                    <a:noFill/>
                  </a:tcPr>
                </a:tc>
                <a:extLst>
                  <a:ext uri="{0D108BD9-81ED-4DB2-BD59-A6C34878D82A}">
                    <a16:rowId xmlns:a16="http://schemas.microsoft.com/office/drawing/2014/main" val="3459243760"/>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5</a:t>
                      </a:r>
                    </a:p>
                  </a:txBody>
                  <a:tcPr marL="6580" marR="6580" marT="6580" marB="0" anchor="b">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a:effectLst/>
                          <a:latin typeface="+mn-lt"/>
                        </a:rPr>
                        <a:t>0.8039</a:t>
                      </a:r>
                      <a:endParaRPr lang="en-JP" sz="1200" b="0" i="0" u="none" strike="noStrike">
                        <a:solidFill>
                          <a:srgbClr val="000000"/>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solidFill>
                            <a:srgbClr val="0432FF"/>
                          </a:solidFill>
                          <a:effectLst/>
                          <a:latin typeface="+mn-lt"/>
                        </a:rPr>
                        <a:t>0.1977</a:t>
                      </a:r>
                      <a:endParaRPr lang="en-JP" sz="1200" b="0" i="0" u="none" strike="noStrike" dirty="0">
                        <a:solidFill>
                          <a:srgbClr val="0432FF"/>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effectLst/>
                          <a:latin typeface="+mn-lt"/>
                        </a:rPr>
                        <a:t>0.0028</a:t>
                      </a:r>
                      <a:endParaRPr lang="en-JP" sz="1200" b="0" i="0" u="none" strike="noStrike" dirty="0">
                        <a:solidFill>
                          <a:srgbClr val="000000"/>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281391"/>
                  </a:ext>
                </a:extLst>
              </a:tr>
              <a:tr h="140366">
                <a:tc rowSpan="5">
                  <a:txBody>
                    <a:bodyPr/>
                    <a:lstStyle/>
                    <a:p>
                      <a:pPr algn="ctr" fontAlgn="ctr"/>
                      <a:r>
                        <a:rPr lang="en-US" sz="1200" b="1" u="none" strike="noStrike" dirty="0">
                          <a:effectLst/>
                          <a:latin typeface="+mn-lt"/>
                        </a:rPr>
                        <a:t>V6</a:t>
                      </a:r>
                      <a:endParaRPr lang="en-US" sz="1200" b="1" i="0" u="none" strike="noStrike" dirty="0">
                        <a:solidFill>
                          <a:srgbClr val="000000"/>
                        </a:solidFill>
                        <a:effectLst/>
                        <a:latin typeface="+mn-lt"/>
                      </a:endParaRPr>
                    </a:p>
                  </a:txBody>
                  <a:tcPr marL="6580" marR="6580" marT="658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5">
                  <a:txBody>
                    <a:bodyPr/>
                    <a:lstStyle/>
                    <a:p>
                      <a:pPr algn="ctr" fontAlgn="ctr"/>
                      <a:r>
                        <a:rPr lang="en-US" sz="1200" b="0" u="none" strike="noStrike" dirty="0">
                          <a:effectLst/>
                          <a:latin typeface="+mn-lt"/>
                        </a:rPr>
                        <a:t>2series_6hr</a:t>
                      </a:r>
                      <a:endParaRPr lang="en-US" sz="1200" b="0" i="0" u="none" strike="noStrike" dirty="0">
                        <a:solidFill>
                          <a:srgbClr val="000000"/>
                        </a:solidFill>
                        <a:effectLst/>
                        <a:latin typeface="+mn-lt"/>
                      </a:endParaRPr>
                    </a:p>
                  </a:txBody>
                  <a:tcPr marL="6580" marR="6580" marT="658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mn-lt"/>
                        </a:rPr>
                        <a:t>1</a:t>
                      </a:r>
                    </a:p>
                  </a:txBody>
                  <a:tcPr marL="6580" marR="6580" marT="6580" marB="0" anchor="b">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1.0000</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a:effectLst/>
                          <a:latin typeface="+mn-lt"/>
                        </a:rPr>
                        <a:t>0.4857</a:t>
                      </a:r>
                      <a:endParaRPr lang="en-JP" sz="1200" b="0" i="0" u="none" strike="noStrike">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tc>
                  <a:txBody>
                    <a:bodyPr/>
                    <a:lstStyle/>
                    <a:p>
                      <a:pPr algn="ctr" fontAlgn="b"/>
                      <a:r>
                        <a:rPr lang="en-JP" sz="1200" b="0" u="none" strike="noStrike" dirty="0">
                          <a:effectLst/>
                          <a:latin typeface="+mn-lt"/>
                        </a:rPr>
                        <a:t>0.0014</a:t>
                      </a:r>
                      <a:endParaRPr lang="en-JP" sz="1200" b="0" i="0" u="none" strike="noStrike" dirty="0">
                        <a:solidFill>
                          <a:srgbClr val="000000"/>
                        </a:solidFill>
                        <a:effectLst/>
                        <a:latin typeface="+mn-lt"/>
                      </a:endParaRPr>
                    </a:p>
                  </a:txBody>
                  <a:tcPr marL="6580" marR="6580" marT="6580" marB="0" anchor="b">
                    <a:lnT w="190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873290615"/>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2</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a:effectLst/>
                          <a:latin typeface="+mn-lt"/>
                        </a:rPr>
                        <a:t>0.9608</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0.3447</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dirty="0">
                          <a:effectLst/>
                          <a:latin typeface="+mn-lt"/>
                        </a:rPr>
                        <a:t>0.0019</a:t>
                      </a:r>
                      <a:endParaRPr lang="en-JP" sz="1200" b="0" i="0" u="none" strike="noStrike" dirty="0">
                        <a:solidFill>
                          <a:srgbClr val="000000"/>
                        </a:solidFill>
                        <a:effectLst/>
                        <a:latin typeface="+mn-lt"/>
                      </a:endParaRPr>
                    </a:p>
                  </a:txBody>
                  <a:tcPr marL="6580" marR="6580" marT="6580" marB="0" anchor="b">
                    <a:noFill/>
                  </a:tcPr>
                </a:tc>
                <a:extLst>
                  <a:ext uri="{0D108BD9-81ED-4DB2-BD59-A6C34878D82A}">
                    <a16:rowId xmlns:a16="http://schemas.microsoft.com/office/drawing/2014/main" val="1542897319"/>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3</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a:effectLst/>
                          <a:latin typeface="+mn-lt"/>
                        </a:rPr>
                        <a:t>0.9216</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a:effectLst/>
                          <a:latin typeface="+mn-lt"/>
                        </a:rPr>
                        <a:t>0.2803</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dirty="0">
                          <a:effectLst/>
                          <a:latin typeface="+mn-lt"/>
                        </a:rPr>
                        <a:t>0.0023</a:t>
                      </a:r>
                      <a:endParaRPr lang="en-JP" sz="1200" b="0" i="0" u="none" strike="noStrike" dirty="0">
                        <a:solidFill>
                          <a:srgbClr val="000000"/>
                        </a:solidFill>
                        <a:effectLst/>
                        <a:latin typeface="+mn-lt"/>
                      </a:endParaRPr>
                    </a:p>
                  </a:txBody>
                  <a:tcPr marL="6580" marR="6580" marT="6580" marB="0" anchor="b">
                    <a:noFill/>
                  </a:tcPr>
                </a:tc>
                <a:extLst>
                  <a:ext uri="{0D108BD9-81ED-4DB2-BD59-A6C34878D82A}">
                    <a16:rowId xmlns:a16="http://schemas.microsoft.com/office/drawing/2014/main" val="310590858"/>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4</a:t>
                      </a:r>
                    </a:p>
                  </a:txBody>
                  <a:tcPr marL="6580" marR="6580" marT="6580" marB="0" anchor="b">
                    <a:lnL w="19050" cap="flat" cmpd="sng" algn="ctr">
                      <a:solidFill>
                        <a:schemeClr val="tx1"/>
                      </a:solidFill>
                      <a:prstDash val="solid"/>
                      <a:round/>
                      <a:headEnd type="none" w="med" len="med"/>
                      <a:tailEnd type="none" w="med" len="med"/>
                    </a:lnL>
                    <a:noFill/>
                  </a:tcPr>
                </a:tc>
                <a:tc>
                  <a:txBody>
                    <a:bodyPr/>
                    <a:lstStyle/>
                    <a:p>
                      <a:pPr algn="ctr" fontAlgn="b"/>
                      <a:r>
                        <a:rPr lang="en-JP" sz="1200" b="0" u="none" strike="noStrike" dirty="0">
                          <a:solidFill>
                            <a:srgbClr val="FF0000"/>
                          </a:solidFill>
                          <a:effectLst/>
                          <a:latin typeface="+mn-lt"/>
                        </a:rPr>
                        <a:t>0.8431</a:t>
                      </a:r>
                      <a:endParaRPr lang="en-JP" sz="1200" b="0" i="0" u="none" strike="noStrike" dirty="0">
                        <a:solidFill>
                          <a:srgbClr val="FF0000"/>
                        </a:solidFill>
                        <a:effectLst/>
                        <a:latin typeface="+mn-lt"/>
                      </a:endParaRPr>
                    </a:p>
                  </a:txBody>
                  <a:tcPr marL="6580" marR="6580" marT="6580" marB="0" anchor="b">
                    <a:noFill/>
                  </a:tcPr>
                </a:tc>
                <a:tc>
                  <a:txBody>
                    <a:bodyPr/>
                    <a:lstStyle/>
                    <a:p>
                      <a:pPr algn="ctr" fontAlgn="b"/>
                      <a:r>
                        <a:rPr lang="en-JP" sz="1200" b="0" u="none" strike="noStrike">
                          <a:effectLst/>
                          <a:latin typeface="+mn-lt"/>
                        </a:rPr>
                        <a:t>0.2344</a:t>
                      </a:r>
                      <a:endParaRPr lang="en-JP" sz="1200" b="0" i="0" u="none" strike="noStrike">
                        <a:solidFill>
                          <a:srgbClr val="000000"/>
                        </a:solidFill>
                        <a:effectLst/>
                        <a:latin typeface="+mn-lt"/>
                      </a:endParaRPr>
                    </a:p>
                  </a:txBody>
                  <a:tcPr marL="6580" marR="6580" marT="6580" marB="0" anchor="b">
                    <a:noFill/>
                  </a:tcPr>
                </a:tc>
                <a:tc>
                  <a:txBody>
                    <a:bodyPr/>
                    <a:lstStyle/>
                    <a:p>
                      <a:pPr algn="ctr" fontAlgn="b"/>
                      <a:r>
                        <a:rPr lang="en-JP" sz="1200" b="0" u="none" strike="noStrike" dirty="0">
                          <a:effectLst/>
                          <a:latin typeface="+mn-lt"/>
                        </a:rPr>
                        <a:t>0.0025</a:t>
                      </a:r>
                      <a:endParaRPr lang="en-JP" sz="1200" b="0" i="0" u="none" strike="noStrike" dirty="0">
                        <a:solidFill>
                          <a:srgbClr val="000000"/>
                        </a:solidFill>
                        <a:effectLst/>
                        <a:latin typeface="+mn-lt"/>
                      </a:endParaRPr>
                    </a:p>
                  </a:txBody>
                  <a:tcPr marL="6580" marR="6580" marT="6580" marB="0" anchor="b">
                    <a:noFill/>
                  </a:tcPr>
                </a:tc>
                <a:extLst>
                  <a:ext uri="{0D108BD9-81ED-4DB2-BD59-A6C34878D82A}">
                    <a16:rowId xmlns:a16="http://schemas.microsoft.com/office/drawing/2014/main" val="1566192340"/>
                  </a:ext>
                </a:extLst>
              </a:tr>
              <a:tr h="140366">
                <a:tc vMerge="1">
                  <a:txBody>
                    <a:bodyPr/>
                    <a:lstStyle/>
                    <a:p>
                      <a:endParaRPr lang="en-JP"/>
                    </a:p>
                  </a:txBody>
                  <a:tcPr/>
                </a:tc>
                <a:tc vMerge="1">
                  <a:txBody>
                    <a:bodyPr/>
                    <a:lstStyle/>
                    <a:p>
                      <a:endParaRPr lang="en-JP"/>
                    </a:p>
                  </a:txBody>
                  <a:tcPr/>
                </a:tc>
                <a:tc>
                  <a:txBody>
                    <a:bodyPr/>
                    <a:lstStyle/>
                    <a:p>
                      <a:pPr algn="ctr" fontAlgn="b"/>
                      <a:r>
                        <a:rPr lang="en-US" sz="1200" b="0" i="0" u="none" strike="noStrike" dirty="0">
                          <a:solidFill>
                            <a:srgbClr val="000000"/>
                          </a:solidFill>
                          <a:effectLst/>
                          <a:latin typeface="+mn-lt"/>
                        </a:rPr>
                        <a:t>5</a:t>
                      </a:r>
                    </a:p>
                  </a:txBody>
                  <a:tcPr marL="6580" marR="6580" marT="6580" marB="0" anchor="b">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a:effectLst/>
                          <a:latin typeface="+mn-lt"/>
                        </a:rPr>
                        <a:t>0.8039</a:t>
                      </a:r>
                      <a:endParaRPr lang="en-JP" sz="1200" b="0" i="0" u="none" strike="noStrike">
                        <a:solidFill>
                          <a:srgbClr val="000000"/>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solidFill>
                            <a:srgbClr val="0432FF"/>
                          </a:solidFill>
                          <a:effectLst/>
                          <a:latin typeface="+mn-lt"/>
                        </a:rPr>
                        <a:t>0.1885</a:t>
                      </a:r>
                      <a:endParaRPr lang="en-JP" sz="1200" b="0" i="0" u="none" strike="noStrike" dirty="0">
                        <a:solidFill>
                          <a:srgbClr val="0432FF"/>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tc>
                  <a:txBody>
                    <a:bodyPr/>
                    <a:lstStyle/>
                    <a:p>
                      <a:pPr algn="ctr" fontAlgn="b"/>
                      <a:r>
                        <a:rPr lang="en-JP" sz="1200" b="0" u="none" strike="noStrike" dirty="0">
                          <a:effectLst/>
                          <a:latin typeface="+mn-lt"/>
                        </a:rPr>
                        <a:t>0.0029</a:t>
                      </a:r>
                      <a:endParaRPr lang="en-JP" sz="1200" b="0" i="0" u="none" strike="noStrike" dirty="0">
                        <a:solidFill>
                          <a:srgbClr val="000000"/>
                        </a:solidFill>
                        <a:effectLst/>
                        <a:latin typeface="+mn-lt"/>
                      </a:endParaRPr>
                    </a:p>
                  </a:txBody>
                  <a:tcPr marL="6580" marR="6580" marT="6580" marB="0" anchor="b">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4717659"/>
                  </a:ext>
                </a:extLst>
              </a:tr>
            </a:tbl>
          </a:graphicData>
        </a:graphic>
      </p:graphicFrame>
      <p:sp>
        <p:nvSpPr>
          <p:cNvPr id="3" name="TextBox 2">
            <a:extLst>
              <a:ext uri="{FF2B5EF4-FFF2-40B4-BE49-F238E27FC236}">
                <a16:creationId xmlns:a16="http://schemas.microsoft.com/office/drawing/2014/main" id="{617B3108-163E-728D-B964-95BF77E16B5E}"/>
              </a:ext>
            </a:extLst>
          </p:cNvPr>
          <p:cNvSpPr txBox="1"/>
          <p:nvPr/>
        </p:nvSpPr>
        <p:spPr>
          <a:xfrm>
            <a:off x="6576522" y="461890"/>
            <a:ext cx="4870940" cy="2031325"/>
          </a:xfrm>
          <a:prstGeom prst="rect">
            <a:avLst/>
          </a:prstGeom>
          <a:noFill/>
        </p:spPr>
        <p:txBody>
          <a:bodyPr wrap="square" rtlCol="0">
            <a:spAutoFit/>
          </a:bodyPr>
          <a:lstStyle/>
          <a:p>
            <a:r>
              <a:rPr lang="en-JP" sz="1400" b="1" dirty="0"/>
              <a:t>Data used:</a:t>
            </a:r>
          </a:p>
          <a:p>
            <a:pPr marL="285750" indent="-285750">
              <a:buFont typeface="Arial" panose="020B0604020202020204" pitchFamily="34" charset="0"/>
              <a:buChar char="•"/>
            </a:pPr>
            <a:r>
              <a:rPr lang="en-US" sz="1400" dirty="0"/>
              <a:t>Forecast alert l</a:t>
            </a:r>
            <a:r>
              <a:rPr lang="en-JP" sz="1400" dirty="0"/>
              <a:t>evels calculated from each case from </a:t>
            </a:r>
            <a:r>
              <a:rPr lang="en-JP" sz="1400" dirty="0">
                <a:solidFill>
                  <a:srgbClr val="0432FF"/>
                </a:solidFill>
              </a:rPr>
              <a:t>2019/10/10 9:00 JST to 2019/10/14 8:00 JST</a:t>
            </a:r>
          </a:p>
          <a:p>
            <a:pPr marL="285750" indent="-285750">
              <a:buFont typeface="Arial" panose="020B0604020202020204" pitchFamily="34" charset="0"/>
              <a:buChar char="•"/>
            </a:pPr>
            <a:r>
              <a:rPr lang="en-JP" sz="1400" dirty="0"/>
              <a:t>Observation based on dam break (Ma-san): 125 locations</a:t>
            </a:r>
          </a:p>
          <a:p>
            <a:endParaRPr lang="en-JP" sz="1400" dirty="0"/>
          </a:p>
          <a:p>
            <a:r>
              <a:rPr lang="en-JP" sz="1400" b="1" dirty="0"/>
              <a:t>For each grid:</a:t>
            </a:r>
          </a:p>
          <a:p>
            <a:r>
              <a:rPr lang="en-JP" sz="1400" b="1" u="sng" dirty="0"/>
              <a:t>TP: </a:t>
            </a:r>
            <a:r>
              <a:rPr lang="en-JP" sz="1400" dirty="0"/>
              <a:t>dam break observed &amp; </a:t>
            </a:r>
            <a:r>
              <a:rPr lang="en-JP" sz="1400" dirty="0">
                <a:solidFill>
                  <a:srgbClr val="0432FF"/>
                </a:solidFill>
              </a:rPr>
              <a:t>any time </a:t>
            </a:r>
            <a:r>
              <a:rPr lang="en-JP" sz="1400" dirty="0"/>
              <a:t>during the period (10/10 9:00 -10/14 8:00) provides alert level &gt;= specified level (1-5)</a:t>
            </a:r>
          </a:p>
          <a:p>
            <a:endParaRPr lang="en-JP" sz="14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D2FE70-71CE-B207-42E7-93AD75067459}"/>
                  </a:ext>
                </a:extLst>
              </p:cNvPr>
              <p:cNvSpPr txBox="1"/>
              <p:nvPr/>
            </p:nvSpPr>
            <p:spPr>
              <a:xfrm>
                <a:off x="6813914" y="2396248"/>
                <a:ext cx="4396156" cy="2267159"/>
              </a:xfrm>
              <a:prstGeom prst="rect">
                <a:avLst/>
              </a:prstGeom>
              <a:noFill/>
            </p:spPr>
            <p:txBody>
              <a:bodyPr wrap="square" rtlCol="0">
                <a:spAutoFit/>
              </a:bodyPr>
              <a:lstStyle/>
              <a:p>
                <a:r>
                  <a:rPr lang="en-JP" sz="1400" dirty="0"/>
                  <a:t>True Positive Rate</a:t>
                </a:r>
              </a:p>
              <a:p>
                <a:pPr>
                  <a:spcAft>
                    <a:spcPts val="600"/>
                  </a:spcAft>
                </a:pPr>
                <a14:m>
                  <m:oMathPara xmlns:m="http://schemas.openxmlformats.org/officeDocument/2006/math">
                    <m:oMathParaPr>
                      <m:jc m:val="centerGroup"/>
                    </m:oMathParaPr>
                    <m:oMath xmlns:m="http://schemas.openxmlformats.org/officeDocument/2006/math">
                      <m:r>
                        <m:rPr>
                          <m:sty m:val="p"/>
                        </m:rPr>
                        <a:rPr lang="en-US" sz="1400">
                          <a:latin typeface="Cambria Math" panose="02040503050406030204" pitchFamily="18" charset="0"/>
                        </a:rPr>
                        <m:t>T</m:t>
                      </m:r>
                      <m:r>
                        <m:rPr>
                          <m:sty m:val="p"/>
                        </m:rPr>
                        <a:rPr lang="en-US" sz="1400" b="0" i="0" smtClean="0">
                          <a:latin typeface="Cambria Math" panose="02040503050406030204" pitchFamily="18" charset="0"/>
                        </a:rPr>
                        <m:t>PR</m:t>
                      </m:r>
                      <m:r>
                        <a:rPr lang="en-US" sz="1400" b="0" i="0" smtClean="0">
                          <a:latin typeface="Cambria Math" panose="02040503050406030204" pitchFamily="18" charset="0"/>
                        </a:rPr>
                        <m:t>= </m:t>
                      </m:r>
                      <m:f>
                        <m:fPr>
                          <m:ctrlPr>
                            <a:rPr lang="en-JP" sz="1400" i="1" smtClean="0">
                              <a:latin typeface="Cambria Math" panose="02040503050406030204" pitchFamily="18" charset="0"/>
                            </a:rPr>
                          </m:ctrlPr>
                        </m:fPr>
                        <m:num>
                          <m:r>
                            <a:rPr lang="en-US" sz="1400" b="0" i="1" smtClean="0">
                              <a:latin typeface="Cambria Math" panose="02040503050406030204" pitchFamily="18" charset="0"/>
                            </a:rPr>
                            <m:t>𝑇𝑃</m:t>
                          </m:r>
                        </m:num>
                        <m:den>
                          <m:r>
                            <a:rPr lang="en-US" sz="1400" b="0" i="1" smtClean="0">
                              <a:latin typeface="Cambria Math" panose="02040503050406030204" pitchFamily="18" charset="0"/>
                            </a:rPr>
                            <m:t>𝑇𝑃</m:t>
                          </m:r>
                          <m:r>
                            <a:rPr lang="en-US" sz="1400" b="0" i="1" smtClean="0">
                              <a:latin typeface="Cambria Math" panose="02040503050406030204" pitchFamily="18" charset="0"/>
                            </a:rPr>
                            <m:t>+</m:t>
                          </m:r>
                          <m:r>
                            <a:rPr lang="en-US" sz="1400" b="0" i="1" smtClean="0">
                              <a:latin typeface="Cambria Math" panose="02040503050406030204" pitchFamily="18" charset="0"/>
                            </a:rPr>
                            <m:t>𝐹𝑁</m:t>
                          </m:r>
                        </m:den>
                      </m:f>
                    </m:oMath>
                  </m:oMathPara>
                </a14:m>
                <a:endParaRPr lang="en-JP" sz="1400" dirty="0"/>
              </a:p>
              <a:p>
                <a:r>
                  <a:rPr lang="en-JP" sz="1400" dirty="0"/>
                  <a:t>False Positive Rate</a:t>
                </a:r>
              </a:p>
              <a:p>
                <a:pPr>
                  <a:spcAft>
                    <a:spcPts val="600"/>
                  </a:spcAft>
                </a:pPr>
                <a14:m>
                  <m:oMathPara xmlns:m="http://schemas.openxmlformats.org/officeDocument/2006/math">
                    <m:oMathParaPr>
                      <m:jc m:val="centerGroup"/>
                    </m:oMathParaPr>
                    <m:oMath xmlns:m="http://schemas.openxmlformats.org/officeDocument/2006/math">
                      <m:r>
                        <m:rPr>
                          <m:sty m:val="p"/>
                        </m:rPr>
                        <a:rPr lang="en-US" sz="1400">
                          <a:latin typeface="Cambria Math" panose="02040503050406030204" pitchFamily="18" charset="0"/>
                        </a:rPr>
                        <m:t>F</m:t>
                      </m:r>
                      <m:r>
                        <m:rPr>
                          <m:sty m:val="p"/>
                        </m:rPr>
                        <a:rPr lang="en-US" sz="1400" b="0" i="0" smtClean="0">
                          <a:latin typeface="Cambria Math" panose="02040503050406030204" pitchFamily="18" charset="0"/>
                        </a:rPr>
                        <m:t>PR</m:t>
                      </m:r>
                      <m:r>
                        <a:rPr lang="en-US" sz="1400" b="0" i="0" smtClean="0">
                          <a:latin typeface="Cambria Math" panose="02040503050406030204" pitchFamily="18" charset="0"/>
                        </a:rPr>
                        <m:t>= </m:t>
                      </m:r>
                      <m:f>
                        <m:fPr>
                          <m:ctrlPr>
                            <a:rPr lang="en-JP" sz="1400" i="1" smtClean="0">
                              <a:latin typeface="Cambria Math" panose="02040503050406030204" pitchFamily="18" charset="0"/>
                            </a:rPr>
                          </m:ctrlPr>
                        </m:fPr>
                        <m:num>
                          <m:r>
                            <a:rPr lang="en-US" sz="1400" b="0" i="1" smtClean="0">
                              <a:latin typeface="Cambria Math" panose="02040503050406030204" pitchFamily="18" charset="0"/>
                            </a:rPr>
                            <m:t>𝐹𝑃</m:t>
                          </m:r>
                        </m:num>
                        <m:den>
                          <m:r>
                            <a:rPr lang="en-US" sz="1400" b="0" i="1" smtClean="0">
                              <a:latin typeface="Cambria Math" panose="02040503050406030204" pitchFamily="18" charset="0"/>
                            </a:rPr>
                            <m:t>𝐹𝑃</m:t>
                          </m:r>
                          <m:r>
                            <a:rPr lang="en-US" sz="1400" b="0" i="1" smtClean="0">
                              <a:latin typeface="Cambria Math" panose="02040503050406030204" pitchFamily="18" charset="0"/>
                            </a:rPr>
                            <m:t>+</m:t>
                          </m:r>
                          <m:r>
                            <a:rPr lang="en-US" sz="1400" b="0" i="1" smtClean="0">
                              <a:latin typeface="Cambria Math" panose="02040503050406030204" pitchFamily="18" charset="0"/>
                            </a:rPr>
                            <m:t>𝑇𝑁</m:t>
                          </m:r>
                        </m:den>
                      </m:f>
                    </m:oMath>
                  </m:oMathPara>
                </a14:m>
                <a:endParaRPr lang="en-JP" sz="1400" dirty="0"/>
              </a:p>
              <a:p>
                <a:r>
                  <a:rPr lang="en-JP" sz="1400" dirty="0"/>
                  <a:t>Positive Prediction Value</a:t>
                </a:r>
              </a:p>
              <a:p>
                <a:pPr>
                  <a:spcAft>
                    <a:spcPts val="600"/>
                  </a:spcAft>
                </a:pPr>
                <a14:m>
                  <m:oMathPara xmlns:m="http://schemas.openxmlformats.org/officeDocument/2006/math">
                    <m:oMathParaPr>
                      <m:jc m:val="centerGroup"/>
                    </m:oMathParaPr>
                    <m:oMath xmlns:m="http://schemas.openxmlformats.org/officeDocument/2006/math">
                      <m:r>
                        <m:rPr>
                          <m:sty m:val="p"/>
                        </m:rPr>
                        <a:rPr lang="en-US" sz="1400">
                          <a:latin typeface="Cambria Math" panose="02040503050406030204" pitchFamily="18" charset="0"/>
                        </a:rPr>
                        <m:t>P</m:t>
                      </m:r>
                      <m:r>
                        <m:rPr>
                          <m:sty m:val="p"/>
                        </m:rPr>
                        <a:rPr lang="en-US" sz="1400" b="0" i="0" smtClean="0">
                          <a:latin typeface="Cambria Math" panose="02040503050406030204" pitchFamily="18" charset="0"/>
                        </a:rPr>
                        <m:t>PV</m:t>
                      </m:r>
                      <m:r>
                        <a:rPr lang="en-US" sz="1400" b="0" i="0" smtClean="0">
                          <a:latin typeface="Cambria Math" panose="02040503050406030204" pitchFamily="18" charset="0"/>
                        </a:rPr>
                        <m:t>= </m:t>
                      </m:r>
                      <m:f>
                        <m:fPr>
                          <m:ctrlPr>
                            <a:rPr lang="en-JP" sz="1400" i="1" smtClean="0">
                              <a:latin typeface="Cambria Math" panose="02040503050406030204" pitchFamily="18" charset="0"/>
                            </a:rPr>
                          </m:ctrlPr>
                        </m:fPr>
                        <m:num>
                          <m:r>
                            <a:rPr lang="en-US" sz="1400" b="0" i="1" smtClean="0">
                              <a:latin typeface="Cambria Math" panose="02040503050406030204" pitchFamily="18" charset="0"/>
                            </a:rPr>
                            <m:t>𝑇𝑃</m:t>
                          </m:r>
                        </m:num>
                        <m:den>
                          <m:r>
                            <a:rPr lang="en-US" sz="1400" b="0" i="1" smtClean="0">
                              <a:latin typeface="Cambria Math" panose="02040503050406030204" pitchFamily="18" charset="0"/>
                            </a:rPr>
                            <m:t>𝑇𝑃</m:t>
                          </m:r>
                          <m:r>
                            <a:rPr lang="en-US" sz="1400" b="0" i="1" smtClean="0">
                              <a:latin typeface="Cambria Math" panose="02040503050406030204" pitchFamily="18" charset="0"/>
                            </a:rPr>
                            <m:t>+</m:t>
                          </m:r>
                          <m:r>
                            <a:rPr lang="en-US" sz="1400" b="0" i="1" smtClean="0">
                              <a:latin typeface="Cambria Math" panose="02040503050406030204" pitchFamily="18" charset="0"/>
                            </a:rPr>
                            <m:t>𝐹𝑃</m:t>
                          </m:r>
                        </m:den>
                      </m:f>
                    </m:oMath>
                  </m:oMathPara>
                </a14:m>
                <a:endParaRPr lang="en-JP" sz="1400" dirty="0"/>
              </a:p>
            </p:txBody>
          </p:sp>
        </mc:Choice>
        <mc:Fallback xmlns="">
          <p:sp>
            <p:nvSpPr>
              <p:cNvPr id="4" name="TextBox 3">
                <a:extLst>
                  <a:ext uri="{FF2B5EF4-FFF2-40B4-BE49-F238E27FC236}">
                    <a16:creationId xmlns:a16="http://schemas.microsoft.com/office/drawing/2014/main" id="{86D2FE70-71CE-B207-42E7-93AD75067459}"/>
                  </a:ext>
                </a:extLst>
              </p:cNvPr>
              <p:cNvSpPr txBox="1">
                <a:spLocks noRot="1" noChangeAspect="1" noMove="1" noResize="1" noEditPoints="1" noAdjustHandles="1" noChangeArrowheads="1" noChangeShapeType="1" noTextEdit="1"/>
              </p:cNvSpPr>
              <p:nvPr/>
            </p:nvSpPr>
            <p:spPr>
              <a:xfrm>
                <a:off x="6813914" y="2396248"/>
                <a:ext cx="4396156" cy="2267159"/>
              </a:xfrm>
              <a:prstGeom prst="rect">
                <a:avLst/>
              </a:prstGeom>
              <a:blipFill>
                <a:blip r:embed="rId2"/>
                <a:stretch>
                  <a:fillRect l="-288" t="-556"/>
                </a:stretch>
              </a:blipFill>
            </p:spPr>
            <p:txBody>
              <a:bodyPr/>
              <a:lstStyle/>
              <a:p>
                <a:r>
                  <a:rPr lang="en-JP">
                    <a:noFill/>
                  </a:rPr>
                  <a:t> </a:t>
                </a:r>
              </a:p>
            </p:txBody>
          </p:sp>
        </mc:Fallback>
      </mc:AlternateContent>
      <p:sp>
        <p:nvSpPr>
          <p:cNvPr id="5" name="TextBox 4">
            <a:extLst>
              <a:ext uri="{FF2B5EF4-FFF2-40B4-BE49-F238E27FC236}">
                <a16:creationId xmlns:a16="http://schemas.microsoft.com/office/drawing/2014/main" id="{6137FDA3-5332-11AD-D86F-8CA1B3D8AF8C}"/>
              </a:ext>
            </a:extLst>
          </p:cNvPr>
          <p:cNvSpPr txBox="1"/>
          <p:nvPr/>
        </p:nvSpPr>
        <p:spPr>
          <a:xfrm>
            <a:off x="6576523" y="4997327"/>
            <a:ext cx="4870939" cy="1600438"/>
          </a:xfrm>
          <a:prstGeom prst="rect">
            <a:avLst/>
          </a:prstGeom>
          <a:noFill/>
        </p:spPr>
        <p:txBody>
          <a:bodyPr wrap="square" rtlCol="0">
            <a:spAutoFit/>
          </a:bodyPr>
          <a:lstStyle/>
          <a:p>
            <a:r>
              <a:rPr lang="en-US" sz="1400" b="1" dirty="0"/>
              <a:t>Summary</a:t>
            </a:r>
            <a:r>
              <a:rPr lang="en-JP" sz="1400" b="1" dirty="0"/>
              <a:t>:</a:t>
            </a:r>
          </a:p>
          <a:p>
            <a:pPr marL="285750" indent="-285750">
              <a:buFont typeface="Arial" panose="020B0604020202020204" pitchFamily="34" charset="0"/>
              <a:buChar char="•"/>
            </a:pPr>
            <a:r>
              <a:rPr lang="en-JP" sz="1400" dirty="0"/>
              <a:t>All cases reduced FPR for all levels, espeically v6</a:t>
            </a:r>
          </a:p>
          <a:p>
            <a:pPr marL="285750" indent="-285750">
              <a:buFont typeface="Arial" panose="020B0604020202020204" pitchFamily="34" charset="0"/>
              <a:buChar char="•"/>
            </a:pPr>
            <a:r>
              <a:rPr lang="en-JP" sz="1400" dirty="0"/>
              <a:t>Adding uparea as threshold (v3, v4) causes the decrease of TPR when using level 5 to decide flood or not</a:t>
            </a:r>
          </a:p>
          <a:p>
            <a:pPr marL="285750" indent="-285750">
              <a:buFont typeface="Arial" panose="020B0604020202020204" pitchFamily="34" charset="0"/>
              <a:buChar char="•"/>
            </a:pPr>
            <a:r>
              <a:rPr lang="en-JP" sz="1400" dirty="0"/>
              <a:t>Using two 39 hr forecasts to decide alert level decrease TPR when using level 4 to decide flood or not, but not for level 5</a:t>
            </a:r>
          </a:p>
          <a:p>
            <a:pPr marL="285750" indent="-285750">
              <a:buFont typeface="Arial" panose="020B0604020202020204" pitchFamily="34" charset="0"/>
              <a:buChar char="•"/>
            </a:pPr>
            <a:endParaRPr lang="en-JP" sz="1400" dirty="0"/>
          </a:p>
        </p:txBody>
      </p:sp>
      <p:sp>
        <p:nvSpPr>
          <p:cNvPr id="6" name="TextBox 5">
            <a:extLst>
              <a:ext uri="{FF2B5EF4-FFF2-40B4-BE49-F238E27FC236}">
                <a16:creationId xmlns:a16="http://schemas.microsoft.com/office/drawing/2014/main" id="{587424E5-07FD-C1ED-452D-B1F0B6C6229F}"/>
              </a:ext>
            </a:extLst>
          </p:cNvPr>
          <p:cNvSpPr txBox="1"/>
          <p:nvPr/>
        </p:nvSpPr>
        <p:spPr>
          <a:xfrm>
            <a:off x="70338" y="0"/>
            <a:ext cx="6576522" cy="369332"/>
          </a:xfrm>
          <a:prstGeom prst="rect">
            <a:avLst/>
          </a:prstGeom>
          <a:noFill/>
        </p:spPr>
        <p:txBody>
          <a:bodyPr wrap="square" rtlCol="0">
            <a:spAutoFit/>
          </a:bodyPr>
          <a:lstStyle/>
          <a:p>
            <a:r>
              <a:rPr lang="en-JP" b="1" dirty="0"/>
              <a:t>Contigency table statistics calculated from examined cases</a:t>
            </a:r>
          </a:p>
        </p:txBody>
      </p:sp>
      <p:sp>
        <p:nvSpPr>
          <p:cNvPr id="7" name="Slide Number Placeholder 6">
            <a:extLst>
              <a:ext uri="{FF2B5EF4-FFF2-40B4-BE49-F238E27FC236}">
                <a16:creationId xmlns:a16="http://schemas.microsoft.com/office/drawing/2014/main" id="{7240C20C-4E53-1CFA-17E0-4E82CF0991F9}"/>
              </a:ext>
            </a:extLst>
          </p:cNvPr>
          <p:cNvSpPr>
            <a:spLocks noGrp="1"/>
          </p:cNvSpPr>
          <p:nvPr>
            <p:ph type="sldNum" sz="quarter" idx="12"/>
          </p:nvPr>
        </p:nvSpPr>
        <p:spPr/>
        <p:txBody>
          <a:bodyPr/>
          <a:lstStyle/>
          <a:p>
            <a:fld id="{D815B02A-28B9-D949-982E-91CA65C0BB1C}" type="slidenum">
              <a:rPr lang="en-JP" smtClean="0"/>
              <a:t>6</a:t>
            </a:fld>
            <a:endParaRPr lang="en-JP"/>
          </a:p>
        </p:txBody>
      </p:sp>
    </p:spTree>
    <p:extLst>
      <p:ext uri="{BB962C8B-B14F-4D97-AF65-F5344CB8AC3E}">
        <p14:creationId xmlns:p14="http://schemas.microsoft.com/office/powerpoint/2010/main" val="3624498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7D29464-7149-87AC-2AD6-0C4001CE925C}"/>
              </a:ext>
            </a:extLst>
          </p:cNvPr>
          <p:cNvGraphicFramePr>
            <a:graphicFrameLocks noGrp="1"/>
          </p:cNvGraphicFramePr>
          <p:nvPr>
            <p:extLst>
              <p:ext uri="{D42A27DB-BD31-4B8C-83A1-F6EECF244321}">
                <p14:modId xmlns:p14="http://schemas.microsoft.com/office/powerpoint/2010/main" val="4040389319"/>
              </p:ext>
            </p:extLst>
          </p:nvPr>
        </p:nvGraphicFramePr>
        <p:xfrm>
          <a:off x="656981" y="2335541"/>
          <a:ext cx="5858118" cy="1520190"/>
        </p:xfrm>
        <a:graphic>
          <a:graphicData uri="http://schemas.openxmlformats.org/drawingml/2006/table">
            <a:tbl>
              <a:tblPr>
                <a:tableStyleId>{5C22544A-7EE6-4342-B048-85BDC9FD1C3A}</a:tableStyleId>
              </a:tblPr>
              <a:tblGrid>
                <a:gridCol w="836874">
                  <a:extLst>
                    <a:ext uri="{9D8B030D-6E8A-4147-A177-3AD203B41FA5}">
                      <a16:colId xmlns:a16="http://schemas.microsoft.com/office/drawing/2014/main" val="826528723"/>
                    </a:ext>
                  </a:extLst>
                </a:gridCol>
                <a:gridCol w="836874">
                  <a:extLst>
                    <a:ext uri="{9D8B030D-6E8A-4147-A177-3AD203B41FA5}">
                      <a16:colId xmlns:a16="http://schemas.microsoft.com/office/drawing/2014/main" val="2582867832"/>
                    </a:ext>
                  </a:extLst>
                </a:gridCol>
                <a:gridCol w="836874">
                  <a:extLst>
                    <a:ext uri="{9D8B030D-6E8A-4147-A177-3AD203B41FA5}">
                      <a16:colId xmlns:a16="http://schemas.microsoft.com/office/drawing/2014/main" val="2968849296"/>
                    </a:ext>
                  </a:extLst>
                </a:gridCol>
                <a:gridCol w="836874">
                  <a:extLst>
                    <a:ext uri="{9D8B030D-6E8A-4147-A177-3AD203B41FA5}">
                      <a16:colId xmlns:a16="http://schemas.microsoft.com/office/drawing/2014/main" val="1892634159"/>
                    </a:ext>
                  </a:extLst>
                </a:gridCol>
                <a:gridCol w="836874">
                  <a:extLst>
                    <a:ext uri="{9D8B030D-6E8A-4147-A177-3AD203B41FA5}">
                      <a16:colId xmlns:a16="http://schemas.microsoft.com/office/drawing/2014/main" val="3413984798"/>
                    </a:ext>
                  </a:extLst>
                </a:gridCol>
                <a:gridCol w="836874">
                  <a:extLst>
                    <a:ext uri="{9D8B030D-6E8A-4147-A177-3AD203B41FA5}">
                      <a16:colId xmlns:a16="http://schemas.microsoft.com/office/drawing/2014/main" val="3978516235"/>
                    </a:ext>
                  </a:extLst>
                </a:gridCol>
                <a:gridCol w="836874">
                  <a:extLst>
                    <a:ext uri="{9D8B030D-6E8A-4147-A177-3AD203B41FA5}">
                      <a16:colId xmlns:a16="http://schemas.microsoft.com/office/drawing/2014/main" val="4261513559"/>
                    </a:ext>
                  </a:extLst>
                </a:gridCol>
              </a:tblGrid>
              <a:tr h="203200">
                <a:tc>
                  <a:txBody>
                    <a:bodyPr/>
                    <a:lstStyle/>
                    <a:p>
                      <a:pPr algn="ctr" fontAlgn="b"/>
                      <a:r>
                        <a:rPr lang="en-US" sz="1600" b="1" u="none" strike="noStrike" dirty="0">
                          <a:effectLst/>
                        </a:rPr>
                        <a:t>Level</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v1</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v2</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v3</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v4</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v5</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v6</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7857941"/>
                  </a:ext>
                </a:extLst>
              </a:tr>
              <a:tr h="203200">
                <a:tc>
                  <a:txBody>
                    <a:bodyPr/>
                    <a:lstStyle/>
                    <a:p>
                      <a:pPr algn="ctr" fontAlgn="b"/>
                      <a:r>
                        <a:rPr lang="en-JP" sz="1600" u="none" strike="noStrike">
                          <a:effectLst/>
                        </a:rPr>
                        <a:t>5</a:t>
                      </a:r>
                      <a:endParaRPr lang="en-JP" sz="1600" b="0" i="0" u="none" strike="noStrike">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noFill/>
                  </a:tcPr>
                </a:tc>
                <a:tc>
                  <a:txBody>
                    <a:bodyPr/>
                    <a:lstStyle/>
                    <a:p>
                      <a:pPr algn="ctr" fontAlgn="b"/>
                      <a:r>
                        <a:rPr lang="en-JP" sz="1600" u="none" strike="noStrike">
                          <a:effectLst/>
                        </a:rPr>
                        <a:t>65</a:t>
                      </a:r>
                      <a:endParaRPr lang="en-JP" sz="1600" b="0" i="0" u="none" strike="noStrike">
                        <a:solidFill>
                          <a:srgbClr val="000000"/>
                        </a:solidFill>
                        <a:effectLst/>
                        <a:latin typeface="Helvetica Neue" panose="02000503000000020004" pitchFamily="2" charset="0"/>
                      </a:endParaRPr>
                    </a:p>
                  </a:txBody>
                  <a:tcPr marL="9525" marR="9525" marT="9525" marB="0" anchor="b">
                    <a:lnT w="19050" cap="flat" cmpd="sng" algn="ctr">
                      <a:solidFill>
                        <a:schemeClr val="tx1"/>
                      </a:solidFill>
                      <a:prstDash val="solid"/>
                      <a:round/>
                      <a:headEnd type="none" w="med" len="med"/>
                      <a:tailEnd type="none" w="med" len="med"/>
                    </a:lnT>
                    <a:noFill/>
                  </a:tcPr>
                </a:tc>
                <a:tc>
                  <a:txBody>
                    <a:bodyPr/>
                    <a:lstStyle/>
                    <a:p>
                      <a:pPr algn="ctr" fontAlgn="b"/>
                      <a:r>
                        <a:rPr lang="en-JP" sz="1600" u="none" strike="noStrike">
                          <a:effectLst/>
                        </a:rPr>
                        <a:t>65</a:t>
                      </a:r>
                      <a:endParaRPr lang="en-JP" sz="1600" b="0" i="0" u="none" strike="noStrike">
                        <a:solidFill>
                          <a:srgbClr val="000000"/>
                        </a:solidFill>
                        <a:effectLst/>
                        <a:latin typeface="Helvetica Neue" panose="02000503000000020004" pitchFamily="2" charset="0"/>
                      </a:endParaRPr>
                    </a:p>
                  </a:txBody>
                  <a:tcPr marL="9525" marR="9525" marT="9525" marB="0" anchor="b">
                    <a:lnT w="19050" cap="flat" cmpd="sng" algn="ctr">
                      <a:solidFill>
                        <a:schemeClr val="tx1"/>
                      </a:solidFill>
                      <a:prstDash val="solid"/>
                      <a:round/>
                      <a:headEnd type="none" w="med" len="med"/>
                      <a:tailEnd type="none" w="med" len="med"/>
                    </a:lnT>
                    <a:noFill/>
                  </a:tcPr>
                </a:tc>
                <a:tc>
                  <a:txBody>
                    <a:bodyPr/>
                    <a:lstStyle/>
                    <a:p>
                      <a:pPr algn="ctr" fontAlgn="b"/>
                      <a:r>
                        <a:rPr lang="en-JP" sz="1600" u="none" strike="noStrike" dirty="0">
                          <a:solidFill>
                            <a:srgbClr val="FF0000"/>
                          </a:solidFill>
                          <a:effectLst/>
                        </a:rPr>
                        <a:t>64</a:t>
                      </a:r>
                      <a:endParaRPr lang="en-JP" sz="1600" b="0" i="0" u="none" strike="noStrike" dirty="0">
                        <a:solidFill>
                          <a:srgbClr val="FF0000"/>
                        </a:solidFill>
                        <a:effectLst/>
                        <a:latin typeface="Helvetica Neue" panose="02000503000000020004" pitchFamily="2" charset="0"/>
                      </a:endParaRPr>
                    </a:p>
                  </a:txBody>
                  <a:tcPr marL="9525" marR="9525" marT="9525" marB="0" anchor="b">
                    <a:lnT w="19050" cap="flat" cmpd="sng" algn="ctr">
                      <a:solidFill>
                        <a:schemeClr val="tx1"/>
                      </a:solidFill>
                      <a:prstDash val="solid"/>
                      <a:round/>
                      <a:headEnd type="none" w="med" len="med"/>
                      <a:tailEnd type="none" w="med" len="med"/>
                    </a:lnT>
                    <a:noFill/>
                  </a:tcPr>
                </a:tc>
                <a:tc>
                  <a:txBody>
                    <a:bodyPr/>
                    <a:lstStyle/>
                    <a:p>
                      <a:pPr algn="ctr" fontAlgn="b"/>
                      <a:r>
                        <a:rPr lang="en-JP" sz="1600" u="none" strike="noStrike" dirty="0">
                          <a:solidFill>
                            <a:srgbClr val="FF0000"/>
                          </a:solidFill>
                          <a:effectLst/>
                        </a:rPr>
                        <a:t>64</a:t>
                      </a:r>
                      <a:endParaRPr lang="en-JP" sz="1600" b="0" i="0" u="none" strike="noStrike" dirty="0">
                        <a:solidFill>
                          <a:srgbClr val="FF0000"/>
                        </a:solidFill>
                        <a:effectLst/>
                        <a:latin typeface="Helvetica Neue" panose="02000503000000020004" pitchFamily="2" charset="0"/>
                      </a:endParaRPr>
                    </a:p>
                  </a:txBody>
                  <a:tcPr marL="9525" marR="9525" marT="9525" marB="0" anchor="b">
                    <a:lnT w="19050" cap="flat" cmpd="sng" algn="ctr">
                      <a:solidFill>
                        <a:schemeClr val="tx1"/>
                      </a:solidFill>
                      <a:prstDash val="solid"/>
                      <a:round/>
                      <a:headEnd type="none" w="med" len="med"/>
                      <a:tailEnd type="none" w="med" len="med"/>
                    </a:lnT>
                    <a:noFill/>
                  </a:tcPr>
                </a:tc>
                <a:tc>
                  <a:txBody>
                    <a:bodyPr/>
                    <a:lstStyle/>
                    <a:p>
                      <a:pPr algn="ctr" fontAlgn="b"/>
                      <a:r>
                        <a:rPr lang="en-JP" sz="1600" u="none" strike="noStrike">
                          <a:effectLst/>
                        </a:rPr>
                        <a:t>65</a:t>
                      </a:r>
                      <a:endParaRPr lang="en-JP" sz="1600" b="0" i="0" u="none" strike="noStrike">
                        <a:solidFill>
                          <a:srgbClr val="000000"/>
                        </a:solidFill>
                        <a:effectLst/>
                        <a:latin typeface="Helvetica Neue" panose="02000503000000020004" pitchFamily="2" charset="0"/>
                      </a:endParaRPr>
                    </a:p>
                  </a:txBody>
                  <a:tcPr marL="9525" marR="9525" marT="9525" marB="0" anchor="b">
                    <a:lnT w="19050" cap="flat" cmpd="sng" algn="ctr">
                      <a:solidFill>
                        <a:schemeClr val="tx1"/>
                      </a:solidFill>
                      <a:prstDash val="solid"/>
                      <a:round/>
                      <a:headEnd type="none" w="med" len="med"/>
                      <a:tailEnd type="none" w="med" len="med"/>
                    </a:lnT>
                    <a:noFill/>
                  </a:tcPr>
                </a:tc>
                <a:tc>
                  <a:txBody>
                    <a:bodyPr/>
                    <a:lstStyle/>
                    <a:p>
                      <a:pPr algn="ctr" fontAlgn="b"/>
                      <a:r>
                        <a:rPr lang="en-JP" sz="1600" u="none" strike="noStrike">
                          <a:effectLst/>
                        </a:rPr>
                        <a:t>65</a:t>
                      </a:r>
                      <a:endParaRPr lang="en-JP" sz="1600" b="0" i="0" u="none" strike="noStrike">
                        <a:solidFill>
                          <a:srgbClr val="000000"/>
                        </a:solidFill>
                        <a:effectLst/>
                        <a:latin typeface="Helvetica Neue" panose="02000503000000020004" pitchFamily="2" charset="0"/>
                      </a:endParaRPr>
                    </a:p>
                  </a:txBody>
                  <a:tcPr marL="9525" marR="9525" marT="9525" marB="0" anchor="b">
                    <a:lnT w="190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502234637"/>
                  </a:ext>
                </a:extLst>
              </a:tr>
              <a:tr h="203200">
                <a:tc>
                  <a:txBody>
                    <a:bodyPr/>
                    <a:lstStyle/>
                    <a:p>
                      <a:pPr algn="ctr" fontAlgn="b"/>
                      <a:r>
                        <a:rPr lang="en-JP" sz="1600" u="none" strike="noStrike">
                          <a:effectLst/>
                        </a:rPr>
                        <a:t>4</a:t>
                      </a:r>
                      <a:endParaRPr lang="en-JP" sz="16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JP" sz="1600" u="none" strike="noStrike">
                          <a:effectLst/>
                        </a:rPr>
                        <a:t>68</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68</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68</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68</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dirty="0">
                          <a:solidFill>
                            <a:srgbClr val="FF0000"/>
                          </a:solidFill>
                          <a:effectLst/>
                        </a:rPr>
                        <a:t>67</a:t>
                      </a:r>
                      <a:endParaRPr lang="en-JP" sz="1600" b="0" i="0" u="none" strike="noStrike" dirty="0">
                        <a:solidFill>
                          <a:srgbClr val="FF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dirty="0">
                          <a:solidFill>
                            <a:srgbClr val="FF0000"/>
                          </a:solidFill>
                          <a:effectLst/>
                        </a:rPr>
                        <a:t>67</a:t>
                      </a:r>
                      <a:endParaRPr lang="en-JP" sz="1600" b="0" i="0" u="none" strike="noStrike" dirty="0">
                        <a:solidFill>
                          <a:srgbClr val="FF0000"/>
                        </a:solidFill>
                        <a:effectLst/>
                        <a:latin typeface="Helvetica Neue" panose="02000503000000020004" pitchFamily="2" charset="0"/>
                      </a:endParaRPr>
                    </a:p>
                  </a:txBody>
                  <a:tcPr marL="9525" marR="9525" marT="9525" marB="0" anchor="b">
                    <a:noFill/>
                  </a:tcPr>
                </a:tc>
                <a:extLst>
                  <a:ext uri="{0D108BD9-81ED-4DB2-BD59-A6C34878D82A}">
                    <a16:rowId xmlns:a16="http://schemas.microsoft.com/office/drawing/2014/main" val="1271600806"/>
                  </a:ext>
                </a:extLst>
              </a:tr>
              <a:tr h="203200">
                <a:tc>
                  <a:txBody>
                    <a:bodyPr/>
                    <a:lstStyle/>
                    <a:p>
                      <a:pPr algn="ctr" fontAlgn="b"/>
                      <a:r>
                        <a:rPr lang="en-JP" sz="1600" u="none" strike="noStrike">
                          <a:effectLst/>
                        </a:rPr>
                        <a:t>3</a:t>
                      </a:r>
                      <a:endParaRPr lang="en-JP" sz="16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JP" sz="1600" u="none" strike="noStrike">
                          <a:effectLst/>
                        </a:rPr>
                        <a:t>74</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74</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74</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74</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74</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74</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extLst>
                  <a:ext uri="{0D108BD9-81ED-4DB2-BD59-A6C34878D82A}">
                    <a16:rowId xmlns:a16="http://schemas.microsoft.com/office/drawing/2014/main" val="2578705936"/>
                  </a:ext>
                </a:extLst>
              </a:tr>
              <a:tr h="203200">
                <a:tc>
                  <a:txBody>
                    <a:bodyPr/>
                    <a:lstStyle/>
                    <a:p>
                      <a:pPr algn="ctr" fontAlgn="b"/>
                      <a:r>
                        <a:rPr lang="en-JP" sz="1600" u="none" strike="noStrike">
                          <a:effectLst/>
                        </a:rPr>
                        <a:t>2</a:t>
                      </a:r>
                      <a:endParaRPr lang="en-JP" sz="16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JP" sz="1600" u="none" strike="noStrike" dirty="0">
                          <a:effectLst/>
                        </a:rPr>
                        <a:t>76</a:t>
                      </a:r>
                      <a:endParaRPr lang="en-JP" sz="1600" b="0" i="0" u="none" strike="noStrike" dirty="0">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76</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76</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dirty="0">
                          <a:effectLst/>
                        </a:rPr>
                        <a:t>76</a:t>
                      </a:r>
                      <a:endParaRPr lang="en-JP" sz="1600" b="0" i="0" u="none" strike="noStrike" dirty="0">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76</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76</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extLst>
                  <a:ext uri="{0D108BD9-81ED-4DB2-BD59-A6C34878D82A}">
                    <a16:rowId xmlns:a16="http://schemas.microsoft.com/office/drawing/2014/main" val="3438901780"/>
                  </a:ext>
                </a:extLst>
              </a:tr>
              <a:tr h="203200">
                <a:tc>
                  <a:txBody>
                    <a:bodyPr/>
                    <a:lstStyle/>
                    <a:p>
                      <a:pPr algn="ctr" fontAlgn="b"/>
                      <a:r>
                        <a:rPr lang="en-JP" sz="1600" u="none" strike="noStrike">
                          <a:effectLst/>
                        </a:rPr>
                        <a:t>1</a:t>
                      </a:r>
                      <a:endParaRPr lang="en-JP" sz="1600" b="0" i="0" u="none" strike="noStrike">
                        <a:solidFill>
                          <a:srgbClr val="000000"/>
                        </a:solidFill>
                        <a:effectLst/>
                        <a:latin typeface="Calibri" panose="020F0502020204030204" pitchFamily="34" charset="0"/>
                      </a:endParaRPr>
                    </a:p>
                  </a:txBody>
                  <a:tcPr marL="9525" marR="9525" marT="9525" marB="0" anchor="b">
                    <a:lnB w="19050" cap="flat" cmpd="sng" algn="ctr">
                      <a:solidFill>
                        <a:schemeClr val="tx1"/>
                      </a:solidFill>
                      <a:prstDash val="solid"/>
                      <a:round/>
                      <a:headEnd type="none" w="med" len="med"/>
                      <a:tailEnd type="none" w="med" len="med"/>
                    </a:lnB>
                    <a:noFill/>
                  </a:tcPr>
                </a:tc>
                <a:tc>
                  <a:txBody>
                    <a:bodyPr/>
                    <a:lstStyle/>
                    <a:p>
                      <a:pPr algn="ctr" fontAlgn="b"/>
                      <a:r>
                        <a:rPr lang="en-JP" sz="1600" u="none" strike="noStrike">
                          <a:effectLst/>
                        </a:rPr>
                        <a:t>77</a:t>
                      </a:r>
                      <a:endParaRPr lang="en-JP" sz="1600" b="0" i="0" u="none" strike="noStrike">
                        <a:solidFill>
                          <a:srgbClr val="000000"/>
                        </a:solidFill>
                        <a:effectLst/>
                        <a:latin typeface="Helvetica Neue" panose="02000503000000020004" pitchFamily="2" charset="0"/>
                      </a:endParaRPr>
                    </a:p>
                  </a:txBody>
                  <a:tcPr marL="9525" marR="9525" marT="9525" marB="0" anchor="b">
                    <a:lnB w="19050" cap="flat" cmpd="sng" algn="ctr">
                      <a:solidFill>
                        <a:schemeClr val="tx1"/>
                      </a:solidFill>
                      <a:prstDash val="solid"/>
                      <a:round/>
                      <a:headEnd type="none" w="med" len="med"/>
                      <a:tailEnd type="none" w="med" len="med"/>
                    </a:lnB>
                    <a:noFill/>
                  </a:tcPr>
                </a:tc>
                <a:tc>
                  <a:txBody>
                    <a:bodyPr/>
                    <a:lstStyle/>
                    <a:p>
                      <a:pPr algn="ctr" fontAlgn="b"/>
                      <a:r>
                        <a:rPr lang="en-JP" sz="1600" u="none" strike="noStrike">
                          <a:effectLst/>
                        </a:rPr>
                        <a:t>77</a:t>
                      </a:r>
                      <a:endParaRPr lang="en-JP" sz="1600" b="0" i="0" u="none" strike="noStrike">
                        <a:solidFill>
                          <a:srgbClr val="000000"/>
                        </a:solidFill>
                        <a:effectLst/>
                        <a:latin typeface="Helvetica Neue" panose="02000503000000020004" pitchFamily="2" charset="0"/>
                      </a:endParaRPr>
                    </a:p>
                  </a:txBody>
                  <a:tcPr marL="9525" marR="9525" marT="9525" marB="0" anchor="b">
                    <a:lnB w="19050" cap="flat" cmpd="sng" algn="ctr">
                      <a:solidFill>
                        <a:schemeClr val="tx1"/>
                      </a:solidFill>
                      <a:prstDash val="solid"/>
                      <a:round/>
                      <a:headEnd type="none" w="med" len="med"/>
                      <a:tailEnd type="none" w="med" len="med"/>
                    </a:lnB>
                    <a:noFill/>
                  </a:tcPr>
                </a:tc>
                <a:tc>
                  <a:txBody>
                    <a:bodyPr/>
                    <a:lstStyle/>
                    <a:p>
                      <a:pPr algn="ctr" fontAlgn="b"/>
                      <a:r>
                        <a:rPr lang="en-JP" sz="1600" u="none" strike="noStrike" dirty="0">
                          <a:solidFill>
                            <a:srgbClr val="FF0000"/>
                          </a:solidFill>
                          <a:effectLst/>
                        </a:rPr>
                        <a:t>76</a:t>
                      </a:r>
                      <a:endParaRPr lang="en-JP" sz="1600" b="0" i="0" u="none" strike="noStrike" dirty="0">
                        <a:solidFill>
                          <a:srgbClr val="FF0000"/>
                        </a:solidFill>
                        <a:effectLst/>
                        <a:latin typeface="Helvetica Neue" panose="02000503000000020004" pitchFamily="2" charset="0"/>
                      </a:endParaRPr>
                    </a:p>
                  </a:txBody>
                  <a:tcPr marL="9525" marR="9525" marT="9525" marB="0" anchor="b">
                    <a:lnB w="19050" cap="flat" cmpd="sng" algn="ctr">
                      <a:solidFill>
                        <a:schemeClr val="tx1"/>
                      </a:solidFill>
                      <a:prstDash val="solid"/>
                      <a:round/>
                      <a:headEnd type="none" w="med" len="med"/>
                      <a:tailEnd type="none" w="med" len="med"/>
                    </a:lnB>
                    <a:noFill/>
                  </a:tcPr>
                </a:tc>
                <a:tc>
                  <a:txBody>
                    <a:bodyPr/>
                    <a:lstStyle/>
                    <a:p>
                      <a:pPr algn="ctr" fontAlgn="b"/>
                      <a:r>
                        <a:rPr lang="en-JP" sz="1600" u="none" strike="noStrike">
                          <a:effectLst/>
                        </a:rPr>
                        <a:t>77</a:t>
                      </a:r>
                      <a:endParaRPr lang="en-JP" sz="1600" b="0" i="0" u="none" strike="noStrike">
                        <a:solidFill>
                          <a:srgbClr val="000000"/>
                        </a:solidFill>
                        <a:effectLst/>
                        <a:latin typeface="Helvetica Neue" panose="02000503000000020004" pitchFamily="2" charset="0"/>
                      </a:endParaRPr>
                    </a:p>
                  </a:txBody>
                  <a:tcPr marL="9525" marR="9525" marT="9525" marB="0" anchor="b">
                    <a:lnB w="19050" cap="flat" cmpd="sng" algn="ctr">
                      <a:solidFill>
                        <a:schemeClr val="tx1"/>
                      </a:solidFill>
                      <a:prstDash val="solid"/>
                      <a:round/>
                      <a:headEnd type="none" w="med" len="med"/>
                      <a:tailEnd type="none" w="med" len="med"/>
                    </a:lnB>
                    <a:noFill/>
                  </a:tcPr>
                </a:tc>
                <a:tc>
                  <a:txBody>
                    <a:bodyPr/>
                    <a:lstStyle/>
                    <a:p>
                      <a:pPr algn="ctr" fontAlgn="b"/>
                      <a:r>
                        <a:rPr lang="en-JP" sz="1600" u="none" strike="noStrike" dirty="0">
                          <a:effectLst/>
                        </a:rPr>
                        <a:t>77</a:t>
                      </a:r>
                      <a:endParaRPr lang="en-JP" sz="1600" b="0" i="0" u="none" strike="noStrike" dirty="0">
                        <a:solidFill>
                          <a:srgbClr val="000000"/>
                        </a:solidFill>
                        <a:effectLst/>
                        <a:latin typeface="Helvetica Neue" panose="02000503000000020004" pitchFamily="2" charset="0"/>
                      </a:endParaRPr>
                    </a:p>
                  </a:txBody>
                  <a:tcPr marL="9525" marR="9525" marT="9525" marB="0" anchor="b">
                    <a:lnB w="19050" cap="flat" cmpd="sng" algn="ctr">
                      <a:solidFill>
                        <a:schemeClr val="tx1"/>
                      </a:solidFill>
                      <a:prstDash val="solid"/>
                      <a:round/>
                      <a:headEnd type="none" w="med" len="med"/>
                      <a:tailEnd type="none" w="med" len="med"/>
                    </a:lnB>
                    <a:noFill/>
                  </a:tcPr>
                </a:tc>
                <a:tc>
                  <a:txBody>
                    <a:bodyPr/>
                    <a:lstStyle/>
                    <a:p>
                      <a:pPr algn="ctr" fontAlgn="b"/>
                      <a:r>
                        <a:rPr lang="en-JP" sz="1600" u="none" strike="noStrike" dirty="0">
                          <a:effectLst/>
                        </a:rPr>
                        <a:t>77</a:t>
                      </a:r>
                      <a:endParaRPr lang="en-JP" sz="1600" b="0" i="0" u="none" strike="noStrike" dirty="0">
                        <a:solidFill>
                          <a:srgbClr val="000000"/>
                        </a:solidFill>
                        <a:effectLst/>
                        <a:latin typeface="Helvetica Neue" panose="02000503000000020004" pitchFamily="2" charset="0"/>
                      </a:endParaRPr>
                    </a:p>
                  </a:txBody>
                  <a:tcPr marL="9525" marR="9525" marT="9525" marB="0" anchor="b">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6086977"/>
                  </a:ext>
                </a:extLst>
              </a:tr>
            </a:tbl>
          </a:graphicData>
        </a:graphic>
      </p:graphicFrame>
      <p:graphicFrame>
        <p:nvGraphicFramePr>
          <p:cNvPr id="3" name="Table 2">
            <a:extLst>
              <a:ext uri="{FF2B5EF4-FFF2-40B4-BE49-F238E27FC236}">
                <a16:creationId xmlns:a16="http://schemas.microsoft.com/office/drawing/2014/main" id="{A116886B-735F-DDD2-1992-582B9C106C84}"/>
              </a:ext>
            </a:extLst>
          </p:cNvPr>
          <p:cNvGraphicFramePr>
            <a:graphicFrameLocks noGrp="1"/>
          </p:cNvGraphicFramePr>
          <p:nvPr>
            <p:extLst>
              <p:ext uri="{D42A27DB-BD31-4B8C-83A1-F6EECF244321}">
                <p14:modId xmlns:p14="http://schemas.microsoft.com/office/powerpoint/2010/main" val="3833126731"/>
              </p:ext>
            </p:extLst>
          </p:nvPr>
        </p:nvGraphicFramePr>
        <p:xfrm>
          <a:off x="656981" y="5014363"/>
          <a:ext cx="5858118" cy="1520190"/>
        </p:xfrm>
        <a:graphic>
          <a:graphicData uri="http://schemas.openxmlformats.org/drawingml/2006/table">
            <a:tbl>
              <a:tblPr>
                <a:tableStyleId>{5C22544A-7EE6-4342-B048-85BDC9FD1C3A}</a:tableStyleId>
              </a:tblPr>
              <a:tblGrid>
                <a:gridCol w="836874">
                  <a:extLst>
                    <a:ext uri="{9D8B030D-6E8A-4147-A177-3AD203B41FA5}">
                      <a16:colId xmlns:a16="http://schemas.microsoft.com/office/drawing/2014/main" val="4283416624"/>
                    </a:ext>
                  </a:extLst>
                </a:gridCol>
                <a:gridCol w="836874">
                  <a:extLst>
                    <a:ext uri="{9D8B030D-6E8A-4147-A177-3AD203B41FA5}">
                      <a16:colId xmlns:a16="http://schemas.microsoft.com/office/drawing/2014/main" val="551392743"/>
                    </a:ext>
                  </a:extLst>
                </a:gridCol>
                <a:gridCol w="836874">
                  <a:extLst>
                    <a:ext uri="{9D8B030D-6E8A-4147-A177-3AD203B41FA5}">
                      <a16:colId xmlns:a16="http://schemas.microsoft.com/office/drawing/2014/main" val="3540592416"/>
                    </a:ext>
                  </a:extLst>
                </a:gridCol>
                <a:gridCol w="836874">
                  <a:extLst>
                    <a:ext uri="{9D8B030D-6E8A-4147-A177-3AD203B41FA5}">
                      <a16:colId xmlns:a16="http://schemas.microsoft.com/office/drawing/2014/main" val="3601384897"/>
                    </a:ext>
                  </a:extLst>
                </a:gridCol>
                <a:gridCol w="836874">
                  <a:extLst>
                    <a:ext uri="{9D8B030D-6E8A-4147-A177-3AD203B41FA5}">
                      <a16:colId xmlns:a16="http://schemas.microsoft.com/office/drawing/2014/main" val="156356408"/>
                    </a:ext>
                  </a:extLst>
                </a:gridCol>
                <a:gridCol w="836874">
                  <a:extLst>
                    <a:ext uri="{9D8B030D-6E8A-4147-A177-3AD203B41FA5}">
                      <a16:colId xmlns:a16="http://schemas.microsoft.com/office/drawing/2014/main" val="3564492272"/>
                    </a:ext>
                  </a:extLst>
                </a:gridCol>
                <a:gridCol w="836874">
                  <a:extLst>
                    <a:ext uri="{9D8B030D-6E8A-4147-A177-3AD203B41FA5}">
                      <a16:colId xmlns:a16="http://schemas.microsoft.com/office/drawing/2014/main" val="2957414198"/>
                    </a:ext>
                  </a:extLst>
                </a:gridCol>
              </a:tblGrid>
              <a:tr h="203200">
                <a:tc>
                  <a:txBody>
                    <a:bodyPr/>
                    <a:lstStyle/>
                    <a:p>
                      <a:pPr algn="ctr" fontAlgn="b"/>
                      <a:r>
                        <a:rPr lang="en-US" sz="1600" b="1" u="none" strike="noStrike" dirty="0">
                          <a:effectLst/>
                        </a:rPr>
                        <a:t>Level</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v1</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a:effectLst/>
                        </a:rPr>
                        <a:t>v2</a:t>
                      </a:r>
                      <a:endParaRPr lang="en-US" sz="1600" b="1" i="0" u="none" strike="noStrike">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v3</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v4</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v5</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1600" b="1" u="none" strike="noStrike" dirty="0">
                          <a:effectLst/>
                        </a:rPr>
                        <a:t>v6</a:t>
                      </a:r>
                      <a:endParaRPr lang="en-US" sz="1600" b="1" i="0" u="none" strike="noStrike" dirty="0">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1027463"/>
                  </a:ext>
                </a:extLst>
              </a:tr>
              <a:tr h="203200">
                <a:tc>
                  <a:txBody>
                    <a:bodyPr/>
                    <a:lstStyle/>
                    <a:p>
                      <a:pPr algn="ctr" fontAlgn="b"/>
                      <a:r>
                        <a:rPr lang="en-JP" sz="1600" u="none" strike="noStrike">
                          <a:effectLst/>
                        </a:rPr>
                        <a:t>5</a:t>
                      </a:r>
                      <a:endParaRPr lang="en-JP" sz="1600" b="0" i="0" u="none" strike="noStrike">
                        <a:solidFill>
                          <a:srgbClr val="000000"/>
                        </a:solidFill>
                        <a:effectLst/>
                        <a:latin typeface="Calibri" panose="020F0502020204030204" pitchFamily="34" charset="0"/>
                      </a:endParaRPr>
                    </a:p>
                  </a:txBody>
                  <a:tcPr marL="9525" marR="9525" marT="9525" marB="0" anchor="b">
                    <a:lnT w="19050" cap="flat" cmpd="sng" algn="ctr">
                      <a:solidFill>
                        <a:schemeClr val="tx1"/>
                      </a:solidFill>
                      <a:prstDash val="solid"/>
                      <a:round/>
                      <a:headEnd type="none" w="med" len="med"/>
                      <a:tailEnd type="none" w="med" len="med"/>
                    </a:lnT>
                    <a:noFill/>
                  </a:tcPr>
                </a:tc>
                <a:tc>
                  <a:txBody>
                    <a:bodyPr/>
                    <a:lstStyle/>
                    <a:p>
                      <a:pPr algn="ctr" fontAlgn="b"/>
                      <a:r>
                        <a:rPr lang="en-JP" sz="1600" u="none" strike="noStrike">
                          <a:effectLst/>
                        </a:rPr>
                        <a:t>10.35</a:t>
                      </a:r>
                      <a:endParaRPr lang="en-JP" sz="1600" b="0" i="0" u="none" strike="noStrike">
                        <a:solidFill>
                          <a:srgbClr val="000000"/>
                        </a:solidFill>
                        <a:effectLst/>
                        <a:latin typeface="Helvetica Neue" panose="02000503000000020004" pitchFamily="2" charset="0"/>
                      </a:endParaRPr>
                    </a:p>
                  </a:txBody>
                  <a:tcPr marL="9525" marR="9525" marT="9525" marB="0" anchor="b">
                    <a:lnT w="19050" cap="flat" cmpd="sng" algn="ctr">
                      <a:solidFill>
                        <a:schemeClr val="tx1"/>
                      </a:solidFill>
                      <a:prstDash val="solid"/>
                      <a:round/>
                      <a:headEnd type="none" w="med" len="med"/>
                      <a:tailEnd type="none" w="med" len="med"/>
                    </a:lnT>
                    <a:noFill/>
                  </a:tcPr>
                </a:tc>
                <a:tc>
                  <a:txBody>
                    <a:bodyPr/>
                    <a:lstStyle/>
                    <a:p>
                      <a:pPr algn="ctr" fontAlgn="b"/>
                      <a:r>
                        <a:rPr lang="en-JP" sz="1600" u="none" strike="noStrike">
                          <a:effectLst/>
                        </a:rPr>
                        <a:t>10.35</a:t>
                      </a:r>
                      <a:endParaRPr lang="en-JP" sz="1600" b="0" i="0" u="none" strike="noStrike">
                        <a:solidFill>
                          <a:srgbClr val="000000"/>
                        </a:solidFill>
                        <a:effectLst/>
                        <a:latin typeface="Helvetica Neue" panose="02000503000000020004" pitchFamily="2" charset="0"/>
                      </a:endParaRPr>
                    </a:p>
                  </a:txBody>
                  <a:tcPr marL="9525" marR="9525" marT="9525" marB="0" anchor="b">
                    <a:lnT w="19050" cap="flat" cmpd="sng" algn="ctr">
                      <a:solidFill>
                        <a:schemeClr val="tx1"/>
                      </a:solidFill>
                      <a:prstDash val="solid"/>
                      <a:round/>
                      <a:headEnd type="none" w="med" len="med"/>
                      <a:tailEnd type="none" w="med" len="med"/>
                    </a:lnT>
                    <a:noFill/>
                  </a:tcPr>
                </a:tc>
                <a:tc>
                  <a:txBody>
                    <a:bodyPr/>
                    <a:lstStyle/>
                    <a:p>
                      <a:pPr algn="ctr" fontAlgn="b"/>
                      <a:r>
                        <a:rPr lang="en-JP" sz="1600" u="none" strike="noStrike" dirty="0">
                          <a:solidFill>
                            <a:srgbClr val="FF0000"/>
                          </a:solidFill>
                          <a:effectLst/>
                        </a:rPr>
                        <a:t>10.15</a:t>
                      </a:r>
                      <a:endParaRPr lang="en-JP" sz="1600" b="0" i="0" u="none" strike="noStrike" dirty="0">
                        <a:solidFill>
                          <a:srgbClr val="FF0000"/>
                        </a:solidFill>
                        <a:effectLst/>
                        <a:latin typeface="Helvetica Neue" panose="02000503000000020004" pitchFamily="2" charset="0"/>
                      </a:endParaRPr>
                    </a:p>
                  </a:txBody>
                  <a:tcPr marL="9525" marR="9525" marT="9525" marB="0" anchor="b">
                    <a:lnT w="19050" cap="flat" cmpd="sng" algn="ctr">
                      <a:solidFill>
                        <a:schemeClr val="tx1"/>
                      </a:solidFill>
                      <a:prstDash val="solid"/>
                      <a:round/>
                      <a:headEnd type="none" w="med" len="med"/>
                      <a:tailEnd type="none" w="med" len="med"/>
                    </a:lnT>
                    <a:noFill/>
                  </a:tcPr>
                </a:tc>
                <a:tc>
                  <a:txBody>
                    <a:bodyPr/>
                    <a:lstStyle/>
                    <a:p>
                      <a:pPr algn="ctr" fontAlgn="b"/>
                      <a:r>
                        <a:rPr lang="en-JP" sz="1600" u="none" strike="noStrike" dirty="0">
                          <a:solidFill>
                            <a:srgbClr val="FF0000"/>
                          </a:solidFill>
                          <a:effectLst/>
                        </a:rPr>
                        <a:t>10.15</a:t>
                      </a:r>
                      <a:endParaRPr lang="en-JP" sz="1600" b="0" i="0" u="none" strike="noStrike" dirty="0">
                        <a:solidFill>
                          <a:srgbClr val="FF0000"/>
                        </a:solidFill>
                        <a:effectLst/>
                        <a:latin typeface="Helvetica Neue" panose="02000503000000020004" pitchFamily="2" charset="0"/>
                      </a:endParaRPr>
                    </a:p>
                  </a:txBody>
                  <a:tcPr marL="9525" marR="9525" marT="9525" marB="0" anchor="b">
                    <a:lnT w="19050" cap="flat" cmpd="sng" algn="ctr">
                      <a:solidFill>
                        <a:schemeClr val="tx1"/>
                      </a:solidFill>
                      <a:prstDash val="solid"/>
                      <a:round/>
                      <a:headEnd type="none" w="med" len="med"/>
                      <a:tailEnd type="none" w="med" len="med"/>
                    </a:lnT>
                    <a:noFill/>
                  </a:tcPr>
                </a:tc>
                <a:tc>
                  <a:txBody>
                    <a:bodyPr/>
                    <a:lstStyle/>
                    <a:p>
                      <a:pPr algn="ctr" fontAlgn="b"/>
                      <a:r>
                        <a:rPr lang="en-JP" sz="1600" u="none" strike="noStrike" dirty="0">
                          <a:solidFill>
                            <a:schemeClr val="tx1"/>
                          </a:solidFill>
                          <a:effectLst/>
                        </a:rPr>
                        <a:t>9.90</a:t>
                      </a:r>
                      <a:endParaRPr lang="en-JP" sz="1600" b="0" i="0" u="none" strike="noStrike" dirty="0">
                        <a:solidFill>
                          <a:schemeClr val="tx1"/>
                        </a:solidFill>
                        <a:effectLst/>
                        <a:latin typeface="Helvetica Neue" panose="02000503000000020004" pitchFamily="2" charset="0"/>
                      </a:endParaRPr>
                    </a:p>
                  </a:txBody>
                  <a:tcPr marL="9525" marR="9525" marT="9525" marB="0" anchor="b">
                    <a:lnT w="1905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ctr" fontAlgn="b"/>
                      <a:r>
                        <a:rPr lang="en-JP" sz="1600" u="none" strike="noStrike" dirty="0">
                          <a:solidFill>
                            <a:schemeClr val="tx1"/>
                          </a:solidFill>
                          <a:effectLst/>
                        </a:rPr>
                        <a:t>9.70</a:t>
                      </a:r>
                      <a:endParaRPr lang="en-JP" sz="1600" b="0" i="0" u="none" strike="noStrike" dirty="0">
                        <a:solidFill>
                          <a:schemeClr val="tx1"/>
                        </a:solidFill>
                        <a:effectLst/>
                        <a:latin typeface="Helvetica Neue" panose="02000503000000020004" pitchFamily="2" charset="0"/>
                      </a:endParaRPr>
                    </a:p>
                  </a:txBody>
                  <a:tcPr marL="9525" marR="9525" marT="9525" marB="0" anchor="b">
                    <a:lnT w="1905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979108070"/>
                  </a:ext>
                </a:extLst>
              </a:tr>
              <a:tr h="203200">
                <a:tc>
                  <a:txBody>
                    <a:bodyPr/>
                    <a:lstStyle/>
                    <a:p>
                      <a:pPr algn="ctr" fontAlgn="b"/>
                      <a:r>
                        <a:rPr lang="en-JP" sz="1600" u="none" strike="noStrike">
                          <a:effectLst/>
                        </a:rPr>
                        <a:t>4</a:t>
                      </a:r>
                      <a:endParaRPr lang="en-JP" sz="16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JP" sz="1600" u="none" strike="noStrike">
                          <a:effectLst/>
                        </a:rPr>
                        <a:t>13.23</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dirty="0">
                          <a:effectLst/>
                        </a:rPr>
                        <a:t>13.23</a:t>
                      </a:r>
                      <a:endParaRPr lang="en-JP" sz="1600" b="0" i="0" u="none" strike="noStrike" dirty="0">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13.20</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13.23</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dirty="0">
                          <a:solidFill>
                            <a:schemeClr val="tx1"/>
                          </a:solidFill>
                          <a:effectLst/>
                        </a:rPr>
                        <a:t>12.81</a:t>
                      </a:r>
                      <a:endParaRPr lang="en-JP" sz="1600" b="0" i="0" u="none" strike="noStrike" dirty="0">
                        <a:solidFill>
                          <a:schemeClr val="tx1"/>
                        </a:solidFill>
                        <a:effectLst/>
                        <a:latin typeface="Helvetica Neue" panose="02000503000000020004" pitchFamily="2" charset="0"/>
                      </a:endParaRPr>
                    </a:p>
                  </a:txBody>
                  <a:tcPr marL="9525" marR="9525" marT="9525" marB="0" anchor="b">
                    <a:solidFill>
                      <a:schemeClr val="accent4">
                        <a:lumMod val="20000"/>
                        <a:lumOff val="80000"/>
                      </a:schemeClr>
                    </a:solidFill>
                  </a:tcPr>
                </a:tc>
                <a:tc>
                  <a:txBody>
                    <a:bodyPr/>
                    <a:lstStyle/>
                    <a:p>
                      <a:pPr algn="ctr" fontAlgn="b"/>
                      <a:r>
                        <a:rPr lang="en-JP" sz="1600" u="none" strike="noStrike" dirty="0">
                          <a:solidFill>
                            <a:schemeClr val="tx1"/>
                          </a:solidFill>
                          <a:effectLst/>
                        </a:rPr>
                        <a:t>12.96</a:t>
                      </a:r>
                      <a:endParaRPr lang="en-JP" sz="1600" b="0" i="0" u="none" strike="noStrike" dirty="0">
                        <a:solidFill>
                          <a:schemeClr val="tx1"/>
                        </a:solidFill>
                        <a:effectLst/>
                        <a:latin typeface="Helvetica Neue" panose="02000503000000020004" pitchFamily="2"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20916818"/>
                  </a:ext>
                </a:extLst>
              </a:tr>
              <a:tr h="203200">
                <a:tc>
                  <a:txBody>
                    <a:bodyPr/>
                    <a:lstStyle/>
                    <a:p>
                      <a:pPr algn="ctr" fontAlgn="b"/>
                      <a:r>
                        <a:rPr lang="en-JP" sz="1600" u="none" strike="noStrike">
                          <a:effectLst/>
                        </a:rPr>
                        <a:t>3</a:t>
                      </a:r>
                      <a:endParaRPr lang="en-JP" sz="16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JP" sz="1600" u="none" strike="noStrike">
                          <a:effectLst/>
                        </a:rPr>
                        <a:t>20.33</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20.33</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dirty="0">
                          <a:solidFill>
                            <a:srgbClr val="FF0000"/>
                          </a:solidFill>
                          <a:effectLst/>
                        </a:rPr>
                        <a:t>20.24</a:t>
                      </a:r>
                      <a:endParaRPr lang="en-JP" sz="1600" b="0" i="0" u="none" strike="noStrike" dirty="0">
                        <a:solidFill>
                          <a:srgbClr val="FF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20.33</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solidFill>
                            <a:schemeClr val="tx1"/>
                          </a:solidFill>
                          <a:effectLst/>
                        </a:rPr>
                        <a:t>19.79</a:t>
                      </a:r>
                      <a:endParaRPr lang="en-JP" sz="1600" b="0" i="0" u="none" strike="noStrike">
                        <a:solidFill>
                          <a:schemeClr val="tx1"/>
                        </a:solidFill>
                        <a:effectLst/>
                        <a:latin typeface="Helvetica Neue" panose="02000503000000020004" pitchFamily="2" charset="0"/>
                      </a:endParaRPr>
                    </a:p>
                  </a:txBody>
                  <a:tcPr marL="9525" marR="9525" marT="9525" marB="0" anchor="b">
                    <a:solidFill>
                      <a:schemeClr val="accent4">
                        <a:lumMod val="20000"/>
                        <a:lumOff val="80000"/>
                      </a:schemeClr>
                    </a:solidFill>
                  </a:tcPr>
                </a:tc>
                <a:tc>
                  <a:txBody>
                    <a:bodyPr/>
                    <a:lstStyle/>
                    <a:p>
                      <a:pPr algn="ctr" fontAlgn="b"/>
                      <a:r>
                        <a:rPr lang="en-JP" sz="1600" u="none" strike="noStrike" dirty="0">
                          <a:solidFill>
                            <a:schemeClr val="tx1"/>
                          </a:solidFill>
                          <a:effectLst/>
                        </a:rPr>
                        <a:t>19.79</a:t>
                      </a:r>
                      <a:endParaRPr lang="en-JP" sz="1600" b="0" i="0" u="none" strike="noStrike" dirty="0">
                        <a:solidFill>
                          <a:schemeClr val="tx1"/>
                        </a:solidFill>
                        <a:effectLst/>
                        <a:latin typeface="Helvetica Neue" panose="02000503000000020004" pitchFamily="2"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945245002"/>
                  </a:ext>
                </a:extLst>
              </a:tr>
              <a:tr h="203200">
                <a:tc>
                  <a:txBody>
                    <a:bodyPr/>
                    <a:lstStyle/>
                    <a:p>
                      <a:pPr algn="ctr" fontAlgn="b"/>
                      <a:r>
                        <a:rPr lang="en-JP" sz="1600" u="none" strike="noStrike">
                          <a:effectLst/>
                        </a:rPr>
                        <a:t>2</a:t>
                      </a:r>
                      <a:endParaRPr lang="en-JP" sz="16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JP" sz="1600" u="none" strike="noStrike">
                          <a:effectLst/>
                        </a:rPr>
                        <a:t>33.89</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effectLst/>
                        </a:rPr>
                        <a:t>33.89</a:t>
                      </a:r>
                      <a:endParaRPr lang="en-JP" sz="1600" b="0" i="0" u="none" strike="noStrike">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dirty="0">
                          <a:solidFill>
                            <a:srgbClr val="FF0000"/>
                          </a:solidFill>
                          <a:effectLst/>
                        </a:rPr>
                        <a:t>33.72</a:t>
                      </a:r>
                      <a:endParaRPr lang="en-JP" sz="1600" b="0" i="0" u="none" strike="noStrike" dirty="0">
                        <a:solidFill>
                          <a:srgbClr val="FF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dirty="0">
                          <a:effectLst/>
                        </a:rPr>
                        <a:t>33.89</a:t>
                      </a:r>
                      <a:endParaRPr lang="en-JP" sz="1600" b="0" i="0" u="none" strike="noStrike" dirty="0">
                        <a:solidFill>
                          <a:srgbClr val="000000"/>
                        </a:solidFill>
                        <a:effectLst/>
                        <a:latin typeface="Helvetica Neue" panose="02000503000000020004" pitchFamily="2" charset="0"/>
                      </a:endParaRPr>
                    </a:p>
                  </a:txBody>
                  <a:tcPr marL="9525" marR="9525" marT="9525" marB="0" anchor="b">
                    <a:noFill/>
                  </a:tcPr>
                </a:tc>
                <a:tc>
                  <a:txBody>
                    <a:bodyPr/>
                    <a:lstStyle/>
                    <a:p>
                      <a:pPr algn="ctr" fontAlgn="b"/>
                      <a:r>
                        <a:rPr lang="en-JP" sz="1600" u="none" strike="noStrike">
                          <a:solidFill>
                            <a:schemeClr val="tx1"/>
                          </a:solidFill>
                          <a:effectLst/>
                        </a:rPr>
                        <a:t>32.70</a:t>
                      </a:r>
                      <a:endParaRPr lang="en-JP" sz="1600" b="0" i="0" u="none" strike="noStrike">
                        <a:solidFill>
                          <a:schemeClr val="tx1"/>
                        </a:solidFill>
                        <a:effectLst/>
                        <a:latin typeface="Helvetica Neue" panose="02000503000000020004" pitchFamily="2" charset="0"/>
                      </a:endParaRPr>
                    </a:p>
                  </a:txBody>
                  <a:tcPr marL="9525" marR="9525" marT="9525" marB="0" anchor="b">
                    <a:solidFill>
                      <a:schemeClr val="accent4">
                        <a:lumMod val="20000"/>
                        <a:lumOff val="80000"/>
                      </a:schemeClr>
                    </a:solidFill>
                  </a:tcPr>
                </a:tc>
                <a:tc>
                  <a:txBody>
                    <a:bodyPr/>
                    <a:lstStyle/>
                    <a:p>
                      <a:pPr algn="ctr" fontAlgn="b"/>
                      <a:r>
                        <a:rPr lang="en-JP" sz="1600" u="none" strike="noStrike" dirty="0">
                          <a:solidFill>
                            <a:schemeClr val="tx1"/>
                          </a:solidFill>
                          <a:effectLst/>
                        </a:rPr>
                        <a:t>32.68</a:t>
                      </a:r>
                      <a:endParaRPr lang="en-JP" sz="1600" b="0" i="0" u="none" strike="noStrike" dirty="0">
                        <a:solidFill>
                          <a:schemeClr val="tx1"/>
                        </a:solidFill>
                        <a:effectLst/>
                        <a:latin typeface="Helvetica Neue" panose="02000503000000020004" pitchFamily="2"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215090668"/>
                  </a:ext>
                </a:extLst>
              </a:tr>
              <a:tr h="203200">
                <a:tc>
                  <a:txBody>
                    <a:bodyPr/>
                    <a:lstStyle/>
                    <a:p>
                      <a:pPr algn="ctr" fontAlgn="b"/>
                      <a:r>
                        <a:rPr lang="en-JP" sz="1600" u="none" strike="noStrike">
                          <a:effectLst/>
                        </a:rPr>
                        <a:t>1</a:t>
                      </a:r>
                      <a:endParaRPr lang="en-JP" sz="1600" b="0" i="0" u="none" strike="noStrike">
                        <a:solidFill>
                          <a:srgbClr val="000000"/>
                        </a:solidFill>
                        <a:effectLst/>
                        <a:latin typeface="Calibri" panose="020F0502020204030204" pitchFamily="34" charset="0"/>
                      </a:endParaRPr>
                    </a:p>
                  </a:txBody>
                  <a:tcPr marL="9525" marR="9525" marT="9525" marB="0" anchor="b">
                    <a:lnB w="19050" cap="flat" cmpd="sng" algn="ctr">
                      <a:solidFill>
                        <a:schemeClr val="tx1"/>
                      </a:solidFill>
                      <a:prstDash val="solid"/>
                      <a:round/>
                      <a:headEnd type="none" w="med" len="med"/>
                      <a:tailEnd type="none" w="med" len="med"/>
                    </a:lnB>
                    <a:noFill/>
                  </a:tcPr>
                </a:tc>
                <a:tc>
                  <a:txBody>
                    <a:bodyPr/>
                    <a:lstStyle/>
                    <a:p>
                      <a:pPr algn="ctr" fontAlgn="b"/>
                      <a:r>
                        <a:rPr lang="en-JP" sz="1600" u="none" strike="noStrike">
                          <a:effectLst/>
                        </a:rPr>
                        <a:t>47.13</a:t>
                      </a:r>
                      <a:endParaRPr lang="en-JP" sz="1600" b="0" i="0" u="none" strike="noStrike">
                        <a:solidFill>
                          <a:srgbClr val="000000"/>
                        </a:solidFill>
                        <a:effectLst/>
                        <a:latin typeface="Helvetica Neue" panose="02000503000000020004" pitchFamily="2" charset="0"/>
                      </a:endParaRPr>
                    </a:p>
                  </a:txBody>
                  <a:tcPr marL="9525" marR="9525" marT="9525" marB="0" anchor="b">
                    <a:lnB w="19050" cap="flat" cmpd="sng" algn="ctr">
                      <a:solidFill>
                        <a:schemeClr val="tx1"/>
                      </a:solidFill>
                      <a:prstDash val="solid"/>
                      <a:round/>
                      <a:headEnd type="none" w="med" len="med"/>
                      <a:tailEnd type="none" w="med" len="med"/>
                    </a:lnB>
                    <a:noFill/>
                  </a:tcPr>
                </a:tc>
                <a:tc>
                  <a:txBody>
                    <a:bodyPr/>
                    <a:lstStyle/>
                    <a:p>
                      <a:pPr algn="ctr" fontAlgn="b"/>
                      <a:r>
                        <a:rPr lang="en-JP" sz="1600" u="none" strike="noStrike">
                          <a:effectLst/>
                        </a:rPr>
                        <a:t>47.13</a:t>
                      </a:r>
                      <a:endParaRPr lang="en-JP" sz="1600" b="0" i="0" u="none" strike="noStrike">
                        <a:solidFill>
                          <a:srgbClr val="000000"/>
                        </a:solidFill>
                        <a:effectLst/>
                        <a:latin typeface="Helvetica Neue" panose="02000503000000020004" pitchFamily="2" charset="0"/>
                      </a:endParaRPr>
                    </a:p>
                  </a:txBody>
                  <a:tcPr marL="9525" marR="9525" marT="9525" marB="0" anchor="b">
                    <a:lnB w="19050" cap="flat" cmpd="sng" algn="ctr">
                      <a:solidFill>
                        <a:schemeClr val="tx1"/>
                      </a:solidFill>
                      <a:prstDash val="solid"/>
                      <a:round/>
                      <a:headEnd type="none" w="med" len="med"/>
                      <a:tailEnd type="none" w="med" len="med"/>
                    </a:lnB>
                    <a:noFill/>
                  </a:tcPr>
                </a:tc>
                <a:tc>
                  <a:txBody>
                    <a:bodyPr/>
                    <a:lstStyle/>
                    <a:p>
                      <a:pPr algn="ctr" fontAlgn="b"/>
                      <a:r>
                        <a:rPr lang="en-JP" sz="1600" u="none" strike="noStrike">
                          <a:effectLst/>
                        </a:rPr>
                        <a:t>47.15</a:t>
                      </a:r>
                      <a:endParaRPr lang="en-JP" sz="1600" b="0" i="0" u="none" strike="noStrike">
                        <a:solidFill>
                          <a:srgbClr val="000000"/>
                        </a:solidFill>
                        <a:effectLst/>
                        <a:latin typeface="Helvetica Neue" panose="02000503000000020004" pitchFamily="2" charset="0"/>
                      </a:endParaRPr>
                    </a:p>
                  </a:txBody>
                  <a:tcPr marL="9525" marR="9525" marT="9525" marB="0" anchor="b">
                    <a:lnB w="19050" cap="flat" cmpd="sng" algn="ctr">
                      <a:solidFill>
                        <a:schemeClr val="tx1"/>
                      </a:solidFill>
                      <a:prstDash val="solid"/>
                      <a:round/>
                      <a:headEnd type="none" w="med" len="med"/>
                      <a:tailEnd type="none" w="med" len="med"/>
                    </a:lnB>
                    <a:noFill/>
                  </a:tcPr>
                </a:tc>
                <a:tc>
                  <a:txBody>
                    <a:bodyPr/>
                    <a:lstStyle/>
                    <a:p>
                      <a:pPr algn="ctr" fontAlgn="b"/>
                      <a:r>
                        <a:rPr lang="en-JP" sz="1600" u="none" strike="noStrike">
                          <a:effectLst/>
                        </a:rPr>
                        <a:t>47.13</a:t>
                      </a:r>
                      <a:endParaRPr lang="en-JP" sz="1600" b="0" i="0" u="none" strike="noStrike">
                        <a:solidFill>
                          <a:srgbClr val="000000"/>
                        </a:solidFill>
                        <a:effectLst/>
                        <a:latin typeface="Helvetica Neue" panose="02000503000000020004" pitchFamily="2" charset="0"/>
                      </a:endParaRPr>
                    </a:p>
                  </a:txBody>
                  <a:tcPr marL="9525" marR="9525" marT="9525" marB="0" anchor="b">
                    <a:lnB w="19050" cap="flat" cmpd="sng" algn="ctr">
                      <a:solidFill>
                        <a:schemeClr val="tx1"/>
                      </a:solidFill>
                      <a:prstDash val="solid"/>
                      <a:round/>
                      <a:headEnd type="none" w="med" len="med"/>
                      <a:tailEnd type="none" w="med" len="med"/>
                    </a:lnB>
                    <a:noFill/>
                  </a:tcPr>
                </a:tc>
                <a:tc>
                  <a:txBody>
                    <a:bodyPr/>
                    <a:lstStyle/>
                    <a:p>
                      <a:pPr algn="ctr" fontAlgn="b"/>
                      <a:r>
                        <a:rPr lang="en-JP" sz="1600" u="none" strike="noStrike">
                          <a:solidFill>
                            <a:schemeClr val="tx1"/>
                          </a:solidFill>
                          <a:effectLst/>
                        </a:rPr>
                        <a:t>43.93</a:t>
                      </a:r>
                      <a:endParaRPr lang="en-JP" sz="1600" b="0" i="0" u="none" strike="noStrike">
                        <a:solidFill>
                          <a:schemeClr val="tx1"/>
                        </a:solidFill>
                        <a:effectLst/>
                        <a:latin typeface="Helvetica Neue" panose="02000503000000020004" pitchFamily="2" charset="0"/>
                      </a:endParaRPr>
                    </a:p>
                  </a:txBody>
                  <a:tcPr marL="9525" marR="9525" marT="9525" marB="0" anchor="b">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JP" sz="1600" u="none" strike="noStrike" dirty="0">
                          <a:solidFill>
                            <a:schemeClr val="tx1"/>
                          </a:solidFill>
                          <a:effectLst/>
                        </a:rPr>
                        <a:t>43.92</a:t>
                      </a:r>
                      <a:endParaRPr lang="en-JP" sz="1600" b="0" i="0" u="none" strike="noStrike" dirty="0">
                        <a:solidFill>
                          <a:schemeClr val="tx1"/>
                        </a:solidFill>
                        <a:effectLst/>
                        <a:latin typeface="Helvetica Neue" panose="02000503000000020004" pitchFamily="2" charset="0"/>
                      </a:endParaRPr>
                    </a:p>
                  </a:txBody>
                  <a:tcPr marL="9525" marR="9525" marT="9525" marB="0" anchor="b">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94269797"/>
                  </a:ext>
                </a:extLst>
              </a:tr>
            </a:tbl>
          </a:graphicData>
        </a:graphic>
      </p:graphicFrame>
      <p:sp>
        <p:nvSpPr>
          <p:cNvPr id="4" name="TextBox 3">
            <a:extLst>
              <a:ext uri="{FF2B5EF4-FFF2-40B4-BE49-F238E27FC236}">
                <a16:creationId xmlns:a16="http://schemas.microsoft.com/office/drawing/2014/main" id="{FE4365BB-8FCA-B22D-85A6-F994FDE00136}"/>
              </a:ext>
            </a:extLst>
          </p:cNvPr>
          <p:cNvSpPr txBox="1"/>
          <p:nvPr/>
        </p:nvSpPr>
        <p:spPr>
          <a:xfrm>
            <a:off x="202222" y="502692"/>
            <a:ext cx="10884877" cy="1077218"/>
          </a:xfrm>
          <a:prstGeom prst="rect">
            <a:avLst/>
          </a:prstGeom>
          <a:noFill/>
        </p:spPr>
        <p:txBody>
          <a:bodyPr wrap="square" rtlCol="0">
            <a:spAutoFit/>
          </a:bodyPr>
          <a:lstStyle/>
          <a:p>
            <a:pPr marL="285750" indent="-285750">
              <a:buFont typeface="Arial" panose="020B0604020202020204" pitchFamily="34" charset="0"/>
              <a:buChar char="•"/>
            </a:pPr>
            <a:r>
              <a:rPr lang="en-JP" sz="1600" dirty="0"/>
              <a:t>Among 125 locations, 77 locations provide dam break time</a:t>
            </a:r>
          </a:p>
          <a:p>
            <a:pPr marL="285750" indent="-285750">
              <a:buFont typeface="Arial" panose="020B0604020202020204" pitchFamily="34" charset="0"/>
              <a:buChar char="•"/>
            </a:pPr>
            <a:r>
              <a:rPr lang="en-JP" sz="1600" dirty="0"/>
              <a:t>Among the 77 locations, for each location, </a:t>
            </a:r>
            <a:r>
              <a:rPr lang="en-JP" sz="1600" dirty="0">
                <a:solidFill>
                  <a:srgbClr val="0432FF"/>
                </a:solidFill>
              </a:rPr>
              <a:t>find the earliest time </a:t>
            </a:r>
            <a:r>
              <a:rPr lang="en-JP" sz="1600" dirty="0"/>
              <a:t>(2019/10/10 9:00 JST – 2019/10/14 8:00 JST)  when forecast provide alert &gt;= specific level </a:t>
            </a:r>
          </a:p>
          <a:p>
            <a:pPr marL="285750" indent="-285750">
              <a:buFont typeface="Arial" panose="020B0604020202020204" pitchFamily="34" charset="0"/>
              <a:buChar char="•"/>
            </a:pPr>
            <a:r>
              <a:rPr lang="en-JP" sz="1600" dirty="0"/>
              <a:t>Compute the time difference between observed dam break time and the earliest alert time (</a:t>
            </a:r>
            <a:r>
              <a:rPr lang="en-JP" sz="1600" i="1" dirty="0">
                <a:solidFill>
                  <a:srgbClr val="0432FF"/>
                </a:solidFill>
              </a:rPr>
              <a:t>DBT – the earliest alert time</a:t>
            </a:r>
            <a:r>
              <a:rPr lang="en-JP" sz="1600" dirty="0"/>
              <a:t>)</a:t>
            </a:r>
          </a:p>
        </p:txBody>
      </p:sp>
      <p:sp>
        <p:nvSpPr>
          <p:cNvPr id="5" name="TextBox 4">
            <a:extLst>
              <a:ext uri="{FF2B5EF4-FFF2-40B4-BE49-F238E27FC236}">
                <a16:creationId xmlns:a16="http://schemas.microsoft.com/office/drawing/2014/main" id="{9F0E0656-9F6F-5C9B-FA0F-D9D522B3CD78}"/>
              </a:ext>
            </a:extLst>
          </p:cNvPr>
          <p:cNvSpPr txBox="1"/>
          <p:nvPr/>
        </p:nvSpPr>
        <p:spPr>
          <a:xfrm>
            <a:off x="79130" y="71955"/>
            <a:ext cx="6576522" cy="369332"/>
          </a:xfrm>
          <a:prstGeom prst="rect">
            <a:avLst/>
          </a:prstGeom>
          <a:noFill/>
        </p:spPr>
        <p:txBody>
          <a:bodyPr wrap="square" rtlCol="0">
            <a:spAutoFit/>
          </a:bodyPr>
          <a:lstStyle/>
          <a:p>
            <a:r>
              <a:rPr lang="en-JP" b="1" dirty="0"/>
              <a:t>Alert lead time calculated from examined cases</a:t>
            </a:r>
          </a:p>
        </p:txBody>
      </p:sp>
      <p:sp>
        <p:nvSpPr>
          <p:cNvPr id="6" name="TextBox 5">
            <a:extLst>
              <a:ext uri="{FF2B5EF4-FFF2-40B4-BE49-F238E27FC236}">
                <a16:creationId xmlns:a16="http://schemas.microsoft.com/office/drawing/2014/main" id="{6A3609F5-6137-CB20-2814-0CD5938B0346}"/>
              </a:ext>
            </a:extLst>
          </p:cNvPr>
          <p:cNvSpPr txBox="1"/>
          <p:nvPr/>
        </p:nvSpPr>
        <p:spPr>
          <a:xfrm>
            <a:off x="533888" y="1890346"/>
            <a:ext cx="6623052" cy="338554"/>
          </a:xfrm>
          <a:prstGeom prst="rect">
            <a:avLst/>
          </a:prstGeom>
          <a:noFill/>
        </p:spPr>
        <p:txBody>
          <a:bodyPr wrap="square" rtlCol="0">
            <a:spAutoFit/>
          </a:bodyPr>
          <a:lstStyle/>
          <a:p>
            <a:r>
              <a:rPr lang="en-JP" sz="1600" b="1" dirty="0"/>
              <a:t>Table 1. </a:t>
            </a:r>
            <a:r>
              <a:rPr lang="en-JP" sz="1600" dirty="0"/>
              <a:t>Dam break event captured by finding alert &gt;= speicific level (1 to 5)</a:t>
            </a:r>
          </a:p>
        </p:txBody>
      </p:sp>
      <p:sp>
        <p:nvSpPr>
          <p:cNvPr id="7" name="TextBox 6">
            <a:extLst>
              <a:ext uri="{FF2B5EF4-FFF2-40B4-BE49-F238E27FC236}">
                <a16:creationId xmlns:a16="http://schemas.microsoft.com/office/drawing/2014/main" id="{6F3F1977-89DB-17E2-3DCF-48B52433A0F8}"/>
              </a:ext>
            </a:extLst>
          </p:cNvPr>
          <p:cNvSpPr txBox="1"/>
          <p:nvPr/>
        </p:nvSpPr>
        <p:spPr>
          <a:xfrm>
            <a:off x="472341" y="4365373"/>
            <a:ext cx="6623052" cy="584775"/>
          </a:xfrm>
          <a:prstGeom prst="rect">
            <a:avLst/>
          </a:prstGeom>
          <a:noFill/>
        </p:spPr>
        <p:txBody>
          <a:bodyPr wrap="square" rtlCol="0">
            <a:spAutoFit/>
          </a:bodyPr>
          <a:lstStyle/>
          <a:p>
            <a:r>
              <a:rPr lang="en-JP" sz="1600" b="1" dirty="0"/>
              <a:t>Table 2. </a:t>
            </a:r>
            <a:r>
              <a:rPr lang="en-JP" sz="1600" dirty="0"/>
              <a:t>Averaged time difference between DBT and the earliest alert &gt;= specific level time at captured locations; in the unit of [hr]</a:t>
            </a:r>
          </a:p>
        </p:txBody>
      </p:sp>
      <p:sp>
        <p:nvSpPr>
          <p:cNvPr id="8" name="TextBox 7">
            <a:extLst>
              <a:ext uri="{FF2B5EF4-FFF2-40B4-BE49-F238E27FC236}">
                <a16:creationId xmlns:a16="http://schemas.microsoft.com/office/drawing/2014/main" id="{821A041B-F82F-FBD1-1EDE-2ABDBB1EBF97}"/>
              </a:ext>
            </a:extLst>
          </p:cNvPr>
          <p:cNvSpPr txBox="1"/>
          <p:nvPr/>
        </p:nvSpPr>
        <p:spPr>
          <a:xfrm>
            <a:off x="6998678" y="3064913"/>
            <a:ext cx="4870939" cy="3108543"/>
          </a:xfrm>
          <a:prstGeom prst="rect">
            <a:avLst/>
          </a:prstGeom>
          <a:noFill/>
        </p:spPr>
        <p:txBody>
          <a:bodyPr wrap="square" rtlCol="0">
            <a:spAutoFit/>
          </a:bodyPr>
          <a:lstStyle/>
          <a:p>
            <a:r>
              <a:rPr lang="en-US" sz="1400" b="1" dirty="0"/>
              <a:t>Summary</a:t>
            </a:r>
            <a:r>
              <a:rPr lang="en-JP" sz="1400" b="1" dirty="0"/>
              <a:t>:</a:t>
            </a:r>
          </a:p>
          <a:p>
            <a:pPr marL="285750" indent="-285750">
              <a:buFont typeface="Arial" panose="020B0604020202020204" pitchFamily="34" charset="0"/>
              <a:buChar char="•"/>
            </a:pPr>
            <a:r>
              <a:rPr lang="en-JP" sz="1400" dirty="0"/>
              <a:t>From table 1: The same as findings in the previous page, adding uparea as threshold cause reduced hit when using level 5 to decide flood or not; using two 39 hr forecasts to calculate alert caused reduced hit when using level 4 to decide flood or not.</a:t>
            </a:r>
          </a:p>
          <a:p>
            <a:endParaRPr lang="en-JP" sz="1400" dirty="0"/>
          </a:p>
          <a:p>
            <a:pPr marL="285750" indent="-285750">
              <a:buFont typeface="Arial" panose="020B0604020202020204" pitchFamily="34" charset="0"/>
              <a:buChar char="•"/>
            </a:pPr>
            <a:r>
              <a:rPr lang="en-JP" sz="1400" dirty="0"/>
              <a:t>From table 2: Using two 39 hr forecasts to calculate alert level cause reduced time difference betwe</a:t>
            </a:r>
            <a:r>
              <a:rPr lang="en-US" sz="1400" dirty="0"/>
              <a:t>e</a:t>
            </a:r>
            <a:r>
              <a:rPr lang="en-JP" sz="1400" dirty="0"/>
              <a:t>n DBT and the earliest alert</a:t>
            </a:r>
          </a:p>
          <a:p>
            <a:pPr marL="285750" indent="-285750">
              <a:buFont typeface="Arial" panose="020B0604020202020204" pitchFamily="34" charset="0"/>
              <a:buChar char="•"/>
            </a:pPr>
            <a:endParaRPr lang="en-JP" sz="1400" dirty="0"/>
          </a:p>
          <a:p>
            <a:pPr marL="285750" indent="-285750">
              <a:buFont typeface="Arial" panose="020B0604020202020204" pitchFamily="34" charset="0"/>
              <a:buChar char="•"/>
            </a:pPr>
            <a:r>
              <a:rPr lang="en-JP" sz="1400" dirty="0"/>
              <a:t>V2 (one 39 hr forecast, 3 hours) does not change current hit condition and time difference.</a:t>
            </a:r>
          </a:p>
          <a:p>
            <a:pPr marL="285750" indent="-285750">
              <a:buFont typeface="Arial" panose="020B0604020202020204" pitchFamily="34" charset="0"/>
              <a:buChar char="•"/>
            </a:pPr>
            <a:endParaRPr lang="en-JP" sz="1400" dirty="0"/>
          </a:p>
        </p:txBody>
      </p:sp>
      <p:sp>
        <p:nvSpPr>
          <p:cNvPr id="9" name="Slide Number Placeholder 8">
            <a:extLst>
              <a:ext uri="{FF2B5EF4-FFF2-40B4-BE49-F238E27FC236}">
                <a16:creationId xmlns:a16="http://schemas.microsoft.com/office/drawing/2014/main" id="{FDFC9EC5-C8F8-B1D5-5B8A-5EC6CC9F5E77}"/>
              </a:ext>
            </a:extLst>
          </p:cNvPr>
          <p:cNvSpPr>
            <a:spLocks noGrp="1"/>
          </p:cNvSpPr>
          <p:nvPr>
            <p:ph type="sldNum" sz="quarter" idx="12"/>
          </p:nvPr>
        </p:nvSpPr>
        <p:spPr/>
        <p:txBody>
          <a:bodyPr/>
          <a:lstStyle/>
          <a:p>
            <a:fld id="{D815B02A-28B9-D949-982E-91CA65C0BB1C}" type="slidenum">
              <a:rPr lang="en-JP" smtClean="0"/>
              <a:t>7</a:t>
            </a:fld>
            <a:endParaRPr lang="en-JP"/>
          </a:p>
        </p:txBody>
      </p:sp>
    </p:spTree>
    <p:extLst>
      <p:ext uri="{BB962C8B-B14F-4D97-AF65-F5344CB8AC3E}">
        <p14:creationId xmlns:p14="http://schemas.microsoft.com/office/powerpoint/2010/main" val="3135896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8F352A-B3D6-B52F-C3E0-8882134A3036}"/>
              </a:ext>
            </a:extLst>
          </p:cNvPr>
          <p:cNvSpPr txBox="1"/>
          <p:nvPr/>
        </p:nvSpPr>
        <p:spPr>
          <a:xfrm>
            <a:off x="117022" y="85074"/>
            <a:ext cx="2505807" cy="369332"/>
          </a:xfrm>
          <a:prstGeom prst="rect">
            <a:avLst/>
          </a:prstGeom>
          <a:noFill/>
        </p:spPr>
        <p:txBody>
          <a:bodyPr wrap="square" rtlCol="0">
            <a:spAutoFit/>
          </a:bodyPr>
          <a:lstStyle/>
          <a:p>
            <a:r>
              <a:rPr lang="en-JP" b="1" dirty="0"/>
              <a:t>Additional Figures</a:t>
            </a:r>
          </a:p>
        </p:txBody>
      </p:sp>
      <p:pic>
        <p:nvPicPr>
          <p:cNvPr id="4" name="Picture 3" descr="Chart, box and whisker chart&#10;&#10;Description automatically generated">
            <a:extLst>
              <a:ext uri="{FF2B5EF4-FFF2-40B4-BE49-F238E27FC236}">
                <a16:creationId xmlns:a16="http://schemas.microsoft.com/office/drawing/2014/main" id="{C0B0114C-47D0-96DB-83BA-E232A23E4BCD}"/>
              </a:ext>
            </a:extLst>
          </p:cNvPr>
          <p:cNvPicPr>
            <a:picLocks noChangeAspect="1"/>
          </p:cNvPicPr>
          <p:nvPr/>
        </p:nvPicPr>
        <p:blipFill>
          <a:blip r:embed="rId2"/>
          <a:stretch>
            <a:fillRect/>
          </a:stretch>
        </p:blipFill>
        <p:spPr>
          <a:xfrm>
            <a:off x="4782829" y="962237"/>
            <a:ext cx="4104000" cy="2736000"/>
          </a:xfrm>
          <a:prstGeom prst="rect">
            <a:avLst/>
          </a:prstGeom>
        </p:spPr>
      </p:pic>
      <p:pic>
        <p:nvPicPr>
          <p:cNvPr id="6" name="Picture 5">
            <a:extLst>
              <a:ext uri="{FF2B5EF4-FFF2-40B4-BE49-F238E27FC236}">
                <a16:creationId xmlns:a16="http://schemas.microsoft.com/office/drawing/2014/main" id="{213441F2-2DF2-AA25-2F3C-99209E9C482A}"/>
              </a:ext>
            </a:extLst>
          </p:cNvPr>
          <p:cNvPicPr>
            <a:picLocks noChangeAspect="1"/>
          </p:cNvPicPr>
          <p:nvPr/>
        </p:nvPicPr>
        <p:blipFill>
          <a:blip r:embed="rId3"/>
          <a:stretch>
            <a:fillRect/>
          </a:stretch>
        </p:blipFill>
        <p:spPr>
          <a:xfrm>
            <a:off x="462829" y="962238"/>
            <a:ext cx="4104000" cy="2736000"/>
          </a:xfrm>
          <a:prstGeom prst="rect">
            <a:avLst/>
          </a:prstGeom>
        </p:spPr>
      </p:pic>
      <p:sp>
        <p:nvSpPr>
          <p:cNvPr id="7" name="TextBox 6">
            <a:extLst>
              <a:ext uri="{FF2B5EF4-FFF2-40B4-BE49-F238E27FC236}">
                <a16:creationId xmlns:a16="http://schemas.microsoft.com/office/drawing/2014/main" id="{0F204D5F-ABC0-2ECC-C220-7D0ADC3DB8F7}"/>
              </a:ext>
            </a:extLst>
          </p:cNvPr>
          <p:cNvSpPr txBox="1"/>
          <p:nvPr/>
        </p:nvSpPr>
        <p:spPr>
          <a:xfrm>
            <a:off x="902861" y="639072"/>
            <a:ext cx="3682352" cy="584775"/>
          </a:xfrm>
          <a:prstGeom prst="rect">
            <a:avLst/>
          </a:prstGeom>
          <a:noFill/>
        </p:spPr>
        <p:txBody>
          <a:bodyPr wrap="square" rtlCol="0">
            <a:spAutoFit/>
          </a:bodyPr>
          <a:lstStyle/>
          <a:p>
            <a:r>
              <a:rPr lang="en-JP" sz="1600" dirty="0"/>
              <a:t>Boxplot of upareas of grids providing </a:t>
            </a:r>
            <a:r>
              <a:rPr lang="en-JP" sz="1600" dirty="0">
                <a:solidFill>
                  <a:srgbClr val="FF0000"/>
                </a:solidFill>
              </a:rPr>
              <a:t>true</a:t>
            </a:r>
            <a:r>
              <a:rPr lang="en-JP" sz="1600" dirty="0"/>
              <a:t> postivie (TP) prediction</a:t>
            </a:r>
          </a:p>
        </p:txBody>
      </p:sp>
      <p:sp>
        <p:nvSpPr>
          <p:cNvPr id="8" name="TextBox 7">
            <a:extLst>
              <a:ext uri="{FF2B5EF4-FFF2-40B4-BE49-F238E27FC236}">
                <a16:creationId xmlns:a16="http://schemas.microsoft.com/office/drawing/2014/main" id="{223B29D3-1BED-F0F9-E3A3-356DE07C060E}"/>
              </a:ext>
            </a:extLst>
          </p:cNvPr>
          <p:cNvSpPr txBox="1"/>
          <p:nvPr/>
        </p:nvSpPr>
        <p:spPr>
          <a:xfrm>
            <a:off x="5178062" y="639072"/>
            <a:ext cx="3682352" cy="584775"/>
          </a:xfrm>
          <a:prstGeom prst="rect">
            <a:avLst/>
          </a:prstGeom>
          <a:noFill/>
        </p:spPr>
        <p:txBody>
          <a:bodyPr wrap="square" rtlCol="0">
            <a:spAutoFit/>
          </a:bodyPr>
          <a:lstStyle/>
          <a:p>
            <a:r>
              <a:rPr lang="en-JP" sz="1600" dirty="0"/>
              <a:t>Boxplot of upareas of grids providing </a:t>
            </a:r>
            <a:r>
              <a:rPr lang="en-JP" sz="1600" dirty="0">
                <a:solidFill>
                  <a:srgbClr val="FF0000"/>
                </a:solidFill>
              </a:rPr>
              <a:t>false</a:t>
            </a:r>
            <a:r>
              <a:rPr lang="en-JP" sz="1600" dirty="0"/>
              <a:t> postivie (FP) prediction</a:t>
            </a:r>
          </a:p>
        </p:txBody>
      </p:sp>
      <p:sp>
        <p:nvSpPr>
          <p:cNvPr id="9" name="TextBox 8">
            <a:extLst>
              <a:ext uri="{FF2B5EF4-FFF2-40B4-BE49-F238E27FC236}">
                <a16:creationId xmlns:a16="http://schemas.microsoft.com/office/drawing/2014/main" id="{E8AEFF0D-59FB-D468-4995-75F8393487F8}"/>
              </a:ext>
            </a:extLst>
          </p:cNvPr>
          <p:cNvSpPr txBox="1"/>
          <p:nvPr/>
        </p:nvSpPr>
        <p:spPr>
          <a:xfrm>
            <a:off x="8860414" y="1470042"/>
            <a:ext cx="2986454" cy="1384995"/>
          </a:xfrm>
          <a:prstGeom prst="rect">
            <a:avLst/>
          </a:prstGeom>
          <a:noFill/>
        </p:spPr>
        <p:txBody>
          <a:bodyPr wrap="square" rtlCol="0">
            <a:spAutoFit/>
          </a:bodyPr>
          <a:lstStyle/>
          <a:p>
            <a:r>
              <a:rPr lang="en-JP" sz="1400" dirty="0"/>
              <a:t>Used the boxplot to decide threshold of uparea </a:t>
            </a:r>
          </a:p>
          <a:p>
            <a:pPr marL="285750" indent="-285750">
              <a:buFont typeface="Wingdings" pitchFamily="2" charset="2"/>
              <a:buChar char="à"/>
            </a:pPr>
            <a:r>
              <a:rPr lang="en-JP" sz="1400" dirty="0">
                <a:sym typeface="Wingdings" pitchFamily="2" charset="2"/>
              </a:rPr>
              <a:t>TP grids also have many grids with small uparea </a:t>
            </a:r>
          </a:p>
          <a:p>
            <a:pPr marL="285750" indent="-285750">
              <a:buFont typeface="Wingdings" pitchFamily="2" charset="2"/>
              <a:buChar char="à"/>
            </a:pPr>
            <a:r>
              <a:rPr lang="en-JP" sz="1400" dirty="0">
                <a:sym typeface="Wingdings" pitchFamily="2" charset="2"/>
              </a:rPr>
              <a:t>use uparea as threshold may caused reduced hit rate</a:t>
            </a:r>
            <a:endParaRPr lang="en-JP" sz="1400" dirty="0"/>
          </a:p>
        </p:txBody>
      </p:sp>
      <p:pic>
        <p:nvPicPr>
          <p:cNvPr id="11" name="Picture 10" descr="Chart, bar chart&#10;&#10;Description automatically generated">
            <a:extLst>
              <a:ext uri="{FF2B5EF4-FFF2-40B4-BE49-F238E27FC236}">
                <a16:creationId xmlns:a16="http://schemas.microsoft.com/office/drawing/2014/main" id="{BB258D12-A130-97CF-E208-45178DDA9AA6}"/>
              </a:ext>
            </a:extLst>
          </p:cNvPr>
          <p:cNvPicPr>
            <a:picLocks noChangeAspect="1"/>
          </p:cNvPicPr>
          <p:nvPr/>
        </p:nvPicPr>
        <p:blipFill>
          <a:blip r:embed="rId4"/>
          <a:stretch>
            <a:fillRect/>
          </a:stretch>
        </p:blipFill>
        <p:spPr>
          <a:xfrm>
            <a:off x="324851" y="3615036"/>
            <a:ext cx="6980157" cy="3102292"/>
          </a:xfrm>
          <a:prstGeom prst="rect">
            <a:avLst/>
          </a:prstGeom>
        </p:spPr>
      </p:pic>
      <p:sp>
        <p:nvSpPr>
          <p:cNvPr id="12" name="TextBox 11">
            <a:extLst>
              <a:ext uri="{FF2B5EF4-FFF2-40B4-BE49-F238E27FC236}">
                <a16:creationId xmlns:a16="http://schemas.microsoft.com/office/drawing/2014/main" id="{0885ECD0-9DAB-F1F6-489F-2D348C483920}"/>
              </a:ext>
            </a:extLst>
          </p:cNvPr>
          <p:cNvSpPr txBox="1"/>
          <p:nvPr/>
        </p:nvSpPr>
        <p:spPr>
          <a:xfrm>
            <a:off x="6738114" y="4127235"/>
            <a:ext cx="4472079" cy="584775"/>
          </a:xfrm>
          <a:prstGeom prst="rect">
            <a:avLst/>
          </a:prstGeom>
          <a:noFill/>
        </p:spPr>
        <p:txBody>
          <a:bodyPr wrap="square" rtlCol="0">
            <a:spAutoFit/>
          </a:bodyPr>
          <a:lstStyle/>
          <a:p>
            <a:r>
              <a:rPr lang="en-JP" sz="1600" dirty="0"/>
              <a:t>Count of alerts for levels 1-5 from each case between 2019/10/10 9:00 and 2019/10/14 8:00 JST</a:t>
            </a:r>
          </a:p>
        </p:txBody>
      </p:sp>
      <p:sp>
        <p:nvSpPr>
          <p:cNvPr id="13" name="TextBox 12">
            <a:extLst>
              <a:ext uri="{FF2B5EF4-FFF2-40B4-BE49-F238E27FC236}">
                <a16:creationId xmlns:a16="http://schemas.microsoft.com/office/drawing/2014/main" id="{5867204B-0F60-650E-839F-896A7E446C00}"/>
              </a:ext>
            </a:extLst>
          </p:cNvPr>
          <p:cNvSpPr txBox="1"/>
          <p:nvPr/>
        </p:nvSpPr>
        <p:spPr>
          <a:xfrm>
            <a:off x="3570643" y="6449108"/>
            <a:ext cx="996186" cy="338554"/>
          </a:xfrm>
          <a:prstGeom prst="rect">
            <a:avLst/>
          </a:prstGeom>
          <a:noFill/>
        </p:spPr>
        <p:txBody>
          <a:bodyPr wrap="square" rtlCol="0">
            <a:spAutoFit/>
          </a:bodyPr>
          <a:lstStyle/>
          <a:p>
            <a:r>
              <a:rPr lang="en-JP" sz="1600" dirty="0"/>
              <a:t>Level</a:t>
            </a:r>
          </a:p>
        </p:txBody>
      </p:sp>
      <p:sp>
        <p:nvSpPr>
          <p:cNvPr id="14" name="TextBox 13">
            <a:extLst>
              <a:ext uri="{FF2B5EF4-FFF2-40B4-BE49-F238E27FC236}">
                <a16:creationId xmlns:a16="http://schemas.microsoft.com/office/drawing/2014/main" id="{2C07CB39-458C-E969-060B-9B07A1C5048A}"/>
              </a:ext>
            </a:extLst>
          </p:cNvPr>
          <p:cNvSpPr txBox="1"/>
          <p:nvPr/>
        </p:nvSpPr>
        <p:spPr>
          <a:xfrm rot="16200000">
            <a:off x="197575" y="4748438"/>
            <a:ext cx="996186" cy="338554"/>
          </a:xfrm>
          <a:prstGeom prst="rect">
            <a:avLst/>
          </a:prstGeom>
          <a:noFill/>
        </p:spPr>
        <p:txBody>
          <a:bodyPr wrap="square" rtlCol="0">
            <a:spAutoFit/>
          </a:bodyPr>
          <a:lstStyle/>
          <a:p>
            <a:r>
              <a:rPr lang="en-JP" sz="1600" dirty="0"/>
              <a:t>Count</a:t>
            </a:r>
          </a:p>
        </p:txBody>
      </p:sp>
      <p:sp>
        <p:nvSpPr>
          <p:cNvPr id="15" name="Slide Number Placeholder 14">
            <a:extLst>
              <a:ext uri="{FF2B5EF4-FFF2-40B4-BE49-F238E27FC236}">
                <a16:creationId xmlns:a16="http://schemas.microsoft.com/office/drawing/2014/main" id="{49266C30-6B90-D117-E045-7E0CA8CA31C9}"/>
              </a:ext>
            </a:extLst>
          </p:cNvPr>
          <p:cNvSpPr>
            <a:spLocks noGrp="1"/>
          </p:cNvSpPr>
          <p:nvPr>
            <p:ph type="sldNum" sz="quarter" idx="12"/>
          </p:nvPr>
        </p:nvSpPr>
        <p:spPr/>
        <p:txBody>
          <a:bodyPr/>
          <a:lstStyle/>
          <a:p>
            <a:fld id="{D815B02A-28B9-D949-982E-91CA65C0BB1C}" type="slidenum">
              <a:rPr lang="en-JP" smtClean="0"/>
              <a:t>8</a:t>
            </a:fld>
            <a:endParaRPr lang="en-JP"/>
          </a:p>
        </p:txBody>
      </p:sp>
    </p:spTree>
    <p:extLst>
      <p:ext uri="{BB962C8B-B14F-4D97-AF65-F5344CB8AC3E}">
        <p14:creationId xmlns:p14="http://schemas.microsoft.com/office/powerpoint/2010/main" val="1410242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8CD66-8210-85A2-C530-90184BB67CFB}"/>
              </a:ext>
            </a:extLst>
          </p:cNvPr>
          <p:cNvSpPr txBox="1"/>
          <p:nvPr/>
        </p:nvSpPr>
        <p:spPr>
          <a:xfrm>
            <a:off x="509954" y="378069"/>
            <a:ext cx="11324492" cy="5139869"/>
          </a:xfrm>
          <a:prstGeom prst="rect">
            <a:avLst/>
          </a:prstGeom>
          <a:noFill/>
        </p:spPr>
        <p:txBody>
          <a:bodyPr wrap="square" rtlCol="0">
            <a:spAutoFit/>
          </a:bodyPr>
          <a:lstStyle/>
          <a:p>
            <a:r>
              <a:rPr lang="en-JP" sz="2000" b="1" dirty="0"/>
              <a:t>Conclusions:</a:t>
            </a:r>
          </a:p>
          <a:p>
            <a:endParaRPr lang="en-JP" sz="2000" b="1" dirty="0"/>
          </a:p>
          <a:p>
            <a:pPr marL="285750" indent="-285750">
              <a:buFont typeface="Arial" panose="020B0604020202020204" pitchFamily="34" charset="0"/>
              <a:buChar char="•"/>
            </a:pPr>
            <a:r>
              <a:rPr lang="en-JP" b="1" u="sng" dirty="0"/>
              <a:t>V2: </a:t>
            </a:r>
          </a:p>
          <a:p>
            <a:pPr lvl="1"/>
            <a:r>
              <a:rPr lang="en-JP" dirty="0"/>
              <a:t>Use three hours from the same 39 hr forecast can reduce false alerts, maintain the hit rate and earliest alert time, but the false alarm that can be reduced (especially for level 5) is limited.</a:t>
            </a:r>
          </a:p>
          <a:p>
            <a:endParaRPr lang="en-JP" dirty="0"/>
          </a:p>
          <a:p>
            <a:pPr marL="285750" indent="-285750">
              <a:buFont typeface="Arial" panose="020B0604020202020204" pitchFamily="34" charset="0"/>
              <a:buChar char="•"/>
            </a:pPr>
            <a:r>
              <a:rPr lang="en-JP" b="1" u="sng" dirty="0"/>
              <a:t>V3/V4: </a:t>
            </a:r>
          </a:p>
          <a:p>
            <a:pPr lvl="1"/>
            <a:r>
              <a:rPr lang="en-JP" dirty="0"/>
              <a:t>Adding uparea as threshold reduced false alarm, but also reduced hit rate </a:t>
            </a:r>
            <a:r>
              <a:rPr lang="en-JP" dirty="0">
                <a:sym typeface="Wingdings" pitchFamily="2" charset="2"/>
              </a:rPr>
              <a:t> </a:t>
            </a:r>
            <a:r>
              <a:rPr lang="en-JP" dirty="0">
                <a:solidFill>
                  <a:srgbClr val="FF0000"/>
                </a:solidFill>
                <a:sym typeface="Wingdings" pitchFamily="2" charset="2"/>
              </a:rPr>
              <a:t>suggest not to use uparea as threshold</a:t>
            </a:r>
          </a:p>
          <a:p>
            <a:pPr lvl="1"/>
            <a:r>
              <a:rPr lang="en-JP" dirty="0">
                <a:sym typeface="Wingdings" pitchFamily="2" charset="2"/>
              </a:rPr>
              <a:t>(also tried other threshold values except 1km2, but smaller </a:t>
            </a:r>
            <a:r>
              <a:rPr lang="en-JP">
                <a:sym typeface="Wingdings" pitchFamily="2" charset="2"/>
              </a:rPr>
              <a:t>threshold values had </a:t>
            </a:r>
            <a:r>
              <a:rPr lang="en-JP" dirty="0">
                <a:sym typeface="Wingdings" pitchFamily="2" charset="2"/>
              </a:rPr>
              <a:t>limited effects in reducing false alert, and larger threshold caused larger reduced hit rate)</a:t>
            </a:r>
          </a:p>
          <a:p>
            <a:pPr marL="285750" indent="-285750">
              <a:buFont typeface="Arial" panose="020B0604020202020204" pitchFamily="34" charset="0"/>
              <a:buChar char="•"/>
            </a:pPr>
            <a:endParaRPr lang="en-JP" dirty="0">
              <a:sym typeface="Wingdings" pitchFamily="2" charset="2"/>
            </a:endParaRPr>
          </a:p>
          <a:p>
            <a:pPr marL="285750" indent="-285750">
              <a:buFont typeface="Arial" panose="020B0604020202020204" pitchFamily="34" charset="0"/>
              <a:buChar char="•"/>
            </a:pPr>
            <a:r>
              <a:rPr lang="en-JP" b="1" u="sng" dirty="0">
                <a:sym typeface="Wingdings" pitchFamily="2" charset="2"/>
              </a:rPr>
              <a:t>V5/V6: </a:t>
            </a:r>
          </a:p>
          <a:p>
            <a:pPr lvl="1"/>
            <a:r>
              <a:rPr lang="en-JP" dirty="0">
                <a:sym typeface="Wingdings" pitchFamily="2" charset="2"/>
              </a:rPr>
              <a:t>Using two 39 hr forecasts can best reduce false alerts and maintain the hit rate at level 5, but it may reduce hit rate when using level 4 to decide flood or not; it also delayed the earliest alert for flood.</a:t>
            </a:r>
          </a:p>
          <a:p>
            <a:endParaRPr lang="en-JP" dirty="0">
              <a:sym typeface="Wingdings" pitchFamily="2" charset="2"/>
            </a:endParaRPr>
          </a:p>
          <a:p>
            <a:pPr marL="285750" indent="-285750">
              <a:buFont typeface="Arial" panose="020B0604020202020204" pitchFamily="34" charset="0"/>
              <a:buChar char="•"/>
            </a:pPr>
            <a:endParaRPr lang="en-JP" dirty="0">
              <a:sym typeface="Wingdings" pitchFamily="2" charset="2"/>
            </a:endParaRPr>
          </a:p>
          <a:p>
            <a:r>
              <a:rPr lang="en-JP" dirty="0">
                <a:sym typeface="Wingdings" pitchFamily="2" charset="2"/>
              </a:rPr>
              <a:t> Maybe modification on V5/V6 (if conditions used in page 3) can help solve the delayed earliest alert issue? </a:t>
            </a:r>
          </a:p>
        </p:txBody>
      </p:sp>
      <p:sp>
        <p:nvSpPr>
          <p:cNvPr id="3" name="Slide Number Placeholder 2">
            <a:extLst>
              <a:ext uri="{FF2B5EF4-FFF2-40B4-BE49-F238E27FC236}">
                <a16:creationId xmlns:a16="http://schemas.microsoft.com/office/drawing/2014/main" id="{841FC30F-6338-8FE9-F5CA-3B8E6C455084}"/>
              </a:ext>
            </a:extLst>
          </p:cNvPr>
          <p:cNvSpPr>
            <a:spLocks noGrp="1"/>
          </p:cNvSpPr>
          <p:nvPr>
            <p:ph type="sldNum" sz="quarter" idx="12"/>
          </p:nvPr>
        </p:nvSpPr>
        <p:spPr/>
        <p:txBody>
          <a:bodyPr/>
          <a:lstStyle/>
          <a:p>
            <a:fld id="{D815B02A-28B9-D949-982E-91CA65C0BB1C}" type="slidenum">
              <a:rPr lang="en-JP" smtClean="0"/>
              <a:t>9</a:t>
            </a:fld>
            <a:endParaRPr lang="en-JP"/>
          </a:p>
        </p:txBody>
      </p:sp>
    </p:spTree>
    <p:extLst>
      <p:ext uri="{BB962C8B-B14F-4D97-AF65-F5344CB8AC3E}">
        <p14:creationId xmlns:p14="http://schemas.microsoft.com/office/powerpoint/2010/main" val="3079901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1492</TotalTime>
  <Words>1583</Words>
  <Application>Microsoft Macintosh PowerPoint</Application>
  <PresentationFormat>Widescreen</PresentationFormat>
  <Paragraphs>387</Paragraphs>
  <Slides>9</Slides>
  <Notes>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Cambria Math</vt:lpstr>
      <vt:lpstr>Helvetica Neue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YIN GAOHONG</dc:creator>
  <cp:lastModifiedBy>YIN GAOHONG</cp:lastModifiedBy>
  <cp:revision>13</cp:revision>
  <dcterms:created xsi:type="dcterms:W3CDTF">2022-08-03T07:43:23Z</dcterms:created>
  <dcterms:modified xsi:type="dcterms:W3CDTF">2022-08-04T08:47:09Z</dcterms:modified>
</cp:coreProperties>
</file>